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83" r:id="rId2"/>
    <p:sldMasterId id="2147483671" r:id="rId3"/>
  </p:sldMasterIdLst>
  <p:notesMasterIdLst>
    <p:notesMasterId r:id="rId9"/>
  </p:notesMasterIdLst>
  <p:sldIdLst>
    <p:sldId id="284" r:id="rId4"/>
    <p:sldId id="281" r:id="rId5"/>
    <p:sldId id="283" r:id="rId6"/>
    <p:sldId id="285" r:id="rId7"/>
    <p:sldId id="280" r:id="rId8"/>
  </p:sldIdLst>
  <p:sldSz cx="9144000" cy="5143500" type="screen16x9"/>
  <p:notesSz cx="6858000" cy="9144000"/>
  <p:defaultTextStyle>
    <a:defPPr>
      <a:defRPr lang="en-US"/>
    </a:defPPr>
    <a:lvl1pPr marL="0" algn="l" defTabSz="68576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883" algn="l" defTabSz="68576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766" algn="l" defTabSz="68576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649" algn="l" defTabSz="68576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531" algn="l" defTabSz="68576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414" algn="l" defTabSz="68576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297" algn="l" defTabSz="68576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180" algn="l" defTabSz="68576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063" algn="l" defTabSz="68576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helle Marshall" initials="MM" lastIdx="6" clrIdx="0">
    <p:extLst/>
  </p:cmAuthor>
  <p:cmAuthor id="2" name="Beth Butler" initials="BB" lastIdx="1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A00"/>
    <a:srgbClr val="636462"/>
    <a:srgbClr val="F00023"/>
    <a:srgbClr val="009343"/>
    <a:srgbClr val="FE4110"/>
    <a:srgbClr val="C5E5D6"/>
    <a:srgbClr val="6DBD99"/>
    <a:srgbClr val="CCCCCC"/>
    <a:srgbClr val="9A9A9A"/>
    <a:srgbClr val="B9BA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854" autoAdjust="0"/>
    <p:restoredTop sz="91029" autoAdjust="0"/>
  </p:normalViewPr>
  <p:slideViewPr>
    <p:cSldViewPr snapToGrid="0" snapToObjects="1">
      <p:cViewPr varScale="1">
        <p:scale>
          <a:sx n="134" d="100"/>
          <a:sy n="134" d="100"/>
        </p:scale>
        <p:origin x="1434" y="10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0" Type="http://schemas.openxmlformats.org/officeDocument/2006/relationships/commentAuthors" Target="commentAuthor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814F71-3380-8649-99FE-D45082C94D84}" type="datetimeFigureOut">
              <a:rPr lang="en-GB" smtClean="0"/>
              <a:t>08/09/2017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425BDF-BD9D-0045-B968-F30BC93F39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86043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42900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1pPr>
    <a:lvl2pPr marL="171450" algn="l" defTabSz="342900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2pPr>
    <a:lvl3pPr marL="342900" algn="l" defTabSz="342900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3pPr>
    <a:lvl4pPr marL="514350" algn="l" defTabSz="342900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4pPr>
    <a:lvl5pPr marL="685800" algn="l" defTabSz="342900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5pPr>
    <a:lvl6pPr marL="857250" algn="l" defTabSz="342900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6pPr>
    <a:lvl7pPr marL="1028700" algn="l" defTabSz="342900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7pPr>
    <a:lvl8pPr marL="1200150" algn="l" defTabSz="342900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8pPr>
    <a:lvl9pPr marL="1371600" algn="l" defTabSz="342900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425BDF-BD9D-0045-B968-F30BC93F392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36138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425BDF-BD9D-0045-B968-F30BC93F392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3455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4843" y="532105"/>
            <a:ext cx="8414772" cy="292418"/>
          </a:xfrm>
        </p:spPr>
        <p:txBody>
          <a:bodyPr/>
          <a:lstStyle>
            <a:lvl1pPr>
              <a:lnSpc>
                <a:spcPct val="100000"/>
              </a:lnSpc>
              <a:defRPr sz="1950" b="0" spc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7029" y="822173"/>
            <a:ext cx="8422586" cy="325984"/>
          </a:xfrm>
        </p:spPr>
        <p:txBody>
          <a:bodyPr vert="horz" wrap="none" lIns="0" tIns="0" rIns="0" bIns="0" rtlCol="0" anchor="t" anchorCtr="0">
            <a:noAutofit/>
          </a:bodyPr>
          <a:lstStyle>
            <a:lvl1pPr algn="l">
              <a:lnSpc>
                <a:spcPts val="2213"/>
              </a:lnSpc>
              <a:defRPr lang="en-GB" sz="1950" b="1" spc="-38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93000"/>
              </a:lnSpc>
              <a:spcBef>
                <a:spcPct val="0"/>
              </a:spcBef>
            </a:pPr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4843" y="532105"/>
            <a:ext cx="8414772" cy="292418"/>
          </a:xfrm>
        </p:spPr>
        <p:txBody>
          <a:bodyPr/>
          <a:lstStyle>
            <a:lvl1pPr>
              <a:lnSpc>
                <a:spcPct val="100000"/>
              </a:lnSpc>
              <a:defRPr sz="1950" b="0" spc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7029" y="822173"/>
            <a:ext cx="8422586" cy="325984"/>
          </a:xfrm>
        </p:spPr>
        <p:txBody>
          <a:bodyPr vert="horz" wrap="none" lIns="0" tIns="0" rIns="0" bIns="0" rtlCol="0" anchor="t" anchorCtr="0">
            <a:noAutofit/>
          </a:bodyPr>
          <a:lstStyle>
            <a:lvl1pPr algn="l">
              <a:lnSpc>
                <a:spcPts val="2213"/>
              </a:lnSpc>
              <a:defRPr lang="en-GB" sz="1950" b="1" spc="-38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93000"/>
              </a:lnSpc>
              <a:spcBef>
                <a:spcPct val="0"/>
              </a:spcBef>
            </a:pPr>
            <a:endParaRPr lang="en-GB" dirty="0"/>
          </a:p>
        </p:txBody>
      </p:sp>
      <p:sp>
        <p:nvSpPr>
          <p:cNvPr id="4" name="Rectangle 3"/>
          <p:cNvSpPr/>
          <p:nvPr userDrawn="1"/>
        </p:nvSpPr>
        <p:spPr>
          <a:xfrm>
            <a:off x="275771" y="123371"/>
            <a:ext cx="732972" cy="1669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85" b="37834"/>
          <a:stretch/>
        </p:blipFill>
        <p:spPr>
          <a:xfrm flipH="1">
            <a:off x="0" y="0"/>
            <a:ext cx="9144000" cy="22326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7824" y="716265"/>
            <a:ext cx="4616502" cy="292418"/>
          </a:xfrm>
        </p:spPr>
        <p:txBody>
          <a:bodyPr/>
          <a:lstStyle>
            <a:lvl1pPr>
              <a:lnSpc>
                <a:spcPct val="100000"/>
              </a:lnSpc>
              <a:defRPr sz="1950" b="1" spc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0010" y="980393"/>
            <a:ext cx="4620789" cy="325984"/>
          </a:xfrm>
        </p:spPr>
        <p:txBody>
          <a:bodyPr vert="horz" wrap="none" lIns="0" tIns="0" rIns="0" bIns="0" rtlCol="0" anchor="t" anchorCtr="0">
            <a:noAutofit/>
          </a:bodyPr>
          <a:lstStyle>
            <a:lvl1pPr algn="l">
              <a:lnSpc>
                <a:spcPts val="2213"/>
              </a:lnSpc>
              <a:defRPr lang="en-GB" sz="1950" b="0" spc="-38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93000"/>
              </a:lnSpc>
              <a:spcBef>
                <a:spcPct val="0"/>
              </a:spcBef>
            </a:pPr>
            <a:endParaRPr lang="en-GB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357243" y="-349006"/>
            <a:ext cx="8415527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 userDrawn="1"/>
        </p:nvSpPr>
        <p:spPr>
          <a:xfrm>
            <a:off x="357243" y="-471891"/>
            <a:ext cx="1926708" cy="13518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defTabSz="1828709"/>
            <a:r>
              <a:rPr lang="en-US" sz="600" cap="all" spc="-20" baseline="0" dirty="0">
                <a:solidFill>
                  <a:schemeClr val="bg1"/>
                </a:solidFill>
                <a:latin typeface="Arial Narrow"/>
              </a:rPr>
              <a:t>CASTROL OPTIGEAR SYNTHETIC CT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0" y="2232660"/>
            <a:ext cx="9144000" cy="45719"/>
          </a:xfrm>
          <a:prstGeom prst="rect">
            <a:avLst/>
          </a:prstGeom>
          <a:solidFill>
            <a:srgbClr val="0093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5932" y="4632722"/>
            <a:ext cx="1751876" cy="26469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4843" y="532105"/>
            <a:ext cx="8414772" cy="292418"/>
          </a:xfrm>
        </p:spPr>
        <p:txBody>
          <a:bodyPr/>
          <a:lstStyle>
            <a:lvl1pPr>
              <a:lnSpc>
                <a:spcPct val="100000"/>
              </a:lnSpc>
              <a:defRPr sz="1950" b="0" spc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7029" y="822173"/>
            <a:ext cx="8422586" cy="325984"/>
          </a:xfrm>
        </p:spPr>
        <p:txBody>
          <a:bodyPr vert="horz" wrap="none" lIns="0" tIns="0" rIns="0" bIns="0" rtlCol="0" anchor="t" anchorCtr="0">
            <a:noAutofit/>
          </a:bodyPr>
          <a:lstStyle>
            <a:lvl1pPr algn="l">
              <a:lnSpc>
                <a:spcPts val="2213"/>
              </a:lnSpc>
              <a:defRPr lang="en-GB" sz="1950" b="1" spc="-38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93000"/>
              </a:lnSpc>
              <a:spcBef>
                <a:spcPct val="0"/>
              </a:spcBef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3098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4843" y="532105"/>
            <a:ext cx="8414772" cy="292418"/>
          </a:xfrm>
        </p:spPr>
        <p:txBody>
          <a:bodyPr/>
          <a:lstStyle>
            <a:lvl1pPr>
              <a:lnSpc>
                <a:spcPct val="100000"/>
              </a:lnSpc>
              <a:defRPr sz="1950" b="0" spc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7029" y="822173"/>
            <a:ext cx="8422586" cy="325984"/>
          </a:xfrm>
        </p:spPr>
        <p:txBody>
          <a:bodyPr vert="horz" wrap="none" lIns="0" tIns="0" rIns="0" bIns="0" rtlCol="0" anchor="t" anchorCtr="0">
            <a:noAutofit/>
          </a:bodyPr>
          <a:lstStyle>
            <a:lvl1pPr algn="l">
              <a:lnSpc>
                <a:spcPts val="2213"/>
              </a:lnSpc>
              <a:defRPr lang="en-GB" sz="1950" b="1" spc="-38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93000"/>
              </a:lnSpc>
              <a:spcBef>
                <a:spcPct val="0"/>
              </a:spcBef>
            </a:pPr>
            <a:endParaRPr lang="en-GB" dirty="0"/>
          </a:p>
        </p:txBody>
      </p:sp>
      <p:sp>
        <p:nvSpPr>
          <p:cNvPr id="4" name="Rectangle 3"/>
          <p:cNvSpPr/>
          <p:nvPr userDrawn="1"/>
        </p:nvSpPr>
        <p:spPr>
          <a:xfrm>
            <a:off x="275771" y="123371"/>
            <a:ext cx="732972" cy="1669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622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CE71CA4E-8BD9-4D61-A709-874407D9F77D}" type="datetimeFigureOut">
              <a:rPr lang="en-GB" smtClean="0"/>
              <a:t>08/09/2017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0DD21BCF-EADA-4222-B951-9369B7FFEC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0526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CE71CA4E-8BD9-4D61-A709-874407D9F77D}" type="datetimeFigureOut">
              <a:rPr lang="en-GB" smtClean="0"/>
              <a:t>08/09/2017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0DD21BCF-EADA-4222-B951-9369B7FFEC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5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CE71CA4E-8BD9-4D61-A709-874407D9F77D}" type="datetimeFigureOut">
              <a:rPr lang="en-GB" smtClean="0"/>
              <a:t>08/09/2017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0DD21BCF-EADA-4222-B951-9369B7FFEC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1089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CE71CA4E-8BD9-4D61-A709-874407D9F77D}" type="datetimeFigureOut">
              <a:rPr lang="en-GB" smtClean="0"/>
              <a:t>08/09/2017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0DD21BCF-EADA-4222-B951-9369B7FFEC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1486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CE71CA4E-8BD9-4D61-A709-874407D9F77D}" type="datetimeFigureOut">
              <a:rPr lang="en-GB" smtClean="0"/>
              <a:t>08/09/2017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0DD21BCF-EADA-4222-B951-9369B7FFEC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3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CE71CA4E-8BD9-4D61-A709-874407D9F77D}" type="datetimeFigureOut">
              <a:rPr lang="en-GB" smtClean="0"/>
              <a:t>08/09/2017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0DD21BCF-EADA-4222-B951-9369B7FFEC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8364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CE71CA4E-8BD9-4D61-A709-874407D9F77D}" type="datetimeFigureOut">
              <a:rPr lang="en-GB" smtClean="0"/>
              <a:t>08/09/2017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0DD21BCF-EADA-4222-B951-9369B7FFEC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84289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CE71CA4E-8BD9-4D61-A709-874407D9F77D}" type="datetimeFigureOut">
              <a:rPr lang="en-GB" smtClean="0"/>
              <a:t>08/09/2017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0DD21BCF-EADA-4222-B951-9369B7FFEC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71258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CE71CA4E-8BD9-4D61-A709-874407D9F77D}" type="datetimeFigureOut">
              <a:rPr lang="en-GB" smtClean="0"/>
              <a:t>08/09/2017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0DD21BCF-EADA-4222-B951-9369B7FFEC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89056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CE71CA4E-8BD9-4D61-A709-874407D9F77D}" type="datetimeFigureOut">
              <a:rPr lang="en-GB" smtClean="0"/>
              <a:t>08/09/2017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0DD21BCF-EADA-4222-B951-9369B7FFEC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35750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CE71CA4E-8BD9-4D61-A709-874407D9F77D}" type="datetimeFigureOut">
              <a:rPr lang="en-GB" smtClean="0"/>
              <a:t>08/09/2017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0DD21BCF-EADA-4222-B951-9369B7FFEC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4908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1287" y="563367"/>
            <a:ext cx="8112256" cy="29241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574800"/>
            <a:ext cx="1555892" cy="305792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57242" y="336043"/>
            <a:ext cx="8415527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357242" y="1312967"/>
            <a:ext cx="8415527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 userDrawn="1"/>
        </p:nvSpPr>
        <p:spPr>
          <a:xfrm>
            <a:off x="357243" y="188163"/>
            <a:ext cx="1926708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828709"/>
            <a:r>
              <a:rPr lang="en-US" sz="600" cap="all" spc="-20" baseline="0" dirty="0">
                <a:solidFill>
                  <a:schemeClr val="tx1"/>
                </a:solidFill>
                <a:latin typeface="Arial Narrow"/>
              </a:rPr>
              <a:t>Summary of tests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5932" y="4632722"/>
            <a:ext cx="1751876" cy="264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902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0" r:id="rId2"/>
    <p:sldLayoutId id="2147483668" r:id="rId3"/>
  </p:sldLayoutIdLst>
  <p:txStyles>
    <p:titleStyle>
      <a:lvl1pPr algn="l" defTabSz="685766" rtl="0" eaLnBrk="1" latinLnBrk="0" hangingPunct="1">
        <a:lnSpc>
          <a:spcPct val="93000"/>
        </a:lnSpc>
        <a:spcBef>
          <a:spcPct val="0"/>
        </a:spcBef>
        <a:buNone/>
        <a:defRPr sz="1950" b="1" kern="1200" cap="all" spc="-38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85766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None/>
        <a:defRPr sz="1100" b="1" kern="1200" cap="all" baseline="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685766" rtl="0" eaLnBrk="1" latinLnBrk="0" hangingPunct="1">
        <a:lnSpc>
          <a:spcPct val="97000"/>
        </a:lnSpc>
        <a:spcBef>
          <a:spcPts val="0"/>
        </a:spcBef>
        <a:buFont typeface="Arial" charset="0"/>
        <a:buNone/>
        <a:tabLst/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685766" rtl="0" eaLnBrk="1" latinLnBrk="0" hangingPunct="1">
        <a:lnSpc>
          <a:spcPct val="97000"/>
        </a:lnSpc>
        <a:spcBef>
          <a:spcPts val="0"/>
        </a:spcBef>
        <a:buFont typeface="Arial" panose="020B0604020202020204" pitchFamily="34" charset="0"/>
        <a:buNone/>
        <a:tabLst/>
        <a:defRPr sz="900" kern="1200" cap="all" baseline="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685766" rtl="0" eaLnBrk="1" latinLnBrk="0" hangingPunct="1">
        <a:lnSpc>
          <a:spcPct val="97000"/>
        </a:lnSpc>
        <a:spcBef>
          <a:spcPts val="0"/>
        </a:spcBef>
        <a:buFont typeface="Arial" panose="020B0604020202020204" pitchFamily="34" charset="0"/>
        <a:buNone/>
        <a:tabLst/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685766" rtl="0" eaLnBrk="1" latinLnBrk="0" hangingPunct="1">
        <a:lnSpc>
          <a:spcPct val="97000"/>
        </a:lnSpc>
        <a:spcBef>
          <a:spcPts val="0"/>
        </a:spcBef>
        <a:buFont typeface="Arial" panose="020B0604020202020204" pitchFamily="34" charset="0"/>
        <a:buNone/>
        <a:tabLst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56" indent="-171441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39" indent="-171441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21" indent="-171441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04" indent="-171441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3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66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9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1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4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7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80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3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1287" y="563367"/>
            <a:ext cx="8112256" cy="29241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574800"/>
            <a:ext cx="1555892" cy="305792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57242" y="336043"/>
            <a:ext cx="8415527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357242" y="1312967"/>
            <a:ext cx="8415527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 userDrawn="1"/>
        </p:nvSpPr>
        <p:spPr>
          <a:xfrm>
            <a:off x="357243" y="188163"/>
            <a:ext cx="1926708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828709"/>
            <a:r>
              <a:rPr lang="en-US" sz="600" cap="all" spc="-20" baseline="0" dirty="0">
                <a:solidFill>
                  <a:schemeClr val="tx1"/>
                </a:solidFill>
                <a:latin typeface="Arial Narrow"/>
              </a:rPr>
              <a:t>Summary of tests</a:t>
            </a:r>
          </a:p>
        </p:txBody>
      </p:sp>
    </p:spTree>
    <p:extLst>
      <p:ext uri="{BB962C8B-B14F-4D97-AF65-F5344CB8AC3E}">
        <p14:creationId xmlns:p14="http://schemas.microsoft.com/office/powerpoint/2010/main" val="2220302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</p:sldLayoutIdLst>
  <p:txStyles>
    <p:titleStyle>
      <a:lvl1pPr algn="l" defTabSz="685766" rtl="0" eaLnBrk="1" latinLnBrk="0" hangingPunct="1">
        <a:lnSpc>
          <a:spcPct val="93000"/>
        </a:lnSpc>
        <a:spcBef>
          <a:spcPct val="0"/>
        </a:spcBef>
        <a:buNone/>
        <a:defRPr sz="1950" b="1" kern="1200" cap="all" spc="-38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85766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None/>
        <a:defRPr sz="1100" b="1" kern="1200" cap="all" baseline="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685766" rtl="0" eaLnBrk="1" latinLnBrk="0" hangingPunct="1">
        <a:lnSpc>
          <a:spcPct val="97000"/>
        </a:lnSpc>
        <a:spcBef>
          <a:spcPts val="0"/>
        </a:spcBef>
        <a:buFont typeface="Arial" charset="0"/>
        <a:buNone/>
        <a:tabLst/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685766" rtl="0" eaLnBrk="1" latinLnBrk="0" hangingPunct="1">
        <a:lnSpc>
          <a:spcPct val="97000"/>
        </a:lnSpc>
        <a:spcBef>
          <a:spcPts val="0"/>
        </a:spcBef>
        <a:buFont typeface="Arial" panose="020B0604020202020204" pitchFamily="34" charset="0"/>
        <a:buNone/>
        <a:tabLst/>
        <a:defRPr sz="900" kern="1200" cap="all" baseline="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685766" rtl="0" eaLnBrk="1" latinLnBrk="0" hangingPunct="1">
        <a:lnSpc>
          <a:spcPct val="97000"/>
        </a:lnSpc>
        <a:spcBef>
          <a:spcPts val="0"/>
        </a:spcBef>
        <a:buFont typeface="Arial" panose="020B0604020202020204" pitchFamily="34" charset="0"/>
        <a:buNone/>
        <a:tabLst/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685766" rtl="0" eaLnBrk="1" latinLnBrk="0" hangingPunct="1">
        <a:lnSpc>
          <a:spcPct val="97000"/>
        </a:lnSpc>
        <a:spcBef>
          <a:spcPts val="0"/>
        </a:spcBef>
        <a:buFont typeface="Arial" panose="020B0604020202020204" pitchFamily="34" charset="0"/>
        <a:buNone/>
        <a:tabLst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56" indent="-171441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39" indent="-171441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21" indent="-171441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04" indent="-171441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3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66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9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1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4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7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80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3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4612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359507" y="417600"/>
            <a:ext cx="3406093" cy="1399972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950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7824" y="551426"/>
            <a:ext cx="4616502" cy="292418"/>
          </a:xfrm>
        </p:spPr>
        <p:txBody>
          <a:bodyPr lIns="0"/>
          <a:lstStyle/>
          <a:p>
            <a:r>
              <a:rPr lang="en-GB" sz="1400" dirty="0">
                <a:solidFill>
                  <a:srgbClr val="636462"/>
                </a:solidFill>
              </a:rPr>
              <a:t>Castrol </a:t>
            </a:r>
            <a:r>
              <a:rPr lang="en-GB" sz="1400" dirty="0" err="1">
                <a:solidFill>
                  <a:srgbClr val="636462"/>
                </a:solidFill>
              </a:rPr>
              <a:t>Tribol</a:t>
            </a:r>
            <a:r>
              <a:rPr lang="en-GB" sz="1400" dirty="0">
                <a:solidFill>
                  <a:srgbClr val="636462"/>
                </a:solidFill>
              </a:rPr>
              <a:t> GR SW 460-1</a:t>
            </a:r>
            <a:endParaRPr lang="en-US" sz="1400" dirty="0">
              <a:solidFill>
                <a:srgbClr val="63646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7824" y="2567829"/>
            <a:ext cx="2642976" cy="1477328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GB" sz="900" dirty="0">
                <a:solidFill>
                  <a:srgbClr val="636462"/>
                </a:solidFill>
                <a:ea typeface="Times New Roman"/>
                <a:cs typeface="Times New Roman"/>
              </a:rPr>
              <a:t>Component failure from axial loading and contact </a:t>
            </a:r>
            <a:r>
              <a:rPr lang="en-GB" sz="900" dirty="0" smtClean="0">
                <a:solidFill>
                  <a:srgbClr val="636462"/>
                </a:solidFill>
                <a:ea typeface="Times New Roman"/>
                <a:cs typeface="Times New Roman"/>
              </a:rPr>
              <a:t>fatigue are </a:t>
            </a:r>
            <a:r>
              <a:rPr lang="en-GB" sz="900" dirty="0">
                <a:solidFill>
                  <a:srgbClr val="636462"/>
                </a:solidFill>
                <a:ea typeface="Times New Roman"/>
                <a:cs typeface="Times New Roman"/>
              </a:rPr>
              <a:t>serious problems for wind turbine bearings. Main bearing failure alone accounts for $180,000 in repair costs, </a:t>
            </a:r>
            <a:r>
              <a:rPr lang="en-GB" sz="900" dirty="0" smtClean="0">
                <a:solidFill>
                  <a:srgbClr val="636462"/>
                </a:solidFill>
                <a:ea typeface="Times New Roman"/>
                <a:cs typeface="Times New Roman"/>
              </a:rPr>
              <a:t>80 </a:t>
            </a:r>
            <a:r>
              <a:rPr lang="en-GB" sz="900" dirty="0">
                <a:solidFill>
                  <a:srgbClr val="636462"/>
                </a:solidFill>
                <a:ea typeface="Times New Roman"/>
                <a:cs typeface="Times New Roman"/>
              </a:rPr>
              <a:t>man hours, </a:t>
            </a:r>
            <a:r>
              <a:rPr lang="en-GB" sz="900" dirty="0" smtClean="0">
                <a:solidFill>
                  <a:srgbClr val="636462"/>
                </a:solidFill>
                <a:ea typeface="Times New Roman"/>
                <a:cs typeface="Times New Roman"/>
              </a:rPr>
              <a:t>and </a:t>
            </a:r>
            <a:r>
              <a:rPr lang="en-GB" sz="900" dirty="0">
                <a:solidFill>
                  <a:srgbClr val="636462"/>
                </a:solidFill>
                <a:ea typeface="Times New Roman"/>
                <a:cs typeface="Times New Roman"/>
              </a:rPr>
              <a:t>potentially weeks of lost production for each occurrence. </a:t>
            </a:r>
            <a:r>
              <a:rPr lang="en-GB" sz="900" dirty="0" smtClean="0">
                <a:solidFill>
                  <a:srgbClr val="636462"/>
                </a:solidFill>
                <a:ea typeface="Times New Roman"/>
                <a:cs typeface="Times New Roman"/>
              </a:rPr>
              <a:t>In </a:t>
            </a:r>
            <a:r>
              <a:rPr lang="en-GB" sz="900" dirty="0">
                <a:solidFill>
                  <a:srgbClr val="636462"/>
                </a:solidFill>
                <a:ea typeface="Times New Roman"/>
                <a:cs typeface="Times New Roman"/>
              </a:rPr>
              <a:t>addition, long re-lubrication intervals </a:t>
            </a:r>
            <a:r>
              <a:rPr lang="en-GB" sz="900" dirty="0" smtClean="0">
                <a:solidFill>
                  <a:srgbClr val="636462"/>
                </a:solidFill>
                <a:ea typeface="Times New Roman"/>
                <a:cs typeface="Times New Roman"/>
              </a:rPr>
              <a:t>make it hard to resist false </a:t>
            </a:r>
            <a:r>
              <a:rPr lang="en-GB" sz="900" dirty="0" err="1" smtClean="0">
                <a:solidFill>
                  <a:srgbClr val="636462"/>
                </a:solidFill>
                <a:ea typeface="Times New Roman"/>
                <a:cs typeface="Times New Roman"/>
              </a:rPr>
              <a:t>brinelling</a:t>
            </a:r>
            <a:r>
              <a:rPr lang="en-GB" sz="900" dirty="0" smtClean="0">
                <a:solidFill>
                  <a:srgbClr val="636462"/>
                </a:solidFill>
                <a:ea typeface="Times New Roman"/>
                <a:cs typeface="Times New Roman"/>
              </a:rPr>
              <a:t> and fretting corrosion. Production from a wind turbine also requires operation in difficult ambient conditions: from blistering heat to frigid cold.</a:t>
            </a:r>
            <a:endParaRPr lang="en-US" sz="900" dirty="0">
              <a:solidFill>
                <a:srgbClr val="636462"/>
              </a:solidFill>
              <a:ea typeface="Times New Roman"/>
            </a:endParaRPr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517824" y="775935"/>
            <a:ext cx="3161376" cy="1208737"/>
          </a:xfrm>
        </p:spPr>
        <p:txBody>
          <a:bodyPr lIns="0"/>
          <a:lstStyle/>
          <a:p>
            <a:r>
              <a:rPr lang="en-US" sz="2000" b="1" dirty="0">
                <a:solidFill>
                  <a:srgbClr val="009343"/>
                </a:solidFill>
              </a:rPr>
              <a:t>DESIGNED to meet THE </a:t>
            </a:r>
          </a:p>
          <a:p>
            <a:r>
              <a:rPr lang="en-US" sz="2000" b="1" dirty="0">
                <a:solidFill>
                  <a:srgbClr val="009343"/>
                </a:solidFill>
              </a:rPr>
              <a:t>MANY challenges faced </a:t>
            </a:r>
          </a:p>
          <a:p>
            <a:r>
              <a:rPr lang="en-US" sz="2000" b="1" dirty="0">
                <a:solidFill>
                  <a:srgbClr val="009343"/>
                </a:solidFill>
              </a:rPr>
              <a:t>by wind turbines</a:t>
            </a:r>
            <a:endParaRPr lang="en-US" b="1" dirty="0">
              <a:solidFill>
                <a:srgbClr val="009343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30879" y="2558958"/>
            <a:ext cx="2736427" cy="1796295"/>
          </a:xfrm>
          <a:prstGeom prst="rect">
            <a:avLst/>
          </a:prstGeom>
          <a:solidFill>
            <a:srgbClr val="009343"/>
          </a:solidFill>
        </p:spPr>
        <p:txBody>
          <a:bodyPr wrap="square" lIns="180000" tIns="108000" rIns="180000" rtlCol="0">
            <a:noAutofit/>
          </a:bodyPr>
          <a:lstStyle/>
          <a:p>
            <a:r>
              <a:rPr lang="en-GB" sz="1000" b="1" dirty="0">
                <a:solidFill>
                  <a:schemeClr val="bg1"/>
                </a:solidFill>
                <a:latin typeface="+mj-lt"/>
              </a:rPr>
              <a:t>CHALLENGES FACED BY WIND TURBINES</a:t>
            </a:r>
          </a:p>
          <a:p>
            <a:endParaRPr lang="en-GB" sz="600" dirty="0">
              <a:solidFill>
                <a:schemeClr val="bg1"/>
              </a:solidFill>
            </a:endParaRPr>
          </a:p>
          <a:p>
            <a:pPr marL="171450" indent="-171450">
              <a:spcAft>
                <a:spcPts val="600"/>
              </a:spcAft>
              <a:buFont typeface="Arial" charset="0"/>
              <a:buChar char="•"/>
            </a:pPr>
            <a:r>
              <a:rPr lang="en-GB" sz="1000" dirty="0">
                <a:solidFill>
                  <a:schemeClr val="bg1"/>
                </a:solidFill>
              </a:rPr>
              <a:t>Difficult environmental conditions</a:t>
            </a:r>
          </a:p>
          <a:p>
            <a:pPr marL="171450" indent="-171450">
              <a:spcAft>
                <a:spcPts val="600"/>
              </a:spcAft>
              <a:buFont typeface="Arial" charset="0"/>
              <a:buChar char="•"/>
            </a:pPr>
            <a:r>
              <a:rPr lang="en-GB" sz="1000" dirty="0" smtClean="0">
                <a:solidFill>
                  <a:schemeClr val="bg1"/>
                </a:solidFill>
              </a:rPr>
              <a:t>Slow speeds and shock loading from erratic wind patterns </a:t>
            </a:r>
          </a:p>
          <a:p>
            <a:pPr marL="171450" indent="-171450">
              <a:spcAft>
                <a:spcPts val="600"/>
              </a:spcAft>
              <a:buFont typeface="Arial" charset="0"/>
              <a:buChar char="•"/>
            </a:pPr>
            <a:r>
              <a:rPr lang="en-GB" sz="1000" dirty="0" smtClean="0">
                <a:solidFill>
                  <a:schemeClr val="bg1"/>
                </a:solidFill>
              </a:rPr>
              <a:t>Extremely </a:t>
            </a:r>
            <a:r>
              <a:rPr lang="en-GB" sz="1000" dirty="0">
                <a:solidFill>
                  <a:schemeClr val="bg1"/>
                </a:solidFill>
              </a:rPr>
              <a:t>long </a:t>
            </a:r>
            <a:r>
              <a:rPr lang="en-GB" sz="1000" dirty="0" smtClean="0">
                <a:solidFill>
                  <a:schemeClr val="bg1"/>
                </a:solidFill>
              </a:rPr>
              <a:t>re-lubrication intervals </a:t>
            </a:r>
            <a:endParaRPr lang="en-GB" sz="1000" dirty="0">
              <a:solidFill>
                <a:schemeClr val="bg1"/>
              </a:solidFill>
            </a:endParaRPr>
          </a:p>
          <a:p>
            <a:pPr marL="171450" indent="-171450">
              <a:spcAft>
                <a:spcPts val="600"/>
              </a:spcAft>
              <a:buFont typeface="Arial" charset="0"/>
              <a:buChar char="•"/>
            </a:pPr>
            <a:r>
              <a:rPr lang="en-GB" sz="1000" dirty="0" smtClean="0">
                <a:solidFill>
                  <a:schemeClr val="bg1"/>
                </a:solidFill>
              </a:rPr>
              <a:t>Failures </a:t>
            </a:r>
            <a:r>
              <a:rPr lang="en-GB" sz="1000" dirty="0">
                <a:solidFill>
                  <a:schemeClr val="bg1"/>
                </a:solidFill>
              </a:rPr>
              <a:t>caused </a:t>
            </a:r>
            <a:r>
              <a:rPr lang="en-GB" sz="1000" dirty="0" smtClean="0">
                <a:solidFill>
                  <a:schemeClr val="bg1"/>
                </a:solidFill>
              </a:rPr>
              <a:t>by sliding </a:t>
            </a:r>
            <a:r>
              <a:rPr lang="en-GB" sz="1000" dirty="0">
                <a:solidFill>
                  <a:schemeClr val="bg1"/>
                </a:solidFill>
              </a:rPr>
              <a:t>and axial loading </a:t>
            </a:r>
            <a:r>
              <a:rPr lang="en-GB" sz="1000" dirty="0" smtClean="0">
                <a:solidFill>
                  <a:schemeClr val="bg1"/>
                </a:solidFill>
              </a:rPr>
              <a:t>in addition to false </a:t>
            </a:r>
            <a:r>
              <a:rPr lang="en-GB" sz="1000" dirty="0" err="1" smtClean="0">
                <a:solidFill>
                  <a:schemeClr val="bg1"/>
                </a:solidFill>
              </a:rPr>
              <a:t>brinelling</a:t>
            </a:r>
            <a:r>
              <a:rPr lang="en-GB" sz="1000" dirty="0" smtClean="0">
                <a:solidFill>
                  <a:schemeClr val="bg1"/>
                </a:solidFill>
              </a:rPr>
              <a:t> </a:t>
            </a:r>
            <a:r>
              <a:rPr lang="en-GB" sz="1000" dirty="0">
                <a:solidFill>
                  <a:schemeClr val="bg1"/>
                </a:solidFill>
              </a:rPr>
              <a:t>and </a:t>
            </a:r>
            <a:r>
              <a:rPr lang="en-GB" sz="1000" dirty="0" smtClean="0">
                <a:solidFill>
                  <a:schemeClr val="bg1"/>
                </a:solidFill>
              </a:rPr>
              <a:t>fretting corrosion</a:t>
            </a:r>
            <a:endParaRPr lang="en-GB" sz="10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26018" y="2567829"/>
            <a:ext cx="2851582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>
                <a:solidFill>
                  <a:srgbClr val="636462"/>
                </a:solidFill>
              </a:rPr>
              <a:t>An ideal solution </a:t>
            </a:r>
            <a:r>
              <a:rPr lang="en-GB" sz="900" dirty="0">
                <a:solidFill>
                  <a:srgbClr val="636462"/>
                </a:solidFill>
              </a:rPr>
              <a:t>would be a lubricant that’s not </a:t>
            </a:r>
            <a:r>
              <a:rPr lang="en-GB" sz="900" dirty="0" smtClean="0">
                <a:solidFill>
                  <a:srgbClr val="636462"/>
                </a:solidFill>
              </a:rPr>
              <a:t>only </a:t>
            </a:r>
            <a:r>
              <a:rPr lang="en-GB" sz="900" dirty="0">
                <a:solidFill>
                  <a:srgbClr val="636462"/>
                </a:solidFill>
              </a:rPr>
              <a:t>longer lasting, but that can also </a:t>
            </a:r>
            <a:r>
              <a:rPr lang="en-GB" sz="900" dirty="0" smtClean="0">
                <a:solidFill>
                  <a:srgbClr val="636462"/>
                </a:solidFill>
              </a:rPr>
              <a:t>provide protection under these </a:t>
            </a:r>
            <a:r>
              <a:rPr lang="en-GB" sz="900" dirty="0">
                <a:solidFill>
                  <a:srgbClr val="636462"/>
                </a:solidFill>
              </a:rPr>
              <a:t>challenging conditions*. </a:t>
            </a:r>
          </a:p>
          <a:p>
            <a:endParaRPr lang="en-GB" sz="900" dirty="0">
              <a:solidFill>
                <a:srgbClr val="636462"/>
              </a:solidFill>
            </a:endParaRPr>
          </a:p>
          <a:p>
            <a:r>
              <a:rPr lang="en-GB" sz="900" dirty="0">
                <a:solidFill>
                  <a:srgbClr val="636462"/>
                </a:solidFill>
              </a:rPr>
              <a:t>And if that lubricant could meet multiple specifications for use across a range of applications, that’s means there’s even less to worry about. </a:t>
            </a:r>
          </a:p>
          <a:p>
            <a:endParaRPr lang="en-GB" sz="900" dirty="0">
              <a:solidFill>
                <a:srgbClr val="636462"/>
              </a:solidFill>
            </a:endParaRPr>
          </a:p>
          <a:p>
            <a:r>
              <a:rPr lang="en-GB" sz="900" dirty="0">
                <a:solidFill>
                  <a:srgbClr val="636462"/>
                </a:solidFill>
              </a:rPr>
              <a:t>That lubricant exists – </a:t>
            </a:r>
            <a:r>
              <a:rPr lang="en-GB" sz="900" dirty="0" smtClean="0">
                <a:solidFill>
                  <a:srgbClr val="636462"/>
                </a:solidFill>
              </a:rPr>
              <a:t>meet </a:t>
            </a:r>
            <a:r>
              <a:rPr lang="en-GB" sz="900" b="1" dirty="0">
                <a:solidFill>
                  <a:srgbClr val="636462"/>
                </a:solidFill>
              </a:rPr>
              <a:t>Castrol Tribol GR </a:t>
            </a:r>
            <a:r>
              <a:rPr lang="en-GB" sz="900" b="1" dirty="0" smtClean="0">
                <a:solidFill>
                  <a:srgbClr val="636462"/>
                </a:solidFill>
              </a:rPr>
              <a:t/>
            </a:r>
            <a:br>
              <a:rPr lang="en-GB" sz="900" b="1" dirty="0" smtClean="0">
                <a:solidFill>
                  <a:srgbClr val="636462"/>
                </a:solidFill>
              </a:rPr>
            </a:br>
            <a:r>
              <a:rPr lang="en-GB" sz="900" b="1" dirty="0" smtClean="0">
                <a:solidFill>
                  <a:srgbClr val="636462"/>
                </a:solidFill>
              </a:rPr>
              <a:t>SW </a:t>
            </a:r>
            <a:r>
              <a:rPr lang="en-GB" sz="900" b="1" dirty="0">
                <a:solidFill>
                  <a:srgbClr val="636462"/>
                </a:solidFill>
              </a:rPr>
              <a:t>460-1.</a:t>
            </a:r>
          </a:p>
          <a:p>
            <a:endParaRPr lang="en-GB" sz="900" dirty="0">
              <a:solidFill>
                <a:srgbClr val="636462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517824" y="1656000"/>
            <a:ext cx="3074976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59507" y="2469600"/>
            <a:ext cx="8381293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59507" y="4413600"/>
            <a:ext cx="8381293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359507" y="4536281"/>
            <a:ext cx="3619562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" dirty="0"/>
              <a:t>*Based on various lab tests, versus the leading competitors. For more details refer to the relevant sales presenter.</a:t>
            </a:r>
            <a:endParaRPr lang="en-GB" sz="500" dirty="0"/>
          </a:p>
        </p:txBody>
      </p:sp>
    </p:spTree>
    <p:extLst>
      <p:ext uri="{BB962C8B-B14F-4D97-AF65-F5344CB8AC3E}">
        <p14:creationId xmlns:p14="http://schemas.microsoft.com/office/powerpoint/2010/main" val="4977025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INTRODUCING CASTROL TRIBOL GR SW 460-1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12700" lvl="0" defTabSz="457200">
              <a:lnSpc>
                <a:spcPct val="100000"/>
              </a:lnSpc>
              <a:defRPr/>
            </a:pPr>
            <a:r>
              <a:rPr lang="en-US" kern="0" cap="none" spc="-35" dirty="0">
                <a:solidFill>
                  <a:srgbClr val="009343"/>
                </a:solidFill>
                <a:latin typeface="Arial Narrow" charset="0"/>
                <a:ea typeface="Arial Narrow" charset="0"/>
                <a:cs typeface="Arial Narrow" charset="0"/>
              </a:rPr>
              <a:t>CUSTOM-DESIGNED FOR WIND TURBINES</a:t>
            </a:r>
            <a:endParaRPr lang="en-GB" kern="0" cap="none" spc="-35" dirty="0">
              <a:solidFill>
                <a:srgbClr val="009343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aphicFrame>
        <p:nvGraphicFramePr>
          <p:cNvPr id="7" name="Table 6"/>
          <p:cNvGraphicFramePr/>
          <p:nvPr>
            <p:extLst>
              <p:ext uri="{D42A27DB-BD31-4B8C-83A1-F6EECF244321}">
                <p14:modId xmlns:p14="http://schemas.microsoft.com/office/powerpoint/2010/main" val="278451313"/>
              </p:ext>
            </p:extLst>
          </p:nvPr>
        </p:nvGraphicFramePr>
        <p:xfrm>
          <a:off x="4752000" y="1536700"/>
          <a:ext cx="4008122" cy="2390200"/>
        </p:xfrm>
        <a:graphic>
          <a:graphicData uri="http://schemas.openxmlformats.org/drawingml/2006/table">
            <a:tbl>
              <a:tblPr/>
              <a:tblGrid>
                <a:gridCol w="40081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1700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1100"/>
                        </a:spcAft>
                        <a:defRPr lang="en-US"/>
                      </a:pPr>
                      <a:r>
                        <a:rPr lang="en-US" sz="1100" b="1" cap="all" spc="-9" dirty="0">
                          <a:solidFill>
                            <a:srgbClr val="FFFFFF"/>
                          </a:solidFill>
                          <a:latin typeface="+mj-lt"/>
                          <a:ea typeface="CastrolSansCon-Medium" charset="77"/>
                          <a:cs typeface="CastrolSansCon-Medium" charset="77"/>
                        </a:rPr>
                        <a:t>Tribol GR SW 460-1 with MFT-PD technology*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>
                        <a:lnSpc>
                          <a:spcPts val="900"/>
                        </a:lnSpc>
                        <a:spcAft>
                          <a:spcPts val="1700"/>
                        </a:spcAft>
                        <a:defRPr lang="en-US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latin typeface="+mn-lt"/>
                          <a:ea typeface="Frutiger-Light" charset="77"/>
                          <a:cs typeface="Frutiger-Light" charset="77"/>
                        </a:rPr>
                        <a:t>Withstands high/shock loads</a:t>
                      </a:r>
                    </a:p>
                  </a:txBody>
                  <a:tcPr marL="72000" marR="72000" marT="0" marB="0" anchor="ctr">
                    <a:lnL w="0" cmpd="sng">
                      <a:noFill/>
                      <a:prstDash val="solid"/>
                    </a:lnL>
                    <a:lnR w="0" cmpd="sng">
                      <a:noFill/>
                      <a:prstDash val="solid"/>
                    </a:lnR>
                    <a:lnT w="0" cmpd="sng">
                      <a:noFill/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>
                        <a:lnSpc>
                          <a:spcPts val="900"/>
                        </a:lnSpc>
                        <a:spcAft>
                          <a:spcPts val="1700"/>
                        </a:spcAft>
                        <a:defRPr lang="en-US"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+mn-lt"/>
                          <a:ea typeface="Frutiger-Light" charset="77"/>
                          <a:cs typeface="Frutiger-Light" charset="77"/>
                        </a:rPr>
                        <a:t>Resists shearing and wear (fretting, rolling, sliding)</a:t>
                      </a:r>
                    </a:p>
                  </a:txBody>
                  <a:tcPr marL="72000" marR="72000" marT="0" marB="0" anchor="ctr">
                    <a:lnL w="0" cmpd="sng">
                      <a:noFill/>
                      <a:prstDash val="solid"/>
                    </a:lnL>
                    <a:lnR w="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>
                        <a:lnSpc>
                          <a:spcPts val="900"/>
                        </a:lnSpc>
                        <a:spcAft>
                          <a:spcPts val="1700"/>
                        </a:spcAft>
                        <a:defRPr lang="en-US"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+mn-lt"/>
                          <a:ea typeface="Frutiger-Light" charset="77"/>
                          <a:cs typeface="Frutiger-Light" charset="77"/>
                        </a:rPr>
                        <a:t>Resists water ingress and corrosion</a:t>
                      </a:r>
                    </a:p>
                  </a:txBody>
                  <a:tcPr marL="72000" marR="72000" marT="0" marB="0" anchor="ctr">
                    <a:lnL w="0" cmpd="sng">
                      <a:noFill/>
                      <a:prstDash val="solid"/>
                    </a:lnL>
                    <a:lnR w="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>
                        <a:lnSpc>
                          <a:spcPts val="900"/>
                        </a:lnSpc>
                        <a:spcAft>
                          <a:spcPts val="1700"/>
                        </a:spcAft>
                        <a:defRPr lang="en-US"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+mn-lt"/>
                          <a:ea typeface="Frutiger-Light" charset="77"/>
                          <a:cs typeface="Frutiger-Light" charset="77"/>
                        </a:rPr>
                        <a:t>Good mobility at low temperatures for easy start up</a:t>
                      </a:r>
                    </a:p>
                  </a:txBody>
                  <a:tcPr marL="72000" marR="72000" marT="0" marB="0" anchor="ctr">
                    <a:lnL w="0" cmpd="sng">
                      <a:noFill/>
                      <a:prstDash val="solid"/>
                    </a:lnL>
                    <a:lnR w="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41892856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>
                        <a:lnSpc>
                          <a:spcPts val="900"/>
                        </a:lnSpc>
                        <a:spcAft>
                          <a:spcPts val="1700"/>
                        </a:spcAft>
                        <a:defRPr lang="en-US"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+mn-lt"/>
                          <a:ea typeface="Frutiger-Light" charset="77"/>
                          <a:cs typeface="Frutiger-Light" charset="77"/>
                        </a:rPr>
                        <a:t>Low friction – improves energy efficiency and prolongs component life</a:t>
                      </a:r>
                    </a:p>
                  </a:txBody>
                  <a:tcPr marL="72000" marR="72000" marT="0" marB="0" anchor="ctr">
                    <a:lnL w="0" cmpd="sng">
                      <a:noFill/>
                      <a:prstDash val="solid"/>
                    </a:lnL>
                    <a:lnR w="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94839319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>
                        <a:lnSpc>
                          <a:spcPts val="900"/>
                        </a:lnSpc>
                        <a:spcAft>
                          <a:spcPts val="1700"/>
                        </a:spcAft>
                        <a:defRPr lang="en-US"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+mn-lt"/>
                          <a:ea typeface="Frutiger-Light" charset="77"/>
                          <a:cs typeface="Frutiger-Light" charset="77"/>
                        </a:rPr>
                        <a:t>Controlled bleed rate and oil separation</a:t>
                      </a:r>
                    </a:p>
                  </a:txBody>
                  <a:tcPr marL="72000" marR="72000" marT="0" marB="0" anchor="ctr">
                    <a:lnL w="0" cmpd="sng">
                      <a:noFill/>
                      <a:prstDash val="solid"/>
                    </a:lnL>
                    <a:lnR w="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01298615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>
                        <a:lnSpc>
                          <a:spcPts val="900"/>
                        </a:lnSpc>
                        <a:spcAft>
                          <a:spcPts val="1700"/>
                        </a:spcAft>
                        <a:defRPr lang="en-US"/>
                      </a:pPr>
                      <a:endParaRPr lang="en-US" sz="700" dirty="0">
                        <a:solidFill>
                          <a:schemeClr val="tx1"/>
                        </a:solidFill>
                        <a:latin typeface="+mn-lt"/>
                        <a:ea typeface="Frutiger-Light" charset="77"/>
                        <a:cs typeface="Frutiger-Light" charset="77"/>
                      </a:endParaRPr>
                    </a:p>
                  </a:txBody>
                  <a:tcPr marL="72000" marR="72000" marT="0" marB="0" anchor="ctr">
                    <a:lnL w="0" cmpd="sng">
                      <a:noFill/>
                      <a:prstDash val="solid"/>
                    </a:lnL>
                    <a:lnR w="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21818736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8553450" y="2590014"/>
            <a:ext cx="142876" cy="14287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8553450" y="2310772"/>
            <a:ext cx="142876" cy="14287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8553450" y="2027120"/>
            <a:ext cx="142876" cy="14287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8553450" y="3432150"/>
            <a:ext cx="142876" cy="14287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8553450" y="3152908"/>
            <a:ext cx="142876" cy="14287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8553450" y="2869256"/>
            <a:ext cx="142876" cy="14287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378" y="1974429"/>
            <a:ext cx="239896" cy="23989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378" y="2260474"/>
            <a:ext cx="239896" cy="23989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378" y="2528528"/>
            <a:ext cx="239896" cy="23989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378" y="2814573"/>
            <a:ext cx="239896" cy="23989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378" y="3101270"/>
            <a:ext cx="239896" cy="23989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378" y="3387315"/>
            <a:ext cx="239896" cy="239896"/>
          </a:xfrm>
          <a:prstGeom prst="rect">
            <a:avLst/>
          </a:prstGeom>
        </p:spPr>
      </p:pic>
      <p:graphicFrame>
        <p:nvGraphicFramePr>
          <p:cNvPr id="23" name="Table 10"/>
          <p:cNvGraphicFramePr/>
          <p:nvPr>
            <p:extLst>
              <p:ext uri="{D42A27DB-BD31-4B8C-83A1-F6EECF244321}">
                <p14:modId xmlns:p14="http://schemas.microsoft.com/office/powerpoint/2010/main" val="836616737"/>
              </p:ext>
            </p:extLst>
          </p:nvPr>
        </p:nvGraphicFramePr>
        <p:xfrm>
          <a:off x="355600" y="1536699"/>
          <a:ext cx="3957200" cy="2157952"/>
        </p:xfrm>
        <a:graphic>
          <a:graphicData uri="http://schemas.openxmlformats.org/drawingml/2006/table">
            <a:tbl>
              <a:tblPr/>
              <a:tblGrid>
                <a:gridCol w="39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4150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1100"/>
                        </a:spcAft>
                        <a:defRPr lang="en-US"/>
                      </a:pPr>
                      <a:r>
                        <a:rPr lang="en-US" sz="1100" b="1" cap="all" spc="-18" dirty="0">
                          <a:solidFill>
                            <a:schemeClr val="bg1"/>
                          </a:solidFill>
                          <a:latin typeface="+mj-lt"/>
                          <a:ea typeface="CastrolSansCon-Medium" charset="77"/>
                          <a:cs typeface="CastrolSansCon-Medium" charset="77"/>
                        </a:rPr>
                        <a:t>One grease to meet the multiple challenges faced </a:t>
                      </a:r>
                      <a:br>
                        <a:rPr lang="en-US" sz="1100" b="1" cap="all" spc="-18" dirty="0">
                          <a:solidFill>
                            <a:schemeClr val="bg1"/>
                          </a:solidFill>
                          <a:latin typeface="+mj-lt"/>
                          <a:ea typeface="CastrolSansCon-Medium" charset="77"/>
                          <a:cs typeface="CastrolSansCon-Medium" charset="77"/>
                        </a:rPr>
                      </a:br>
                      <a:r>
                        <a:rPr lang="en-US" sz="1100" b="1" cap="all" spc="-18" dirty="0">
                          <a:solidFill>
                            <a:schemeClr val="bg1"/>
                          </a:solidFill>
                          <a:latin typeface="+mj-lt"/>
                          <a:ea typeface="CastrolSansCon-Medium" charset="77"/>
                          <a:cs typeface="CastrolSansCon-Medium" charset="77"/>
                        </a:rPr>
                        <a:t>by wind turbines</a:t>
                      </a:r>
                    </a:p>
                  </a:txBody>
                  <a:tcPr marL="72000" marR="72000" marT="72000" marB="720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659">
                <a:tc>
                  <a:txBody>
                    <a:bodyPr/>
                    <a:lstStyle/>
                    <a:p>
                      <a:pPr marL="171450" indent="-171450">
                        <a:lnSpc>
                          <a:spcPts val="900"/>
                        </a:lnSpc>
                        <a:spcAft>
                          <a:spcPts val="1400"/>
                        </a:spcAft>
                        <a:buFont typeface="Arial" panose="020B0604020202020204" pitchFamily="34" charset="0"/>
                        <a:buChar char="•"/>
                        <a:defRPr lang="en-US"/>
                      </a:pPr>
                      <a:r>
                        <a:rPr lang="en-GB" sz="800" spc="-7" dirty="0">
                          <a:solidFill>
                            <a:schemeClr val="tx1"/>
                          </a:solidFill>
                          <a:latin typeface="+mn-lt"/>
                          <a:ea typeface="Frutiger-Light" charset="77"/>
                          <a:cs typeface="Frutiger-Light" charset="77"/>
                        </a:rPr>
                        <a:t>Difficult environmental conditions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649">
                <a:tc>
                  <a:txBody>
                    <a:bodyPr/>
                    <a:lstStyle/>
                    <a:p>
                      <a:pPr marL="171450" indent="-171450">
                        <a:lnSpc>
                          <a:spcPts val="900"/>
                        </a:lnSpc>
                        <a:spcAft>
                          <a:spcPts val="1400"/>
                        </a:spcAft>
                        <a:buFont typeface="Arial" panose="020B0604020202020204" pitchFamily="34" charset="0"/>
                        <a:buChar char="•"/>
                        <a:defRPr lang="en-US"/>
                      </a:pPr>
                      <a:r>
                        <a:rPr lang="en-GB" sz="800" spc="-7" dirty="0">
                          <a:solidFill>
                            <a:schemeClr val="tx1"/>
                          </a:solidFill>
                          <a:latin typeface="+mn-lt"/>
                          <a:ea typeface="Frutiger-Light" charset="77"/>
                          <a:cs typeface="Frutiger-Light" charset="77"/>
                        </a:rPr>
                        <a:t>Extremely long re-lubrication intervals 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6DBD99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7372">
                <a:tc>
                  <a:txBody>
                    <a:bodyPr/>
                    <a:lstStyle/>
                    <a:p>
                      <a:pPr marL="171450" indent="-171450">
                        <a:lnSpc>
                          <a:spcPts val="1100"/>
                        </a:lnSpc>
                        <a:spcAft>
                          <a:spcPts val="1400"/>
                        </a:spcAft>
                        <a:buFont typeface="Arial" panose="020B0604020202020204" pitchFamily="34" charset="0"/>
                        <a:buChar char="•"/>
                        <a:defRPr lang="en-US"/>
                      </a:pPr>
                      <a:r>
                        <a:rPr lang="en-US" sz="800" spc="-7" dirty="0">
                          <a:solidFill>
                            <a:schemeClr val="tx1"/>
                          </a:solidFill>
                          <a:latin typeface="+mn-lt"/>
                          <a:ea typeface="Frutiger-Light" charset="77"/>
                          <a:cs typeface="Frutiger-Light" charset="77"/>
                        </a:rPr>
                        <a:t>Failure caused by sliding, axial loading, vibration, fretting corrosion </a:t>
                      </a:r>
                      <a:br>
                        <a:rPr lang="en-US" sz="800" spc="-7" dirty="0">
                          <a:solidFill>
                            <a:schemeClr val="tx1"/>
                          </a:solidFill>
                          <a:latin typeface="+mn-lt"/>
                          <a:ea typeface="Frutiger-Light" charset="77"/>
                          <a:cs typeface="Frutiger-Light" charset="77"/>
                        </a:rPr>
                      </a:br>
                      <a:r>
                        <a:rPr lang="en-US" sz="800" spc="-7" dirty="0">
                          <a:solidFill>
                            <a:schemeClr val="tx1"/>
                          </a:solidFill>
                          <a:latin typeface="+mn-lt"/>
                          <a:ea typeface="Frutiger-Light" charset="77"/>
                          <a:cs typeface="Frutiger-Light" charset="77"/>
                        </a:rPr>
                        <a:t>and false </a:t>
                      </a:r>
                      <a:r>
                        <a:rPr lang="en-US" sz="800" spc="-7" dirty="0" err="1">
                          <a:solidFill>
                            <a:schemeClr val="tx1"/>
                          </a:solidFill>
                          <a:latin typeface="+mn-lt"/>
                          <a:ea typeface="Frutiger-Light" charset="77"/>
                          <a:cs typeface="Frutiger-Light" charset="77"/>
                        </a:rPr>
                        <a:t>brinelling</a:t>
                      </a:r>
                      <a:endParaRPr lang="en-US" sz="800" spc="-7" dirty="0">
                        <a:solidFill>
                          <a:schemeClr val="tx1"/>
                        </a:solidFill>
                        <a:latin typeface="+mn-lt"/>
                        <a:ea typeface="Frutiger-Light" charset="77"/>
                        <a:cs typeface="Frutiger-Light" charset="77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3672">
                <a:tc>
                  <a:txBody>
                    <a:bodyPr/>
                    <a:lstStyle/>
                    <a:p>
                      <a:pPr marL="171450" indent="-171450">
                        <a:lnSpc>
                          <a:spcPts val="900"/>
                        </a:lnSpc>
                        <a:spcAft>
                          <a:spcPts val="1400"/>
                        </a:spcAft>
                        <a:buFont typeface="Arial" panose="020B0604020202020204" pitchFamily="34" charset="0"/>
                        <a:buChar char="•"/>
                        <a:defRPr lang="en-US"/>
                      </a:pPr>
                      <a:r>
                        <a:rPr lang="en-US" sz="800" spc="-7" dirty="0">
                          <a:solidFill>
                            <a:schemeClr val="tx1"/>
                          </a:solidFill>
                          <a:latin typeface="+mn-lt"/>
                          <a:ea typeface="Frutiger-Light" charset="77"/>
                          <a:cs typeface="Frutiger-Light" charset="77"/>
                        </a:rPr>
                        <a:t>Multiple test protocols and specifications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C5E5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09440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Active </a:t>
            </a:r>
            <a:r>
              <a:rPr lang="en-US" dirty="0" err="1"/>
              <a:t>mft-pd</a:t>
            </a:r>
            <a:r>
              <a:rPr lang="en-US" dirty="0"/>
              <a:t> protection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Castrol </a:t>
            </a:r>
            <a:r>
              <a:rPr lang="en-US" dirty="0" err="1"/>
              <a:t>tribol</a:t>
            </a:r>
            <a:r>
              <a:rPr lang="en-US" dirty="0"/>
              <a:t> gr </a:t>
            </a:r>
            <a:r>
              <a:rPr lang="en-US" dirty="0" err="1"/>
              <a:t>sw</a:t>
            </a:r>
            <a:r>
              <a:rPr lang="en-US" dirty="0"/>
              <a:t> 460-1</a:t>
            </a:r>
          </a:p>
        </p:txBody>
      </p:sp>
      <p:sp>
        <p:nvSpPr>
          <p:cNvPr id="10" name="TextBox 6"/>
          <p:cNvSpPr txBox="1"/>
          <p:nvPr/>
        </p:nvSpPr>
        <p:spPr>
          <a:xfrm>
            <a:off x="362501" y="1507969"/>
            <a:ext cx="5733499" cy="151043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numCol="1" spcCol="180000" anchor="t"/>
          <a:lstStyle/>
          <a:p>
            <a:pPr>
              <a:spcAft>
                <a:spcPts val="600"/>
              </a:spcAft>
            </a:pPr>
            <a:r>
              <a:rPr lang="en-GB" sz="900" dirty="0"/>
              <a:t>Conventional lubricants use sacrificial additives that get used up and need to be replenished. So even though they protect equipment, there’s still wear – and breakdowns still happen.</a:t>
            </a:r>
          </a:p>
          <a:p>
            <a:pPr>
              <a:spcAft>
                <a:spcPts val="600"/>
              </a:spcAft>
            </a:pPr>
            <a:r>
              <a:rPr lang="en-US" sz="900" dirty="0"/>
              <a:t>Castrol’s new wind turbine grease, Tribol GR SW 460-1 takes a completely different approach</a:t>
            </a:r>
            <a:r>
              <a:rPr lang="en-GB" sz="900" dirty="0"/>
              <a:t> using </a:t>
            </a:r>
            <a:r>
              <a:rPr lang="en-GB" sz="900" dirty="0" err="1"/>
              <a:t>Microflux</a:t>
            </a:r>
            <a:r>
              <a:rPr lang="en-GB" sz="900" dirty="0"/>
              <a:t> Trans plastic deformation technology – or MFT-PD. It actively smoothens the surface, without depositing or removing material. </a:t>
            </a:r>
          </a:p>
          <a:p>
            <a:pPr>
              <a:spcAft>
                <a:spcPts val="600"/>
              </a:spcAft>
            </a:pPr>
            <a:r>
              <a:rPr lang="en-GB" sz="900" dirty="0"/>
              <a:t>That means less pressure, less friction and less wear. Since MFT-PD is non-sacrificial and needs replacing </a:t>
            </a:r>
            <a:br>
              <a:rPr lang="en-GB" sz="900" dirty="0"/>
            </a:br>
            <a:r>
              <a:rPr lang="en-GB" sz="900" dirty="0"/>
              <a:t>less frequently, re-lubrication intervals can be longer. So, the result is not only increased protection and </a:t>
            </a:r>
            <a:br>
              <a:rPr lang="en-GB" sz="900" dirty="0"/>
            </a:br>
            <a:r>
              <a:rPr lang="en-GB" sz="900" dirty="0"/>
              <a:t>lower maintenance, but lower energy and lubricant costs, too.</a:t>
            </a:r>
          </a:p>
          <a:p>
            <a:pPr>
              <a:lnSpc>
                <a:spcPts val="1100"/>
              </a:lnSpc>
              <a:spcAft>
                <a:spcPts val="200"/>
              </a:spcAft>
              <a:defRPr lang="en-US"/>
            </a:pPr>
            <a:endParaRPr sz="900" cap="all" dirty="0">
              <a:ea typeface="CastrolSansCon-Medium" charset="77"/>
              <a:cs typeface="CastrolSansCon-Medium" charset="77"/>
            </a:endParaRPr>
          </a:p>
        </p:txBody>
      </p:sp>
      <p:sp>
        <p:nvSpPr>
          <p:cNvPr id="19" name="object 8"/>
          <p:cNvSpPr/>
          <p:nvPr/>
        </p:nvSpPr>
        <p:spPr>
          <a:xfrm rot="16200000" flipH="1">
            <a:off x="1741260" y="4427291"/>
            <a:ext cx="18000" cy="2595478"/>
          </a:xfrm>
          <a:custGeom>
            <a:avLst/>
            <a:gdLst/>
            <a:ahLst/>
            <a:cxnLst/>
            <a:rect l="l" t="t" r="r" b="b"/>
            <a:pathLst>
              <a:path w="8424545" h="381000">
                <a:moveTo>
                  <a:pt x="0" y="381000"/>
                </a:moveTo>
                <a:lnTo>
                  <a:pt x="8423998" y="381000"/>
                </a:lnTo>
                <a:lnTo>
                  <a:pt x="8423998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B3E0C2"/>
          </a:solidFill>
          <a:ln>
            <a:solidFill>
              <a:srgbClr val="B3E0C2"/>
            </a:solidFill>
          </a:ln>
        </p:spPr>
        <p:txBody>
          <a:bodyPr wrap="square" lIns="0" tIns="0" rIns="0" bIns="0" rtlCol="0"/>
          <a:lstStyle/>
          <a:p>
            <a:endParaRPr dirty="0">
              <a:latin typeface="Arial Regular" charset="0"/>
            </a:endParaRPr>
          </a:p>
        </p:txBody>
      </p:sp>
      <p:sp>
        <p:nvSpPr>
          <p:cNvPr id="49" name="object 8"/>
          <p:cNvSpPr/>
          <p:nvPr/>
        </p:nvSpPr>
        <p:spPr>
          <a:xfrm rot="16200000" flipH="1">
            <a:off x="4536793" y="4426375"/>
            <a:ext cx="18000" cy="2595478"/>
          </a:xfrm>
          <a:custGeom>
            <a:avLst/>
            <a:gdLst/>
            <a:ahLst/>
            <a:cxnLst/>
            <a:rect l="l" t="t" r="r" b="b"/>
            <a:pathLst>
              <a:path w="8424545" h="381000">
                <a:moveTo>
                  <a:pt x="0" y="381000"/>
                </a:moveTo>
                <a:lnTo>
                  <a:pt x="8423998" y="381000"/>
                </a:lnTo>
                <a:lnTo>
                  <a:pt x="8423998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B3E0C2"/>
          </a:solidFill>
          <a:ln>
            <a:solidFill>
              <a:srgbClr val="B3E0C2"/>
            </a:solidFill>
          </a:ln>
        </p:spPr>
        <p:txBody>
          <a:bodyPr wrap="square" lIns="0" tIns="0" rIns="0" bIns="0" rtlCol="0"/>
          <a:lstStyle/>
          <a:p>
            <a:endParaRPr dirty="0">
              <a:latin typeface="Arial Regular" charset="0"/>
            </a:endParaRPr>
          </a:p>
        </p:txBody>
      </p:sp>
      <p:sp>
        <p:nvSpPr>
          <p:cNvPr id="50" name="object 8"/>
          <p:cNvSpPr/>
          <p:nvPr/>
        </p:nvSpPr>
        <p:spPr>
          <a:xfrm rot="16200000" flipH="1">
            <a:off x="7314490" y="4427291"/>
            <a:ext cx="18000" cy="2595478"/>
          </a:xfrm>
          <a:custGeom>
            <a:avLst/>
            <a:gdLst/>
            <a:ahLst/>
            <a:cxnLst/>
            <a:rect l="l" t="t" r="r" b="b"/>
            <a:pathLst>
              <a:path w="8424545" h="381000">
                <a:moveTo>
                  <a:pt x="0" y="381000"/>
                </a:moveTo>
                <a:lnTo>
                  <a:pt x="8423998" y="381000"/>
                </a:lnTo>
                <a:lnTo>
                  <a:pt x="8423998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B3E0C2"/>
          </a:solidFill>
          <a:ln>
            <a:solidFill>
              <a:srgbClr val="B3E0C2"/>
            </a:solidFill>
          </a:ln>
        </p:spPr>
        <p:txBody>
          <a:bodyPr wrap="square" lIns="0" tIns="0" rIns="0" bIns="0" rtlCol="0"/>
          <a:lstStyle/>
          <a:p>
            <a:endParaRPr dirty="0">
              <a:latin typeface="Arial Regular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57029" y="2969100"/>
            <a:ext cx="4700696" cy="1887150"/>
            <a:chOff x="3460059" y="1397499"/>
            <a:chExt cx="5289205" cy="2123414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5418" t="3056" r="40370" b="3282"/>
            <a:stretch/>
          </p:blipFill>
          <p:spPr>
            <a:xfrm>
              <a:off x="3597812" y="2413108"/>
              <a:ext cx="1277031" cy="633992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3460059" y="3098148"/>
              <a:ext cx="1552534" cy="317208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algn="ctr">
                <a:defRPr/>
              </a:pPr>
              <a:r>
                <a:rPr lang="en-US" sz="700" b="1" dirty="0">
                  <a:solidFill>
                    <a:srgbClr val="525759"/>
                  </a:solidFill>
                  <a:latin typeface="Arial" charset="0"/>
                  <a:ea typeface="Arial" charset="0"/>
                  <a:cs typeface="Arial" charset="0"/>
                </a:rPr>
                <a:t>PROTECTIVE LAYER </a:t>
              </a:r>
              <a:br>
                <a:rPr lang="en-US" sz="700" b="1" dirty="0">
                  <a:solidFill>
                    <a:srgbClr val="525759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lang="en-US" sz="700" b="1" dirty="0">
                  <a:solidFill>
                    <a:srgbClr val="525759"/>
                  </a:solidFill>
                  <a:latin typeface="Arial" charset="0"/>
                  <a:ea typeface="Arial" charset="0"/>
                  <a:cs typeface="Arial" charset="0"/>
                </a:rPr>
                <a:t>FORMS IMMEDIATELY</a:t>
              </a:r>
              <a:endParaRPr lang="en-GB" sz="700" b="1" dirty="0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4" name="Group 13"/>
            <p:cNvGrpSpPr/>
            <p:nvPr/>
          </p:nvGrpSpPr>
          <p:grpSpPr>
            <a:xfrm rot="5400000">
              <a:off x="4112428" y="1539612"/>
              <a:ext cx="247803" cy="1552534"/>
              <a:chOff x="4756383" y="3077466"/>
              <a:chExt cx="268403" cy="2057401"/>
            </a:xfrm>
          </p:grpSpPr>
          <p:cxnSp>
            <p:nvCxnSpPr>
              <p:cNvPr id="15" name="Straight Connector 14"/>
              <p:cNvCxnSpPr/>
              <p:nvPr/>
            </p:nvCxnSpPr>
            <p:spPr>
              <a:xfrm>
                <a:off x="4918283" y="3077466"/>
                <a:ext cx="0" cy="2057400"/>
              </a:xfrm>
              <a:prstGeom prst="line">
                <a:avLst/>
              </a:prstGeom>
              <a:ln w="12700">
                <a:solidFill>
                  <a:srgbClr val="00934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>
                <a:off x="4918283" y="3077467"/>
                <a:ext cx="106503" cy="0"/>
              </a:xfrm>
              <a:prstGeom prst="line">
                <a:avLst/>
              </a:prstGeom>
              <a:ln w="12700">
                <a:solidFill>
                  <a:srgbClr val="00934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>
                <a:off x="4918283" y="5134867"/>
                <a:ext cx="106503" cy="0"/>
              </a:xfrm>
              <a:prstGeom prst="line">
                <a:avLst/>
              </a:prstGeom>
              <a:ln w="12700">
                <a:solidFill>
                  <a:srgbClr val="00934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 rot="16200000">
                <a:off x="4834370" y="4028179"/>
                <a:ext cx="0" cy="155974"/>
              </a:xfrm>
              <a:prstGeom prst="line">
                <a:avLst/>
              </a:prstGeom>
              <a:ln w="12700">
                <a:solidFill>
                  <a:srgbClr val="009342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4877" t="3392" r="41769" b="3895"/>
            <a:stretch/>
          </p:blipFill>
          <p:spPr>
            <a:xfrm>
              <a:off x="5490213" y="2411351"/>
              <a:ext cx="1270811" cy="636882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3878" r="36289"/>
            <a:stretch/>
          </p:blipFill>
          <p:spPr>
            <a:xfrm>
              <a:off x="7222594" y="2327748"/>
              <a:ext cx="1434320" cy="812023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5227320" y="3098149"/>
              <a:ext cx="1821180" cy="422764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algn="ctr">
                <a:defRPr/>
              </a:pPr>
              <a:r>
                <a:rPr lang="en-US" sz="700" b="1" dirty="0">
                  <a:solidFill>
                    <a:srgbClr val="525759"/>
                  </a:solidFill>
                  <a:latin typeface="Arial" charset="0"/>
                  <a:ea typeface="Arial" charset="0"/>
                  <a:cs typeface="Arial" charset="0"/>
                </a:rPr>
                <a:t>PROTECTIVE LAYER COMPRESSED, </a:t>
              </a:r>
              <a:br>
                <a:rPr lang="en-US" sz="700" b="1" dirty="0">
                  <a:solidFill>
                    <a:srgbClr val="525759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lang="en-US" sz="700" b="1" dirty="0">
                  <a:solidFill>
                    <a:srgbClr val="525759"/>
                  </a:solidFill>
                  <a:latin typeface="Arial" charset="0"/>
                  <a:ea typeface="Arial" charset="0"/>
                  <a:cs typeface="Arial" charset="0"/>
                </a:rPr>
                <a:t>REDUCING FRICTION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460059" y="1967986"/>
              <a:ext cx="1552533" cy="316290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algn="ctr">
                <a:defRPr/>
              </a:pPr>
              <a:r>
                <a:rPr lang="en-US" sz="800" b="1" dirty="0">
                  <a:solidFill>
                    <a:srgbClr val="525759"/>
                  </a:solidFill>
                  <a:latin typeface="Arial" charset="0"/>
                  <a:ea typeface="Arial" charset="0"/>
                  <a:cs typeface="Arial" charset="0"/>
                </a:rPr>
                <a:t>PROTECTION</a:t>
              </a:r>
              <a:endParaRPr lang="en-GB" sz="800" b="1" dirty="0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328149" y="1967986"/>
              <a:ext cx="1557686" cy="316290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algn="ctr">
                <a:defRPr/>
              </a:pPr>
              <a:r>
                <a:rPr lang="en-US" sz="800" b="1" dirty="0">
                  <a:solidFill>
                    <a:srgbClr val="525759"/>
                  </a:solidFill>
                  <a:latin typeface="Arial" charset="0"/>
                  <a:ea typeface="Arial" charset="0"/>
                  <a:cs typeface="Arial" charset="0"/>
                </a:rPr>
                <a:t>COMPRESSION</a:t>
              </a:r>
              <a:endParaRPr lang="en-GB" sz="800" b="1" dirty="0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196730" y="1967986"/>
              <a:ext cx="1552533" cy="316290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algn="ctr">
                <a:defRPr/>
              </a:pPr>
              <a:r>
                <a:rPr lang="en-US" sz="800" b="1" dirty="0" smtClean="0">
                  <a:solidFill>
                    <a:srgbClr val="525759"/>
                  </a:solidFill>
                  <a:latin typeface="Arial" charset="0"/>
                  <a:ea typeface="Arial" charset="0"/>
                  <a:cs typeface="Arial" charset="0"/>
                </a:rPr>
                <a:t>MICROSMOOTHING</a:t>
              </a:r>
              <a:endParaRPr lang="en-GB" sz="800" b="1" dirty="0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196730" y="3098149"/>
              <a:ext cx="1552533" cy="317208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algn="ctr">
                <a:defRPr/>
              </a:pPr>
              <a:r>
                <a:rPr lang="en-US" sz="700" b="1" dirty="0">
                  <a:solidFill>
                    <a:srgbClr val="525759"/>
                  </a:solidFill>
                  <a:latin typeface="Arial" charset="0"/>
                  <a:ea typeface="Arial" charset="0"/>
                  <a:cs typeface="Arial" charset="0"/>
                </a:rPr>
                <a:t>ADDITIVES MIGRATE</a:t>
              </a:r>
              <a:br>
                <a:rPr lang="en-US" sz="700" b="1" dirty="0">
                  <a:solidFill>
                    <a:srgbClr val="525759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lang="en-US" sz="700" b="1" dirty="0">
                  <a:solidFill>
                    <a:srgbClr val="525759"/>
                  </a:solidFill>
                  <a:latin typeface="Arial" charset="0"/>
                  <a:ea typeface="Arial" charset="0"/>
                  <a:cs typeface="Arial" charset="0"/>
                </a:rPr>
                <a:t>INTO METAL SURFACE</a:t>
              </a:r>
            </a:p>
          </p:txBody>
        </p:sp>
        <p:grpSp>
          <p:nvGrpSpPr>
            <p:cNvPr id="37" name="Group 36"/>
            <p:cNvGrpSpPr/>
            <p:nvPr/>
          </p:nvGrpSpPr>
          <p:grpSpPr>
            <a:xfrm>
              <a:off x="3956329" y="1397499"/>
              <a:ext cx="562051" cy="548677"/>
              <a:chOff x="1439354" y="1598437"/>
              <a:chExt cx="694248" cy="677731"/>
            </a:xfrm>
          </p:grpSpPr>
          <p:sp>
            <p:nvSpPr>
              <p:cNvPr id="38" name="Oval 37"/>
              <p:cNvSpPr>
                <a:spLocks noChangeAspect="1"/>
              </p:cNvSpPr>
              <p:nvPr/>
            </p:nvSpPr>
            <p:spPr>
              <a:xfrm>
                <a:off x="1477004" y="1598437"/>
                <a:ext cx="622543" cy="622545"/>
              </a:xfrm>
              <a:prstGeom prst="ellipse">
                <a:avLst/>
              </a:prstGeom>
              <a:noFill/>
              <a:ln w="12700">
                <a:solidFill>
                  <a:srgbClr val="ADA08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1439354" y="1723852"/>
                <a:ext cx="694248" cy="16642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Autofit/>
              </a:bodyPr>
              <a:lstStyle/>
              <a:p>
                <a:pPr algn="ctr">
                  <a:defRPr/>
                </a:pPr>
                <a:r>
                  <a:rPr lang="en-US" sz="800" b="1" dirty="0">
                    <a:solidFill>
                      <a:srgbClr val="ADA084"/>
                    </a:solidFill>
                    <a:latin typeface="Arial" charset="0"/>
                    <a:ea typeface="Arial" charset="0"/>
                    <a:cs typeface="Arial" charset="0"/>
                  </a:rPr>
                  <a:t>STAGE</a:t>
                </a:r>
                <a:endParaRPr lang="en-GB" sz="800" b="1" dirty="0">
                  <a:solidFill>
                    <a:srgbClr val="ADA084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1628216" y="1819411"/>
                <a:ext cx="316522" cy="45675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Autofit/>
              </a:bodyPr>
              <a:lstStyle/>
              <a:p>
                <a:pPr algn="ctr">
                  <a:defRPr/>
                </a:pPr>
                <a:r>
                  <a:rPr lang="en-US" sz="2000" b="1" dirty="0">
                    <a:solidFill>
                      <a:srgbClr val="ADA084"/>
                    </a:solidFill>
                    <a:latin typeface="Arial" charset="0"/>
                    <a:ea typeface="Arial" charset="0"/>
                    <a:cs typeface="Arial" charset="0"/>
                  </a:rPr>
                  <a:t>1</a:t>
                </a:r>
                <a:endParaRPr lang="en-GB" sz="2000" b="1" dirty="0">
                  <a:solidFill>
                    <a:srgbClr val="ADA084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  <p:grpSp>
          <p:nvGrpSpPr>
            <p:cNvPr id="41" name="Group 40"/>
            <p:cNvGrpSpPr/>
            <p:nvPr/>
          </p:nvGrpSpPr>
          <p:grpSpPr>
            <a:xfrm>
              <a:off x="5810339" y="1397499"/>
              <a:ext cx="562051" cy="531261"/>
              <a:chOff x="1411118" y="1570201"/>
              <a:chExt cx="694248" cy="656218"/>
            </a:xfrm>
          </p:grpSpPr>
          <p:sp>
            <p:nvSpPr>
              <p:cNvPr id="42" name="Oval 41"/>
              <p:cNvSpPr>
                <a:spLocks noChangeAspect="1"/>
              </p:cNvSpPr>
              <p:nvPr/>
            </p:nvSpPr>
            <p:spPr>
              <a:xfrm>
                <a:off x="1439355" y="1570201"/>
                <a:ext cx="622543" cy="622543"/>
              </a:xfrm>
              <a:prstGeom prst="ellipse">
                <a:avLst/>
              </a:prstGeom>
              <a:noFill/>
              <a:ln w="12700">
                <a:solidFill>
                  <a:srgbClr val="FF590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1411118" y="1686202"/>
                <a:ext cx="694248" cy="16642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Autofit/>
              </a:bodyPr>
              <a:lstStyle/>
              <a:p>
                <a:pPr algn="ctr">
                  <a:defRPr/>
                </a:pPr>
                <a:r>
                  <a:rPr lang="en-US" sz="800" b="1" dirty="0">
                    <a:solidFill>
                      <a:srgbClr val="FF590F"/>
                    </a:solidFill>
                    <a:latin typeface="Arial" charset="0"/>
                    <a:ea typeface="Arial" charset="0"/>
                    <a:cs typeface="Arial" charset="0"/>
                  </a:rPr>
                  <a:t>STAGE</a:t>
                </a:r>
                <a:endParaRPr lang="en-GB" sz="800" b="1" dirty="0">
                  <a:solidFill>
                    <a:srgbClr val="FF590F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1599979" y="1769661"/>
                <a:ext cx="316522" cy="45675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Autofit/>
              </a:bodyPr>
              <a:lstStyle/>
              <a:p>
                <a:pPr algn="ctr">
                  <a:defRPr/>
                </a:pPr>
                <a:r>
                  <a:rPr lang="en-US" sz="2000" b="1" dirty="0">
                    <a:solidFill>
                      <a:srgbClr val="FF590F"/>
                    </a:solidFill>
                    <a:latin typeface="Arial" charset="0"/>
                    <a:ea typeface="Arial" charset="0"/>
                    <a:cs typeface="Arial" charset="0"/>
                  </a:rPr>
                  <a:t>2</a:t>
                </a:r>
                <a:endParaRPr lang="en-GB" sz="2000" b="1" dirty="0">
                  <a:solidFill>
                    <a:srgbClr val="FF590F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  <p:grpSp>
          <p:nvGrpSpPr>
            <p:cNvPr id="45" name="Group 44"/>
            <p:cNvGrpSpPr/>
            <p:nvPr/>
          </p:nvGrpSpPr>
          <p:grpSpPr>
            <a:xfrm>
              <a:off x="7645211" y="1397499"/>
              <a:ext cx="562051" cy="548477"/>
              <a:chOff x="1401706" y="1570201"/>
              <a:chExt cx="694248" cy="677483"/>
            </a:xfrm>
          </p:grpSpPr>
          <p:sp>
            <p:nvSpPr>
              <p:cNvPr id="46" name="Oval 45"/>
              <p:cNvSpPr>
                <a:spLocks noChangeAspect="1"/>
              </p:cNvSpPr>
              <p:nvPr/>
            </p:nvSpPr>
            <p:spPr>
              <a:xfrm>
                <a:off x="1439355" y="1570201"/>
                <a:ext cx="622543" cy="622544"/>
              </a:xfrm>
              <a:prstGeom prst="ellipse">
                <a:avLst/>
              </a:prstGeom>
              <a:noFill/>
              <a:ln w="12700">
                <a:solidFill>
                  <a:srgbClr val="C9205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1401706" y="1686202"/>
                <a:ext cx="694248" cy="16642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Autofit/>
              </a:bodyPr>
              <a:lstStyle/>
              <a:p>
                <a:pPr algn="ctr">
                  <a:defRPr/>
                </a:pPr>
                <a:r>
                  <a:rPr lang="en-US" sz="800" b="1" dirty="0">
                    <a:solidFill>
                      <a:srgbClr val="C00000"/>
                    </a:solidFill>
                    <a:latin typeface="Arial" charset="0"/>
                    <a:ea typeface="Arial" charset="0"/>
                    <a:cs typeface="Arial" charset="0"/>
                  </a:rPr>
                  <a:t>STAGE</a:t>
                </a:r>
                <a:endParaRPr lang="en-GB" sz="800" b="1" dirty="0">
                  <a:solidFill>
                    <a:srgbClr val="C00000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1590567" y="1790928"/>
                <a:ext cx="316522" cy="456756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Autofit/>
              </a:bodyPr>
              <a:lstStyle/>
              <a:p>
                <a:pPr algn="ctr">
                  <a:defRPr/>
                </a:pPr>
                <a:r>
                  <a:rPr lang="en-US" sz="2000" b="1" dirty="0">
                    <a:solidFill>
                      <a:srgbClr val="C9205C"/>
                    </a:solidFill>
                    <a:latin typeface="Arial" charset="0"/>
                    <a:ea typeface="Arial" charset="0"/>
                    <a:cs typeface="Arial" charset="0"/>
                  </a:rPr>
                  <a:t>3</a:t>
                </a:r>
                <a:endParaRPr lang="en-GB" sz="2000" b="1" dirty="0">
                  <a:solidFill>
                    <a:srgbClr val="C9205C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  <p:grpSp>
          <p:nvGrpSpPr>
            <p:cNvPr id="51" name="Group 50"/>
            <p:cNvGrpSpPr/>
            <p:nvPr/>
          </p:nvGrpSpPr>
          <p:grpSpPr>
            <a:xfrm rot="5400000">
              <a:off x="5985670" y="1539587"/>
              <a:ext cx="247798" cy="1552534"/>
              <a:chOff x="4756386" y="3077466"/>
              <a:chExt cx="268400" cy="2057401"/>
            </a:xfrm>
          </p:grpSpPr>
          <p:cxnSp>
            <p:nvCxnSpPr>
              <p:cNvPr id="52" name="Straight Connector 51"/>
              <p:cNvCxnSpPr/>
              <p:nvPr/>
            </p:nvCxnSpPr>
            <p:spPr>
              <a:xfrm>
                <a:off x="4918283" y="3077466"/>
                <a:ext cx="0" cy="2057400"/>
              </a:xfrm>
              <a:prstGeom prst="line">
                <a:avLst/>
              </a:prstGeom>
              <a:ln w="12700">
                <a:solidFill>
                  <a:srgbClr val="00934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>
              <a:xfrm>
                <a:off x="4918283" y="3077467"/>
                <a:ext cx="106503" cy="0"/>
              </a:xfrm>
              <a:prstGeom prst="line">
                <a:avLst/>
              </a:prstGeom>
              <a:ln w="12700">
                <a:solidFill>
                  <a:srgbClr val="00934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>
              <a:xfrm>
                <a:off x="4918283" y="5134867"/>
                <a:ext cx="106503" cy="0"/>
              </a:xfrm>
              <a:prstGeom prst="line">
                <a:avLst/>
              </a:prstGeom>
              <a:ln w="12700">
                <a:solidFill>
                  <a:srgbClr val="00934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/>
              <p:nvPr/>
            </p:nvCxnSpPr>
            <p:spPr>
              <a:xfrm rot="16200000">
                <a:off x="4834372" y="4028179"/>
                <a:ext cx="0" cy="155972"/>
              </a:xfrm>
              <a:prstGeom prst="line">
                <a:avLst/>
              </a:prstGeom>
              <a:ln w="12700">
                <a:solidFill>
                  <a:srgbClr val="009342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6" name="Group 55"/>
            <p:cNvGrpSpPr/>
            <p:nvPr/>
          </p:nvGrpSpPr>
          <p:grpSpPr>
            <a:xfrm rot="5400000">
              <a:off x="7852909" y="1543420"/>
              <a:ext cx="240178" cy="1552533"/>
              <a:chOff x="4764640" y="3077467"/>
              <a:chExt cx="260146" cy="2057400"/>
            </a:xfrm>
          </p:grpSpPr>
          <p:cxnSp>
            <p:nvCxnSpPr>
              <p:cNvPr id="57" name="Straight Connector 56"/>
              <p:cNvCxnSpPr/>
              <p:nvPr/>
            </p:nvCxnSpPr>
            <p:spPr>
              <a:xfrm>
                <a:off x="4918283" y="3077467"/>
                <a:ext cx="0" cy="2057400"/>
              </a:xfrm>
              <a:prstGeom prst="line">
                <a:avLst/>
              </a:prstGeom>
              <a:ln w="12700">
                <a:solidFill>
                  <a:srgbClr val="00934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/>
              <p:cNvCxnSpPr/>
              <p:nvPr/>
            </p:nvCxnSpPr>
            <p:spPr>
              <a:xfrm>
                <a:off x="4918283" y="3077467"/>
                <a:ext cx="106503" cy="0"/>
              </a:xfrm>
              <a:prstGeom prst="line">
                <a:avLst/>
              </a:prstGeom>
              <a:ln w="12700">
                <a:solidFill>
                  <a:srgbClr val="00934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/>
              <p:cNvCxnSpPr/>
              <p:nvPr/>
            </p:nvCxnSpPr>
            <p:spPr>
              <a:xfrm>
                <a:off x="4918283" y="5134867"/>
                <a:ext cx="106503" cy="0"/>
              </a:xfrm>
              <a:prstGeom prst="line">
                <a:avLst/>
              </a:prstGeom>
              <a:ln w="12700">
                <a:solidFill>
                  <a:srgbClr val="00934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/>
              <p:cNvCxnSpPr/>
              <p:nvPr/>
            </p:nvCxnSpPr>
            <p:spPr>
              <a:xfrm rot="16200000">
                <a:off x="4842627" y="4028181"/>
                <a:ext cx="0" cy="155973"/>
              </a:xfrm>
              <a:prstGeom prst="line">
                <a:avLst/>
              </a:prstGeom>
              <a:ln w="12700">
                <a:solidFill>
                  <a:srgbClr val="009342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2" name="TextBox 61"/>
          <p:cNvSpPr txBox="1"/>
          <p:nvPr/>
        </p:nvSpPr>
        <p:spPr>
          <a:xfrm>
            <a:off x="6232279" y="1507969"/>
            <a:ext cx="2532742" cy="2201503"/>
          </a:xfrm>
          <a:prstGeom prst="rect">
            <a:avLst/>
          </a:prstGeom>
          <a:solidFill>
            <a:srgbClr val="009343"/>
          </a:solidFill>
        </p:spPr>
        <p:txBody>
          <a:bodyPr wrap="square" lIns="180000" tIns="108000" rIns="180000" rtlCol="0">
            <a:noAutofit/>
          </a:bodyPr>
          <a:lstStyle/>
          <a:p>
            <a:pPr>
              <a:spcAft>
                <a:spcPts val="600"/>
              </a:spcAft>
            </a:pPr>
            <a:r>
              <a:rPr lang="en-US" sz="1000" b="1" dirty="0">
                <a:solidFill>
                  <a:schemeClr val="bg1"/>
                </a:solidFill>
                <a:latin typeface="+mj-lt"/>
              </a:rPr>
              <a:t>MAKING MAIN BEARINGS LAST LONGER</a:t>
            </a:r>
          </a:p>
          <a:p>
            <a:pPr>
              <a:spcAft>
                <a:spcPts val="600"/>
              </a:spcAft>
            </a:pPr>
            <a:r>
              <a:rPr lang="en-GB" sz="1000" dirty="0">
                <a:solidFill>
                  <a:schemeClr val="bg1"/>
                </a:solidFill>
              </a:rPr>
              <a:t>Mechanically stable, Castrol Tribol </a:t>
            </a:r>
            <a:br>
              <a:rPr lang="en-GB" sz="1000" dirty="0">
                <a:solidFill>
                  <a:schemeClr val="bg1"/>
                </a:solidFill>
              </a:rPr>
            </a:br>
            <a:r>
              <a:rPr lang="en-GB" sz="1000" dirty="0">
                <a:solidFill>
                  <a:schemeClr val="bg1"/>
                </a:solidFill>
              </a:rPr>
              <a:t>GR SW 460-1 protects bearings against corrosion, withstands high loads and shock loads, and resists shearing, wear and water ingress. That means contact areas in critical components are significantly </a:t>
            </a:r>
            <a:r>
              <a:rPr lang="en-GB" sz="1000" dirty="0" smtClean="0">
                <a:solidFill>
                  <a:schemeClr val="bg1"/>
                </a:solidFill>
              </a:rPr>
              <a:t>smoother</a:t>
            </a:r>
            <a:r>
              <a:rPr lang="en-GB" sz="1000" dirty="0">
                <a:solidFill>
                  <a:schemeClr val="bg1"/>
                </a:solidFill>
              </a:rPr>
              <a:t>, wear from false brinelling </a:t>
            </a:r>
            <a:br>
              <a:rPr lang="en-GB" sz="1000" dirty="0">
                <a:solidFill>
                  <a:schemeClr val="bg1"/>
                </a:solidFill>
              </a:rPr>
            </a:br>
            <a:r>
              <a:rPr lang="en-GB" sz="1000" dirty="0">
                <a:solidFill>
                  <a:schemeClr val="bg1"/>
                </a:solidFill>
              </a:rPr>
              <a:t>is drastically reduced and </a:t>
            </a:r>
            <a:r>
              <a:rPr lang="en-GB" sz="1000" dirty="0" smtClean="0">
                <a:solidFill>
                  <a:schemeClr val="bg1"/>
                </a:solidFill>
              </a:rPr>
              <a:t>run in </a:t>
            </a:r>
            <a:r>
              <a:rPr lang="en-GB" sz="1000" dirty="0">
                <a:solidFill>
                  <a:schemeClr val="bg1"/>
                </a:solidFill>
              </a:rPr>
              <a:t>time is shorter. </a:t>
            </a:r>
          </a:p>
        </p:txBody>
      </p:sp>
    </p:spTree>
    <p:extLst>
      <p:ext uri="{BB962C8B-B14F-4D97-AF65-F5344CB8AC3E}">
        <p14:creationId xmlns:p14="http://schemas.microsoft.com/office/powerpoint/2010/main" val="1253659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en-US" dirty="0"/>
              <a:t>DESIGNED SPECIFICALLY FOR WIND TURBINE USE: </a:t>
            </a:r>
            <a:r>
              <a:rPr lang="de-DE" dirty="0"/>
              <a:t/>
            </a:r>
            <a:br>
              <a:rPr lang="de-DE" dirty="0"/>
            </a:br>
            <a:endParaRPr lang="en-US" b="1" dirty="0">
              <a:solidFill>
                <a:srgbClr val="009343"/>
              </a:solidFill>
            </a:endParaRPr>
          </a:p>
        </p:txBody>
      </p:sp>
      <p:sp>
        <p:nvSpPr>
          <p:cNvPr id="13" name="Subtitle 1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altLang="en-US" dirty="0"/>
              <a:t>CASTROL</a:t>
            </a:r>
            <a:r>
              <a:rPr lang="de-DE" altLang="en-US" b="0" dirty="0"/>
              <a:t> </a:t>
            </a:r>
            <a:r>
              <a:rPr lang="de-DE" altLang="en-US" dirty="0">
                <a:solidFill>
                  <a:srgbClr val="009343"/>
                </a:solidFill>
              </a:rPr>
              <a:t>TRIBOL GR SW 460-1 TOP IN LAB </a:t>
            </a:r>
            <a:r>
              <a:rPr lang="de-DE" altLang="en-US" dirty="0" smtClean="0">
                <a:solidFill>
                  <a:srgbClr val="009343"/>
                </a:solidFill>
              </a:rPr>
              <a:t>TESTS</a:t>
            </a:r>
            <a:endParaRPr lang="en-GB" dirty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2914672"/>
              </p:ext>
            </p:extLst>
          </p:nvPr>
        </p:nvGraphicFramePr>
        <p:xfrm>
          <a:off x="365564" y="1382150"/>
          <a:ext cx="8402354" cy="3250671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334649">
                  <a:extLst>
                    <a:ext uri="{9D8B030D-6E8A-4147-A177-3AD203B41FA5}">
                      <a16:colId xmlns:a16="http://schemas.microsoft.com/office/drawing/2014/main" val="3022197983"/>
                    </a:ext>
                  </a:extLst>
                </a:gridCol>
                <a:gridCol w="11093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42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4903">
                  <a:extLst>
                    <a:ext uri="{9D8B030D-6E8A-4147-A177-3AD203B41FA5}">
                      <a16:colId xmlns:a16="http://schemas.microsoft.com/office/drawing/2014/main" val="1885403563"/>
                    </a:ext>
                  </a:extLst>
                </a:gridCol>
                <a:gridCol w="10545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42415">
                  <a:extLst>
                    <a:ext uri="{9D8B030D-6E8A-4147-A177-3AD203B41FA5}">
                      <a16:colId xmlns:a16="http://schemas.microsoft.com/office/drawing/2014/main" val="2878838135"/>
                    </a:ext>
                  </a:extLst>
                </a:gridCol>
                <a:gridCol w="1151935">
                  <a:extLst>
                    <a:ext uri="{9D8B030D-6E8A-4147-A177-3AD203B41FA5}">
                      <a16:colId xmlns:a16="http://schemas.microsoft.com/office/drawing/2014/main" val="3298085681"/>
                    </a:ext>
                  </a:extLst>
                </a:gridCol>
                <a:gridCol w="1050295">
                  <a:extLst>
                    <a:ext uri="{9D8B030D-6E8A-4147-A177-3AD203B41FA5}">
                      <a16:colId xmlns:a16="http://schemas.microsoft.com/office/drawing/2014/main" val="1595448210"/>
                    </a:ext>
                  </a:extLst>
                </a:gridCol>
              </a:tblGrid>
              <a:tr h="311754"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525759"/>
                          </a:solidFill>
                          <a:latin typeface="Arial Narrow" panose="020B0606020202030204" pitchFamily="34" charset="0"/>
                          <a:ea typeface="Arial" charset="0"/>
                          <a:cs typeface="Arial" charset="0"/>
                        </a:rPr>
                        <a:t>PROPERTY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DF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solidFill>
                            <a:srgbClr val="525759"/>
                          </a:solidFill>
                          <a:latin typeface="Arial Narrow" panose="020B0606020202030204" pitchFamily="34" charset="0"/>
                          <a:ea typeface="Arial" charset="0"/>
                          <a:cs typeface="Arial" charset="0"/>
                        </a:rPr>
                        <a:t>TEST DESCRIPTION</a:t>
                      </a:r>
                      <a:r>
                        <a:rPr lang="en-GB" sz="900" baseline="0" dirty="0">
                          <a:solidFill>
                            <a:srgbClr val="525759"/>
                          </a:solidFill>
                          <a:latin typeface="Arial Narrow" panose="020B0606020202030204" pitchFamily="34" charset="0"/>
                          <a:ea typeface="Arial" charset="0"/>
                          <a:cs typeface="Arial" charset="0"/>
                        </a:rPr>
                        <a:t> </a:t>
                      </a:r>
                      <a:endParaRPr lang="en-GB" sz="900" dirty="0">
                        <a:solidFill>
                          <a:srgbClr val="525759"/>
                        </a:solidFill>
                        <a:latin typeface="Arial Narrow" panose="020B0606020202030204" pitchFamily="34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DF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solidFill>
                            <a:srgbClr val="525759"/>
                          </a:solidFill>
                          <a:latin typeface="Arial Narrow" panose="020B0606020202030204" pitchFamily="34" charset="0"/>
                          <a:ea typeface="Arial" charset="0"/>
                          <a:cs typeface="Arial" charset="0"/>
                        </a:rPr>
                        <a:t>METHOD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D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solidFill>
                            <a:srgbClr val="525759"/>
                          </a:solidFill>
                          <a:latin typeface="Arial Narrow" panose="020B0606020202030204" pitchFamily="34" charset="0"/>
                          <a:ea typeface="Arial" charset="0"/>
                          <a:cs typeface="Arial" charset="0"/>
                        </a:rPr>
                        <a:t>PARAMETER</a:t>
                      </a:r>
                      <a:r>
                        <a:rPr lang="en-GB" sz="900" baseline="0" dirty="0">
                          <a:solidFill>
                            <a:srgbClr val="525759"/>
                          </a:solidFill>
                          <a:latin typeface="Arial Narrow" panose="020B0606020202030204" pitchFamily="34" charset="0"/>
                          <a:ea typeface="Arial" charset="0"/>
                          <a:cs typeface="Arial" charset="0"/>
                        </a:rPr>
                        <a:t> </a:t>
                      </a:r>
                      <a:endParaRPr lang="en-GB" sz="900" dirty="0">
                        <a:solidFill>
                          <a:srgbClr val="525759"/>
                        </a:solidFill>
                        <a:latin typeface="Arial Narrow" panose="020B0606020202030204" pitchFamily="34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D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  <a:ea typeface="Arial" charset="0"/>
                          <a:cs typeface="Arial" charset="0"/>
                        </a:rPr>
                        <a:t>TRIBOL GR SW 460-1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B4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  <a:ea typeface="Arial" charset="0"/>
                          <a:cs typeface="Arial" charset="0"/>
                        </a:rPr>
                        <a:t>GOOD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34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  <a:ea typeface="Arial" charset="0"/>
                          <a:cs typeface="Arial" charset="0"/>
                        </a:rPr>
                        <a:t>MEDIUM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AA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  <a:ea typeface="Arial" charset="0"/>
                          <a:cs typeface="Arial" charset="0"/>
                        </a:rPr>
                        <a:t>POOR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002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4159485"/>
                  </a:ext>
                </a:extLst>
              </a:tr>
              <a:tr h="283412">
                <a:tc>
                  <a:txBody>
                    <a:bodyPr/>
                    <a:lstStyle/>
                    <a:p>
                      <a:r>
                        <a:rPr lang="en-GB" sz="700" b="1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MECHANICAL STABILITY 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Roll Stability</a:t>
                      </a:r>
                      <a:r>
                        <a:rPr lang="en-GB" sz="700" baseline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Test </a:t>
                      </a:r>
                      <a:br>
                        <a:rPr lang="en-GB" sz="700" baseline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GB" sz="700" baseline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(50 h, 80 °C)</a:t>
                      </a:r>
                      <a:endParaRPr lang="en-GB" sz="700" dirty="0">
                        <a:solidFill>
                          <a:srgbClr val="52575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ASTM</a:t>
                      </a:r>
                      <a:r>
                        <a:rPr lang="en-GB" sz="700" baseline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D1831 mod</a:t>
                      </a:r>
                      <a:endParaRPr lang="en-GB" sz="700" dirty="0">
                        <a:solidFill>
                          <a:srgbClr val="52575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PW 60 unit change 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10 %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&lt; 15 %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15 - 20 %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 20 %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021785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700" b="1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CORROSION RESISTANCE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dirty="0" err="1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Emcor</a:t>
                      </a:r>
                      <a:r>
                        <a:rPr lang="en-GB" sz="7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Test 1 % </a:t>
                      </a:r>
                      <a:r>
                        <a:rPr lang="en-GB" sz="700" dirty="0" err="1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NaCl</a:t>
                      </a:r>
                      <a:endParaRPr lang="en-GB" sz="700" dirty="0">
                        <a:solidFill>
                          <a:srgbClr val="52575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DIN</a:t>
                      </a:r>
                      <a:r>
                        <a:rPr lang="en-GB" sz="700" baseline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51802</a:t>
                      </a:r>
                      <a:endParaRPr lang="en-GB" sz="700" dirty="0">
                        <a:solidFill>
                          <a:srgbClr val="52575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 dirty="0">
                        <a:solidFill>
                          <a:srgbClr val="52575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≤  0 / 1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≤  0 / 1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/ 1 – 1 / 2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 1 / 2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5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3034491"/>
                  </a:ext>
                </a:extLst>
              </a:tr>
              <a:tr h="214538">
                <a:tc rowSpan="2">
                  <a:txBody>
                    <a:bodyPr/>
                    <a:lstStyle/>
                    <a:p>
                      <a:r>
                        <a:rPr lang="en-GB" sz="700" b="1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LOW TEMPERATURE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Flow Pressure 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 </a:t>
                      </a:r>
                      <a:r>
                        <a:rPr lang="en-GB" sz="700" baseline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-40 °C</a:t>
                      </a:r>
                      <a:endParaRPr lang="en-GB" sz="700" dirty="0">
                        <a:solidFill>
                          <a:srgbClr val="52575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DIN 51805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 dirty="0">
                        <a:solidFill>
                          <a:srgbClr val="52575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525 </a:t>
                      </a:r>
                      <a:r>
                        <a:rPr lang="en-GB" sz="700" dirty="0" err="1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hPa</a:t>
                      </a:r>
                      <a:endParaRPr lang="en-GB" sz="700" dirty="0">
                        <a:solidFill>
                          <a:srgbClr val="52575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≤ 800 </a:t>
                      </a:r>
                      <a:r>
                        <a:rPr lang="en-GB" sz="700" b="0" dirty="0" err="1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hPa</a:t>
                      </a:r>
                      <a:endParaRPr lang="en-GB" sz="700" b="0" dirty="0">
                        <a:solidFill>
                          <a:srgbClr val="525759"/>
                        </a:solidFill>
                        <a:latin typeface="Arial" panose="020B0604020202020204" pitchFamily="34" charset="0"/>
                        <a:ea typeface="Arial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825 - 1400 </a:t>
                      </a:r>
                      <a:r>
                        <a:rPr lang="en-GB" sz="700" b="0" dirty="0" err="1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hPa</a:t>
                      </a:r>
                      <a:endParaRPr lang="en-GB" sz="700" b="0" dirty="0">
                        <a:solidFill>
                          <a:srgbClr val="525759"/>
                        </a:solidFill>
                        <a:latin typeface="Arial" panose="020B0604020202020204" pitchFamily="34" charset="0"/>
                        <a:ea typeface="Arial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 1400 </a:t>
                      </a:r>
                      <a:r>
                        <a:rPr lang="en-GB" sz="700" dirty="0" err="1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hPa</a:t>
                      </a:r>
                      <a:endParaRPr lang="en-GB" sz="700" dirty="0">
                        <a:solidFill>
                          <a:srgbClr val="52575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8321472"/>
                  </a:ext>
                </a:extLst>
              </a:tr>
              <a:tr h="382607">
                <a:tc vMerge="1">
                  <a:txBody>
                    <a:bodyPr/>
                    <a:lstStyle/>
                    <a:p>
                      <a:endParaRPr lang="en-GB" sz="900" b="1" dirty="0">
                        <a:solidFill>
                          <a:srgbClr val="525759"/>
                        </a:solidFill>
                        <a:latin typeface="Arial" panose="020B0604020202020204" pitchFamily="34" charset="0"/>
                        <a:ea typeface="Arial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</a:t>
                      </a:r>
                      <a:r>
                        <a:rPr lang="en-GB" sz="700" baseline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Temp Torque </a:t>
                      </a:r>
                      <a:br>
                        <a:rPr lang="en-GB" sz="700" baseline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GB" sz="700" baseline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 -40 °C</a:t>
                      </a:r>
                      <a:endParaRPr lang="en-GB" sz="700" dirty="0">
                        <a:solidFill>
                          <a:srgbClr val="52575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ASTM D1478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Start</a:t>
                      </a:r>
                      <a:r>
                        <a:rPr lang="en-GB" sz="700" baseline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Torque (ST) / Running Torque (RT)</a:t>
                      </a:r>
                      <a:endParaRPr lang="en-GB" sz="700" dirty="0">
                        <a:solidFill>
                          <a:srgbClr val="52575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 Nm /   0.07 Nm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0" baseline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&lt; 0.5 Nm / &lt; 0.1 Nm</a:t>
                      </a:r>
                      <a:endParaRPr lang="en-GB" sz="700" b="0" dirty="0">
                        <a:solidFill>
                          <a:srgbClr val="525759"/>
                        </a:solidFill>
                        <a:latin typeface="Arial" panose="020B0604020202020204" pitchFamily="34" charset="0"/>
                        <a:ea typeface="Arial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0.5-1.0 Nm / </a:t>
                      </a:r>
                      <a:r>
                        <a:rPr lang="en-GB" sz="700" b="0" baseline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0.1-0.5 Nm</a:t>
                      </a:r>
                      <a:endParaRPr lang="en-GB" sz="700" b="0" dirty="0">
                        <a:solidFill>
                          <a:srgbClr val="525759"/>
                        </a:solidFill>
                        <a:latin typeface="Arial" panose="020B0604020202020204" pitchFamily="34" charset="0"/>
                        <a:ea typeface="Arial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 1.0 Nm / &gt; 0.5 Nm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3412">
                <a:tc>
                  <a:txBody>
                    <a:bodyPr/>
                    <a:lstStyle/>
                    <a:p>
                      <a:r>
                        <a:rPr lang="en-GB" sz="700" b="1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FE8 – WEAR</a:t>
                      </a:r>
                      <a:endParaRPr lang="en-GB" sz="700" b="1" kern="1200" baseline="0" dirty="0">
                        <a:solidFill>
                          <a:srgbClr val="525759"/>
                        </a:solidFill>
                        <a:latin typeface="Arial" panose="020B0604020202020204" pitchFamily="34" charset="0"/>
                        <a:ea typeface="Arial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FE8 C/75/50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DIN 51819-2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Wear</a:t>
                      </a:r>
                      <a:r>
                        <a:rPr lang="en-GB" sz="700" baseline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MW50</a:t>
                      </a:r>
                      <a:endParaRPr lang="en-GB" sz="700" dirty="0">
                        <a:solidFill>
                          <a:srgbClr val="52575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 mg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10 mg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10 - 50 mg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 50 mg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5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283719"/>
                  </a:ext>
                </a:extLst>
              </a:tr>
              <a:tr h="382607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GB" sz="700" b="1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FE8</a:t>
                      </a:r>
                      <a:r>
                        <a:rPr lang="en-GB" sz="700" b="1" baseline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 – TEMP/TORQUE</a:t>
                      </a:r>
                      <a:endParaRPr lang="en-GB" sz="700" b="1" kern="1200" baseline="0" dirty="0">
                        <a:solidFill>
                          <a:srgbClr val="525759"/>
                        </a:solidFill>
                        <a:latin typeface="Arial" panose="020B0604020202020204" pitchFamily="34" charset="0"/>
                        <a:ea typeface="Arial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FE8 C/75/50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DIN 51819-2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Temperature max </a:t>
                      </a:r>
                    </a:p>
                    <a:p>
                      <a:r>
                        <a:rPr lang="en-GB" sz="7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 /</a:t>
                      </a:r>
                      <a:r>
                        <a:rPr lang="en-GB" sz="700" baseline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7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RT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50 °C</a:t>
                      </a:r>
                    </a:p>
                    <a:p>
                      <a:r>
                        <a:rPr lang="en-GB" sz="7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Nm / 5.5 Nm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60 °C</a:t>
                      </a:r>
                    </a:p>
                    <a:p>
                      <a:r>
                        <a:rPr lang="en-GB" sz="7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&lt;15 Nm / &lt;8 Nm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60 - 90 °C</a:t>
                      </a:r>
                    </a:p>
                    <a:p>
                      <a:r>
                        <a:rPr lang="en-GB" sz="7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15 -30 Nm / 8 - 15 Nm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Wingdings"/>
                        <a:buNone/>
                      </a:pPr>
                      <a:r>
                        <a:rPr lang="en-GB" sz="7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 90 °C</a:t>
                      </a:r>
                    </a:p>
                    <a:p>
                      <a:pPr marL="0" indent="0">
                        <a:buFont typeface="Wingdings"/>
                        <a:buNone/>
                      </a:pPr>
                      <a:r>
                        <a:rPr lang="en-GB" sz="7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 30 Nm / &gt; 15 Nm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0258754"/>
                  </a:ext>
                </a:extLst>
              </a:tr>
              <a:tr h="283412">
                <a:tc>
                  <a:txBody>
                    <a:bodyPr/>
                    <a:lstStyle/>
                    <a:p>
                      <a:r>
                        <a:rPr lang="en-GB" sz="700" b="1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FAFNIR</a:t>
                      </a:r>
                      <a:r>
                        <a:rPr lang="en-GB" sz="700" b="1" baseline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 – ASTM D4170</a:t>
                      </a:r>
                      <a:endParaRPr lang="en-GB" sz="700" b="1" dirty="0">
                        <a:solidFill>
                          <a:srgbClr val="525759"/>
                        </a:solidFill>
                        <a:latin typeface="Arial" panose="020B0604020202020204" pitchFamily="34" charset="0"/>
                        <a:ea typeface="Arial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 dirty="0">
                        <a:solidFill>
                          <a:srgbClr val="52575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ASTM D4170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Wear loss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10 mg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</a:t>
                      </a:r>
                      <a:r>
                        <a:rPr lang="en-GB" sz="700" baseline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10 mg</a:t>
                      </a:r>
                      <a:endParaRPr lang="en-GB" sz="700" dirty="0">
                        <a:solidFill>
                          <a:srgbClr val="52575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baseline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10– 20 mg</a:t>
                      </a:r>
                      <a:endParaRPr lang="en-GB" sz="700" dirty="0">
                        <a:solidFill>
                          <a:srgbClr val="52575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 20 mg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5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0450545"/>
                  </a:ext>
                </a:extLst>
              </a:tr>
              <a:tr h="38260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SRV – ASTM D7594</a:t>
                      </a:r>
                      <a:endParaRPr lang="en-GB" sz="700" b="1" kern="1200" baseline="0" dirty="0">
                        <a:solidFill>
                          <a:srgbClr val="525759"/>
                        </a:solidFill>
                        <a:latin typeface="Arial" panose="020B0604020202020204" pitchFamily="34" charset="0"/>
                        <a:ea typeface="Arial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 dirty="0">
                        <a:solidFill>
                          <a:srgbClr val="52575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ASTM D7594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COF</a:t>
                      </a:r>
                    </a:p>
                    <a:p>
                      <a:r>
                        <a:rPr lang="en-GB" sz="7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Friction curve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Low, stable</a:t>
                      </a:r>
                    </a:p>
                    <a:p>
                      <a:r>
                        <a:rPr lang="en-GB" sz="7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Smooth, no fretting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Low, stable</a:t>
                      </a:r>
                    </a:p>
                    <a:p>
                      <a:r>
                        <a:rPr lang="en-GB" sz="7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Smooth, no fretting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Medium, stable</a:t>
                      </a:r>
                    </a:p>
                    <a:p>
                      <a:r>
                        <a:rPr lang="en-GB" sz="7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Smooth, no fretting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High, unstable</a:t>
                      </a:r>
                    </a:p>
                    <a:p>
                      <a:r>
                        <a:rPr lang="en-GB" sz="7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en-GB" sz="700" dirty="0" smtClean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ocky</a:t>
                      </a:r>
                      <a:r>
                        <a:rPr lang="en-GB" sz="7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fretting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9436663"/>
                  </a:ext>
                </a:extLst>
              </a:tr>
              <a:tr h="283412">
                <a:tc>
                  <a:txBody>
                    <a:bodyPr/>
                    <a:lstStyle/>
                    <a:p>
                      <a:r>
                        <a:rPr lang="en-GB" sz="700" b="1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SRV – ASTM D7594 at 0 </a:t>
                      </a:r>
                      <a:r>
                        <a:rPr lang="en-US" sz="700" b="1" i="0" u="none" strike="noStrike" dirty="0">
                          <a:solidFill>
                            <a:srgbClr val="525759"/>
                          </a:solidFill>
                          <a:effectLst/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°C</a:t>
                      </a:r>
                      <a:endParaRPr lang="en-GB" sz="700" b="1" dirty="0">
                        <a:solidFill>
                          <a:srgbClr val="525759"/>
                        </a:solidFill>
                        <a:latin typeface="Arial" panose="020B0604020202020204" pitchFamily="34" charset="0"/>
                        <a:ea typeface="Arial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 dirty="0">
                        <a:solidFill>
                          <a:srgbClr val="52575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dirty="0" smtClean="0">
                          <a:solidFill>
                            <a:srgbClr val="63646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ASTM D7594</a:t>
                      </a:r>
                      <a:endParaRPr lang="en-GB" sz="700" dirty="0">
                        <a:solidFill>
                          <a:srgbClr val="63646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dirty="0">
                          <a:solidFill>
                            <a:srgbClr val="63646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COF</a:t>
                      </a:r>
                    </a:p>
                    <a:p>
                      <a:r>
                        <a:rPr lang="en-GB" sz="700" dirty="0">
                          <a:solidFill>
                            <a:srgbClr val="63646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Friction curve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dirty="0">
                          <a:solidFill>
                            <a:srgbClr val="63646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Stable, no fretting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dirty="0">
                          <a:solidFill>
                            <a:srgbClr val="63646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Stable, no fretting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dirty="0" smtClean="0">
                          <a:solidFill>
                            <a:srgbClr val="63646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  <a:endParaRPr lang="en-GB" sz="700" dirty="0">
                        <a:solidFill>
                          <a:srgbClr val="63646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Rocky, fretting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5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6410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8224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8" name="Table 8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2179400"/>
              </p:ext>
            </p:extLst>
          </p:nvPr>
        </p:nvGraphicFramePr>
        <p:xfrm>
          <a:off x="364331" y="1382150"/>
          <a:ext cx="8415285" cy="2592289"/>
        </p:xfrm>
        <a:graphic>
          <a:graphicData uri="http://schemas.openxmlformats.org/drawingml/2006/table">
            <a:tbl>
              <a:tblPr firstRow="1" bandRow="1"/>
              <a:tblGrid>
                <a:gridCol w="1685925">
                  <a:extLst>
                    <a:ext uri="{9D8B030D-6E8A-4147-A177-3AD203B41FA5}">
                      <a16:colId xmlns:a16="http://schemas.microsoft.com/office/drawing/2014/main" val="3022197983"/>
                    </a:ext>
                  </a:extLst>
                </a:gridCol>
                <a:gridCol w="1243013">
                  <a:extLst>
                    <a:ext uri="{9D8B030D-6E8A-4147-A177-3AD203B41FA5}">
                      <a16:colId xmlns:a16="http://schemas.microsoft.com/office/drawing/2014/main" val="2935193159"/>
                    </a:ext>
                  </a:extLst>
                </a:gridCol>
                <a:gridCol w="1014412">
                  <a:extLst>
                    <a:ext uri="{9D8B030D-6E8A-4147-A177-3AD203B41FA5}">
                      <a16:colId xmlns:a16="http://schemas.microsoft.com/office/drawing/2014/main" val="1885403563"/>
                    </a:ext>
                  </a:extLst>
                </a:gridCol>
                <a:gridCol w="1078701">
                  <a:extLst>
                    <a:ext uri="{9D8B030D-6E8A-4147-A177-3AD203B41FA5}">
                      <a16:colId xmlns:a16="http://schemas.microsoft.com/office/drawing/2014/main" val="2996130913"/>
                    </a:ext>
                  </a:extLst>
                </a:gridCol>
                <a:gridCol w="1131078">
                  <a:extLst>
                    <a:ext uri="{9D8B030D-6E8A-4147-A177-3AD203B41FA5}">
                      <a16:colId xmlns:a16="http://schemas.microsoft.com/office/drawing/2014/main" val="154606342"/>
                    </a:ext>
                  </a:extLst>
                </a:gridCol>
                <a:gridCol w="1131078">
                  <a:extLst>
                    <a:ext uri="{9D8B030D-6E8A-4147-A177-3AD203B41FA5}">
                      <a16:colId xmlns:a16="http://schemas.microsoft.com/office/drawing/2014/main" val="2878838135"/>
                    </a:ext>
                  </a:extLst>
                </a:gridCol>
                <a:gridCol w="1131078">
                  <a:extLst>
                    <a:ext uri="{9D8B030D-6E8A-4147-A177-3AD203B41FA5}">
                      <a16:colId xmlns:a16="http://schemas.microsoft.com/office/drawing/2014/main" val="3298085681"/>
                    </a:ext>
                  </a:extLst>
                </a:gridCol>
              </a:tblGrid>
              <a:tr h="3262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sz="900" dirty="0">
                          <a:solidFill>
                            <a:srgbClr val="525759"/>
                          </a:solidFill>
                          <a:latin typeface="Arial Narrow" panose="020B0606020202030204" pitchFamily="34" charset="0"/>
                          <a:ea typeface="Arial" charset="0"/>
                          <a:cs typeface="Arial" charset="0"/>
                        </a:rPr>
                        <a:t>PROPERTY</a:t>
                      </a: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DFD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sz="9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  <a:ea typeface="Arial" charset="0"/>
                          <a:cs typeface="Arial" charset="0"/>
                        </a:rPr>
                        <a:t>TRIBOL</a:t>
                      </a:r>
                      <a:r>
                        <a:rPr lang="en-GB" sz="900" baseline="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  <a:ea typeface="Arial" charset="0"/>
                          <a:cs typeface="Arial" charset="0"/>
                        </a:rPr>
                        <a:t> GR SW 460-1</a:t>
                      </a:r>
                      <a:endParaRPr lang="en-GB" sz="9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34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solidFill>
                            <a:srgbClr val="525759"/>
                          </a:solidFill>
                          <a:latin typeface="Arial Narrow" panose="020B0606020202030204" pitchFamily="34" charset="0"/>
                          <a:ea typeface="Arial" charset="0"/>
                          <a:cs typeface="Arial" charset="0"/>
                        </a:rPr>
                        <a:t>COMPETITOR 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DFD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solidFill>
                            <a:srgbClr val="525759"/>
                          </a:solidFill>
                          <a:latin typeface="Arial Narrow" panose="020B0606020202030204" pitchFamily="34" charset="0"/>
                          <a:ea typeface="Arial" charset="0"/>
                          <a:cs typeface="Arial" charset="0"/>
                        </a:rPr>
                        <a:t>COMPETITOR</a:t>
                      </a:r>
                      <a:r>
                        <a:rPr lang="en-GB" sz="900" baseline="0" dirty="0">
                          <a:solidFill>
                            <a:srgbClr val="525759"/>
                          </a:solidFill>
                          <a:latin typeface="Arial Narrow" panose="020B0606020202030204" pitchFamily="34" charset="0"/>
                          <a:ea typeface="Arial" charset="0"/>
                          <a:cs typeface="Arial" charset="0"/>
                        </a:rPr>
                        <a:t> B</a:t>
                      </a:r>
                      <a:endParaRPr lang="en-GB" sz="900" dirty="0">
                        <a:solidFill>
                          <a:srgbClr val="525759"/>
                        </a:solidFill>
                        <a:latin typeface="Arial Narrow" panose="020B0606020202030204" pitchFamily="34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DFD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solidFill>
                            <a:srgbClr val="525759"/>
                          </a:solidFill>
                          <a:latin typeface="Arial Narrow" panose="020B0606020202030204" pitchFamily="34" charset="0"/>
                          <a:ea typeface="Arial" charset="0"/>
                          <a:cs typeface="Arial" charset="0"/>
                        </a:rPr>
                        <a:t>COMPETITOR C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DFD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solidFill>
                            <a:srgbClr val="525759"/>
                          </a:solidFill>
                          <a:latin typeface="Arial Narrow" panose="020B0606020202030204" pitchFamily="34" charset="0"/>
                          <a:ea typeface="Arial" charset="0"/>
                          <a:cs typeface="Arial" charset="0"/>
                        </a:rPr>
                        <a:t>COMPETITOR</a:t>
                      </a:r>
                      <a:r>
                        <a:rPr lang="en-GB" sz="900" baseline="0" dirty="0">
                          <a:solidFill>
                            <a:srgbClr val="525759"/>
                          </a:solidFill>
                          <a:latin typeface="Arial Narrow" panose="020B0606020202030204" pitchFamily="34" charset="0"/>
                          <a:ea typeface="Arial" charset="0"/>
                          <a:cs typeface="Arial" charset="0"/>
                        </a:rPr>
                        <a:t> D</a:t>
                      </a:r>
                      <a:endParaRPr lang="en-GB" sz="900" dirty="0">
                        <a:solidFill>
                          <a:srgbClr val="525759"/>
                        </a:solidFill>
                        <a:latin typeface="Arial Narrow" panose="020B0606020202030204" pitchFamily="34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DFD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solidFill>
                            <a:srgbClr val="525759"/>
                          </a:solidFill>
                          <a:latin typeface="Arial Narrow" panose="020B0606020202030204" pitchFamily="34" charset="0"/>
                          <a:ea typeface="Arial" charset="0"/>
                          <a:cs typeface="Arial" charset="0"/>
                        </a:rPr>
                        <a:t>COMPETITOR 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D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4159485"/>
                  </a:ext>
                </a:extLst>
              </a:tr>
              <a:tr h="2867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sz="700" b="1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MECHANICAL STABILITY </a:t>
                      </a: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GB" sz="12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0217852"/>
                  </a:ext>
                </a:extLst>
              </a:tr>
              <a:tr h="2867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sz="700" b="1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CORROSION RESISTENCE</a:t>
                      </a: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5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3034491"/>
                  </a:ext>
                </a:extLst>
              </a:tr>
              <a:tr h="2867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sz="700" b="1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LOW TEMPERATURE</a:t>
                      </a: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8321472"/>
                  </a:ext>
                </a:extLst>
              </a:tr>
              <a:tr h="2867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sz="700" b="1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FE8 – WEAR</a:t>
                      </a:r>
                      <a:endParaRPr lang="en-GB" sz="700" b="1" kern="1200" baseline="0" dirty="0">
                        <a:solidFill>
                          <a:srgbClr val="525759"/>
                        </a:solidFill>
                        <a:latin typeface="Arial" panose="020B0604020202020204" pitchFamily="34" charset="0"/>
                        <a:ea typeface="Arial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5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283719"/>
                  </a:ext>
                </a:extLst>
              </a:tr>
              <a:tr h="2867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l" defTabSz="457200" rtl="0" eaLnBrk="1" latinLnBrk="0" hangingPunct="1"/>
                      <a:r>
                        <a:rPr lang="en-GB" sz="700" b="1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FE8</a:t>
                      </a:r>
                      <a:r>
                        <a:rPr lang="en-GB" sz="700" b="1" baseline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 – TEMP/TORQUE</a:t>
                      </a:r>
                      <a:endParaRPr lang="en-GB" sz="700" b="1" kern="1200" baseline="0" dirty="0">
                        <a:solidFill>
                          <a:srgbClr val="525759"/>
                        </a:solidFill>
                        <a:latin typeface="Arial" panose="020B0604020202020204" pitchFamily="34" charset="0"/>
                        <a:ea typeface="Arial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0258754"/>
                  </a:ext>
                </a:extLst>
              </a:tr>
              <a:tr h="2867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sz="700" b="1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FAFNIR</a:t>
                      </a:r>
                      <a:r>
                        <a:rPr lang="en-GB" sz="700" b="1" baseline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 – ASTM D4170</a:t>
                      </a:r>
                      <a:endParaRPr lang="en-GB" sz="700" b="1" dirty="0">
                        <a:solidFill>
                          <a:srgbClr val="525759"/>
                        </a:solidFill>
                        <a:latin typeface="Arial" panose="020B0604020202020204" pitchFamily="34" charset="0"/>
                        <a:ea typeface="Arial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5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0450545"/>
                  </a:ext>
                </a:extLst>
              </a:tr>
              <a:tr h="2867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SRV – ASTM D7594</a:t>
                      </a:r>
                      <a:endParaRPr lang="en-GB" sz="700" b="1" kern="1200" baseline="0" dirty="0">
                        <a:solidFill>
                          <a:srgbClr val="525759"/>
                        </a:solidFill>
                        <a:latin typeface="Arial" panose="020B0604020202020204" pitchFamily="34" charset="0"/>
                        <a:ea typeface="Arial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E0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9436663"/>
                  </a:ext>
                </a:extLst>
              </a:tr>
              <a:tr h="2579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sz="700" b="1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SRV – ASTM D7594 at 0 </a:t>
                      </a:r>
                      <a:r>
                        <a:rPr lang="en-US" sz="700" b="1" i="0" u="none" strike="noStrike" dirty="0">
                          <a:solidFill>
                            <a:srgbClr val="525759"/>
                          </a:solidFill>
                          <a:effectLst/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°C</a:t>
                      </a:r>
                      <a:endParaRPr lang="en-GB" sz="700" b="1" dirty="0">
                        <a:solidFill>
                          <a:srgbClr val="525759"/>
                        </a:solidFill>
                        <a:latin typeface="Arial" panose="020B0604020202020204" pitchFamily="34" charset="0"/>
                        <a:ea typeface="Arial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5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6410488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DESIGNED SPECIFICALLY FOR WIND TURBINE USE: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CASTROL TRIBOL GR SW 460-1 TOP IN LAB </a:t>
            </a:r>
            <a:r>
              <a:rPr lang="en-US" dirty="0" smtClean="0"/>
              <a:t>TESTS</a:t>
            </a:r>
            <a:endParaRPr lang="en-US" dirty="0"/>
          </a:p>
        </p:txBody>
      </p:sp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1685982"/>
              </p:ext>
            </p:extLst>
          </p:nvPr>
        </p:nvGraphicFramePr>
        <p:xfrm>
          <a:off x="364843" y="4171653"/>
          <a:ext cx="2935570" cy="542904"/>
        </p:xfrm>
        <a:graphic>
          <a:graphicData uri="http://schemas.openxmlformats.org/drawingml/2006/table">
            <a:tbl>
              <a:tblPr firstRow="1" bandRow="1"/>
              <a:tblGrid>
                <a:gridCol w="989891">
                  <a:extLst>
                    <a:ext uri="{9D8B030D-6E8A-4147-A177-3AD203B41FA5}">
                      <a16:colId xmlns:a16="http://schemas.microsoft.com/office/drawing/2014/main" val="3427971331"/>
                    </a:ext>
                  </a:extLst>
                </a:gridCol>
                <a:gridCol w="989891">
                  <a:extLst>
                    <a:ext uri="{9D8B030D-6E8A-4147-A177-3AD203B41FA5}">
                      <a16:colId xmlns:a16="http://schemas.microsoft.com/office/drawing/2014/main" val="2277182708"/>
                    </a:ext>
                  </a:extLst>
                </a:gridCol>
                <a:gridCol w="955788">
                  <a:extLst>
                    <a:ext uri="{9D8B030D-6E8A-4147-A177-3AD203B41FA5}">
                      <a16:colId xmlns:a16="http://schemas.microsoft.com/office/drawing/2014/main" val="3836713336"/>
                    </a:ext>
                  </a:extLst>
                </a:gridCol>
              </a:tblGrid>
              <a:tr h="231656"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sz="900" b="1" kern="1200" dirty="0">
                          <a:solidFill>
                            <a:srgbClr val="525759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RELATIVE</a:t>
                      </a:r>
                      <a:r>
                        <a:rPr lang="en-GB" sz="900" b="1" kern="1200" baseline="0" dirty="0">
                          <a:solidFill>
                            <a:srgbClr val="525759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PERFORMANCE RATING</a:t>
                      </a:r>
                      <a:endParaRPr lang="en-GB" sz="900" b="1" kern="1200" dirty="0">
                        <a:solidFill>
                          <a:srgbClr val="525759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DFD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52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5257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1094955"/>
                  </a:ext>
                </a:extLst>
              </a:tr>
              <a:tr h="3112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sz="800" kern="1200" dirty="0">
                          <a:solidFill>
                            <a:schemeClr val="accent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GOOD</a:t>
                      </a:r>
                    </a:p>
                  </a:txBody>
                  <a:tcPr marL="0" marR="0" marT="0" marB="36000" anchor="b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sz="800" kern="1200" dirty="0">
                          <a:solidFill>
                            <a:srgbClr val="FFAA00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MEDIUM</a:t>
                      </a:r>
                    </a:p>
                  </a:txBody>
                  <a:tcPr marL="0" marR="0" marT="0" marB="3600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sz="800" kern="1200" dirty="0">
                          <a:solidFill>
                            <a:srgbClr val="F00023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POOR</a:t>
                      </a:r>
                    </a:p>
                  </a:txBody>
                  <a:tcPr marL="0" marR="0" marT="0" marB="3600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F5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7955448"/>
                  </a:ext>
                </a:extLst>
              </a:tr>
            </a:tbl>
          </a:graphicData>
        </a:graphic>
      </p:graphicFrame>
      <p:sp>
        <p:nvSpPr>
          <p:cNvPr id="37" name="Oval 36"/>
          <p:cNvSpPr/>
          <p:nvPr/>
        </p:nvSpPr>
        <p:spPr>
          <a:xfrm>
            <a:off x="826067" y="4477887"/>
            <a:ext cx="76896" cy="75946"/>
          </a:xfrm>
          <a:prstGeom prst="ellipse">
            <a:avLst/>
          </a:prstGeom>
          <a:solidFill>
            <a:srgbClr val="009343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38" name="Oval 37"/>
          <p:cNvSpPr/>
          <p:nvPr/>
        </p:nvSpPr>
        <p:spPr>
          <a:xfrm>
            <a:off x="1813936" y="4476159"/>
            <a:ext cx="76896" cy="75946"/>
          </a:xfrm>
          <a:prstGeom prst="ellipse">
            <a:avLst/>
          </a:prstGeom>
          <a:solidFill>
            <a:srgbClr val="FFAA0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2805652" y="4476159"/>
            <a:ext cx="76896" cy="75946"/>
          </a:xfrm>
          <a:prstGeom prst="ellipse">
            <a:avLst/>
          </a:prstGeom>
          <a:solidFill>
            <a:srgbClr val="F00023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7036145" y="1792428"/>
            <a:ext cx="76896" cy="75946"/>
          </a:xfrm>
          <a:prstGeom prst="ellipse">
            <a:avLst/>
          </a:prstGeom>
          <a:solidFill>
            <a:srgbClr val="F00023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7036596" y="2092540"/>
            <a:ext cx="76896" cy="75946"/>
          </a:xfrm>
          <a:prstGeom prst="ellipse">
            <a:avLst/>
          </a:prstGeom>
          <a:solidFill>
            <a:srgbClr val="009343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7036596" y="2377029"/>
            <a:ext cx="76896" cy="75946"/>
          </a:xfrm>
          <a:prstGeom prst="ellipse">
            <a:avLst/>
          </a:prstGeom>
          <a:solidFill>
            <a:srgbClr val="009343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7036596" y="2661115"/>
            <a:ext cx="76896" cy="75946"/>
          </a:xfrm>
          <a:prstGeom prst="ellipse">
            <a:avLst/>
          </a:prstGeom>
          <a:solidFill>
            <a:srgbClr val="009343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44" name="Oval 43"/>
          <p:cNvSpPr/>
          <p:nvPr/>
        </p:nvSpPr>
        <p:spPr>
          <a:xfrm>
            <a:off x="7036596" y="2953369"/>
            <a:ext cx="76896" cy="75946"/>
          </a:xfrm>
          <a:prstGeom prst="ellipse">
            <a:avLst/>
          </a:prstGeom>
          <a:solidFill>
            <a:srgbClr val="009343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7036596" y="3246485"/>
            <a:ext cx="76896" cy="75946"/>
          </a:xfrm>
          <a:prstGeom prst="ellipse">
            <a:avLst/>
          </a:prstGeom>
          <a:solidFill>
            <a:srgbClr val="F00023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46" name="Oval 45"/>
          <p:cNvSpPr/>
          <p:nvPr/>
        </p:nvSpPr>
        <p:spPr>
          <a:xfrm>
            <a:off x="7036596" y="3523565"/>
            <a:ext cx="76896" cy="75946"/>
          </a:xfrm>
          <a:prstGeom prst="ellipse">
            <a:avLst/>
          </a:prstGeom>
          <a:solidFill>
            <a:srgbClr val="F00023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47" name="Oval 46"/>
          <p:cNvSpPr/>
          <p:nvPr/>
        </p:nvSpPr>
        <p:spPr>
          <a:xfrm>
            <a:off x="7036596" y="3788444"/>
            <a:ext cx="76896" cy="75946"/>
          </a:xfrm>
          <a:prstGeom prst="ellipse">
            <a:avLst/>
          </a:prstGeom>
          <a:solidFill>
            <a:srgbClr val="F00023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4749953" y="1792428"/>
            <a:ext cx="76896" cy="75946"/>
          </a:xfrm>
          <a:prstGeom prst="ellipse">
            <a:avLst/>
          </a:prstGeom>
          <a:solidFill>
            <a:srgbClr val="009343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4750404" y="2092540"/>
            <a:ext cx="76896" cy="75946"/>
          </a:xfrm>
          <a:prstGeom prst="ellipse">
            <a:avLst/>
          </a:prstGeom>
          <a:solidFill>
            <a:srgbClr val="FFAA0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4750404" y="2377029"/>
            <a:ext cx="76896" cy="75946"/>
          </a:xfrm>
          <a:prstGeom prst="ellipse">
            <a:avLst/>
          </a:prstGeom>
          <a:solidFill>
            <a:srgbClr val="F00023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51" name="Oval 50"/>
          <p:cNvSpPr/>
          <p:nvPr/>
        </p:nvSpPr>
        <p:spPr>
          <a:xfrm>
            <a:off x="4750404" y="2661115"/>
            <a:ext cx="76896" cy="75946"/>
          </a:xfrm>
          <a:prstGeom prst="ellipse">
            <a:avLst/>
          </a:prstGeom>
          <a:solidFill>
            <a:srgbClr val="009343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52" name="Oval 51"/>
          <p:cNvSpPr/>
          <p:nvPr/>
        </p:nvSpPr>
        <p:spPr>
          <a:xfrm>
            <a:off x="4750404" y="2953369"/>
            <a:ext cx="76896" cy="75946"/>
          </a:xfrm>
          <a:prstGeom prst="ellipse">
            <a:avLst/>
          </a:prstGeom>
          <a:solidFill>
            <a:srgbClr val="009343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53" name="Oval 52"/>
          <p:cNvSpPr/>
          <p:nvPr/>
        </p:nvSpPr>
        <p:spPr>
          <a:xfrm>
            <a:off x="4750404" y="3246485"/>
            <a:ext cx="76896" cy="75946"/>
          </a:xfrm>
          <a:prstGeom prst="ellipse">
            <a:avLst/>
          </a:prstGeom>
          <a:solidFill>
            <a:srgbClr val="009343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4750404" y="3523565"/>
            <a:ext cx="76896" cy="75946"/>
          </a:xfrm>
          <a:prstGeom prst="ellipse">
            <a:avLst/>
          </a:prstGeom>
          <a:solidFill>
            <a:srgbClr val="FFAA0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4750404" y="3788444"/>
            <a:ext cx="76896" cy="75946"/>
          </a:xfrm>
          <a:prstGeom prst="ellipse">
            <a:avLst/>
          </a:prstGeom>
          <a:solidFill>
            <a:srgbClr val="F00023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56" name="Oval 55"/>
          <p:cNvSpPr/>
          <p:nvPr/>
        </p:nvSpPr>
        <p:spPr>
          <a:xfrm>
            <a:off x="8167284" y="1792428"/>
            <a:ext cx="76896" cy="75946"/>
          </a:xfrm>
          <a:prstGeom prst="ellipse">
            <a:avLst/>
          </a:prstGeom>
          <a:solidFill>
            <a:srgbClr val="009343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57" name="Oval 56"/>
          <p:cNvSpPr/>
          <p:nvPr/>
        </p:nvSpPr>
        <p:spPr>
          <a:xfrm>
            <a:off x="8167735" y="2092540"/>
            <a:ext cx="76896" cy="75946"/>
          </a:xfrm>
          <a:prstGeom prst="ellipse">
            <a:avLst/>
          </a:prstGeom>
          <a:solidFill>
            <a:srgbClr val="009343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8167735" y="2377029"/>
            <a:ext cx="76896" cy="75946"/>
          </a:xfrm>
          <a:prstGeom prst="ellipse">
            <a:avLst/>
          </a:prstGeom>
          <a:solidFill>
            <a:srgbClr val="FFAA0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8167735" y="2661115"/>
            <a:ext cx="76896" cy="75946"/>
          </a:xfrm>
          <a:prstGeom prst="ellipse">
            <a:avLst/>
          </a:prstGeom>
          <a:solidFill>
            <a:srgbClr val="009343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60" name="Oval 59"/>
          <p:cNvSpPr/>
          <p:nvPr/>
        </p:nvSpPr>
        <p:spPr>
          <a:xfrm>
            <a:off x="8167735" y="2953369"/>
            <a:ext cx="76896" cy="75946"/>
          </a:xfrm>
          <a:prstGeom prst="ellipse">
            <a:avLst/>
          </a:prstGeom>
          <a:solidFill>
            <a:srgbClr val="009343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61" name="Oval 60"/>
          <p:cNvSpPr/>
          <p:nvPr/>
        </p:nvSpPr>
        <p:spPr>
          <a:xfrm>
            <a:off x="8167735" y="3246485"/>
            <a:ext cx="76896" cy="75946"/>
          </a:xfrm>
          <a:prstGeom prst="ellipse">
            <a:avLst/>
          </a:prstGeom>
          <a:solidFill>
            <a:srgbClr val="F00023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62" name="Oval 61"/>
          <p:cNvSpPr/>
          <p:nvPr/>
        </p:nvSpPr>
        <p:spPr>
          <a:xfrm>
            <a:off x="8167735" y="3523565"/>
            <a:ext cx="76896" cy="75946"/>
          </a:xfrm>
          <a:prstGeom prst="ellipse">
            <a:avLst/>
          </a:prstGeom>
          <a:solidFill>
            <a:srgbClr val="F00023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63" name="Oval 62"/>
          <p:cNvSpPr/>
          <p:nvPr/>
        </p:nvSpPr>
        <p:spPr>
          <a:xfrm>
            <a:off x="8167735" y="3788444"/>
            <a:ext cx="76896" cy="75946"/>
          </a:xfrm>
          <a:prstGeom prst="ellipse">
            <a:avLst/>
          </a:prstGeom>
          <a:solidFill>
            <a:srgbClr val="F00023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64" name="Oval 63"/>
          <p:cNvSpPr/>
          <p:nvPr/>
        </p:nvSpPr>
        <p:spPr>
          <a:xfrm>
            <a:off x="5898902" y="1792428"/>
            <a:ext cx="76896" cy="75946"/>
          </a:xfrm>
          <a:prstGeom prst="ellipse">
            <a:avLst/>
          </a:prstGeom>
          <a:solidFill>
            <a:srgbClr val="F00023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65" name="Oval 64"/>
          <p:cNvSpPr/>
          <p:nvPr/>
        </p:nvSpPr>
        <p:spPr>
          <a:xfrm>
            <a:off x="5899353" y="2092540"/>
            <a:ext cx="76896" cy="75946"/>
          </a:xfrm>
          <a:prstGeom prst="ellipse">
            <a:avLst/>
          </a:prstGeom>
          <a:solidFill>
            <a:srgbClr val="009343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66" name="Oval 65"/>
          <p:cNvSpPr/>
          <p:nvPr/>
        </p:nvSpPr>
        <p:spPr>
          <a:xfrm>
            <a:off x="5899353" y="2377029"/>
            <a:ext cx="76896" cy="75946"/>
          </a:xfrm>
          <a:prstGeom prst="ellipse">
            <a:avLst/>
          </a:prstGeom>
          <a:solidFill>
            <a:srgbClr val="F00023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67" name="Oval 66"/>
          <p:cNvSpPr/>
          <p:nvPr/>
        </p:nvSpPr>
        <p:spPr>
          <a:xfrm>
            <a:off x="5899353" y="2661115"/>
            <a:ext cx="76896" cy="75946"/>
          </a:xfrm>
          <a:prstGeom prst="ellipse">
            <a:avLst/>
          </a:prstGeom>
          <a:solidFill>
            <a:srgbClr val="FFAA0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68" name="Oval 67"/>
          <p:cNvSpPr/>
          <p:nvPr/>
        </p:nvSpPr>
        <p:spPr>
          <a:xfrm>
            <a:off x="5899353" y="2953369"/>
            <a:ext cx="76896" cy="75946"/>
          </a:xfrm>
          <a:prstGeom prst="ellipse">
            <a:avLst/>
          </a:prstGeom>
          <a:solidFill>
            <a:srgbClr val="FFAA0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69" name="Oval 68"/>
          <p:cNvSpPr/>
          <p:nvPr/>
        </p:nvSpPr>
        <p:spPr>
          <a:xfrm>
            <a:off x="5899353" y="3246485"/>
            <a:ext cx="76896" cy="75946"/>
          </a:xfrm>
          <a:prstGeom prst="ellipse">
            <a:avLst/>
          </a:prstGeom>
          <a:solidFill>
            <a:srgbClr val="F00023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70" name="Oval 69"/>
          <p:cNvSpPr/>
          <p:nvPr/>
        </p:nvSpPr>
        <p:spPr>
          <a:xfrm>
            <a:off x="5899353" y="3523565"/>
            <a:ext cx="76896" cy="75946"/>
          </a:xfrm>
          <a:prstGeom prst="ellipse">
            <a:avLst/>
          </a:prstGeom>
          <a:solidFill>
            <a:srgbClr val="FFAA0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71" name="Oval 70"/>
          <p:cNvSpPr/>
          <p:nvPr/>
        </p:nvSpPr>
        <p:spPr>
          <a:xfrm>
            <a:off x="5899353" y="3788444"/>
            <a:ext cx="76896" cy="75946"/>
          </a:xfrm>
          <a:prstGeom prst="ellipse">
            <a:avLst/>
          </a:prstGeom>
          <a:solidFill>
            <a:srgbClr val="009343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72" name="Oval 71"/>
          <p:cNvSpPr/>
          <p:nvPr/>
        </p:nvSpPr>
        <p:spPr>
          <a:xfrm>
            <a:off x="3728371" y="1792428"/>
            <a:ext cx="76896" cy="75946"/>
          </a:xfrm>
          <a:prstGeom prst="ellipse">
            <a:avLst/>
          </a:prstGeom>
          <a:solidFill>
            <a:srgbClr val="FFAA0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73" name="Oval 72"/>
          <p:cNvSpPr/>
          <p:nvPr/>
        </p:nvSpPr>
        <p:spPr>
          <a:xfrm>
            <a:off x="3728822" y="2092540"/>
            <a:ext cx="76896" cy="72000"/>
          </a:xfrm>
          <a:prstGeom prst="ellipse">
            <a:avLst/>
          </a:prstGeom>
          <a:solidFill>
            <a:srgbClr val="FFAA0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74" name="Oval 73"/>
          <p:cNvSpPr/>
          <p:nvPr/>
        </p:nvSpPr>
        <p:spPr>
          <a:xfrm>
            <a:off x="3728822" y="2377029"/>
            <a:ext cx="76896" cy="75946"/>
          </a:xfrm>
          <a:prstGeom prst="ellipse">
            <a:avLst/>
          </a:prstGeom>
          <a:solidFill>
            <a:srgbClr val="009343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75" name="Oval 74"/>
          <p:cNvSpPr/>
          <p:nvPr/>
        </p:nvSpPr>
        <p:spPr>
          <a:xfrm>
            <a:off x="3728822" y="2661115"/>
            <a:ext cx="76896" cy="75946"/>
          </a:xfrm>
          <a:prstGeom prst="ellipse">
            <a:avLst/>
          </a:prstGeom>
          <a:solidFill>
            <a:srgbClr val="009343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76" name="Oval 75"/>
          <p:cNvSpPr/>
          <p:nvPr/>
        </p:nvSpPr>
        <p:spPr>
          <a:xfrm>
            <a:off x="3728822" y="2953369"/>
            <a:ext cx="76896" cy="75946"/>
          </a:xfrm>
          <a:prstGeom prst="ellipse">
            <a:avLst/>
          </a:prstGeom>
          <a:solidFill>
            <a:srgbClr val="F00023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77" name="Oval 76"/>
          <p:cNvSpPr/>
          <p:nvPr/>
        </p:nvSpPr>
        <p:spPr>
          <a:xfrm>
            <a:off x="3728822" y="3246485"/>
            <a:ext cx="76896" cy="75946"/>
          </a:xfrm>
          <a:prstGeom prst="ellipse">
            <a:avLst/>
          </a:prstGeom>
          <a:solidFill>
            <a:srgbClr val="009343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3728822" y="3523565"/>
            <a:ext cx="76896" cy="75946"/>
          </a:xfrm>
          <a:prstGeom prst="ellipse">
            <a:avLst/>
          </a:prstGeom>
          <a:solidFill>
            <a:srgbClr val="009343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79" name="Oval 78"/>
          <p:cNvSpPr/>
          <p:nvPr/>
        </p:nvSpPr>
        <p:spPr>
          <a:xfrm>
            <a:off x="3728822" y="3788444"/>
            <a:ext cx="76896" cy="75946"/>
          </a:xfrm>
          <a:prstGeom prst="ellipse">
            <a:avLst/>
          </a:prstGeom>
          <a:solidFill>
            <a:srgbClr val="009343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80" name="Oval 79"/>
          <p:cNvSpPr/>
          <p:nvPr/>
        </p:nvSpPr>
        <p:spPr>
          <a:xfrm>
            <a:off x="2585002" y="1792428"/>
            <a:ext cx="76896" cy="75946"/>
          </a:xfrm>
          <a:prstGeom prst="ellipse">
            <a:avLst/>
          </a:prstGeom>
          <a:solidFill>
            <a:srgbClr val="009343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81" name="Oval 80"/>
          <p:cNvSpPr/>
          <p:nvPr/>
        </p:nvSpPr>
        <p:spPr>
          <a:xfrm>
            <a:off x="2585002" y="2092540"/>
            <a:ext cx="76896" cy="75946"/>
          </a:xfrm>
          <a:prstGeom prst="ellipse">
            <a:avLst/>
          </a:prstGeom>
          <a:solidFill>
            <a:srgbClr val="009343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82" name="Oval 81"/>
          <p:cNvSpPr/>
          <p:nvPr/>
        </p:nvSpPr>
        <p:spPr>
          <a:xfrm>
            <a:off x="2585002" y="2377029"/>
            <a:ext cx="76896" cy="75946"/>
          </a:xfrm>
          <a:prstGeom prst="ellipse">
            <a:avLst/>
          </a:prstGeom>
          <a:solidFill>
            <a:srgbClr val="009343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83" name="Oval 82"/>
          <p:cNvSpPr/>
          <p:nvPr/>
        </p:nvSpPr>
        <p:spPr>
          <a:xfrm>
            <a:off x="2585002" y="2661115"/>
            <a:ext cx="76896" cy="75946"/>
          </a:xfrm>
          <a:prstGeom prst="ellipse">
            <a:avLst/>
          </a:prstGeom>
          <a:solidFill>
            <a:srgbClr val="009343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84" name="Oval 83"/>
          <p:cNvSpPr/>
          <p:nvPr/>
        </p:nvSpPr>
        <p:spPr>
          <a:xfrm>
            <a:off x="2585002" y="2953369"/>
            <a:ext cx="76896" cy="75946"/>
          </a:xfrm>
          <a:prstGeom prst="ellipse">
            <a:avLst/>
          </a:prstGeom>
          <a:solidFill>
            <a:srgbClr val="009343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85" name="Oval 84"/>
          <p:cNvSpPr/>
          <p:nvPr/>
        </p:nvSpPr>
        <p:spPr>
          <a:xfrm>
            <a:off x="2585002" y="3246485"/>
            <a:ext cx="76896" cy="75946"/>
          </a:xfrm>
          <a:prstGeom prst="ellipse">
            <a:avLst/>
          </a:prstGeom>
          <a:solidFill>
            <a:srgbClr val="009343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86" name="Oval 85"/>
          <p:cNvSpPr/>
          <p:nvPr/>
        </p:nvSpPr>
        <p:spPr>
          <a:xfrm>
            <a:off x="2585002" y="3523565"/>
            <a:ext cx="76896" cy="75946"/>
          </a:xfrm>
          <a:prstGeom prst="ellipse">
            <a:avLst/>
          </a:prstGeom>
          <a:solidFill>
            <a:srgbClr val="009343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87" name="Oval 86"/>
          <p:cNvSpPr/>
          <p:nvPr/>
        </p:nvSpPr>
        <p:spPr>
          <a:xfrm>
            <a:off x="2585002" y="3788444"/>
            <a:ext cx="76896" cy="75946"/>
          </a:xfrm>
          <a:prstGeom prst="ellipse">
            <a:avLst/>
          </a:prstGeom>
          <a:solidFill>
            <a:srgbClr val="009343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98787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astrol Cards 2 darker text">
      <a:dk1>
        <a:srgbClr val="525758"/>
      </a:dk1>
      <a:lt1>
        <a:srgbClr val="FFFFFF"/>
      </a:lt1>
      <a:dk2>
        <a:srgbClr val="009933"/>
      </a:dk2>
      <a:lt2>
        <a:srgbClr val="000000"/>
      </a:lt2>
      <a:accent1>
        <a:srgbClr val="009933"/>
      </a:accent1>
      <a:accent2>
        <a:srgbClr val="C5C5C4"/>
      </a:accent2>
      <a:accent3>
        <a:srgbClr val="A5A5A5"/>
      </a:accent3>
      <a:accent4>
        <a:srgbClr val="D71A15"/>
      </a:accent4>
      <a:accent5>
        <a:srgbClr val="878786"/>
      </a:accent5>
      <a:accent6>
        <a:srgbClr val="6E6D6D"/>
      </a:accent6>
      <a:hlink>
        <a:srgbClr val="6E6D6D"/>
      </a:hlink>
      <a:folHlink>
        <a:srgbClr val="6E6D6D"/>
      </a:folHlink>
    </a:clrScheme>
    <a:fontScheme name="Office 2">
      <a:majorFont>
        <a:latin typeface="Arial Narrow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Arial"/>
        <a:ea typeface=""/>
        <a:cs typeface=""/>
        <a:font script="Jpan" typeface="ＭＳ Ｐ明朝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Castrol Cards 2 darker text">
      <a:dk1>
        <a:srgbClr val="525758"/>
      </a:dk1>
      <a:lt1>
        <a:srgbClr val="FFFFFF"/>
      </a:lt1>
      <a:dk2>
        <a:srgbClr val="009933"/>
      </a:dk2>
      <a:lt2>
        <a:srgbClr val="000000"/>
      </a:lt2>
      <a:accent1>
        <a:srgbClr val="009933"/>
      </a:accent1>
      <a:accent2>
        <a:srgbClr val="C5C5C4"/>
      </a:accent2>
      <a:accent3>
        <a:srgbClr val="A5A5A5"/>
      </a:accent3>
      <a:accent4>
        <a:srgbClr val="D71A15"/>
      </a:accent4>
      <a:accent5>
        <a:srgbClr val="878786"/>
      </a:accent5>
      <a:accent6>
        <a:srgbClr val="6E6D6D"/>
      </a:accent6>
      <a:hlink>
        <a:srgbClr val="6E6D6D"/>
      </a:hlink>
      <a:folHlink>
        <a:srgbClr val="6E6D6D"/>
      </a:folHlink>
    </a:clrScheme>
    <a:fontScheme name="Office 2">
      <a:majorFont>
        <a:latin typeface="Arial Narrow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Arial"/>
        <a:ea typeface=""/>
        <a:cs typeface=""/>
        <a:font script="Jpan" typeface="ＭＳ Ｐ明朝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2776</TotalTime>
  <Words>724</Words>
  <Application>Microsoft Office PowerPoint</Application>
  <PresentationFormat>On-screen Show (16:9)</PresentationFormat>
  <Paragraphs>161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7" baseType="lpstr">
      <vt:lpstr>Arial</vt:lpstr>
      <vt:lpstr>Arial Narrow</vt:lpstr>
      <vt:lpstr>Arial Regular</vt:lpstr>
      <vt:lpstr>Calibri</vt:lpstr>
      <vt:lpstr>Calibri Light</vt:lpstr>
      <vt:lpstr>CastrolSansCon-Medium</vt:lpstr>
      <vt:lpstr>Frutiger-Light</vt:lpstr>
      <vt:lpstr>Times New Roman</vt:lpstr>
      <vt:lpstr>Wingdings</vt:lpstr>
      <vt:lpstr>Office Theme</vt:lpstr>
      <vt:lpstr>1_Office Theme</vt:lpstr>
      <vt:lpstr>Custom Design</vt:lpstr>
      <vt:lpstr>Castrol Tribol GR SW 460-1</vt:lpstr>
      <vt:lpstr>INTRODUCING CASTROL TRIBOL GR SW 460-1</vt:lpstr>
      <vt:lpstr>Active mft-pd protection</vt:lpstr>
      <vt:lpstr>DESIGNED SPECIFICALLY FOR WIND TURBINE USE:  </vt:lpstr>
      <vt:lpstr>DESIGNED SPECIFICALLY FOR WIND TURBINE USE: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Helen Ling</dc:creator>
  <cp:lastModifiedBy>Michelle Marshall</cp:lastModifiedBy>
  <cp:revision>142</cp:revision>
  <dcterms:created xsi:type="dcterms:W3CDTF">2017-04-27T16:16:11Z</dcterms:created>
  <dcterms:modified xsi:type="dcterms:W3CDTF">2017-09-08T16:38:46Z</dcterms:modified>
</cp:coreProperties>
</file>