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3" r:id="rId2"/>
    <p:sldMasterId id="2147483671" r:id="rId3"/>
  </p:sldMasterIdLst>
  <p:notesMasterIdLst>
    <p:notesMasterId r:id="rId9"/>
  </p:notesMasterIdLst>
  <p:sldIdLst>
    <p:sldId id="284" r:id="rId4"/>
    <p:sldId id="281" r:id="rId5"/>
    <p:sldId id="283" r:id="rId6"/>
    <p:sldId id="285" r:id="rId7"/>
    <p:sldId id="280" r:id="rId8"/>
  </p:sldIdLst>
  <p:sldSz cx="9144000" cy="5143500" type="screen16x9"/>
  <p:notesSz cx="6858000" cy="9144000"/>
  <p:defaultTextStyle>
    <a:defPPr>
      <a:defRPr lang="en-US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Marshall" initials="MM" lastIdx="6" clrIdx="0">
    <p:extLst/>
  </p:cmAuthor>
  <p:cmAuthor id="2" name="Beth Butler" initials="BB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00"/>
    <a:srgbClr val="636462"/>
    <a:srgbClr val="F00023"/>
    <a:srgbClr val="009343"/>
    <a:srgbClr val="FE4110"/>
    <a:srgbClr val="C5E5D6"/>
    <a:srgbClr val="6DBD99"/>
    <a:srgbClr val="CCCCCC"/>
    <a:srgbClr val="9A9A9A"/>
    <a:srgbClr val="B9B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1029" autoAdjust="0"/>
  </p:normalViewPr>
  <p:slideViewPr>
    <p:cSldViewPr snapToGrid="0" snapToObjects="1">
      <p:cViewPr varScale="1">
        <p:scale>
          <a:sx n="134" d="100"/>
          <a:sy n="134" d="100"/>
        </p:scale>
        <p:origin x="143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14F71-3380-8649-99FE-D45082C94D84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25BDF-BD9D-0045-B968-F30BC93F3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60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25BDF-BD9D-0045-B968-F30BC93F39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61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25BDF-BD9D-0045-B968-F30BC93F392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45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43" y="532105"/>
            <a:ext cx="8414772" cy="292418"/>
          </a:xfrm>
        </p:spPr>
        <p:txBody>
          <a:bodyPr/>
          <a:lstStyle>
            <a:lvl1pPr>
              <a:lnSpc>
                <a:spcPct val="100000"/>
              </a:lnSpc>
              <a:defRPr sz="1950" b="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029" y="822173"/>
            <a:ext cx="8422586" cy="325984"/>
          </a:xfrm>
        </p:spPr>
        <p:txBody>
          <a:bodyPr vert="horz" wrap="none" lIns="0" tIns="0" rIns="0" bIns="0" rtlCol="0" anchor="t" anchorCtr="0">
            <a:noAutofit/>
          </a:bodyPr>
          <a:lstStyle>
            <a:lvl1pPr algn="l">
              <a:lnSpc>
                <a:spcPts val="2213"/>
              </a:lnSpc>
              <a:defRPr lang="en-GB" sz="1950" b="1" spc="-38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3000"/>
              </a:lnSpc>
              <a:spcBef>
                <a:spcPct val="0"/>
              </a:spcBef>
            </a:pP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E71CA4E-8BD9-4D61-A709-874407D9F77D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DD21BCF-EADA-4222-B951-9369B7FFE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E71CA4E-8BD9-4D61-A709-874407D9F77D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DD21BCF-EADA-4222-B951-9369B7FFE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3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E71CA4E-8BD9-4D61-A709-874407D9F77D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DD21BCF-EADA-4222-B951-9369B7FFE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428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E71CA4E-8BD9-4D61-A709-874407D9F77D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DD21BCF-EADA-4222-B951-9369B7FFE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125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E71CA4E-8BD9-4D61-A709-874407D9F77D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DD21BCF-EADA-4222-B951-9369B7FFE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905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E71CA4E-8BD9-4D61-A709-874407D9F77D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DD21BCF-EADA-4222-B951-9369B7FFE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575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E71CA4E-8BD9-4D61-A709-874407D9F77D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DD21BCF-EADA-4222-B951-9369B7FFE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90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43" y="532105"/>
            <a:ext cx="8414772" cy="292418"/>
          </a:xfrm>
        </p:spPr>
        <p:txBody>
          <a:bodyPr/>
          <a:lstStyle>
            <a:lvl1pPr>
              <a:lnSpc>
                <a:spcPct val="100000"/>
              </a:lnSpc>
              <a:defRPr sz="1950" b="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029" y="822173"/>
            <a:ext cx="8422586" cy="325984"/>
          </a:xfrm>
        </p:spPr>
        <p:txBody>
          <a:bodyPr vert="horz" wrap="none" lIns="0" tIns="0" rIns="0" bIns="0" rtlCol="0" anchor="t" anchorCtr="0">
            <a:noAutofit/>
          </a:bodyPr>
          <a:lstStyle>
            <a:lvl1pPr algn="l">
              <a:lnSpc>
                <a:spcPts val="2213"/>
              </a:lnSpc>
              <a:defRPr lang="en-GB" sz="1950" b="1" spc="-38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3000"/>
              </a:lnSpc>
              <a:spcBef>
                <a:spcPct val="0"/>
              </a:spcBef>
            </a:pP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75771" y="123371"/>
            <a:ext cx="732972" cy="166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5" b="37834"/>
          <a:stretch/>
        </p:blipFill>
        <p:spPr>
          <a:xfrm flipH="1">
            <a:off x="0" y="0"/>
            <a:ext cx="9144000" cy="2232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24" y="716265"/>
            <a:ext cx="4616502" cy="292418"/>
          </a:xfrm>
        </p:spPr>
        <p:txBody>
          <a:bodyPr/>
          <a:lstStyle>
            <a:lvl1pPr>
              <a:lnSpc>
                <a:spcPct val="100000"/>
              </a:lnSpc>
              <a:defRPr sz="1950" b="1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010" y="980393"/>
            <a:ext cx="4620789" cy="325984"/>
          </a:xfrm>
        </p:spPr>
        <p:txBody>
          <a:bodyPr vert="horz" wrap="none" lIns="0" tIns="0" rIns="0" bIns="0" rtlCol="0" anchor="t" anchorCtr="0">
            <a:noAutofit/>
          </a:bodyPr>
          <a:lstStyle>
            <a:lvl1pPr algn="l">
              <a:lnSpc>
                <a:spcPts val="2213"/>
              </a:lnSpc>
              <a:defRPr lang="en-GB" sz="1950" b="0" spc="-38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3000"/>
              </a:lnSpc>
              <a:spcBef>
                <a:spcPct val="0"/>
              </a:spcBef>
            </a:pP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57243" y="-349006"/>
            <a:ext cx="841552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57243" y="-471891"/>
            <a:ext cx="1926708" cy="1351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1828709"/>
            <a:r>
              <a:rPr lang="en-US" sz="600" cap="all" spc="-20" baseline="0" dirty="0">
                <a:solidFill>
                  <a:schemeClr val="bg1"/>
                </a:solidFill>
                <a:latin typeface="Arial Narrow"/>
              </a:rPr>
              <a:t>CASTROL OPTIGEAR SYNTHETIC CT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232660"/>
            <a:ext cx="9144000" cy="45719"/>
          </a:xfrm>
          <a:prstGeom prst="rect">
            <a:avLst/>
          </a:prstGeom>
          <a:solidFill>
            <a:srgbClr val="009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32" y="4632722"/>
            <a:ext cx="1751876" cy="2646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43" y="532105"/>
            <a:ext cx="8414772" cy="292418"/>
          </a:xfrm>
        </p:spPr>
        <p:txBody>
          <a:bodyPr/>
          <a:lstStyle>
            <a:lvl1pPr>
              <a:lnSpc>
                <a:spcPct val="100000"/>
              </a:lnSpc>
              <a:defRPr sz="1950" b="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029" y="822173"/>
            <a:ext cx="8422586" cy="325984"/>
          </a:xfrm>
        </p:spPr>
        <p:txBody>
          <a:bodyPr vert="horz" wrap="none" lIns="0" tIns="0" rIns="0" bIns="0" rtlCol="0" anchor="t" anchorCtr="0">
            <a:noAutofit/>
          </a:bodyPr>
          <a:lstStyle>
            <a:lvl1pPr algn="l">
              <a:lnSpc>
                <a:spcPts val="2213"/>
              </a:lnSpc>
              <a:defRPr lang="en-GB" sz="1950" b="1" spc="-38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3000"/>
              </a:lnSpc>
              <a:spcBef>
                <a:spcPct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09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43" y="532105"/>
            <a:ext cx="8414772" cy="292418"/>
          </a:xfrm>
        </p:spPr>
        <p:txBody>
          <a:bodyPr/>
          <a:lstStyle>
            <a:lvl1pPr>
              <a:lnSpc>
                <a:spcPct val="100000"/>
              </a:lnSpc>
              <a:defRPr sz="1950" b="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029" y="822173"/>
            <a:ext cx="8422586" cy="325984"/>
          </a:xfrm>
        </p:spPr>
        <p:txBody>
          <a:bodyPr vert="horz" wrap="none" lIns="0" tIns="0" rIns="0" bIns="0" rtlCol="0" anchor="t" anchorCtr="0">
            <a:noAutofit/>
          </a:bodyPr>
          <a:lstStyle>
            <a:lvl1pPr algn="l">
              <a:lnSpc>
                <a:spcPts val="2213"/>
              </a:lnSpc>
              <a:defRPr lang="en-GB" sz="1950" b="1" spc="-38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3000"/>
              </a:lnSpc>
              <a:spcBef>
                <a:spcPct val="0"/>
              </a:spcBef>
            </a:pP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75771" y="123371"/>
            <a:ext cx="732972" cy="166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2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E71CA4E-8BD9-4D61-A709-874407D9F77D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DD21BCF-EADA-4222-B951-9369B7FFE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52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E71CA4E-8BD9-4D61-A709-874407D9F77D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DD21BCF-EADA-4222-B951-9369B7FFE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2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E71CA4E-8BD9-4D61-A709-874407D9F77D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DD21BCF-EADA-4222-B951-9369B7FFE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8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E71CA4E-8BD9-4D61-A709-874407D9F77D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DD21BCF-EADA-4222-B951-9369B7FFE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8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87" y="563367"/>
            <a:ext cx="8112256" cy="2924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574800"/>
            <a:ext cx="1555892" cy="30579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57242" y="336043"/>
            <a:ext cx="841552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57242" y="1312967"/>
            <a:ext cx="841552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57243" y="188163"/>
            <a:ext cx="192670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828709"/>
            <a:r>
              <a:rPr lang="en-US" sz="600" cap="all" spc="-20" baseline="0" dirty="0">
                <a:solidFill>
                  <a:schemeClr val="tx1"/>
                </a:solidFill>
                <a:latin typeface="Arial Narrow"/>
              </a:rPr>
              <a:t>Summary of tests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32" y="4632722"/>
            <a:ext cx="1751876" cy="26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0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  <p:sldLayoutId id="2147483668" r:id="rId3"/>
  </p:sldLayoutIdLst>
  <p:txStyles>
    <p:titleStyle>
      <a:lvl1pPr algn="l" defTabSz="685766" rtl="0" eaLnBrk="1" latinLnBrk="0" hangingPunct="1">
        <a:lnSpc>
          <a:spcPct val="93000"/>
        </a:lnSpc>
        <a:spcBef>
          <a:spcPct val="0"/>
        </a:spcBef>
        <a:buNone/>
        <a:defRPr sz="1950" b="1" kern="1200" cap="all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66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1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766" rtl="0" eaLnBrk="1" latinLnBrk="0" hangingPunct="1">
        <a:lnSpc>
          <a:spcPct val="97000"/>
        </a:lnSpc>
        <a:spcBef>
          <a:spcPts val="0"/>
        </a:spcBef>
        <a:buFont typeface="Arial" charset="0"/>
        <a:buNone/>
        <a:tabLst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766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None/>
        <a:tabLst/>
        <a:defRPr sz="900" kern="1200" cap="all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766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None/>
        <a:tabLst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766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None/>
        <a:tabLst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87" y="563367"/>
            <a:ext cx="8112256" cy="2924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574800"/>
            <a:ext cx="1555892" cy="30579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57242" y="336043"/>
            <a:ext cx="841552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57242" y="1312967"/>
            <a:ext cx="841552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57243" y="188163"/>
            <a:ext cx="192670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828709"/>
            <a:r>
              <a:rPr lang="en-US" sz="600" cap="all" spc="-20" baseline="0" dirty="0">
                <a:solidFill>
                  <a:schemeClr val="tx1"/>
                </a:solidFill>
                <a:latin typeface="Arial Narrow"/>
              </a:rPr>
              <a:t>Summary of tests</a:t>
            </a:r>
          </a:p>
        </p:txBody>
      </p:sp>
    </p:spTree>
    <p:extLst>
      <p:ext uri="{BB962C8B-B14F-4D97-AF65-F5344CB8AC3E}">
        <p14:creationId xmlns:p14="http://schemas.microsoft.com/office/powerpoint/2010/main" val="222030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685766" rtl="0" eaLnBrk="1" latinLnBrk="0" hangingPunct="1">
        <a:lnSpc>
          <a:spcPct val="93000"/>
        </a:lnSpc>
        <a:spcBef>
          <a:spcPct val="0"/>
        </a:spcBef>
        <a:buNone/>
        <a:defRPr sz="1950" b="1" kern="1200" cap="all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66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1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766" rtl="0" eaLnBrk="1" latinLnBrk="0" hangingPunct="1">
        <a:lnSpc>
          <a:spcPct val="97000"/>
        </a:lnSpc>
        <a:spcBef>
          <a:spcPts val="0"/>
        </a:spcBef>
        <a:buFont typeface="Arial" charset="0"/>
        <a:buNone/>
        <a:tabLst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766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None/>
        <a:tabLst/>
        <a:defRPr sz="900" kern="1200" cap="all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766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None/>
        <a:tabLst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766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None/>
        <a:tabLst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61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9507" y="417600"/>
            <a:ext cx="3406093" cy="13999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24" y="551426"/>
            <a:ext cx="4616502" cy="292418"/>
          </a:xfrm>
        </p:spPr>
        <p:txBody>
          <a:bodyPr lIns="0"/>
          <a:lstStyle/>
          <a:p>
            <a:r>
              <a:rPr lang="en-GB" sz="1400" dirty="0">
                <a:solidFill>
                  <a:srgbClr val="636462"/>
                </a:solidFill>
              </a:rPr>
              <a:t>Castrol </a:t>
            </a:r>
            <a:r>
              <a:rPr lang="en-GB" sz="1400" dirty="0" err="1">
                <a:solidFill>
                  <a:srgbClr val="636462"/>
                </a:solidFill>
              </a:rPr>
              <a:t>Tribol</a:t>
            </a:r>
            <a:r>
              <a:rPr lang="en-GB" sz="1400" dirty="0">
                <a:solidFill>
                  <a:srgbClr val="636462"/>
                </a:solidFill>
              </a:rPr>
              <a:t> GR SW 460-1</a:t>
            </a:r>
            <a:endParaRPr lang="en-US" sz="1400" dirty="0">
              <a:solidFill>
                <a:srgbClr val="63646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824" y="2567829"/>
            <a:ext cx="2642976" cy="147732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900" dirty="0">
                <a:solidFill>
                  <a:srgbClr val="636462"/>
                </a:solidFill>
                <a:ea typeface="Times New Roman"/>
                <a:cs typeface="Times New Roman"/>
              </a:rPr>
              <a:t>Component failure from axial loading and contact </a:t>
            </a:r>
            <a:r>
              <a:rPr lang="en-GB" sz="900" dirty="0" smtClean="0">
                <a:solidFill>
                  <a:srgbClr val="636462"/>
                </a:solidFill>
                <a:ea typeface="Times New Roman"/>
                <a:cs typeface="Times New Roman"/>
              </a:rPr>
              <a:t>fatigue are </a:t>
            </a:r>
            <a:r>
              <a:rPr lang="en-GB" sz="900" dirty="0">
                <a:solidFill>
                  <a:srgbClr val="636462"/>
                </a:solidFill>
                <a:ea typeface="Times New Roman"/>
                <a:cs typeface="Times New Roman"/>
              </a:rPr>
              <a:t>serious problems for wind turbine bearings. Main bearing failure alone accounts for $180,000 in repair costs, </a:t>
            </a:r>
            <a:r>
              <a:rPr lang="en-GB" sz="900" dirty="0" smtClean="0">
                <a:solidFill>
                  <a:srgbClr val="636462"/>
                </a:solidFill>
                <a:ea typeface="Times New Roman"/>
                <a:cs typeface="Times New Roman"/>
              </a:rPr>
              <a:t>80 </a:t>
            </a:r>
            <a:r>
              <a:rPr lang="en-GB" sz="900" dirty="0">
                <a:solidFill>
                  <a:srgbClr val="636462"/>
                </a:solidFill>
                <a:ea typeface="Times New Roman"/>
                <a:cs typeface="Times New Roman"/>
              </a:rPr>
              <a:t>man hours, </a:t>
            </a:r>
            <a:r>
              <a:rPr lang="en-GB" sz="900" dirty="0" smtClean="0">
                <a:solidFill>
                  <a:srgbClr val="636462"/>
                </a:solidFill>
                <a:ea typeface="Times New Roman"/>
                <a:cs typeface="Times New Roman"/>
              </a:rPr>
              <a:t>and </a:t>
            </a:r>
            <a:r>
              <a:rPr lang="en-GB" sz="900" dirty="0">
                <a:solidFill>
                  <a:srgbClr val="636462"/>
                </a:solidFill>
                <a:ea typeface="Times New Roman"/>
                <a:cs typeface="Times New Roman"/>
              </a:rPr>
              <a:t>potentially weeks of lost production for each occurrence. </a:t>
            </a:r>
            <a:r>
              <a:rPr lang="en-GB" sz="900" dirty="0" smtClean="0">
                <a:solidFill>
                  <a:srgbClr val="636462"/>
                </a:solidFill>
                <a:ea typeface="Times New Roman"/>
                <a:cs typeface="Times New Roman"/>
              </a:rPr>
              <a:t>In </a:t>
            </a:r>
            <a:r>
              <a:rPr lang="en-GB" sz="900" dirty="0">
                <a:solidFill>
                  <a:srgbClr val="636462"/>
                </a:solidFill>
                <a:ea typeface="Times New Roman"/>
                <a:cs typeface="Times New Roman"/>
              </a:rPr>
              <a:t>addition, long re-lubrication intervals </a:t>
            </a:r>
            <a:r>
              <a:rPr lang="en-GB" sz="900" dirty="0" smtClean="0">
                <a:solidFill>
                  <a:srgbClr val="636462"/>
                </a:solidFill>
                <a:ea typeface="Times New Roman"/>
                <a:cs typeface="Times New Roman"/>
              </a:rPr>
              <a:t>make it hard to resist false </a:t>
            </a:r>
            <a:r>
              <a:rPr lang="en-GB" sz="900" dirty="0" err="1" smtClean="0">
                <a:solidFill>
                  <a:srgbClr val="636462"/>
                </a:solidFill>
                <a:ea typeface="Times New Roman"/>
                <a:cs typeface="Times New Roman"/>
              </a:rPr>
              <a:t>brinelling</a:t>
            </a:r>
            <a:r>
              <a:rPr lang="en-GB" sz="900" dirty="0" smtClean="0">
                <a:solidFill>
                  <a:srgbClr val="636462"/>
                </a:solidFill>
                <a:ea typeface="Times New Roman"/>
                <a:cs typeface="Times New Roman"/>
              </a:rPr>
              <a:t> and fretting corrosion. Production from a wind turbine also requires operation in difficult ambient conditions: from blistering heat to frigid cold.</a:t>
            </a:r>
            <a:endParaRPr lang="en-US" sz="900" dirty="0">
              <a:solidFill>
                <a:srgbClr val="636462"/>
              </a:solidFill>
              <a:ea typeface="Times New Roman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17824" y="775935"/>
            <a:ext cx="3161376" cy="1208737"/>
          </a:xfrm>
        </p:spPr>
        <p:txBody>
          <a:bodyPr lIns="0"/>
          <a:lstStyle/>
          <a:p>
            <a:r>
              <a:rPr lang="en-US" sz="2000" b="1" dirty="0">
                <a:solidFill>
                  <a:srgbClr val="009343"/>
                </a:solidFill>
              </a:rPr>
              <a:t>DESIGNED to meet THE </a:t>
            </a:r>
          </a:p>
          <a:p>
            <a:r>
              <a:rPr lang="en-US" sz="2000" b="1" dirty="0">
                <a:solidFill>
                  <a:srgbClr val="009343"/>
                </a:solidFill>
              </a:rPr>
              <a:t>MANY challenges faced </a:t>
            </a:r>
          </a:p>
          <a:p>
            <a:r>
              <a:rPr lang="en-US" sz="2000" b="1" dirty="0">
                <a:solidFill>
                  <a:srgbClr val="009343"/>
                </a:solidFill>
              </a:rPr>
              <a:t>by wind turbines</a:t>
            </a:r>
            <a:endParaRPr lang="en-US" b="1" dirty="0">
              <a:solidFill>
                <a:srgbClr val="00934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0879" y="2558958"/>
            <a:ext cx="2736427" cy="1796295"/>
          </a:xfrm>
          <a:prstGeom prst="rect">
            <a:avLst/>
          </a:prstGeom>
          <a:solidFill>
            <a:srgbClr val="009343"/>
          </a:solidFill>
        </p:spPr>
        <p:txBody>
          <a:bodyPr wrap="square" lIns="180000" tIns="108000" rIns="180000" rtlCol="0">
            <a:no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+mj-lt"/>
              </a:rPr>
              <a:t>CHALLENGES FACED BY WIND TURBINES</a:t>
            </a:r>
          </a:p>
          <a:p>
            <a:endParaRPr lang="en-GB" sz="600" dirty="0">
              <a:solidFill>
                <a:schemeClr val="bg1"/>
              </a:solidFill>
            </a:endParaRPr>
          </a:p>
          <a:p>
            <a:pPr marL="171450" indent="-171450">
              <a:spcAft>
                <a:spcPts val="600"/>
              </a:spcAft>
              <a:buFont typeface="Arial" charset="0"/>
              <a:buChar char="•"/>
            </a:pPr>
            <a:r>
              <a:rPr lang="en-GB" sz="1000" dirty="0">
                <a:solidFill>
                  <a:schemeClr val="bg1"/>
                </a:solidFill>
              </a:rPr>
              <a:t>Difficult environmental conditions</a:t>
            </a:r>
          </a:p>
          <a:p>
            <a:pPr marL="171450" indent="-171450">
              <a:spcAft>
                <a:spcPts val="600"/>
              </a:spcAft>
              <a:buFont typeface="Arial" charset="0"/>
              <a:buChar char="•"/>
            </a:pPr>
            <a:r>
              <a:rPr lang="en-GB" sz="1000" dirty="0" smtClean="0">
                <a:solidFill>
                  <a:schemeClr val="bg1"/>
                </a:solidFill>
              </a:rPr>
              <a:t>Slow speeds and shock loading from erratic wind patterns </a:t>
            </a:r>
          </a:p>
          <a:p>
            <a:pPr marL="171450" indent="-171450">
              <a:spcAft>
                <a:spcPts val="600"/>
              </a:spcAft>
              <a:buFont typeface="Arial" charset="0"/>
              <a:buChar char="•"/>
            </a:pPr>
            <a:r>
              <a:rPr lang="en-GB" sz="1000" dirty="0" smtClean="0">
                <a:solidFill>
                  <a:schemeClr val="bg1"/>
                </a:solidFill>
              </a:rPr>
              <a:t>Extremely </a:t>
            </a:r>
            <a:r>
              <a:rPr lang="en-GB" sz="1000" dirty="0">
                <a:solidFill>
                  <a:schemeClr val="bg1"/>
                </a:solidFill>
              </a:rPr>
              <a:t>long </a:t>
            </a:r>
            <a:r>
              <a:rPr lang="en-GB" sz="1000" dirty="0" smtClean="0">
                <a:solidFill>
                  <a:schemeClr val="bg1"/>
                </a:solidFill>
              </a:rPr>
              <a:t>re-lubrication intervals </a:t>
            </a:r>
            <a:endParaRPr lang="en-GB" sz="1000" dirty="0">
              <a:solidFill>
                <a:schemeClr val="bg1"/>
              </a:solidFill>
            </a:endParaRPr>
          </a:p>
          <a:p>
            <a:pPr marL="171450" indent="-171450">
              <a:spcAft>
                <a:spcPts val="600"/>
              </a:spcAft>
              <a:buFont typeface="Arial" charset="0"/>
              <a:buChar char="•"/>
            </a:pPr>
            <a:r>
              <a:rPr lang="en-GB" sz="1000" dirty="0" smtClean="0">
                <a:solidFill>
                  <a:schemeClr val="bg1"/>
                </a:solidFill>
              </a:rPr>
              <a:t>Failures </a:t>
            </a:r>
            <a:r>
              <a:rPr lang="en-GB" sz="1000" dirty="0">
                <a:solidFill>
                  <a:schemeClr val="bg1"/>
                </a:solidFill>
              </a:rPr>
              <a:t>caused </a:t>
            </a:r>
            <a:r>
              <a:rPr lang="en-GB" sz="1000" dirty="0" smtClean="0">
                <a:solidFill>
                  <a:schemeClr val="bg1"/>
                </a:solidFill>
              </a:rPr>
              <a:t>by sliding </a:t>
            </a:r>
            <a:r>
              <a:rPr lang="en-GB" sz="1000" dirty="0">
                <a:solidFill>
                  <a:schemeClr val="bg1"/>
                </a:solidFill>
              </a:rPr>
              <a:t>and axial loading </a:t>
            </a:r>
            <a:r>
              <a:rPr lang="en-GB" sz="1000" dirty="0" smtClean="0">
                <a:solidFill>
                  <a:schemeClr val="bg1"/>
                </a:solidFill>
              </a:rPr>
              <a:t>in addition to false </a:t>
            </a:r>
            <a:r>
              <a:rPr lang="en-GB" sz="1000" dirty="0" err="1" smtClean="0">
                <a:solidFill>
                  <a:schemeClr val="bg1"/>
                </a:solidFill>
              </a:rPr>
              <a:t>brinelling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and </a:t>
            </a:r>
            <a:r>
              <a:rPr lang="en-GB" sz="1000" dirty="0" smtClean="0">
                <a:solidFill>
                  <a:schemeClr val="bg1"/>
                </a:solidFill>
              </a:rPr>
              <a:t>fretting corrosion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6018" y="2567829"/>
            <a:ext cx="285158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636462"/>
                </a:solidFill>
              </a:rPr>
              <a:t>An ideal solution </a:t>
            </a:r>
            <a:r>
              <a:rPr lang="en-GB" sz="900" dirty="0">
                <a:solidFill>
                  <a:srgbClr val="636462"/>
                </a:solidFill>
              </a:rPr>
              <a:t>would be a lubricant that’s not </a:t>
            </a:r>
            <a:r>
              <a:rPr lang="en-GB" sz="900" dirty="0" smtClean="0">
                <a:solidFill>
                  <a:srgbClr val="636462"/>
                </a:solidFill>
              </a:rPr>
              <a:t>only </a:t>
            </a:r>
            <a:r>
              <a:rPr lang="en-GB" sz="900" dirty="0">
                <a:solidFill>
                  <a:srgbClr val="636462"/>
                </a:solidFill>
              </a:rPr>
              <a:t>longer lasting, but that can also </a:t>
            </a:r>
            <a:r>
              <a:rPr lang="en-GB" sz="900" dirty="0" smtClean="0">
                <a:solidFill>
                  <a:srgbClr val="636462"/>
                </a:solidFill>
              </a:rPr>
              <a:t>provide protection under these </a:t>
            </a:r>
            <a:r>
              <a:rPr lang="en-GB" sz="900" dirty="0">
                <a:solidFill>
                  <a:srgbClr val="636462"/>
                </a:solidFill>
              </a:rPr>
              <a:t>challenging conditions*. </a:t>
            </a:r>
          </a:p>
          <a:p>
            <a:endParaRPr lang="en-GB" sz="900" dirty="0">
              <a:solidFill>
                <a:srgbClr val="636462"/>
              </a:solidFill>
            </a:endParaRPr>
          </a:p>
          <a:p>
            <a:r>
              <a:rPr lang="en-GB" sz="900" dirty="0">
                <a:solidFill>
                  <a:srgbClr val="636462"/>
                </a:solidFill>
              </a:rPr>
              <a:t>And if that lubricant could meet multiple specifications for use across a range of applications, that’s means there’s even less to worry about. </a:t>
            </a:r>
          </a:p>
          <a:p>
            <a:endParaRPr lang="en-GB" sz="900" dirty="0">
              <a:solidFill>
                <a:srgbClr val="636462"/>
              </a:solidFill>
            </a:endParaRPr>
          </a:p>
          <a:p>
            <a:r>
              <a:rPr lang="en-GB" sz="900" dirty="0">
                <a:solidFill>
                  <a:srgbClr val="636462"/>
                </a:solidFill>
              </a:rPr>
              <a:t>That lubricant exists – </a:t>
            </a:r>
            <a:r>
              <a:rPr lang="en-GB" sz="900" dirty="0" smtClean="0">
                <a:solidFill>
                  <a:srgbClr val="636462"/>
                </a:solidFill>
              </a:rPr>
              <a:t>meet </a:t>
            </a:r>
            <a:r>
              <a:rPr lang="en-GB" sz="900" b="1" dirty="0">
                <a:solidFill>
                  <a:srgbClr val="636462"/>
                </a:solidFill>
              </a:rPr>
              <a:t>Castrol Tribol GR </a:t>
            </a:r>
            <a:r>
              <a:rPr lang="en-GB" sz="900" b="1" dirty="0" smtClean="0">
                <a:solidFill>
                  <a:srgbClr val="636462"/>
                </a:solidFill>
              </a:rPr>
              <a:t/>
            </a:r>
            <a:br>
              <a:rPr lang="en-GB" sz="900" b="1" dirty="0" smtClean="0">
                <a:solidFill>
                  <a:srgbClr val="636462"/>
                </a:solidFill>
              </a:rPr>
            </a:br>
            <a:r>
              <a:rPr lang="en-GB" sz="900" b="1" dirty="0" smtClean="0">
                <a:solidFill>
                  <a:srgbClr val="636462"/>
                </a:solidFill>
              </a:rPr>
              <a:t>SW </a:t>
            </a:r>
            <a:r>
              <a:rPr lang="en-GB" sz="900" b="1" dirty="0">
                <a:solidFill>
                  <a:srgbClr val="636462"/>
                </a:solidFill>
              </a:rPr>
              <a:t>460-1.</a:t>
            </a:r>
          </a:p>
          <a:p>
            <a:endParaRPr lang="en-GB" sz="900" dirty="0">
              <a:solidFill>
                <a:srgbClr val="63646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7824" y="1656000"/>
            <a:ext cx="307497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9507" y="2469600"/>
            <a:ext cx="838129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9507" y="4413600"/>
            <a:ext cx="838129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9507" y="4536281"/>
            <a:ext cx="361956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*Based on various lab tests, versus the leading competitors. For more details refer to the relevant sales presenter.</a:t>
            </a:r>
            <a:endParaRPr lang="en-GB" sz="500" dirty="0"/>
          </a:p>
        </p:txBody>
      </p:sp>
    </p:spTree>
    <p:extLst>
      <p:ext uri="{BB962C8B-B14F-4D97-AF65-F5344CB8AC3E}">
        <p14:creationId xmlns:p14="http://schemas.microsoft.com/office/powerpoint/2010/main" val="49770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CASTROL TRIBOL GR SW 460-1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2700" lvl="0" defTabSz="457200">
              <a:lnSpc>
                <a:spcPct val="100000"/>
              </a:lnSpc>
              <a:defRPr/>
            </a:pPr>
            <a:r>
              <a:rPr lang="en-US" kern="0" cap="none" spc="-35" dirty="0">
                <a:solidFill>
                  <a:srgbClr val="009343"/>
                </a:solidFill>
                <a:latin typeface="Arial Narrow" charset="0"/>
                <a:ea typeface="Arial Narrow" charset="0"/>
                <a:cs typeface="Arial Narrow" charset="0"/>
              </a:rPr>
              <a:t>CUSTOM-DESIGNED FOR WIND TURBINES</a:t>
            </a:r>
            <a:endParaRPr lang="en-GB" kern="0" cap="none" spc="-35" dirty="0">
              <a:solidFill>
                <a:srgbClr val="009343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7" name="Table 6"/>
          <p:cNvGraphicFramePr/>
          <p:nvPr>
            <p:extLst>
              <p:ext uri="{D42A27DB-BD31-4B8C-83A1-F6EECF244321}">
                <p14:modId xmlns:p14="http://schemas.microsoft.com/office/powerpoint/2010/main" val="278451313"/>
              </p:ext>
            </p:extLst>
          </p:nvPr>
        </p:nvGraphicFramePr>
        <p:xfrm>
          <a:off x="4752000" y="1536700"/>
          <a:ext cx="4008122" cy="2390200"/>
        </p:xfrm>
        <a:graphic>
          <a:graphicData uri="http://schemas.openxmlformats.org/drawingml/2006/table">
            <a:tbl>
              <a:tblPr/>
              <a:tblGrid>
                <a:gridCol w="4008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70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1100"/>
                        </a:spcAft>
                        <a:defRPr lang="en-US"/>
                      </a:pPr>
                      <a:r>
                        <a:rPr lang="en-US" sz="1100" b="1" cap="all" spc="-9" dirty="0">
                          <a:solidFill>
                            <a:srgbClr val="FFFFFF"/>
                          </a:solidFill>
                          <a:latin typeface="+mj-lt"/>
                          <a:ea typeface="CastrolSansCon-Medium" charset="77"/>
                          <a:cs typeface="CastrolSansCon-Medium" charset="77"/>
                        </a:rPr>
                        <a:t>Tribol GR SW 460-1 with MFT-PD technology*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1700"/>
                        </a:spcAft>
                        <a:defRPr lang="en-US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Frutiger-Light" charset="77"/>
                          <a:cs typeface="Frutiger-Light" charset="77"/>
                        </a:rPr>
                        <a:t>Withstands high/shock loads</a:t>
                      </a:r>
                    </a:p>
                  </a:txBody>
                  <a:tcPr marL="72000" marR="7200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1700"/>
                        </a:spcAft>
                        <a:defRPr lang="en-US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ea typeface="Frutiger-Light" charset="77"/>
                          <a:cs typeface="Frutiger-Light" charset="77"/>
                        </a:rPr>
                        <a:t>Resists shearing and wear (fretting, rolling, sliding)</a:t>
                      </a:r>
                    </a:p>
                  </a:txBody>
                  <a:tcPr marL="72000" marR="7200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1700"/>
                        </a:spcAft>
                        <a:defRPr lang="en-US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ea typeface="Frutiger-Light" charset="77"/>
                          <a:cs typeface="Frutiger-Light" charset="77"/>
                        </a:rPr>
                        <a:t>Resists water ingress and corrosion</a:t>
                      </a:r>
                    </a:p>
                  </a:txBody>
                  <a:tcPr marL="72000" marR="7200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1700"/>
                        </a:spcAft>
                        <a:defRPr lang="en-US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ea typeface="Frutiger-Light" charset="77"/>
                          <a:cs typeface="Frutiger-Light" charset="77"/>
                        </a:rPr>
                        <a:t>Good mobility at low temperatures for easy start up</a:t>
                      </a:r>
                    </a:p>
                  </a:txBody>
                  <a:tcPr marL="72000" marR="7200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89285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1700"/>
                        </a:spcAft>
                        <a:defRPr lang="en-US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ea typeface="Frutiger-Light" charset="77"/>
                          <a:cs typeface="Frutiger-Light" charset="77"/>
                        </a:rPr>
                        <a:t>Low friction – improves energy efficiency and prolongs component life</a:t>
                      </a:r>
                    </a:p>
                  </a:txBody>
                  <a:tcPr marL="72000" marR="7200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483931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1700"/>
                        </a:spcAft>
                        <a:defRPr lang="en-US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ea typeface="Frutiger-Light" charset="77"/>
                          <a:cs typeface="Frutiger-Light" charset="77"/>
                        </a:rPr>
                        <a:t>Controlled bleed rate and oil separation</a:t>
                      </a:r>
                    </a:p>
                  </a:txBody>
                  <a:tcPr marL="72000" marR="7200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129861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1700"/>
                        </a:spcAft>
                        <a:defRPr lang="en-US"/>
                      </a:pPr>
                      <a:endParaRPr lang="en-US" sz="700" dirty="0">
                        <a:solidFill>
                          <a:schemeClr val="tx1"/>
                        </a:solidFill>
                        <a:latin typeface="+mn-lt"/>
                        <a:ea typeface="Frutiger-Light" charset="77"/>
                        <a:cs typeface="Frutiger-Light" charset="77"/>
                      </a:endParaRPr>
                    </a:p>
                  </a:txBody>
                  <a:tcPr marL="72000" marR="7200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181873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553450" y="2590014"/>
            <a:ext cx="142876" cy="14287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553450" y="2310772"/>
            <a:ext cx="142876" cy="14287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553450" y="2027120"/>
            <a:ext cx="142876" cy="14287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553450" y="3432150"/>
            <a:ext cx="142876" cy="14287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553450" y="3152908"/>
            <a:ext cx="142876" cy="14287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553450" y="2869256"/>
            <a:ext cx="142876" cy="14287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78" y="1974429"/>
            <a:ext cx="239896" cy="2398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78" y="2260474"/>
            <a:ext cx="239896" cy="2398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78" y="2528528"/>
            <a:ext cx="239896" cy="2398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78" y="2814573"/>
            <a:ext cx="239896" cy="2398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78" y="3101270"/>
            <a:ext cx="239896" cy="2398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78" y="3387315"/>
            <a:ext cx="239896" cy="239896"/>
          </a:xfrm>
          <a:prstGeom prst="rect">
            <a:avLst/>
          </a:prstGeom>
        </p:spPr>
      </p:pic>
      <p:graphicFrame>
        <p:nvGraphicFramePr>
          <p:cNvPr id="23" name="Table 10"/>
          <p:cNvGraphicFramePr/>
          <p:nvPr>
            <p:extLst>
              <p:ext uri="{D42A27DB-BD31-4B8C-83A1-F6EECF244321}">
                <p14:modId xmlns:p14="http://schemas.microsoft.com/office/powerpoint/2010/main" val="836616737"/>
              </p:ext>
            </p:extLst>
          </p:nvPr>
        </p:nvGraphicFramePr>
        <p:xfrm>
          <a:off x="355600" y="1536699"/>
          <a:ext cx="3957200" cy="2157952"/>
        </p:xfrm>
        <a:graphic>
          <a:graphicData uri="http://schemas.openxmlformats.org/drawingml/2006/table">
            <a:tbl>
              <a:tblPr/>
              <a:tblGrid>
                <a:gridCol w="39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415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100"/>
                        </a:spcAft>
                        <a:defRPr lang="en-US"/>
                      </a:pPr>
                      <a:r>
                        <a:rPr lang="en-US" sz="1100" b="1" cap="all" spc="-18" dirty="0">
                          <a:solidFill>
                            <a:schemeClr val="bg1"/>
                          </a:solidFill>
                          <a:latin typeface="+mj-lt"/>
                          <a:ea typeface="CastrolSansCon-Medium" charset="77"/>
                          <a:cs typeface="CastrolSansCon-Medium" charset="77"/>
                        </a:rPr>
                        <a:t>One grease to meet the multiple challenges faced </a:t>
                      </a:r>
                      <a:br>
                        <a:rPr lang="en-US" sz="1100" b="1" cap="all" spc="-18" dirty="0">
                          <a:solidFill>
                            <a:schemeClr val="bg1"/>
                          </a:solidFill>
                          <a:latin typeface="+mj-lt"/>
                          <a:ea typeface="CastrolSansCon-Medium" charset="77"/>
                          <a:cs typeface="CastrolSansCon-Medium" charset="77"/>
                        </a:rPr>
                      </a:br>
                      <a:r>
                        <a:rPr lang="en-US" sz="1100" b="1" cap="all" spc="-18" dirty="0">
                          <a:solidFill>
                            <a:schemeClr val="bg1"/>
                          </a:solidFill>
                          <a:latin typeface="+mj-lt"/>
                          <a:ea typeface="CastrolSansCon-Medium" charset="77"/>
                          <a:cs typeface="CastrolSansCon-Medium" charset="77"/>
                        </a:rPr>
                        <a:t>by wind turbines</a:t>
                      </a:r>
                    </a:p>
                  </a:txBody>
                  <a:tcPr marL="72000" marR="72000" marT="72000" marB="72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659"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900"/>
                        </a:lnSpc>
                        <a:spcAft>
                          <a:spcPts val="1400"/>
                        </a:spcAft>
                        <a:buFont typeface="Arial" panose="020B0604020202020204" pitchFamily="34" charset="0"/>
                        <a:buChar char="•"/>
                        <a:defRPr lang="en-US"/>
                      </a:pPr>
                      <a:r>
                        <a:rPr lang="en-GB" sz="800" spc="-7" dirty="0">
                          <a:solidFill>
                            <a:schemeClr val="tx1"/>
                          </a:solidFill>
                          <a:latin typeface="+mn-lt"/>
                          <a:ea typeface="Frutiger-Light" charset="77"/>
                          <a:cs typeface="Frutiger-Light" charset="77"/>
                        </a:rPr>
                        <a:t>Difficult environmental conditions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900"/>
                        </a:lnSpc>
                        <a:spcAft>
                          <a:spcPts val="1400"/>
                        </a:spcAft>
                        <a:buFont typeface="Arial" panose="020B0604020202020204" pitchFamily="34" charset="0"/>
                        <a:buChar char="•"/>
                        <a:defRPr lang="en-US"/>
                      </a:pPr>
                      <a:r>
                        <a:rPr lang="en-GB" sz="800" spc="-7" dirty="0">
                          <a:solidFill>
                            <a:schemeClr val="tx1"/>
                          </a:solidFill>
                          <a:latin typeface="+mn-lt"/>
                          <a:ea typeface="Frutiger-Light" charset="77"/>
                          <a:cs typeface="Frutiger-Light" charset="77"/>
                        </a:rPr>
                        <a:t>Extremely long re-lubrication intervals 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6DBD9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372"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100"/>
                        </a:lnSpc>
                        <a:spcAft>
                          <a:spcPts val="1400"/>
                        </a:spcAft>
                        <a:buFont typeface="Arial" panose="020B0604020202020204" pitchFamily="34" charset="0"/>
                        <a:buChar char="•"/>
                        <a:defRPr lang="en-US"/>
                      </a:pPr>
                      <a:r>
                        <a:rPr lang="en-US" sz="800" spc="-7" dirty="0">
                          <a:solidFill>
                            <a:schemeClr val="tx1"/>
                          </a:solidFill>
                          <a:latin typeface="+mn-lt"/>
                          <a:ea typeface="Frutiger-Light" charset="77"/>
                          <a:cs typeface="Frutiger-Light" charset="77"/>
                        </a:rPr>
                        <a:t>Failure caused by sliding, axial loading, vibration, fretting corrosion </a:t>
                      </a:r>
                      <a:br>
                        <a:rPr lang="en-US" sz="800" spc="-7" dirty="0">
                          <a:solidFill>
                            <a:schemeClr val="tx1"/>
                          </a:solidFill>
                          <a:latin typeface="+mn-lt"/>
                          <a:ea typeface="Frutiger-Light" charset="77"/>
                          <a:cs typeface="Frutiger-Light" charset="77"/>
                        </a:rPr>
                      </a:br>
                      <a:r>
                        <a:rPr lang="en-US" sz="800" spc="-7" dirty="0">
                          <a:solidFill>
                            <a:schemeClr val="tx1"/>
                          </a:solidFill>
                          <a:latin typeface="+mn-lt"/>
                          <a:ea typeface="Frutiger-Light" charset="77"/>
                          <a:cs typeface="Frutiger-Light" charset="77"/>
                        </a:rPr>
                        <a:t>and false </a:t>
                      </a:r>
                      <a:r>
                        <a:rPr lang="en-US" sz="800" spc="-7" dirty="0" err="1">
                          <a:solidFill>
                            <a:schemeClr val="tx1"/>
                          </a:solidFill>
                          <a:latin typeface="+mn-lt"/>
                          <a:ea typeface="Frutiger-Light" charset="77"/>
                          <a:cs typeface="Frutiger-Light" charset="77"/>
                        </a:rPr>
                        <a:t>brinelling</a:t>
                      </a:r>
                      <a:endParaRPr lang="en-US" sz="800" spc="-7" dirty="0">
                        <a:solidFill>
                          <a:schemeClr val="tx1"/>
                        </a:solidFill>
                        <a:latin typeface="+mn-lt"/>
                        <a:ea typeface="Frutiger-Light" charset="77"/>
                        <a:cs typeface="Frutiger-Light" charset="77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672"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900"/>
                        </a:lnSpc>
                        <a:spcAft>
                          <a:spcPts val="1400"/>
                        </a:spcAft>
                        <a:buFont typeface="Arial" panose="020B0604020202020204" pitchFamily="34" charset="0"/>
                        <a:buChar char="•"/>
                        <a:defRPr lang="en-US"/>
                      </a:pPr>
                      <a:r>
                        <a:rPr lang="en-US" sz="800" spc="-7" dirty="0">
                          <a:solidFill>
                            <a:schemeClr val="tx1"/>
                          </a:solidFill>
                          <a:latin typeface="+mn-lt"/>
                          <a:ea typeface="Frutiger-Light" charset="77"/>
                          <a:cs typeface="Frutiger-Light" charset="77"/>
                        </a:rPr>
                        <a:t>Multiple test protocols and specifications</a:t>
                      </a:r>
                    </a:p>
                  </a:txBody>
                  <a:tcPr marL="72000" marR="7200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C5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94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</a:t>
            </a:r>
            <a:r>
              <a:rPr lang="en-US" dirty="0" err="1"/>
              <a:t>mft-pd</a:t>
            </a:r>
            <a:r>
              <a:rPr lang="en-US" dirty="0"/>
              <a:t> protection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Castrol </a:t>
            </a:r>
            <a:r>
              <a:rPr lang="en-US" dirty="0" err="1"/>
              <a:t>tribol</a:t>
            </a:r>
            <a:r>
              <a:rPr lang="en-US" dirty="0"/>
              <a:t> gr </a:t>
            </a:r>
            <a:r>
              <a:rPr lang="en-US" dirty="0" err="1"/>
              <a:t>sw</a:t>
            </a:r>
            <a:r>
              <a:rPr lang="en-US" dirty="0"/>
              <a:t> 460-1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362501" y="1507969"/>
            <a:ext cx="5733499" cy="151043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numCol="1" spcCol="180000" anchor="t"/>
          <a:lstStyle/>
          <a:p>
            <a:pPr>
              <a:spcAft>
                <a:spcPts val="600"/>
              </a:spcAft>
            </a:pPr>
            <a:r>
              <a:rPr lang="en-GB" sz="900" dirty="0"/>
              <a:t>Conventional lubricants use sacrificial additives that get used up and need to be replenished. So even though they protect equipment, there’s still wear – and breakdowns still happen.</a:t>
            </a:r>
          </a:p>
          <a:p>
            <a:pPr>
              <a:spcAft>
                <a:spcPts val="600"/>
              </a:spcAft>
            </a:pPr>
            <a:r>
              <a:rPr lang="en-US" sz="900" dirty="0"/>
              <a:t>Castrol’s new wind turbine grease, Tribol GR SW 460-1 takes a completely different approach</a:t>
            </a:r>
            <a:r>
              <a:rPr lang="en-GB" sz="900" dirty="0"/>
              <a:t> using </a:t>
            </a:r>
            <a:r>
              <a:rPr lang="en-GB" sz="900" dirty="0" err="1"/>
              <a:t>Microflux</a:t>
            </a:r>
            <a:r>
              <a:rPr lang="en-GB" sz="900" dirty="0"/>
              <a:t> Trans plastic deformation technology – or MFT-PD. It actively smoothens the surface, without depositing or removing material. </a:t>
            </a:r>
          </a:p>
          <a:p>
            <a:pPr>
              <a:spcAft>
                <a:spcPts val="600"/>
              </a:spcAft>
            </a:pPr>
            <a:r>
              <a:rPr lang="en-GB" sz="900" dirty="0"/>
              <a:t>That means less pressure, less friction and less wear. Since MFT-PD is non-sacrificial and needs replacing </a:t>
            </a:r>
            <a:br>
              <a:rPr lang="en-GB" sz="900" dirty="0"/>
            </a:br>
            <a:r>
              <a:rPr lang="en-GB" sz="900" dirty="0"/>
              <a:t>less frequently, re-lubrication intervals can be longer. So, the result is not only increased protection and </a:t>
            </a:r>
            <a:br>
              <a:rPr lang="en-GB" sz="900" dirty="0"/>
            </a:br>
            <a:r>
              <a:rPr lang="en-GB" sz="900" dirty="0"/>
              <a:t>lower maintenance, but lower energy and lubricant costs, too.</a:t>
            </a:r>
          </a:p>
          <a:p>
            <a:pPr>
              <a:lnSpc>
                <a:spcPts val="1100"/>
              </a:lnSpc>
              <a:spcAft>
                <a:spcPts val="200"/>
              </a:spcAft>
              <a:defRPr lang="en-US"/>
            </a:pPr>
            <a:endParaRPr sz="900" cap="all" dirty="0">
              <a:ea typeface="CastrolSansCon-Medium" charset="77"/>
              <a:cs typeface="CastrolSansCon-Medium" charset="77"/>
            </a:endParaRPr>
          </a:p>
        </p:txBody>
      </p:sp>
      <p:sp>
        <p:nvSpPr>
          <p:cNvPr id="19" name="object 8"/>
          <p:cNvSpPr/>
          <p:nvPr/>
        </p:nvSpPr>
        <p:spPr>
          <a:xfrm rot="16200000" flipH="1">
            <a:off x="1741260" y="4427291"/>
            <a:ext cx="18000" cy="2595478"/>
          </a:xfrm>
          <a:custGeom>
            <a:avLst/>
            <a:gdLst/>
            <a:ahLst/>
            <a:cxnLst/>
            <a:rect l="l" t="t" r="r" b="b"/>
            <a:pathLst>
              <a:path w="8424545" h="381000">
                <a:moveTo>
                  <a:pt x="0" y="381000"/>
                </a:moveTo>
                <a:lnTo>
                  <a:pt x="8423998" y="381000"/>
                </a:lnTo>
                <a:lnTo>
                  <a:pt x="8423998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3E0C2"/>
          </a:solidFill>
          <a:ln>
            <a:solidFill>
              <a:srgbClr val="B3E0C2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 Regular" charset="0"/>
            </a:endParaRPr>
          </a:p>
        </p:txBody>
      </p:sp>
      <p:sp>
        <p:nvSpPr>
          <p:cNvPr id="49" name="object 8"/>
          <p:cNvSpPr/>
          <p:nvPr/>
        </p:nvSpPr>
        <p:spPr>
          <a:xfrm rot="16200000" flipH="1">
            <a:off x="4536793" y="4426375"/>
            <a:ext cx="18000" cy="2595478"/>
          </a:xfrm>
          <a:custGeom>
            <a:avLst/>
            <a:gdLst/>
            <a:ahLst/>
            <a:cxnLst/>
            <a:rect l="l" t="t" r="r" b="b"/>
            <a:pathLst>
              <a:path w="8424545" h="381000">
                <a:moveTo>
                  <a:pt x="0" y="381000"/>
                </a:moveTo>
                <a:lnTo>
                  <a:pt x="8423998" y="381000"/>
                </a:lnTo>
                <a:lnTo>
                  <a:pt x="8423998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3E0C2"/>
          </a:solidFill>
          <a:ln>
            <a:solidFill>
              <a:srgbClr val="B3E0C2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 Regular" charset="0"/>
            </a:endParaRPr>
          </a:p>
        </p:txBody>
      </p:sp>
      <p:sp>
        <p:nvSpPr>
          <p:cNvPr id="50" name="object 8"/>
          <p:cNvSpPr/>
          <p:nvPr/>
        </p:nvSpPr>
        <p:spPr>
          <a:xfrm rot="16200000" flipH="1">
            <a:off x="7314490" y="4427291"/>
            <a:ext cx="18000" cy="2595478"/>
          </a:xfrm>
          <a:custGeom>
            <a:avLst/>
            <a:gdLst/>
            <a:ahLst/>
            <a:cxnLst/>
            <a:rect l="l" t="t" r="r" b="b"/>
            <a:pathLst>
              <a:path w="8424545" h="381000">
                <a:moveTo>
                  <a:pt x="0" y="381000"/>
                </a:moveTo>
                <a:lnTo>
                  <a:pt x="8423998" y="381000"/>
                </a:lnTo>
                <a:lnTo>
                  <a:pt x="8423998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3E0C2"/>
          </a:solidFill>
          <a:ln>
            <a:solidFill>
              <a:srgbClr val="B3E0C2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 Regular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7029" y="2969100"/>
            <a:ext cx="4700696" cy="1887150"/>
            <a:chOff x="3460059" y="1397499"/>
            <a:chExt cx="5289205" cy="212341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418" t="3056" r="40370" b="3282"/>
            <a:stretch/>
          </p:blipFill>
          <p:spPr>
            <a:xfrm>
              <a:off x="3597812" y="2413108"/>
              <a:ext cx="1277031" cy="63399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460059" y="3098148"/>
              <a:ext cx="1552534" cy="317208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defRPr/>
              </a:pPr>
              <a:r>
                <a:rPr lang="en-US" sz="700" b="1" dirty="0">
                  <a:solidFill>
                    <a:srgbClr val="525759"/>
                  </a:solidFill>
                  <a:latin typeface="Arial" charset="0"/>
                  <a:ea typeface="Arial" charset="0"/>
                  <a:cs typeface="Arial" charset="0"/>
                </a:rPr>
                <a:t>PROTECTIVE LAYER </a:t>
              </a:r>
              <a:br>
                <a:rPr lang="en-US" sz="700" b="1" dirty="0">
                  <a:solidFill>
                    <a:srgbClr val="525759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700" b="1" dirty="0">
                  <a:solidFill>
                    <a:srgbClr val="525759"/>
                  </a:solidFill>
                  <a:latin typeface="Arial" charset="0"/>
                  <a:ea typeface="Arial" charset="0"/>
                  <a:cs typeface="Arial" charset="0"/>
                </a:rPr>
                <a:t>FORMS IMMEDIATELY</a:t>
              </a:r>
              <a:endParaRPr lang="en-GB" sz="700" b="1" dirty="0">
                <a:solidFill>
                  <a:srgbClr val="525759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 rot="5400000">
              <a:off x="4112428" y="1539612"/>
              <a:ext cx="247803" cy="1552534"/>
              <a:chOff x="4756383" y="3077466"/>
              <a:chExt cx="268403" cy="2057401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4918283" y="3077466"/>
                <a:ext cx="0" cy="2057400"/>
              </a:xfrm>
              <a:prstGeom prst="line">
                <a:avLst/>
              </a:prstGeom>
              <a:ln w="12700">
                <a:solidFill>
                  <a:srgbClr val="00934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918283" y="3077467"/>
                <a:ext cx="106503" cy="0"/>
              </a:xfrm>
              <a:prstGeom prst="line">
                <a:avLst/>
              </a:prstGeom>
              <a:ln w="12700">
                <a:solidFill>
                  <a:srgbClr val="00934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918283" y="5134867"/>
                <a:ext cx="106503" cy="0"/>
              </a:xfrm>
              <a:prstGeom prst="line">
                <a:avLst/>
              </a:prstGeom>
              <a:ln w="12700">
                <a:solidFill>
                  <a:srgbClr val="00934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>
                <a:off x="4834370" y="4028179"/>
                <a:ext cx="0" cy="155974"/>
              </a:xfrm>
              <a:prstGeom prst="line">
                <a:avLst/>
              </a:prstGeom>
              <a:ln w="12700">
                <a:solidFill>
                  <a:srgbClr val="00934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877" t="3392" r="41769" b="3895"/>
            <a:stretch/>
          </p:blipFill>
          <p:spPr>
            <a:xfrm>
              <a:off x="5490213" y="2411351"/>
              <a:ext cx="1270811" cy="63688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878" r="36289"/>
            <a:stretch/>
          </p:blipFill>
          <p:spPr>
            <a:xfrm>
              <a:off x="7222594" y="2327748"/>
              <a:ext cx="1434320" cy="81202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227320" y="3098149"/>
              <a:ext cx="1821180" cy="42276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defRPr/>
              </a:pPr>
              <a:r>
                <a:rPr lang="en-US" sz="700" b="1" dirty="0">
                  <a:solidFill>
                    <a:srgbClr val="525759"/>
                  </a:solidFill>
                  <a:latin typeface="Arial" charset="0"/>
                  <a:ea typeface="Arial" charset="0"/>
                  <a:cs typeface="Arial" charset="0"/>
                </a:rPr>
                <a:t>PROTECTIVE LAYER COMPRESSED, </a:t>
              </a:r>
              <a:br>
                <a:rPr lang="en-US" sz="700" b="1" dirty="0">
                  <a:solidFill>
                    <a:srgbClr val="525759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700" b="1" dirty="0">
                  <a:solidFill>
                    <a:srgbClr val="525759"/>
                  </a:solidFill>
                  <a:latin typeface="Arial" charset="0"/>
                  <a:ea typeface="Arial" charset="0"/>
                  <a:cs typeface="Arial" charset="0"/>
                </a:rPr>
                <a:t>REDUCING FRICTION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60059" y="1967986"/>
              <a:ext cx="1552533" cy="316290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525759"/>
                  </a:solidFill>
                  <a:latin typeface="Arial" charset="0"/>
                  <a:ea typeface="Arial" charset="0"/>
                  <a:cs typeface="Arial" charset="0"/>
                </a:rPr>
                <a:t>PROTECTION</a:t>
              </a:r>
              <a:endParaRPr lang="en-GB" sz="800" b="1" dirty="0">
                <a:solidFill>
                  <a:srgbClr val="525759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28149" y="1967986"/>
              <a:ext cx="1557686" cy="316290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525759"/>
                  </a:solidFill>
                  <a:latin typeface="Arial" charset="0"/>
                  <a:ea typeface="Arial" charset="0"/>
                  <a:cs typeface="Arial" charset="0"/>
                </a:rPr>
                <a:t>COMPRESSION</a:t>
              </a:r>
              <a:endParaRPr lang="en-GB" sz="800" b="1" dirty="0">
                <a:solidFill>
                  <a:srgbClr val="525759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96730" y="1967986"/>
              <a:ext cx="1552533" cy="316290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defRPr/>
              </a:pPr>
              <a:r>
                <a:rPr lang="en-US" sz="800" b="1" dirty="0" smtClean="0">
                  <a:solidFill>
                    <a:srgbClr val="525759"/>
                  </a:solidFill>
                  <a:latin typeface="Arial" charset="0"/>
                  <a:ea typeface="Arial" charset="0"/>
                  <a:cs typeface="Arial" charset="0"/>
                </a:rPr>
                <a:t>MICROSMOOTHING</a:t>
              </a:r>
              <a:endParaRPr lang="en-GB" sz="800" b="1" dirty="0">
                <a:solidFill>
                  <a:srgbClr val="525759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96730" y="3098149"/>
              <a:ext cx="1552533" cy="317208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defRPr/>
              </a:pPr>
              <a:r>
                <a:rPr lang="en-US" sz="700" b="1" dirty="0">
                  <a:solidFill>
                    <a:srgbClr val="525759"/>
                  </a:solidFill>
                  <a:latin typeface="Arial" charset="0"/>
                  <a:ea typeface="Arial" charset="0"/>
                  <a:cs typeface="Arial" charset="0"/>
                </a:rPr>
                <a:t>ADDITIVES MIGRATE</a:t>
              </a:r>
              <a:br>
                <a:rPr lang="en-US" sz="700" b="1" dirty="0">
                  <a:solidFill>
                    <a:srgbClr val="525759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700" b="1" dirty="0">
                  <a:solidFill>
                    <a:srgbClr val="525759"/>
                  </a:solidFill>
                  <a:latin typeface="Arial" charset="0"/>
                  <a:ea typeface="Arial" charset="0"/>
                  <a:cs typeface="Arial" charset="0"/>
                </a:rPr>
                <a:t>INTO METAL SURFACE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956329" y="1397499"/>
              <a:ext cx="562051" cy="548677"/>
              <a:chOff x="1439354" y="1598437"/>
              <a:chExt cx="694248" cy="677731"/>
            </a:xfrm>
          </p:grpSpPr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1477004" y="1598437"/>
                <a:ext cx="622543" cy="622545"/>
              </a:xfrm>
              <a:prstGeom prst="ellipse">
                <a:avLst/>
              </a:prstGeom>
              <a:noFill/>
              <a:ln w="12700">
                <a:solidFill>
                  <a:srgbClr val="ADA0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439354" y="1723852"/>
                <a:ext cx="694248" cy="1664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 algn="ctr">
                  <a:defRPr/>
                </a:pPr>
                <a:r>
                  <a:rPr lang="en-US" sz="800" b="1" dirty="0">
                    <a:solidFill>
                      <a:srgbClr val="ADA084"/>
                    </a:solidFill>
                    <a:latin typeface="Arial" charset="0"/>
                    <a:ea typeface="Arial" charset="0"/>
                    <a:cs typeface="Arial" charset="0"/>
                  </a:rPr>
                  <a:t>STAGE</a:t>
                </a:r>
                <a:endParaRPr lang="en-GB" sz="800" b="1" dirty="0">
                  <a:solidFill>
                    <a:srgbClr val="ADA084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628216" y="1819411"/>
                <a:ext cx="316522" cy="45675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srgbClr val="ADA084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GB" sz="2000" b="1" dirty="0">
                  <a:solidFill>
                    <a:srgbClr val="ADA084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810339" y="1397499"/>
              <a:ext cx="562051" cy="531261"/>
              <a:chOff x="1411118" y="1570201"/>
              <a:chExt cx="694248" cy="656218"/>
            </a:xfrm>
          </p:grpSpPr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1439355" y="1570201"/>
                <a:ext cx="622543" cy="622543"/>
              </a:xfrm>
              <a:prstGeom prst="ellipse">
                <a:avLst/>
              </a:prstGeom>
              <a:noFill/>
              <a:ln w="12700">
                <a:solidFill>
                  <a:srgbClr val="FF59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411118" y="1686202"/>
                <a:ext cx="694248" cy="1664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 algn="ctr">
                  <a:defRPr/>
                </a:pPr>
                <a:r>
                  <a:rPr lang="en-US" sz="800" b="1" dirty="0">
                    <a:solidFill>
                      <a:srgbClr val="FF590F"/>
                    </a:solidFill>
                    <a:latin typeface="Arial" charset="0"/>
                    <a:ea typeface="Arial" charset="0"/>
                    <a:cs typeface="Arial" charset="0"/>
                  </a:rPr>
                  <a:t>STAGE</a:t>
                </a:r>
                <a:endParaRPr lang="en-GB" sz="800" b="1" dirty="0">
                  <a:solidFill>
                    <a:srgbClr val="FF590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599979" y="1769661"/>
                <a:ext cx="316522" cy="45675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srgbClr val="FF590F"/>
                    </a:solidFill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GB" sz="2000" b="1" dirty="0">
                  <a:solidFill>
                    <a:srgbClr val="FF590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645211" y="1397499"/>
              <a:ext cx="562051" cy="548477"/>
              <a:chOff x="1401706" y="1570201"/>
              <a:chExt cx="694248" cy="677483"/>
            </a:xfrm>
          </p:grpSpPr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1439355" y="1570201"/>
                <a:ext cx="622543" cy="622544"/>
              </a:xfrm>
              <a:prstGeom prst="ellipse">
                <a:avLst/>
              </a:prstGeom>
              <a:noFill/>
              <a:ln w="12700">
                <a:solidFill>
                  <a:srgbClr val="C920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401706" y="1686202"/>
                <a:ext cx="694248" cy="1664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 algn="ctr">
                  <a:defRPr/>
                </a:pPr>
                <a:r>
                  <a:rPr lang="en-US" sz="800" b="1" dirty="0">
                    <a:solidFill>
                      <a:srgbClr val="C00000"/>
                    </a:solidFill>
                    <a:latin typeface="Arial" charset="0"/>
                    <a:ea typeface="Arial" charset="0"/>
                    <a:cs typeface="Arial" charset="0"/>
                  </a:rPr>
                  <a:t>STAGE</a:t>
                </a:r>
                <a:endParaRPr lang="en-GB" sz="800" b="1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590567" y="1790928"/>
                <a:ext cx="316522" cy="45675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srgbClr val="C9205C"/>
                    </a:solidFill>
                    <a:latin typeface="Arial" charset="0"/>
                    <a:ea typeface="Arial" charset="0"/>
                    <a:cs typeface="Arial" charset="0"/>
                  </a:rPr>
                  <a:t>3</a:t>
                </a:r>
                <a:endParaRPr lang="en-GB" sz="2000" b="1" dirty="0">
                  <a:solidFill>
                    <a:srgbClr val="C9205C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 rot="5400000">
              <a:off x="5985670" y="1539587"/>
              <a:ext cx="247798" cy="1552534"/>
              <a:chOff x="4756386" y="3077466"/>
              <a:chExt cx="268400" cy="2057401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4918283" y="3077466"/>
                <a:ext cx="0" cy="2057400"/>
              </a:xfrm>
              <a:prstGeom prst="line">
                <a:avLst/>
              </a:prstGeom>
              <a:ln w="12700">
                <a:solidFill>
                  <a:srgbClr val="00934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918283" y="3077467"/>
                <a:ext cx="106503" cy="0"/>
              </a:xfrm>
              <a:prstGeom prst="line">
                <a:avLst/>
              </a:prstGeom>
              <a:ln w="12700">
                <a:solidFill>
                  <a:srgbClr val="00934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918283" y="5134867"/>
                <a:ext cx="106503" cy="0"/>
              </a:xfrm>
              <a:prstGeom prst="line">
                <a:avLst/>
              </a:prstGeom>
              <a:ln w="12700">
                <a:solidFill>
                  <a:srgbClr val="00934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4834372" y="4028179"/>
                <a:ext cx="0" cy="155972"/>
              </a:xfrm>
              <a:prstGeom prst="line">
                <a:avLst/>
              </a:prstGeom>
              <a:ln w="12700">
                <a:solidFill>
                  <a:srgbClr val="00934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 rot="5400000">
              <a:off x="7852909" y="1543420"/>
              <a:ext cx="240178" cy="1552533"/>
              <a:chOff x="4764640" y="3077467"/>
              <a:chExt cx="260146" cy="20574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4918283" y="3077467"/>
                <a:ext cx="0" cy="2057400"/>
              </a:xfrm>
              <a:prstGeom prst="line">
                <a:avLst/>
              </a:prstGeom>
              <a:ln w="12700">
                <a:solidFill>
                  <a:srgbClr val="00934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4918283" y="3077467"/>
                <a:ext cx="106503" cy="0"/>
              </a:xfrm>
              <a:prstGeom prst="line">
                <a:avLst/>
              </a:prstGeom>
              <a:ln w="12700">
                <a:solidFill>
                  <a:srgbClr val="00934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4918283" y="5134867"/>
                <a:ext cx="106503" cy="0"/>
              </a:xfrm>
              <a:prstGeom prst="line">
                <a:avLst/>
              </a:prstGeom>
              <a:ln w="12700">
                <a:solidFill>
                  <a:srgbClr val="00934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4842627" y="4028181"/>
                <a:ext cx="0" cy="155973"/>
              </a:xfrm>
              <a:prstGeom prst="line">
                <a:avLst/>
              </a:prstGeom>
              <a:ln w="12700">
                <a:solidFill>
                  <a:srgbClr val="00934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TextBox 61"/>
          <p:cNvSpPr txBox="1"/>
          <p:nvPr/>
        </p:nvSpPr>
        <p:spPr>
          <a:xfrm>
            <a:off x="6232279" y="1507969"/>
            <a:ext cx="2532742" cy="2201503"/>
          </a:xfrm>
          <a:prstGeom prst="rect">
            <a:avLst/>
          </a:prstGeom>
          <a:solidFill>
            <a:srgbClr val="009343"/>
          </a:solidFill>
        </p:spPr>
        <p:txBody>
          <a:bodyPr wrap="square" lIns="180000" tIns="108000" rIns="18000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000" b="1" dirty="0">
                <a:solidFill>
                  <a:schemeClr val="bg1"/>
                </a:solidFill>
                <a:latin typeface="+mj-lt"/>
              </a:rPr>
              <a:t>MAKING MAIN BEARINGS LAST LONGER</a:t>
            </a:r>
          </a:p>
          <a:p>
            <a:pPr>
              <a:spcAft>
                <a:spcPts val="600"/>
              </a:spcAft>
            </a:pPr>
            <a:r>
              <a:rPr lang="en-GB" sz="1000" dirty="0">
                <a:solidFill>
                  <a:schemeClr val="bg1"/>
                </a:solidFill>
              </a:rPr>
              <a:t>Mechanically stable, Castrol Tribol 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GR SW 460-1 protects bearings against corrosion, withstands high loads and shock loads, and resists shearing, wear and water ingress. That means contact areas in critical components are significantly </a:t>
            </a:r>
            <a:r>
              <a:rPr lang="en-GB" sz="1000" dirty="0" smtClean="0">
                <a:solidFill>
                  <a:schemeClr val="bg1"/>
                </a:solidFill>
              </a:rPr>
              <a:t>smoother</a:t>
            </a:r>
            <a:r>
              <a:rPr lang="en-GB" sz="1000" dirty="0">
                <a:solidFill>
                  <a:schemeClr val="bg1"/>
                </a:solidFill>
              </a:rPr>
              <a:t>, wear from false brinelling 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is drastically reduced and </a:t>
            </a:r>
            <a:r>
              <a:rPr lang="en-GB" sz="1000" dirty="0" smtClean="0">
                <a:solidFill>
                  <a:schemeClr val="bg1"/>
                </a:solidFill>
              </a:rPr>
              <a:t>run in </a:t>
            </a:r>
            <a:r>
              <a:rPr lang="en-GB" sz="1000" dirty="0">
                <a:solidFill>
                  <a:schemeClr val="bg1"/>
                </a:solidFill>
              </a:rPr>
              <a:t>time is shorter. </a:t>
            </a:r>
          </a:p>
        </p:txBody>
      </p:sp>
    </p:spTree>
    <p:extLst>
      <p:ext uri="{BB962C8B-B14F-4D97-AF65-F5344CB8AC3E}">
        <p14:creationId xmlns:p14="http://schemas.microsoft.com/office/powerpoint/2010/main" val="125365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DESIGNED SPECIFICALLY FOR WIND TURBINE USE: </a:t>
            </a:r>
            <a:r>
              <a:rPr lang="de-DE" dirty="0"/>
              <a:t/>
            </a:r>
            <a:br>
              <a:rPr lang="de-DE" dirty="0"/>
            </a:br>
            <a:endParaRPr lang="en-US" b="1" dirty="0">
              <a:solidFill>
                <a:srgbClr val="009343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en-US" dirty="0"/>
              <a:t>CASTROL</a:t>
            </a:r>
            <a:r>
              <a:rPr lang="de-DE" altLang="en-US" b="0" dirty="0"/>
              <a:t> </a:t>
            </a:r>
            <a:r>
              <a:rPr lang="de-DE" altLang="en-US" dirty="0">
                <a:solidFill>
                  <a:srgbClr val="009343"/>
                </a:solidFill>
              </a:rPr>
              <a:t>TRIBOL GR SW 460-1 TOP IN LAB </a:t>
            </a:r>
            <a:r>
              <a:rPr lang="de-DE" altLang="en-US" dirty="0" smtClean="0">
                <a:solidFill>
                  <a:srgbClr val="009343"/>
                </a:solidFill>
              </a:rPr>
              <a:t>TESTS</a:t>
            </a:r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914672"/>
              </p:ext>
            </p:extLst>
          </p:nvPr>
        </p:nvGraphicFramePr>
        <p:xfrm>
          <a:off x="365564" y="1382150"/>
          <a:ext cx="8402354" cy="32506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34649">
                  <a:extLst>
                    <a:ext uri="{9D8B030D-6E8A-4147-A177-3AD203B41FA5}">
                      <a16:colId xmlns:a16="http://schemas.microsoft.com/office/drawing/2014/main" val="3022197983"/>
                    </a:ext>
                  </a:extLst>
                </a:gridCol>
                <a:gridCol w="1109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1885403563"/>
                    </a:ext>
                  </a:extLst>
                </a:gridCol>
                <a:gridCol w="1054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415">
                  <a:extLst>
                    <a:ext uri="{9D8B030D-6E8A-4147-A177-3AD203B41FA5}">
                      <a16:colId xmlns:a16="http://schemas.microsoft.com/office/drawing/2014/main" val="2878838135"/>
                    </a:ext>
                  </a:extLst>
                </a:gridCol>
                <a:gridCol w="1151935">
                  <a:extLst>
                    <a:ext uri="{9D8B030D-6E8A-4147-A177-3AD203B41FA5}">
                      <a16:colId xmlns:a16="http://schemas.microsoft.com/office/drawing/2014/main" val="3298085681"/>
                    </a:ext>
                  </a:extLst>
                </a:gridCol>
                <a:gridCol w="1050295">
                  <a:extLst>
                    <a:ext uri="{9D8B030D-6E8A-4147-A177-3AD203B41FA5}">
                      <a16:colId xmlns:a16="http://schemas.microsoft.com/office/drawing/2014/main" val="1595448210"/>
                    </a:ext>
                  </a:extLst>
                </a:gridCol>
              </a:tblGrid>
              <a:tr h="311754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PROPERTY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TEST DESCRIPTION</a:t>
                      </a:r>
                      <a:r>
                        <a:rPr lang="en-GB" sz="900" baseline="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GB" sz="900" dirty="0">
                        <a:solidFill>
                          <a:srgbClr val="525759"/>
                        </a:solidFill>
                        <a:latin typeface="Arial Narrow" panose="020B0606020202030204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METHOD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PARAMETER</a:t>
                      </a:r>
                      <a:r>
                        <a:rPr lang="en-GB" sz="900" baseline="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GB" sz="900" dirty="0">
                        <a:solidFill>
                          <a:srgbClr val="525759"/>
                        </a:solidFill>
                        <a:latin typeface="Arial Narrow" panose="020B0606020202030204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TRIBOL GR SW 460-1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B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GOOD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MEDIUM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POOR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00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159485"/>
                  </a:ext>
                </a:extLst>
              </a:tr>
              <a:tr h="283412"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MECHANICAL STABILITY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 Stability</a:t>
                      </a:r>
                      <a:r>
                        <a:rPr lang="en-GB" sz="7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 </a:t>
                      </a:r>
                      <a:br>
                        <a:rPr lang="en-GB" sz="7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7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 h, 80 °C)</a:t>
                      </a:r>
                      <a:endParaRPr lang="en-GB" sz="7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</a:t>
                      </a:r>
                      <a:r>
                        <a:rPr lang="en-GB" sz="7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D1831 mod</a:t>
                      </a:r>
                      <a:endParaRPr lang="en-GB" sz="7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 60 unit change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10 %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&lt; 15 %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15 - 20 %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20 %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217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CORROSION RESISTANCE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 err="1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Emcor</a:t>
                      </a:r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 1 % </a:t>
                      </a:r>
                      <a:r>
                        <a:rPr lang="en-GB" sz="700" dirty="0" err="1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NaCl</a:t>
                      </a:r>
                      <a:endParaRPr lang="en-GB" sz="7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</a:t>
                      </a:r>
                      <a:r>
                        <a:rPr lang="en-GB" sz="7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51802</a:t>
                      </a:r>
                      <a:endParaRPr lang="en-GB" sz="7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≤  0 / 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≤  0 / 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/ 1 – 1 / 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 / 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034491"/>
                  </a:ext>
                </a:extLst>
              </a:tr>
              <a:tr h="214538">
                <a:tc rowSpan="2"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LOW TEMPERATURE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 Pressure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</a:t>
                      </a:r>
                      <a:r>
                        <a:rPr lang="en-GB" sz="7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 °C</a:t>
                      </a:r>
                      <a:endParaRPr lang="en-GB" sz="7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 51805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 </a:t>
                      </a:r>
                      <a:r>
                        <a:rPr lang="en-GB" sz="700" dirty="0" err="1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hPa</a:t>
                      </a:r>
                      <a:endParaRPr lang="en-GB" sz="7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≤ 800 </a:t>
                      </a:r>
                      <a:r>
                        <a:rPr lang="en-GB" sz="700" b="0" dirty="0" err="1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hPa</a:t>
                      </a:r>
                      <a:endParaRPr lang="en-GB" sz="700" b="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825 - 1400 </a:t>
                      </a:r>
                      <a:r>
                        <a:rPr lang="en-GB" sz="700" b="0" dirty="0" err="1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hPa</a:t>
                      </a:r>
                      <a:endParaRPr lang="en-GB" sz="700" b="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1400 </a:t>
                      </a:r>
                      <a:r>
                        <a:rPr lang="en-GB" sz="700" dirty="0" err="1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hPa</a:t>
                      </a:r>
                      <a:endParaRPr lang="en-GB" sz="7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321472"/>
                  </a:ext>
                </a:extLst>
              </a:tr>
              <a:tr h="382607">
                <a:tc vMerge="1">
                  <a:txBody>
                    <a:bodyPr/>
                    <a:lstStyle/>
                    <a:p>
                      <a:endParaRPr lang="en-GB" sz="900" b="1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r>
                        <a:rPr lang="en-GB" sz="7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Temp Torque </a:t>
                      </a:r>
                      <a:br>
                        <a:rPr lang="en-GB" sz="7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7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-40 °C</a:t>
                      </a:r>
                      <a:endParaRPr lang="en-GB" sz="7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D1478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</a:t>
                      </a:r>
                      <a:r>
                        <a:rPr lang="en-GB" sz="7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Torque (ST) / Running Torque (RT)</a:t>
                      </a:r>
                      <a:endParaRPr lang="en-GB" sz="7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 Nm /   0.07 Nm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&lt; 0.5 Nm / &lt; 0.1 Nm</a:t>
                      </a:r>
                      <a:endParaRPr lang="en-GB" sz="700" b="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0.5-1.0 Nm / </a:t>
                      </a:r>
                      <a:r>
                        <a:rPr lang="en-GB" sz="700" b="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0.1-0.5 Nm</a:t>
                      </a:r>
                      <a:endParaRPr lang="en-GB" sz="700" b="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1.0 Nm / &gt; 0.5 Nm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12"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FE8 – WEAR</a:t>
                      </a:r>
                      <a:endParaRPr lang="en-GB" sz="700" b="1" kern="1200" baseline="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FE8 C/75/50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 51819-2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Wear</a:t>
                      </a:r>
                      <a:r>
                        <a:rPr lang="en-GB" sz="7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MW50</a:t>
                      </a:r>
                      <a:endParaRPr lang="en-GB" sz="7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mg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10 mg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10 - 50 mg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50 mg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283719"/>
                  </a:ext>
                </a:extLst>
              </a:tr>
              <a:tr h="38260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7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FE8</a:t>
                      </a:r>
                      <a:r>
                        <a:rPr lang="en-GB" sz="700" b="1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– TEMP/TORQUE</a:t>
                      </a:r>
                      <a:endParaRPr lang="en-GB" sz="700" b="1" kern="1200" baseline="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FE8 C/75/50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 51819-2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max </a:t>
                      </a:r>
                    </a:p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 /</a:t>
                      </a:r>
                      <a:r>
                        <a:rPr lang="en-GB" sz="7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50 °C</a:t>
                      </a:r>
                    </a:p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Nm / 5.5 Nm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60 °C</a:t>
                      </a:r>
                    </a:p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&lt;15 Nm / &lt;8 Nm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60 - 90 °C</a:t>
                      </a:r>
                    </a:p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15 -30 Nm / 8 - 15 Nm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/>
                        <a:buNone/>
                      </a:pPr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90 °C</a:t>
                      </a:r>
                    </a:p>
                    <a:p>
                      <a:pPr marL="0" indent="0">
                        <a:buFont typeface="Wingdings"/>
                        <a:buNone/>
                      </a:pPr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30 Nm / &gt; 15 Nm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258754"/>
                  </a:ext>
                </a:extLst>
              </a:tr>
              <a:tr h="283412"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FAFNIR</a:t>
                      </a:r>
                      <a:r>
                        <a:rPr lang="en-GB" sz="700" b="1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– ASTM D4170</a:t>
                      </a:r>
                      <a:endParaRPr lang="en-GB" sz="700" b="1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D4170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Wear loss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10 mg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GB" sz="7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mg</a:t>
                      </a:r>
                      <a:endParaRPr lang="en-GB" sz="7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10– 20 mg</a:t>
                      </a:r>
                      <a:endParaRPr lang="en-GB" sz="7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20 mg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450545"/>
                  </a:ext>
                </a:extLst>
              </a:tr>
              <a:tr h="3826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SRV – ASTM D7594</a:t>
                      </a:r>
                      <a:endParaRPr lang="en-GB" sz="700" b="1" kern="1200" baseline="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D7594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</a:t>
                      </a:r>
                    </a:p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Friction curve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Low, stable</a:t>
                      </a:r>
                    </a:p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Smooth, no fretting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Low, stable</a:t>
                      </a:r>
                    </a:p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Smooth, no fretting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Medium, stable</a:t>
                      </a:r>
                    </a:p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Smooth, no fretting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High, unstable</a:t>
                      </a:r>
                    </a:p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700" dirty="0" smtClean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ocky</a:t>
                      </a:r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fretting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36663"/>
                  </a:ext>
                </a:extLst>
              </a:tr>
              <a:tr h="283412"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SRV – ASTM D7594 at 0 </a:t>
                      </a:r>
                      <a:r>
                        <a:rPr lang="en-US" sz="700" b="1" i="0" u="none" strike="noStrike" dirty="0">
                          <a:solidFill>
                            <a:srgbClr val="525759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°C</a:t>
                      </a:r>
                      <a:endParaRPr lang="en-GB" sz="700" b="1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rgbClr val="63646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 D7594</a:t>
                      </a:r>
                      <a:endParaRPr lang="en-GB" sz="700" dirty="0">
                        <a:solidFill>
                          <a:srgbClr val="63646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63646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</a:t>
                      </a:r>
                    </a:p>
                    <a:p>
                      <a:r>
                        <a:rPr lang="en-GB" sz="700" dirty="0">
                          <a:solidFill>
                            <a:srgbClr val="63646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Friction curve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rgbClr val="63646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Stable, no fretting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63646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Stable, no fretting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rgbClr val="63646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GB" sz="700" dirty="0">
                        <a:solidFill>
                          <a:srgbClr val="63646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Rocky, fretting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410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22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179400"/>
              </p:ext>
            </p:extLst>
          </p:nvPr>
        </p:nvGraphicFramePr>
        <p:xfrm>
          <a:off x="364331" y="1382150"/>
          <a:ext cx="8415285" cy="2592289"/>
        </p:xfrm>
        <a:graphic>
          <a:graphicData uri="http://schemas.openxmlformats.org/drawingml/2006/table">
            <a:tbl>
              <a:tblPr firstRow="1" bandRow="1"/>
              <a:tblGrid>
                <a:gridCol w="1685925">
                  <a:extLst>
                    <a:ext uri="{9D8B030D-6E8A-4147-A177-3AD203B41FA5}">
                      <a16:colId xmlns:a16="http://schemas.microsoft.com/office/drawing/2014/main" val="3022197983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935193159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1885403563"/>
                    </a:ext>
                  </a:extLst>
                </a:gridCol>
                <a:gridCol w="1078701">
                  <a:extLst>
                    <a:ext uri="{9D8B030D-6E8A-4147-A177-3AD203B41FA5}">
                      <a16:colId xmlns:a16="http://schemas.microsoft.com/office/drawing/2014/main" val="2996130913"/>
                    </a:ext>
                  </a:extLst>
                </a:gridCol>
                <a:gridCol w="1131078">
                  <a:extLst>
                    <a:ext uri="{9D8B030D-6E8A-4147-A177-3AD203B41FA5}">
                      <a16:colId xmlns:a16="http://schemas.microsoft.com/office/drawing/2014/main" val="154606342"/>
                    </a:ext>
                  </a:extLst>
                </a:gridCol>
                <a:gridCol w="1131078">
                  <a:extLst>
                    <a:ext uri="{9D8B030D-6E8A-4147-A177-3AD203B41FA5}">
                      <a16:colId xmlns:a16="http://schemas.microsoft.com/office/drawing/2014/main" val="2878838135"/>
                    </a:ext>
                  </a:extLst>
                </a:gridCol>
                <a:gridCol w="1131078">
                  <a:extLst>
                    <a:ext uri="{9D8B030D-6E8A-4147-A177-3AD203B41FA5}">
                      <a16:colId xmlns:a16="http://schemas.microsoft.com/office/drawing/2014/main" val="3298085681"/>
                    </a:ext>
                  </a:extLst>
                </a:gridCol>
              </a:tblGrid>
              <a:tr h="326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90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PROPERTY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TRIBOL</a:t>
                      </a:r>
                      <a:r>
                        <a:rPr lang="en-GB" sz="9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 GR SW 460-1</a:t>
                      </a:r>
                      <a:endParaRPr lang="en-GB" sz="9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34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COMPETITOR 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COMPETITOR</a:t>
                      </a:r>
                      <a:r>
                        <a:rPr lang="en-GB" sz="900" baseline="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 B</a:t>
                      </a:r>
                      <a:endParaRPr lang="en-GB" sz="900" dirty="0">
                        <a:solidFill>
                          <a:srgbClr val="525759"/>
                        </a:solidFill>
                        <a:latin typeface="Arial Narrow" panose="020B0606020202030204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COMPETITOR 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COMPETITOR</a:t>
                      </a:r>
                      <a:r>
                        <a:rPr lang="en-GB" sz="900" baseline="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 D</a:t>
                      </a:r>
                      <a:endParaRPr lang="en-GB" sz="900" dirty="0">
                        <a:solidFill>
                          <a:srgbClr val="525759"/>
                        </a:solidFill>
                        <a:latin typeface="Arial Narrow" panose="020B0606020202030204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Arial" charset="0"/>
                          <a:cs typeface="Arial" charset="0"/>
                        </a:rPr>
                        <a:t>COMPETITOR 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159485"/>
                  </a:ext>
                </a:extLst>
              </a:tr>
              <a:tr h="286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7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MECHANICAL STABILITY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217852"/>
                  </a:ext>
                </a:extLst>
              </a:tr>
              <a:tr h="286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7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CORROSION RESISTENCE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034491"/>
                  </a:ext>
                </a:extLst>
              </a:tr>
              <a:tr h="286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7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LOW TEMPERATURE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321472"/>
                  </a:ext>
                </a:extLst>
              </a:tr>
              <a:tr h="286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7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FE8 – WEAR</a:t>
                      </a:r>
                      <a:endParaRPr lang="en-GB" sz="700" b="1" kern="1200" baseline="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283719"/>
                  </a:ext>
                </a:extLst>
              </a:tr>
              <a:tr h="286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GB" sz="7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FE8</a:t>
                      </a:r>
                      <a:r>
                        <a:rPr lang="en-GB" sz="700" b="1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– TEMP/TORQUE</a:t>
                      </a:r>
                      <a:endParaRPr lang="en-GB" sz="700" b="1" kern="1200" baseline="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258754"/>
                  </a:ext>
                </a:extLst>
              </a:tr>
              <a:tr h="286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7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FAFNIR</a:t>
                      </a:r>
                      <a:r>
                        <a:rPr lang="en-GB" sz="700" b="1" baseline="0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– ASTM D4170</a:t>
                      </a:r>
                      <a:endParaRPr lang="en-GB" sz="700" b="1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450545"/>
                  </a:ext>
                </a:extLst>
              </a:tr>
              <a:tr h="286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SRV – ASTM D7594</a:t>
                      </a:r>
                      <a:endParaRPr lang="en-GB" sz="700" b="1" kern="1200" baseline="0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36663"/>
                  </a:ext>
                </a:extLst>
              </a:tr>
              <a:tr h="257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700" b="1" dirty="0">
                          <a:solidFill>
                            <a:srgbClr val="525759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SRV – ASTM D7594 at 0 </a:t>
                      </a:r>
                      <a:r>
                        <a:rPr lang="en-US" sz="700" b="1" i="0" u="none" strike="noStrike" dirty="0">
                          <a:solidFill>
                            <a:srgbClr val="525759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°C</a:t>
                      </a:r>
                      <a:endParaRPr lang="en-GB" sz="700" b="1" dirty="0">
                        <a:solidFill>
                          <a:srgbClr val="525759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41048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DESIGNED SPECIFICALLY FOR WIND TURBINE USE: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CASTROL TRIBOL GR SW 460-1 TOP IN LAB </a:t>
            </a:r>
            <a:r>
              <a:rPr lang="en-US" dirty="0" smtClean="0"/>
              <a:t>TESTS</a:t>
            </a:r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685982"/>
              </p:ext>
            </p:extLst>
          </p:nvPr>
        </p:nvGraphicFramePr>
        <p:xfrm>
          <a:off x="364843" y="4171653"/>
          <a:ext cx="2935570" cy="542904"/>
        </p:xfrm>
        <a:graphic>
          <a:graphicData uri="http://schemas.openxmlformats.org/drawingml/2006/table">
            <a:tbl>
              <a:tblPr firstRow="1" bandRow="1"/>
              <a:tblGrid>
                <a:gridCol w="989891">
                  <a:extLst>
                    <a:ext uri="{9D8B030D-6E8A-4147-A177-3AD203B41FA5}">
                      <a16:colId xmlns:a16="http://schemas.microsoft.com/office/drawing/2014/main" val="3427971331"/>
                    </a:ext>
                  </a:extLst>
                </a:gridCol>
                <a:gridCol w="989891">
                  <a:extLst>
                    <a:ext uri="{9D8B030D-6E8A-4147-A177-3AD203B41FA5}">
                      <a16:colId xmlns:a16="http://schemas.microsoft.com/office/drawing/2014/main" val="2277182708"/>
                    </a:ext>
                  </a:extLst>
                </a:gridCol>
                <a:gridCol w="955788">
                  <a:extLst>
                    <a:ext uri="{9D8B030D-6E8A-4147-A177-3AD203B41FA5}">
                      <a16:colId xmlns:a16="http://schemas.microsoft.com/office/drawing/2014/main" val="3836713336"/>
                    </a:ext>
                  </a:extLst>
                </a:gridCol>
              </a:tblGrid>
              <a:tr h="23165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900" b="1" kern="120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RELATIVE</a:t>
                      </a:r>
                      <a:r>
                        <a:rPr lang="en-GB" sz="900" b="1" kern="1200" baseline="0" dirty="0">
                          <a:solidFill>
                            <a:srgbClr val="525759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PERFORMANCE RATING</a:t>
                      </a:r>
                      <a:endParaRPr lang="en-GB" sz="900" b="1" kern="1200" dirty="0">
                        <a:solidFill>
                          <a:srgbClr val="525759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F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5257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525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094955"/>
                  </a:ext>
                </a:extLst>
              </a:tr>
              <a:tr h="3112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800" kern="1200" dirty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GOOD</a:t>
                      </a:r>
                    </a:p>
                  </a:txBody>
                  <a:tcPr marL="0" marR="0" marT="0" marB="36000" anchor="b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800" kern="1200" dirty="0">
                          <a:solidFill>
                            <a:srgbClr val="FFAA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0" marR="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800" kern="1200" dirty="0">
                          <a:solidFill>
                            <a:srgbClr val="F00023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POOR</a:t>
                      </a:r>
                    </a:p>
                  </a:txBody>
                  <a:tcPr marL="0" marR="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955448"/>
                  </a:ext>
                </a:extLst>
              </a:tr>
            </a:tbl>
          </a:graphicData>
        </a:graphic>
      </p:graphicFrame>
      <p:sp>
        <p:nvSpPr>
          <p:cNvPr id="37" name="Oval 36"/>
          <p:cNvSpPr/>
          <p:nvPr/>
        </p:nvSpPr>
        <p:spPr>
          <a:xfrm>
            <a:off x="826067" y="4477887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813936" y="4476159"/>
            <a:ext cx="76896" cy="75946"/>
          </a:xfrm>
          <a:prstGeom prst="ellipse">
            <a:avLst/>
          </a:prstGeom>
          <a:solidFill>
            <a:srgbClr val="FFAA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805652" y="4476159"/>
            <a:ext cx="76896" cy="75946"/>
          </a:xfrm>
          <a:prstGeom prst="ellipse">
            <a:avLst/>
          </a:prstGeom>
          <a:solidFill>
            <a:srgbClr val="F0002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036145" y="1792428"/>
            <a:ext cx="76896" cy="75946"/>
          </a:xfrm>
          <a:prstGeom prst="ellipse">
            <a:avLst/>
          </a:prstGeom>
          <a:solidFill>
            <a:srgbClr val="F0002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036596" y="2092540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036596" y="2377029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036596" y="2661115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036596" y="2953369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036596" y="3246485"/>
            <a:ext cx="76896" cy="75946"/>
          </a:xfrm>
          <a:prstGeom prst="ellipse">
            <a:avLst/>
          </a:prstGeom>
          <a:solidFill>
            <a:srgbClr val="F0002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036596" y="3523565"/>
            <a:ext cx="76896" cy="75946"/>
          </a:xfrm>
          <a:prstGeom prst="ellipse">
            <a:avLst/>
          </a:prstGeom>
          <a:solidFill>
            <a:srgbClr val="F0002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036596" y="3788444"/>
            <a:ext cx="76896" cy="75946"/>
          </a:xfrm>
          <a:prstGeom prst="ellipse">
            <a:avLst/>
          </a:prstGeom>
          <a:solidFill>
            <a:srgbClr val="F0002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749953" y="1792428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750404" y="2092540"/>
            <a:ext cx="76896" cy="75946"/>
          </a:xfrm>
          <a:prstGeom prst="ellipse">
            <a:avLst/>
          </a:prstGeom>
          <a:solidFill>
            <a:srgbClr val="FFAA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750404" y="2377029"/>
            <a:ext cx="76896" cy="75946"/>
          </a:xfrm>
          <a:prstGeom prst="ellipse">
            <a:avLst/>
          </a:prstGeom>
          <a:solidFill>
            <a:srgbClr val="F0002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750404" y="2661115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750404" y="2953369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750404" y="3246485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750404" y="3523565"/>
            <a:ext cx="76896" cy="75946"/>
          </a:xfrm>
          <a:prstGeom prst="ellipse">
            <a:avLst/>
          </a:prstGeom>
          <a:solidFill>
            <a:srgbClr val="FFAA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750404" y="3788444"/>
            <a:ext cx="76896" cy="75946"/>
          </a:xfrm>
          <a:prstGeom prst="ellipse">
            <a:avLst/>
          </a:prstGeom>
          <a:solidFill>
            <a:srgbClr val="F0002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167284" y="1792428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167735" y="2092540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8167735" y="2377029"/>
            <a:ext cx="76896" cy="75946"/>
          </a:xfrm>
          <a:prstGeom prst="ellipse">
            <a:avLst/>
          </a:prstGeom>
          <a:solidFill>
            <a:srgbClr val="FFAA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8167735" y="2661115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8167735" y="2953369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8167735" y="3246485"/>
            <a:ext cx="76896" cy="75946"/>
          </a:xfrm>
          <a:prstGeom prst="ellipse">
            <a:avLst/>
          </a:prstGeom>
          <a:solidFill>
            <a:srgbClr val="F0002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8167735" y="3523565"/>
            <a:ext cx="76896" cy="75946"/>
          </a:xfrm>
          <a:prstGeom prst="ellipse">
            <a:avLst/>
          </a:prstGeom>
          <a:solidFill>
            <a:srgbClr val="F0002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8167735" y="3788444"/>
            <a:ext cx="76896" cy="75946"/>
          </a:xfrm>
          <a:prstGeom prst="ellipse">
            <a:avLst/>
          </a:prstGeom>
          <a:solidFill>
            <a:srgbClr val="F0002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898902" y="1792428"/>
            <a:ext cx="76896" cy="75946"/>
          </a:xfrm>
          <a:prstGeom prst="ellipse">
            <a:avLst/>
          </a:prstGeom>
          <a:solidFill>
            <a:srgbClr val="F0002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899353" y="2092540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899353" y="2377029"/>
            <a:ext cx="76896" cy="75946"/>
          </a:xfrm>
          <a:prstGeom prst="ellipse">
            <a:avLst/>
          </a:prstGeom>
          <a:solidFill>
            <a:srgbClr val="F0002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899353" y="2661115"/>
            <a:ext cx="76896" cy="75946"/>
          </a:xfrm>
          <a:prstGeom prst="ellipse">
            <a:avLst/>
          </a:prstGeom>
          <a:solidFill>
            <a:srgbClr val="FFAA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5899353" y="2953369"/>
            <a:ext cx="76896" cy="75946"/>
          </a:xfrm>
          <a:prstGeom prst="ellipse">
            <a:avLst/>
          </a:prstGeom>
          <a:solidFill>
            <a:srgbClr val="FFAA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899353" y="3246485"/>
            <a:ext cx="76896" cy="75946"/>
          </a:xfrm>
          <a:prstGeom prst="ellipse">
            <a:avLst/>
          </a:prstGeom>
          <a:solidFill>
            <a:srgbClr val="F0002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899353" y="3523565"/>
            <a:ext cx="76896" cy="75946"/>
          </a:xfrm>
          <a:prstGeom prst="ellipse">
            <a:avLst/>
          </a:prstGeom>
          <a:solidFill>
            <a:srgbClr val="FFAA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5899353" y="3788444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728371" y="1792428"/>
            <a:ext cx="76896" cy="75946"/>
          </a:xfrm>
          <a:prstGeom prst="ellipse">
            <a:avLst/>
          </a:prstGeom>
          <a:solidFill>
            <a:srgbClr val="FFAA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3728822" y="2092540"/>
            <a:ext cx="76896" cy="72000"/>
          </a:xfrm>
          <a:prstGeom prst="ellipse">
            <a:avLst/>
          </a:prstGeom>
          <a:solidFill>
            <a:srgbClr val="FFAA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728822" y="2377029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3728822" y="2661115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3728822" y="2953369"/>
            <a:ext cx="76896" cy="75946"/>
          </a:xfrm>
          <a:prstGeom prst="ellipse">
            <a:avLst/>
          </a:prstGeom>
          <a:solidFill>
            <a:srgbClr val="F0002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3728822" y="3246485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3728822" y="3523565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728822" y="3788444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2585002" y="1792428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2585002" y="2092540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2585002" y="2377029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585002" y="2661115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2585002" y="2953369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2585002" y="3246485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585002" y="3523565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585002" y="3788444"/>
            <a:ext cx="76896" cy="75946"/>
          </a:xfrm>
          <a:prstGeom prst="ellipse">
            <a:avLst/>
          </a:prstGeom>
          <a:solidFill>
            <a:srgbClr val="00934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878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strol Cards 2 darker text">
      <a:dk1>
        <a:srgbClr val="525758"/>
      </a:dk1>
      <a:lt1>
        <a:srgbClr val="FFFFFF"/>
      </a:lt1>
      <a:dk2>
        <a:srgbClr val="009933"/>
      </a:dk2>
      <a:lt2>
        <a:srgbClr val="000000"/>
      </a:lt2>
      <a:accent1>
        <a:srgbClr val="009933"/>
      </a:accent1>
      <a:accent2>
        <a:srgbClr val="C5C5C4"/>
      </a:accent2>
      <a:accent3>
        <a:srgbClr val="A5A5A5"/>
      </a:accent3>
      <a:accent4>
        <a:srgbClr val="D71A15"/>
      </a:accent4>
      <a:accent5>
        <a:srgbClr val="878786"/>
      </a:accent5>
      <a:accent6>
        <a:srgbClr val="6E6D6D"/>
      </a:accent6>
      <a:hlink>
        <a:srgbClr val="6E6D6D"/>
      </a:hlink>
      <a:folHlink>
        <a:srgbClr val="6E6D6D"/>
      </a:folHlink>
    </a:clrScheme>
    <a:fontScheme name="Office 2">
      <a:majorFont>
        <a:latin typeface="Arial Narrow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astrol Cards 2 darker text">
      <a:dk1>
        <a:srgbClr val="525758"/>
      </a:dk1>
      <a:lt1>
        <a:srgbClr val="FFFFFF"/>
      </a:lt1>
      <a:dk2>
        <a:srgbClr val="009933"/>
      </a:dk2>
      <a:lt2>
        <a:srgbClr val="000000"/>
      </a:lt2>
      <a:accent1>
        <a:srgbClr val="009933"/>
      </a:accent1>
      <a:accent2>
        <a:srgbClr val="C5C5C4"/>
      </a:accent2>
      <a:accent3>
        <a:srgbClr val="A5A5A5"/>
      </a:accent3>
      <a:accent4>
        <a:srgbClr val="D71A15"/>
      </a:accent4>
      <a:accent5>
        <a:srgbClr val="878786"/>
      </a:accent5>
      <a:accent6>
        <a:srgbClr val="6E6D6D"/>
      </a:accent6>
      <a:hlink>
        <a:srgbClr val="6E6D6D"/>
      </a:hlink>
      <a:folHlink>
        <a:srgbClr val="6E6D6D"/>
      </a:folHlink>
    </a:clrScheme>
    <a:fontScheme name="Office 2">
      <a:majorFont>
        <a:latin typeface="Arial Narrow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2776</TotalTime>
  <Words>724</Words>
  <Application>Microsoft Office PowerPoint</Application>
  <PresentationFormat>On-screen Show (16:9)</PresentationFormat>
  <Paragraphs>161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Arial</vt:lpstr>
      <vt:lpstr>Arial Narrow</vt:lpstr>
      <vt:lpstr>Arial Regular</vt:lpstr>
      <vt:lpstr>Calibri</vt:lpstr>
      <vt:lpstr>Calibri Light</vt:lpstr>
      <vt:lpstr>CastrolSansCon-Medium</vt:lpstr>
      <vt:lpstr>Frutiger-Light</vt:lpstr>
      <vt:lpstr>Times New Roman</vt:lpstr>
      <vt:lpstr>Wingdings</vt:lpstr>
      <vt:lpstr>Office Theme</vt:lpstr>
      <vt:lpstr>1_Office Theme</vt:lpstr>
      <vt:lpstr>Custom Design</vt:lpstr>
      <vt:lpstr>Castrol Tribol GR SW 460-1</vt:lpstr>
      <vt:lpstr>INTRODUCING CASTROL TRIBOL GR SW 460-1</vt:lpstr>
      <vt:lpstr>Active mft-pd protection</vt:lpstr>
      <vt:lpstr>DESIGNED SPECIFICALLY FOR WIND TURBINE USE:  </vt:lpstr>
      <vt:lpstr>DESIGNED SPECIFICALLY FOR WIND TURBINE USE: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Ling</dc:creator>
  <cp:lastModifiedBy>Michelle Marshall</cp:lastModifiedBy>
  <cp:revision>142</cp:revision>
  <dcterms:created xsi:type="dcterms:W3CDTF">2017-04-27T16:16:11Z</dcterms:created>
  <dcterms:modified xsi:type="dcterms:W3CDTF">2017-09-08T16:38:46Z</dcterms:modified>
</cp:coreProperties>
</file>