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802" r:id="rId3"/>
  </p:sldMasterIdLst>
  <p:notesMasterIdLst>
    <p:notesMasterId r:id="rId25"/>
  </p:notesMasterIdLst>
  <p:handoutMasterIdLst>
    <p:handoutMasterId r:id="rId26"/>
  </p:handoutMasterIdLst>
  <p:sldIdLst>
    <p:sldId id="469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6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338" r:id="rId20"/>
    <p:sldId id="467" r:id="rId21"/>
    <p:sldId id="434" r:id="rId22"/>
    <p:sldId id="431" r:id="rId23"/>
    <p:sldId id="330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9" pos="5760" userDrawn="1">
          <p15:clr>
            <a:srgbClr val="A4A3A4"/>
          </p15:clr>
        </p15:guide>
        <p15:guide id="14" pos="5472" userDrawn="1">
          <p15:clr>
            <a:srgbClr val="A4A3A4"/>
          </p15:clr>
        </p15:guide>
        <p15:guide id="15" orient="horz" pos="1536" userDrawn="1">
          <p15:clr>
            <a:srgbClr val="A4A3A4"/>
          </p15:clr>
        </p15:guide>
        <p15:guide id="16" orient="horz" pos="1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cGuire" initials="DM" lastIdx="18" clrIdx="0">
    <p:extLst/>
  </p:cmAuthor>
  <p:cmAuthor id="2" name="Michelle Marshall" initials="MM" lastIdx="108" clrIdx="1">
    <p:extLst/>
  </p:cmAuthor>
  <p:cmAuthor id="3" name="Ling, Helen" initials="LH" lastIdx="2" clrIdx="2"/>
  <p:cmAuthor id="4" name="Holly Paul" initials="HP" lastIdx="1" clrIdx="3">
    <p:extLst/>
  </p:cmAuthor>
  <p:cmAuthor id="5" name="Rowena Canning" initials="RC" lastIdx="1" clrIdx="4">
    <p:extLst/>
  </p:cmAuthor>
  <p:cmAuthor id="6" name="Rowena Canning" initials="RC [2]" lastIdx="1" clrIdx="5">
    <p:extLst/>
  </p:cmAuthor>
  <p:cmAuthor id="7" name="Rowena Canning" initials="RC [3]" lastIdx="1" clrIdx="6">
    <p:extLst/>
  </p:cmAuthor>
  <p:cmAuthor id="8" name="Rowena Canning" initials="RC [4]" lastIdx="1" clrIdx="7">
    <p:extLst/>
  </p:cmAuthor>
  <p:cmAuthor id="9" name="Rowena Canning" initials="RC [5]" lastIdx="1" clrIdx="8">
    <p:extLst/>
  </p:cmAuthor>
  <p:cmAuthor id="10" name="Rowena Canning" initials="RC [6]" lastIdx="1" clrIdx="9">
    <p:extLst/>
  </p:cmAuthor>
  <p:cmAuthor id="11" name="Rowena Canning" initials="RC [7]" lastIdx="1" clrIdx="10">
    <p:extLst/>
  </p:cmAuthor>
  <p:cmAuthor id="12" name="Rowena Canning" initials="RC [8]" lastIdx="1" clrIdx="11">
    <p:extLst/>
  </p:cmAuthor>
  <p:cmAuthor id="13" name="Rowena Canning" initials="RC [9]" lastIdx="1" clrIdx="12">
    <p:extLst/>
  </p:cmAuthor>
  <p:cmAuthor id="14" name="Rowena Canning" initials="RC [10]" lastIdx="1" clrIdx="13">
    <p:extLst/>
  </p:cmAuthor>
  <p:cmAuthor id="15" name="Rowena Canning" initials="RC [11]" lastIdx="1" clrIdx="14">
    <p:extLst/>
  </p:cmAuthor>
  <p:cmAuthor id="16" name="Rowena Canning" initials="RC [12]" lastIdx="1" clrIdx="15">
    <p:extLst/>
  </p:cmAuthor>
  <p:cmAuthor id="17" name="Rowena Canning" initials="RC [13]" lastIdx="1" clrIdx="16">
    <p:extLst/>
  </p:cmAuthor>
  <p:cmAuthor id="18" name="Rowena Canning" initials="RC [14]" lastIdx="1" clrIdx="17">
    <p:extLst/>
  </p:cmAuthor>
  <p:cmAuthor id="19" name="Rowena Canning" initials="RC [15]" lastIdx="1" clrIdx="18">
    <p:extLst/>
  </p:cmAuthor>
  <p:cmAuthor id="20" name="Rowena Canning" initials="RC [16]" lastIdx="1" clrIdx="19">
    <p:extLst/>
  </p:cmAuthor>
  <p:cmAuthor id="21" name="Rowena Canning" initials="RC [17]" lastIdx="1" clrIdx="20">
    <p:extLst/>
  </p:cmAuthor>
  <p:cmAuthor id="22" name="Beth Butler" initials="BB" lastIdx="2" clrIdx="2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FE4110"/>
    <a:srgbClr val="B3E0C2"/>
    <a:srgbClr val="F00023"/>
    <a:srgbClr val="656A6C"/>
    <a:srgbClr val="E5F5EB"/>
    <a:srgbClr val="F00000"/>
    <a:srgbClr val="525759"/>
    <a:srgbClr val="008B41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84871" autoAdjust="0"/>
  </p:normalViewPr>
  <p:slideViewPr>
    <p:cSldViewPr>
      <p:cViewPr varScale="1">
        <p:scale>
          <a:sx n="102" d="100"/>
          <a:sy n="102" d="100"/>
        </p:scale>
        <p:origin x="2364" y="90"/>
      </p:cViewPr>
      <p:guideLst>
        <p:guide orient="horz" pos="2880"/>
        <p:guide pos="288"/>
        <p:guide orient="horz" pos="4176"/>
        <p:guide orient="horz" pos="4032"/>
        <p:guide orient="horz" pos="1344"/>
        <p:guide orient="horz" pos="1056"/>
        <p:guide pos="5760"/>
        <p:guide pos="5472"/>
        <p:guide orient="horz" pos="1536"/>
        <p:guide orient="horz"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18" d="100"/>
          <a:sy n="218" d="100"/>
        </p:scale>
        <p:origin x="280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t, Scott" userId="8447452c-844b-48c5-9933-fecbd67dc031" providerId="ADAL" clId="{23860314-AD50-4749-B505-9DC4A6B2D339}"/>
    <pc:docChg chg="modSld">
      <pc:chgData name="West, Scott" userId="8447452c-844b-48c5-9933-fecbd67dc031" providerId="ADAL" clId="{23860314-AD50-4749-B505-9DC4A6B2D339}" dt="2019-11-27T19:05:48.135" v="9" actId="20577"/>
      <pc:docMkLst>
        <pc:docMk/>
      </pc:docMkLst>
      <pc:sldChg chg="addSp modSp">
        <pc:chgData name="West, Scott" userId="8447452c-844b-48c5-9933-fecbd67dc031" providerId="ADAL" clId="{23860314-AD50-4749-B505-9DC4A6B2D339}" dt="2019-11-27T19:05:48.135" v="9" actId="20577"/>
        <pc:sldMkLst>
          <pc:docMk/>
          <pc:sldMk cId="1889284404" sldId="469"/>
        </pc:sldMkLst>
        <pc:spChg chg="add mod">
          <ac:chgData name="West, Scott" userId="8447452c-844b-48c5-9933-fecbd67dc031" providerId="ADAL" clId="{23860314-AD50-4749-B505-9DC4A6B2D339}" dt="2019-11-27T19:05:48.135" v="9" actId="20577"/>
          <ac:spMkLst>
            <pc:docMk/>
            <pc:sldMk cId="1889284404" sldId="469"/>
            <ac:spMk id="3" creationId="{3B2AD164-B27A-4856-A994-B489CDA3D58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68D1-7D56-7D4C-89D0-4734ED20D080}" type="slidenum">
              <a:rPr lang="en-US" smtClean="0">
                <a:latin typeface="Arial Regular" charset="0"/>
              </a:rPr>
              <a:t>‹#›</a:t>
            </a:fld>
            <a:endParaRPr lang="en-US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8B1A9C90-38FD-41A2-B97C-5196028BA573}" type="datetimeFigureOut">
              <a:rPr lang="en-GB" smtClean="0"/>
              <a:pPr/>
              <a:t>27/11/2019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1D9814D4-BFED-4BDC-9B83-A33A659CA8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8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/>
              <a:t>Speaker Notes </a:t>
            </a:r>
          </a:p>
          <a:p>
            <a:endParaRPr lang="en-GB" b="1" baseline="0" dirty="0">
              <a:solidFill>
                <a:srgbClr val="FF0000"/>
              </a:solidFill>
            </a:endParaRPr>
          </a:p>
          <a:p>
            <a:r>
              <a:rPr lang="en-GB" b="0" baseline="0" dirty="0">
                <a:solidFill>
                  <a:srgbClr val="FF0000"/>
                </a:solidFill>
              </a:rPr>
              <a:t>Key messages: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Offer a top-level view of both BP and Castrol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Show that both organizations are major players the audience can trust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baseline="0" dirty="0">
                <a:solidFill>
                  <a:srgbClr val="FF0000"/>
                </a:solidFill>
              </a:rPr>
              <a:t>Speech guidance: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Focus on how both organizations operate worldwide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Wherever you operate, Castrol and BP have the ideal solution for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Use examples to bring the number of employees to life: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BP employs enough people to fill the entire Principality Stadium in Cardiff</a:t>
            </a: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37639-5282-46EE-A7BC-7C31054A1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2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Speaker notes:</a:t>
            </a:r>
            <a:br>
              <a:rPr lang="en-US" sz="1200" dirty="0">
                <a:solidFill>
                  <a:srgbClr val="000000"/>
                </a:solidFill>
              </a:rPr>
            </a:b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At a microscopic level, even the smoothest metal surface is covered with valleys and peaks. With a traditional lubricant, all the load is carried by a small minority</a:t>
            </a:r>
            <a:r>
              <a:rPr lang="en-US" sz="1200" baseline="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of the surface area – increasing pressure, friction and damage. </a:t>
            </a:r>
            <a:br>
              <a:rPr lang="en-US" sz="1200" dirty="0">
                <a:solidFill>
                  <a:srgbClr val="000000"/>
                </a:solidFill>
              </a:rPr>
            </a:b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MFT (MicroFlux Trans) technology is a way of smoothing out the contact surfaces, increasing the load bearing area and reducing the coefficient of friction. The result is a dramatic reduction in wear – even in parts that have previously experienced damage and micropitting.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larger load carrying surface area 	= Reduced Pressure (thicker lube film)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less asperity collisions 		= Reduced Scuffing (adhesive wear)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less subsurface stresses 		= Reduced Pitting (fatigue wear)</a:t>
            </a:r>
            <a:endParaRPr lang="en-GB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14D4-BFED-4BDC-9B83-A33A659CA8DE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8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Speaker notes:</a:t>
            </a:r>
            <a:br>
              <a:rPr lang="en-US" sz="1200" dirty="0">
                <a:solidFill>
                  <a:srgbClr val="000000"/>
                </a:solidFill>
              </a:rPr>
            </a:b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At a microscopic level, even the smoothest metal surface is covered with valleys and peaks. With a traditional lubricant, all the load is carried by a small minority</a:t>
            </a:r>
            <a:r>
              <a:rPr lang="en-US" sz="1200" baseline="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of the surface area – increasing pressure, friction and damage. </a:t>
            </a:r>
            <a:br>
              <a:rPr lang="en-US" sz="1200" dirty="0">
                <a:solidFill>
                  <a:srgbClr val="000000"/>
                </a:solidFill>
              </a:rPr>
            </a:b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MFT (MicroFlux Trans) technology is a way of smoothing out the contact surfaces, increasing the load bearing area and reducing the coefficient of friction. The result is a dramatic reduction in wear – even in parts that have previously experienced damage and micropitting.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larger load carrying surface area 	= Reduced Pressure (thicker lube film)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less asperity collisions 		= Reduced Scuffing (adhesive wear)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less subsurface stresses 		= Reduced Pitting (fatigue wear)</a:t>
            </a:r>
            <a:endParaRPr lang="en-GB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14D4-BFED-4BDC-9B83-A33A659CA8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12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/>
              <a:t>Speaker Notes</a:t>
            </a:r>
          </a:p>
          <a:p>
            <a:endParaRPr lang="en-GB" b="1" baseline="0" dirty="0">
              <a:solidFill>
                <a:srgbClr val="FF0000"/>
              </a:solidFill>
            </a:endParaRPr>
          </a:p>
          <a:p>
            <a:r>
              <a:rPr lang="en-GB" b="0" baseline="0" dirty="0">
                <a:solidFill>
                  <a:srgbClr val="FF0000"/>
                </a:solidFill>
              </a:rPr>
              <a:t>Key messages: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Show the entire BP oil process, and where Castrol come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Show the audience just how much goes on behind the scenes, and build confidence in BP and Castrol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baseline="0" dirty="0">
                <a:solidFill>
                  <a:srgbClr val="FF0000"/>
                </a:solidFill>
              </a:rPr>
              <a:t>Speech guidance: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Ask a few questions to engage audience: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Did you know Castrol was owned by BP?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When you think of BP, what comes to mind? A petrol station? Filling up your car?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Did you know BP is involved in all stages of oil and gas extraction?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Extra info on the processes:</a:t>
            </a:r>
          </a:p>
          <a:p>
            <a:pPr marL="628650" lvl="1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Through our Upstream and Downstream segments, we find, develop and produce essential sources of energy, turning them into products that people need.</a:t>
            </a:r>
          </a:p>
          <a:p>
            <a:pPr marL="628650" lvl="1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We also buy and sell at each stage of the hydrocarbon value chain.</a:t>
            </a:r>
          </a:p>
          <a:p>
            <a:pPr marL="628650" lvl="1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Our Upstream segment manages exploration, development and production activities.</a:t>
            </a:r>
          </a:p>
          <a:p>
            <a:pPr marL="628650" lvl="1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Our Downstream segment operates hydrocarbon value chains, covering three main businesses – fuels, lubricants and petrochemicals.</a:t>
            </a:r>
          </a:p>
          <a:p>
            <a:pPr marL="628650" lvl="1" indent="-17145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We also focus on renewable sources including biofuels and onshore wind.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does this mean for Castrol? It means that Castrol and its customers benefit from the resources, science and relationships of BP.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37639-5282-46EE-A7BC-7C31054A1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25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5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/>
              <a:t>Speaker Notes</a:t>
            </a:r>
          </a:p>
          <a:p>
            <a:endParaRPr lang="en-GB" b="1" baseline="0" dirty="0">
              <a:solidFill>
                <a:srgbClr val="FF0000"/>
              </a:solidFill>
            </a:endParaRPr>
          </a:p>
          <a:p>
            <a:r>
              <a:rPr lang="en-GB" b="0" baseline="0" dirty="0">
                <a:solidFill>
                  <a:srgbClr val="FF0000"/>
                </a:solidFill>
              </a:rPr>
              <a:t>Key messages: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Show key areas where Castrol operates around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Demonstrate Castrol’s ability to support organisations across the globe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baseline="0" dirty="0">
                <a:solidFill>
                  <a:srgbClr val="FF0000"/>
                </a:solidFill>
              </a:rPr>
              <a:t>Speech guidance: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Focus on where the customer is currently operating.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FF0000"/>
                </a:solidFill>
              </a:rPr>
              <a:t>If you know the customer is expanding into new markets, reassure them that Castrol will be able to help them in their new markets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37639-5282-46EE-A7BC-7C31054A1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77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Growth projections based on the International Energy Agency and Global Wind Energy Council estimates: 6-15% by 2040 and 17-31% by 2050.</a:t>
            </a:r>
          </a:p>
          <a:p>
            <a:endParaRPr lang="en-GB" sz="1200" dirty="0"/>
          </a:p>
          <a:p>
            <a:r>
              <a:rPr lang="en-GB" sz="1200" dirty="0"/>
              <a:t>LCOE has two main aspects: capital cost repayments and operation &amp; maintenance costs.</a:t>
            </a:r>
            <a:endParaRPr lang="en-US" sz="1200" dirty="0"/>
          </a:p>
          <a:p>
            <a:endParaRPr lang="en-GB" dirty="0"/>
          </a:p>
          <a:p>
            <a:r>
              <a:rPr lang="en-GB" dirty="0"/>
              <a:t>24-30% cost reduction based on median expert figure, from current and projected advances in win turbine technology.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14D4-BFED-4BDC-9B83-A33A659CA8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8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8B233-5FE7-494F-826A-C8E7FEA1AC0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0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Speaker notes:</a:t>
            </a:r>
            <a:br>
              <a:rPr lang="en-US" sz="1200" dirty="0">
                <a:solidFill>
                  <a:srgbClr val="000000"/>
                </a:solidFill>
              </a:rPr>
            </a:b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At a microscopic level, even the smoothest metal surface is covered with valleys and peaks. With a traditional lubricant, all the load is carried by a small minority</a:t>
            </a:r>
            <a:r>
              <a:rPr lang="en-US" sz="1200" baseline="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of the surface area – increasing pressure, friction and damage. </a:t>
            </a:r>
            <a:br>
              <a:rPr lang="en-US" sz="1200" dirty="0">
                <a:solidFill>
                  <a:srgbClr val="000000"/>
                </a:solidFill>
              </a:rPr>
            </a:b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MFT (MicroFlux Trans) technology is a way of smoothing out the contact surfaces, increasing the load bearing area and reducing the coefficient of friction. The result is a dramatic reduction in wear – even in parts that have previously experienced damage and micropitting.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larger load carrying surface area 	= Reduced Pressure (thicker lube film)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less asperity collisions 		= Reduced Scuffing (adhesive wear)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Far less subsurface stresses 		= Reduced Pitting (fatigue wear)</a:t>
            </a:r>
            <a:endParaRPr lang="en-GB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14D4-BFED-4BDC-9B83-A33A659CA8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259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37639-5282-46EE-A7BC-7C31054A1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5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14D4-BFED-4BDC-9B83-A33A659CA8D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n-GB" dirty="0"/>
              <a:t>IN SUMMARY, THIS GREASE DISPLAYS IDEAL PROPERTIES FOR WIND TURBINE BEARING OPERATIONS AND MAINTENANCE:</a:t>
            </a:r>
            <a:br>
              <a:rPr lang="en-GB" dirty="0"/>
            </a:br>
            <a:br>
              <a:rPr lang="en-GB" dirty="0"/>
            </a:br>
            <a:r>
              <a:rPr lang="en-US" dirty="0"/>
              <a:t>High shear stability for long life functionality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Excellent bearing wear protection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High load carrying capability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Excellent low temperature start-up and running torque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High water resistance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Very good corrosion resistance (sea water)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Good pumpability at low temperatures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Excellent friction properties - maximizing energy production efficiency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dirty="0"/>
              <a:t>Good Fretting &amp; False Brinelling protection, demonstrated by SRV testing</a:t>
            </a:r>
          </a:p>
          <a:p>
            <a:pPr lvl="1">
              <a:buFont typeface="Wingdings" panose="05000000000000000000" pitchFamily="2" charset="2"/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None/>
            </a:pPr>
            <a:r>
              <a:rPr lang="en-GB" dirty="0"/>
              <a:t>CURRENT STATUS: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 major wind farm user is already using the grease in the US. Trials are underway in China.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2D932-A3A7-402A-A4EC-CD0D639343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25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2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7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60875"/>
          </a:xfrm>
          <a:prstGeom prst="rect">
            <a:avLst/>
          </a:prstGeom>
        </p:spPr>
      </p:pic>
      <p:sp>
        <p:nvSpPr>
          <p:cNvPr id="4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4636"/>
            <a:ext cx="9144000" cy="689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0"/>
            <a:ext cx="9144000" cy="1692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58"/>
          <a:stretch/>
        </p:blipFill>
        <p:spPr>
          <a:xfrm>
            <a:off x="2895600" y="6028610"/>
            <a:ext cx="3496562" cy="29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200" y="5988670"/>
            <a:ext cx="2412000" cy="3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400800"/>
            <a:ext cx="946150" cy="2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7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41896" y="102802"/>
            <a:ext cx="1087477" cy="441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1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 SITUATION</a:t>
            </a:r>
            <a:endParaRPr lang="en-US" sz="1100" b="0" dirty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12700" marR="5080" lvl="1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9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trol Uniqu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41896" y="102802"/>
            <a:ext cx="2325104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CASTROL’S UNIQUE SOLUTION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4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9" b="0" i="0" dirty="0">
              <a:latin typeface="Arial Regular" charset="0"/>
            </a:endParaRPr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41896" y="6519197"/>
            <a:ext cx="198800" cy="119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7" b="0" i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24654">
              <a:spcBef>
                <a:spcPts val="102"/>
              </a:spcBef>
            </a:pPr>
            <a:fld id="{81D60167-4931-47E6-BA6A-407CBD079E47}" type="slidenum">
              <a:rPr lang="uk-UA" smtClean="0"/>
              <a:pPr marL="24654">
                <a:spcBef>
                  <a:spcPts val="102"/>
                </a:spcBef>
              </a:pPr>
              <a:t>‹#›</a:t>
            </a:fld>
            <a:endParaRPr lang="uk-U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1897" y="102803"/>
            <a:ext cx="19027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327" marR="4931" lvl="1" indent="0" algn="l" defTabSz="443777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8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WHO WE ARE – </a:t>
            </a:r>
            <a:r>
              <a:rPr lang="en-US" sz="1068" b="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CASTROL &amp; BP</a:t>
            </a:r>
          </a:p>
          <a:p>
            <a:pPr marL="12327" marR="4931" lvl="1" indent="0" algn="l" defTabSz="443777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8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068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5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test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41896" y="6519197"/>
            <a:ext cx="1988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9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41896" y="102802"/>
            <a:ext cx="1337546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LAB TEST RESULTS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51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rgbClr val="6A8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5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41896" y="102802"/>
            <a:ext cx="1087477" cy="441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1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 SITUATION</a:t>
            </a:r>
            <a:endParaRPr lang="en-US" sz="1100" b="0" dirty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12700" marR="5080" lvl="1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trol Unique Solution, OSF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41896" y="102802"/>
            <a:ext cx="2325104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CASTROL UNIQUE SOLUTION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test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41896" y="6519197"/>
            <a:ext cx="1988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9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41896" y="102802"/>
            <a:ext cx="1337546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LAB TEST RESULTS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41896" y="6519197"/>
            <a:ext cx="1988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9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41896" y="102802"/>
            <a:ext cx="1927451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SUCCESSFUL CASES IN FIELD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bk object 16"/>
          <p:cNvSpPr/>
          <p:nvPr userDrawn="1"/>
        </p:nvSpPr>
        <p:spPr>
          <a:xfrm flipV="1">
            <a:off x="469462" y="1091447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rgbClr val="FF5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41896" y="6519197"/>
            <a:ext cx="1988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41896" y="102802"/>
            <a:ext cx="1799210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CHANGEOVER PROCEDURE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bk object 16"/>
          <p:cNvSpPr/>
          <p:nvPr userDrawn="1"/>
        </p:nvSpPr>
        <p:spPr>
          <a:xfrm flipV="1">
            <a:off x="469462" y="1415621"/>
            <a:ext cx="812259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charset="0"/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476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0"/>
            <a:ext cx="9144000" cy="1692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58"/>
          <a:stretch/>
        </p:blipFill>
        <p:spPr>
          <a:xfrm>
            <a:off x="2895600" y="6028610"/>
            <a:ext cx="3496562" cy="29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200" y="5988670"/>
            <a:ext cx="2412000" cy="3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4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/>
          <p:nvPr userDrawn="1"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6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64598" y="672347"/>
            <a:ext cx="8040104" cy="8382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598" y="2341803"/>
            <a:ext cx="8337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4600" y="6590538"/>
            <a:ext cx="116204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25759"/>
                </a:solidFill>
                <a:latin typeface="CastrolSansCon-Regular"/>
                <a:cs typeface="CastrolSansCon-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400800"/>
            <a:ext cx="946150" cy="241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798" r:id="rId4"/>
    <p:sldLayoutId id="2147483800" r:id="rId5"/>
    <p:sldLayoutId id="2147483801" r:id="rId6"/>
  </p:sldLayoutIdLst>
  <p:txStyles>
    <p:titleStyle>
      <a:lvl1pPr>
        <a:lnSpc>
          <a:spcPts val="3000"/>
        </a:lnSpc>
        <a:defRPr sz="2800" b="1" i="0" cap="all" baseline="0">
          <a:solidFill>
            <a:srgbClr val="525759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0">
        <a:defRPr b="0" i="0">
          <a:latin typeface="Arial Regular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9" y="292100"/>
            <a:ext cx="8605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9" y="1244601"/>
            <a:ext cx="860583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3077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154739"/>
            <a:ext cx="28971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6365875"/>
            <a:ext cx="8763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9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89" r:id="rId3"/>
    <p:sldLayoutId id="2147483695" r:id="rId4"/>
    <p:sldLayoutId id="2147483691" r:id="rId5"/>
    <p:sldLayoutId id="2147483693" r:id="rId6"/>
    <p:sldLayoutId id="2147483694" r:id="rId7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24" b="1">
          <a:solidFill>
            <a:schemeClr val="tx2"/>
          </a:solidFill>
          <a:latin typeface="Arial Narrow Bold"/>
          <a:ea typeface="MS PGothic" pitchFamily="34" charset="-128"/>
          <a:cs typeface="Arial Narrow Bold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24" b="1">
          <a:solidFill>
            <a:schemeClr val="tx2"/>
          </a:solidFill>
          <a:latin typeface="Arial Narrow Bold" pitchFamily="34" charset="0"/>
          <a:ea typeface="MS PGothic" pitchFamily="34" charset="-128"/>
          <a:cs typeface="Arial Narrow Bold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24" b="1">
          <a:solidFill>
            <a:schemeClr val="tx2"/>
          </a:solidFill>
          <a:latin typeface="Arial Narrow Bold" pitchFamily="34" charset="0"/>
          <a:ea typeface="MS PGothic" pitchFamily="34" charset="-128"/>
          <a:cs typeface="Arial Narrow Bold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24" b="1">
          <a:solidFill>
            <a:schemeClr val="tx2"/>
          </a:solidFill>
          <a:latin typeface="Arial Narrow Bold" pitchFamily="34" charset="0"/>
          <a:ea typeface="MS PGothic" pitchFamily="34" charset="-128"/>
          <a:cs typeface="Arial Narrow Bold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24" b="1">
          <a:solidFill>
            <a:schemeClr val="tx2"/>
          </a:solidFill>
          <a:latin typeface="Arial Narrow Bold" pitchFamily="34" charset="0"/>
          <a:ea typeface="MS PGothic" pitchFamily="34" charset="-128"/>
          <a:cs typeface="Arial Narrow Bold" pitchFamily="34" charset="0"/>
        </a:defRPr>
      </a:lvl5pPr>
      <a:lvl6pPr marL="498543" algn="l" rtl="0" fontAlgn="base">
        <a:lnSpc>
          <a:spcPct val="90000"/>
        </a:lnSpc>
        <a:spcBef>
          <a:spcPct val="0"/>
        </a:spcBef>
        <a:spcAft>
          <a:spcPct val="0"/>
        </a:spcAft>
        <a:defRPr sz="4147">
          <a:solidFill>
            <a:schemeClr val="tx2"/>
          </a:solidFill>
          <a:latin typeface="Arial" pitchFamily="-1" charset="0"/>
        </a:defRPr>
      </a:lvl6pPr>
      <a:lvl7pPr marL="997092" algn="l" rtl="0" fontAlgn="base">
        <a:lnSpc>
          <a:spcPct val="90000"/>
        </a:lnSpc>
        <a:spcBef>
          <a:spcPct val="0"/>
        </a:spcBef>
        <a:spcAft>
          <a:spcPct val="0"/>
        </a:spcAft>
        <a:defRPr sz="4147">
          <a:solidFill>
            <a:schemeClr val="tx2"/>
          </a:solidFill>
          <a:latin typeface="Arial" pitchFamily="-1" charset="0"/>
        </a:defRPr>
      </a:lvl7pPr>
      <a:lvl8pPr marL="1495677" algn="l" rtl="0" fontAlgn="base">
        <a:lnSpc>
          <a:spcPct val="90000"/>
        </a:lnSpc>
        <a:spcBef>
          <a:spcPct val="0"/>
        </a:spcBef>
        <a:spcAft>
          <a:spcPct val="0"/>
        </a:spcAft>
        <a:defRPr sz="4147">
          <a:solidFill>
            <a:schemeClr val="tx2"/>
          </a:solidFill>
          <a:latin typeface="Arial" pitchFamily="-1" charset="0"/>
        </a:defRPr>
      </a:lvl8pPr>
      <a:lvl9pPr marL="1994198" algn="l" rtl="0" fontAlgn="base">
        <a:lnSpc>
          <a:spcPct val="90000"/>
        </a:lnSpc>
        <a:spcBef>
          <a:spcPct val="0"/>
        </a:spcBef>
        <a:spcAft>
          <a:spcPct val="0"/>
        </a:spcAft>
        <a:defRPr sz="4147">
          <a:solidFill>
            <a:schemeClr val="tx2"/>
          </a:solidFill>
          <a:latin typeface="Arial" pitchFamily="-1" charset="0"/>
        </a:defRPr>
      </a:lvl9pPr>
    </p:titleStyle>
    <p:bodyStyle>
      <a:lvl1pPr marL="193537" indent="-193537" algn="l" rtl="0" eaLnBrk="0" fontAlgn="base" hangingPunct="0">
        <a:spcBef>
          <a:spcPct val="0"/>
        </a:spcBef>
        <a:spcAft>
          <a:spcPct val="0"/>
        </a:spcAft>
        <a:buClr>
          <a:srgbClr val="525759"/>
        </a:buClr>
        <a:buChar char="•"/>
        <a:defRPr sz="2206">
          <a:solidFill>
            <a:srgbClr val="525759"/>
          </a:solidFill>
          <a:latin typeface="Arial Narrow"/>
          <a:ea typeface="MS PGothic" pitchFamily="34" charset="-128"/>
          <a:cs typeface="Arial Narrow"/>
        </a:defRPr>
      </a:lvl1pPr>
      <a:lvl2pPr marL="374588" indent="-170126" algn="l" rtl="0" eaLnBrk="0" fontAlgn="base" hangingPunct="0">
        <a:spcBef>
          <a:spcPct val="0"/>
        </a:spcBef>
        <a:spcAft>
          <a:spcPct val="0"/>
        </a:spcAft>
        <a:buClr>
          <a:srgbClr val="525759"/>
        </a:buClr>
        <a:buChar char="–"/>
        <a:defRPr sz="1941">
          <a:solidFill>
            <a:srgbClr val="525759"/>
          </a:solidFill>
          <a:latin typeface="Arial Narrow"/>
          <a:ea typeface="MS PGothic" pitchFamily="34" charset="-128"/>
          <a:cs typeface="Arial Narrow"/>
        </a:defRPr>
      </a:lvl2pPr>
      <a:lvl3pPr marL="582172" indent="-193537" algn="l" rtl="0" eaLnBrk="0" fontAlgn="base" hangingPunct="0">
        <a:spcBef>
          <a:spcPct val="0"/>
        </a:spcBef>
        <a:spcAft>
          <a:spcPct val="0"/>
        </a:spcAft>
        <a:buClr>
          <a:srgbClr val="525759"/>
        </a:buClr>
        <a:buChar char="•"/>
        <a:defRPr>
          <a:solidFill>
            <a:srgbClr val="525759"/>
          </a:solidFill>
          <a:latin typeface="Arial Narrow"/>
          <a:ea typeface="MS PGothic" pitchFamily="34" charset="-128"/>
          <a:cs typeface="Arial Narrow"/>
        </a:defRPr>
      </a:lvl3pPr>
      <a:lvl4pPr marL="778831" indent="-182612" algn="l" rtl="0" eaLnBrk="0" fontAlgn="base" hangingPunct="0">
        <a:spcBef>
          <a:spcPct val="0"/>
        </a:spcBef>
        <a:spcAft>
          <a:spcPct val="0"/>
        </a:spcAft>
        <a:buClr>
          <a:srgbClr val="525759"/>
        </a:buClr>
        <a:buChar char="–"/>
        <a:defRPr sz="1588">
          <a:solidFill>
            <a:srgbClr val="525759"/>
          </a:solidFill>
          <a:latin typeface="Arial Narrow"/>
          <a:ea typeface="MS PGothic" pitchFamily="34" charset="-128"/>
          <a:cs typeface="Arial Narrow"/>
        </a:defRPr>
      </a:lvl4pPr>
      <a:lvl5pPr marL="972368" indent="-168565" algn="l" rtl="0" eaLnBrk="0" fontAlgn="base" hangingPunct="0">
        <a:spcBef>
          <a:spcPct val="0"/>
        </a:spcBef>
        <a:spcAft>
          <a:spcPct val="0"/>
        </a:spcAft>
        <a:buClr>
          <a:srgbClr val="525759"/>
        </a:buClr>
        <a:buChar char="»"/>
        <a:defRPr sz="1588">
          <a:solidFill>
            <a:srgbClr val="525759"/>
          </a:solidFill>
          <a:latin typeface="Arial Narrow"/>
          <a:ea typeface="MS PGothic" pitchFamily="34" charset="-128"/>
          <a:cs typeface="Arial Narrow"/>
        </a:defRPr>
      </a:lvl5pPr>
      <a:lvl6pPr marL="1471404" indent="-169684" algn="l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1588">
          <a:solidFill>
            <a:schemeClr val="tx1"/>
          </a:solidFill>
          <a:latin typeface="+mn-lt"/>
          <a:ea typeface="ＭＳ Ｐゴシック" pitchFamily="-1" charset="-128"/>
        </a:defRPr>
      </a:lvl6pPr>
      <a:lvl7pPr marL="1969953" indent="-169684" algn="l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1588">
          <a:solidFill>
            <a:schemeClr val="tx1"/>
          </a:solidFill>
          <a:latin typeface="+mn-lt"/>
          <a:ea typeface="ＭＳ Ｐゴシック" pitchFamily="-1" charset="-128"/>
        </a:defRPr>
      </a:lvl7pPr>
      <a:lvl8pPr marL="2468500" indent="-169684" algn="l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1588">
          <a:solidFill>
            <a:schemeClr val="tx1"/>
          </a:solidFill>
          <a:latin typeface="+mn-lt"/>
          <a:ea typeface="ＭＳ Ｐゴシック" pitchFamily="-1" charset="-128"/>
        </a:defRPr>
      </a:lvl8pPr>
      <a:lvl9pPr marL="2967081" indent="-169684" algn="l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1588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98543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2pPr>
      <a:lvl3pPr marL="997092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495677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4198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92715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91285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489831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988392" algn="l" defTabSz="498543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598" y="2341803"/>
            <a:ext cx="8337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4600" y="6590538"/>
            <a:ext cx="116204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25759"/>
                </a:solidFill>
                <a:latin typeface="CastrolSansCon-Regular"/>
                <a:cs typeface="CastrolSansCon-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64598" y="672347"/>
            <a:ext cx="8127454" cy="8382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400800"/>
            <a:ext cx="946150" cy="2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</p:sldLayoutIdLst>
  <p:txStyles>
    <p:titleStyle>
      <a:lvl1pPr>
        <a:lnSpc>
          <a:spcPts val="3000"/>
        </a:lnSpc>
        <a:defRPr sz="2800" b="1" i="0" cap="all" baseline="0">
          <a:solidFill>
            <a:srgbClr val="525759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0">
        <a:defRPr b="0" i="0">
          <a:latin typeface="Arial Regular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56"/>
          <p:cNvSpPr/>
          <p:nvPr/>
        </p:nvSpPr>
        <p:spPr>
          <a:xfrm>
            <a:off x="338658" y="789762"/>
            <a:ext cx="5628632" cy="2235200"/>
          </a:xfrm>
          <a:custGeom>
            <a:avLst/>
            <a:gdLst/>
            <a:ahLst/>
            <a:cxnLst/>
            <a:rect l="l" t="t" r="r" b="b"/>
            <a:pathLst>
              <a:path w="4212590" h="1854200">
                <a:moveTo>
                  <a:pt x="0" y="1854200"/>
                </a:moveTo>
                <a:lnTo>
                  <a:pt x="4212005" y="1854200"/>
                </a:lnTo>
                <a:lnTo>
                  <a:pt x="4212005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6729" y="1219200"/>
            <a:ext cx="5562600" cy="1904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TRIBOL GR SW 460-1</a:t>
            </a:r>
            <a:b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</a:br>
            <a:r>
              <a:rPr kumimoji="0" lang="de-DE" sz="4000" b="1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WIND TURBINE GREASE</a:t>
            </a:r>
          </a:p>
        </p:txBody>
      </p:sp>
      <p:sp>
        <p:nvSpPr>
          <p:cNvPr id="259" name="object 259"/>
          <p:cNvSpPr txBox="1"/>
          <p:nvPr/>
        </p:nvSpPr>
        <p:spPr>
          <a:xfrm>
            <a:off x="447874" y="2620137"/>
            <a:ext cx="5410200" cy="233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Name</a:t>
            </a:r>
          </a:p>
        </p:txBody>
      </p:sp>
      <p:sp>
        <p:nvSpPr>
          <p:cNvPr id="257" name="object 257"/>
          <p:cNvSpPr/>
          <p:nvPr/>
        </p:nvSpPr>
        <p:spPr>
          <a:xfrm>
            <a:off x="479297" y="2350337"/>
            <a:ext cx="4864232" cy="198345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164" y="849515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C9205C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NON-TECHNICAL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AD164-B27A-4856-A994-B489CDA3D58E}"/>
              </a:ext>
            </a:extLst>
          </p:cNvPr>
          <p:cNvSpPr txBox="1"/>
          <p:nvPr/>
        </p:nvSpPr>
        <p:spPr>
          <a:xfrm>
            <a:off x="8206819" y="654065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0" dirty="0">
                <a:solidFill>
                  <a:schemeClr val="accent4"/>
                </a:solidFill>
                <a:latin typeface="+mn-lt"/>
              </a:rPr>
              <a:t>1.1.2020</a:t>
            </a:r>
          </a:p>
        </p:txBody>
      </p:sp>
    </p:spTree>
    <p:extLst>
      <p:ext uri="{BB962C8B-B14F-4D97-AF65-F5344CB8AC3E}">
        <p14:creationId xmlns:p14="http://schemas.microsoft.com/office/powerpoint/2010/main" val="188928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938526"/>
            <a:ext cx="51332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Monitor: 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You can’t improve what you don’t measure</a:t>
            </a:r>
          </a:p>
          <a:p>
            <a:pPr marL="0" marR="0" lvl="0" indent="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Improved Maintenance: 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Through increased monitoring using grease analysis and CMS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Ensure proper regreasing frequency is followed</a:t>
            </a:r>
          </a:p>
          <a:p>
            <a:pPr marL="0" marR="0" lvl="0" indent="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Lubricant based options to extend bearing life: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Understand the unique operational challenges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of main bearings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Benchmark current product performance in use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Identify lab tests to correlate to field challenges and performance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Formulate based on grease thickening systems,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base oils and additive interactions / synergies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Higher technology grease with unique surface improving qualities to maximize bearing life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64"/>
          <a:stretch/>
        </p:blipFill>
        <p:spPr bwMode="auto">
          <a:xfrm>
            <a:off x="417689" y="2006367"/>
            <a:ext cx="3163711" cy="42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Maintenance </a:t>
            </a:r>
            <a:br>
              <a:rPr lang="en-US" dirty="0"/>
            </a:br>
            <a:r>
              <a:rPr lang="en-US" b="0" dirty="0"/>
              <a:t>Increases Reliability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85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56"/>
          <p:cNvSpPr/>
          <p:nvPr/>
        </p:nvSpPr>
        <p:spPr>
          <a:xfrm>
            <a:off x="338658" y="789762"/>
            <a:ext cx="5147742" cy="2334438"/>
          </a:xfrm>
          <a:custGeom>
            <a:avLst/>
            <a:gdLst/>
            <a:ahLst/>
            <a:cxnLst/>
            <a:rect l="l" t="t" r="r" b="b"/>
            <a:pathLst>
              <a:path w="4212590" h="1854200">
                <a:moveTo>
                  <a:pt x="0" y="1854200"/>
                </a:moveTo>
                <a:lnTo>
                  <a:pt x="4212005" y="1854200"/>
                </a:lnTo>
                <a:lnTo>
                  <a:pt x="4212005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1120763"/>
            <a:ext cx="4267200" cy="1904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SECTION 3</a:t>
            </a:r>
          </a:p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CASTROL‘S UNIQUE SOLUTION</a:t>
            </a:r>
            <a:endParaRPr kumimoji="0" lang="de-DE" sz="4000" b="0" i="0" u="none" strike="noStrike" kern="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object 257"/>
          <p:cNvSpPr/>
          <p:nvPr/>
        </p:nvSpPr>
        <p:spPr>
          <a:xfrm>
            <a:off x="703520" y="2826617"/>
            <a:ext cx="4478080" cy="198345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896" y="102802"/>
            <a:ext cx="1978747" cy="266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CASTROL’S UNIQUE SOLUTION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8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/>
        </p:nvSpPr>
        <p:spPr>
          <a:xfrm>
            <a:off x="417690" y="1933456"/>
            <a:ext cx="5144910" cy="2293880"/>
          </a:xfrm>
          <a:prstGeom prst="parallelogram">
            <a:avLst>
              <a:gd name="adj" fmla="val 0"/>
            </a:avLst>
          </a:prstGeom>
          <a:solidFill>
            <a:srgbClr val="E5F6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589377" y="2052824"/>
            <a:ext cx="4801536" cy="20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3" tIns="40817" rIns="81633" bIns="40817">
            <a:spAutoFit/>
          </a:bodyPr>
          <a:lstStyle>
            <a:lvl1pPr eaLnBrk="0" hangingPunct="0">
              <a:lnSpc>
                <a:spcPct val="90000"/>
              </a:lnSpc>
              <a:spcBef>
                <a:spcPct val="6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har char="–"/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Wind turbine main</a:t>
            </a:r>
            <a:r>
              <a:rPr kumimoji="0" lang="en-GB" altLang="en-US" sz="1250" b="1" i="0" u="none" strike="noStrike" kern="1200" cap="none" spc="0" normalizeH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alt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bearing grease product profile </a:t>
            </a:r>
            <a:endParaRPr kumimoji="0" lang="en-GB" altLang="en-US" sz="1250" b="0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Withstands high loads and shock loads (including axial loads)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Resists surface wear and fretting wear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Reduces sliding and rolling wear from </a:t>
            </a:r>
            <a:r>
              <a:rPr lang="en-US" sz="1250" noProof="0" dirty="0">
                <a:solidFill>
                  <a:srgbClr val="525759"/>
                </a:solidFill>
              </a:rPr>
              <a:t>a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xial loading</a:t>
            </a:r>
            <a:endParaRPr kumimoji="0" lang="en-GB" altLang="en-US" sz="1250" b="0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Low friction for energy saving and long component life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Resists shearing (good mechanical stability)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Resists water ingress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Resists corrosion attack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Good mobility at low temperatures (easy start up)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Controlled bleed rate and oil separation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1" y="4254342"/>
            <a:ext cx="2867970" cy="161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447776"/>
            <a:ext cx="1814769" cy="15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t Arrow 7"/>
          <p:cNvSpPr/>
          <p:nvPr/>
        </p:nvSpPr>
        <p:spPr bwMode="auto">
          <a:xfrm>
            <a:off x="6406168" y="4012232"/>
            <a:ext cx="1194432" cy="390071"/>
          </a:xfrm>
          <a:prstGeom prst="lef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599" rIns="91202" bIns="4559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036" y="3650173"/>
            <a:ext cx="1690661" cy="276765"/>
          </a:xfrm>
          <a:prstGeom prst="rect">
            <a:avLst/>
          </a:prstGeom>
          <a:noFill/>
        </p:spPr>
        <p:txBody>
          <a:bodyPr wrap="square" lIns="91212" tIns="45604" rIns="91212" bIns="45604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Axial Loading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3384" y="1897154"/>
            <a:ext cx="852155" cy="461431"/>
          </a:xfrm>
          <a:prstGeom prst="rect">
            <a:avLst/>
          </a:prstGeom>
          <a:noFill/>
        </p:spPr>
        <p:txBody>
          <a:bodyPr wrap="square" lIns="91212" tIns="45604" rIns="91212" bIns="45604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Upwind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Roller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4950" y="1897154"/>
            <a:ext cx="1174112" cy="461431"/>
          </a:xfrm>
          <a:prstGeom prst="rect">
            <a:avLst/>
          </a:prstGeom>
          <a:noFill/>
        </p:spPr>
        <p:txBody>
          <a:bodyPr wrap="square" lIns="91212" tIns="45604" rIns="91212" bIns="45604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Downwind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Roller</a:t>
            </a:r>
          </a:p>
        </p:txBody>
      </p:sp>
      <p:sp>
        <p:nvSpPr>
          <p:cNvPr id="14" name="Parallelogram 13"/>
          <p:cNvSpPr/>
          <p:nvPr/>
        </p:nvSpPr>
        <p:spPr>
          <a:xfrm>
            <a:off x="417690" y="4402302"/>
            <a:ext cx="5144910" cy="1465097"/>
          </a:xfrm>
          <a:prstGeom prst="parallelogram">
            <a:avLst>
              <a:gd name="adj" fmla="val 0"/>
            </a:avLst>
          </a:prstGeom>
          <a:solidFill>
            <a:srgbClr val="B3E0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89377" y="4648200"/>
            <a:ext cx="4801536" cy="104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3" tIns="40817" rIns="81633" bIns="40817">
            <a:spAutoFit/>
          </a:bodyPr>
          <a:lstStyle>
            <a:lvl1pPr eaLnBrk="0" hangingPunct="0">
              <a:lnSpc>
                <a:spcPct val="90000"/>
              </a:lnSpc>
              <a:spcBef>
                <a:spcPct val="6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har char="–"/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Challenge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Multiple test protocols and specifications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Combining all needs for a grease into just </a:t>
            </a:r>
            <a:r>
              <a:rPr kumimoji="0" lang="en-GB" alt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one</a:t>
            </a: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product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Requirements continue to change based on Wind </a:t>
            </a:r>
            <a:b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alt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turbine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MAIN BEARING GREASE</a:t>
            </a:r>
            <a:br>
              <a:rPr lang="en-GB" altLang="en-US" dirty="0"/>
            </a:br>
            <a:r>
              <a:rPr lang="en-GB" altLang="en-US" b="0" dirty="0"/>
              <a:t>FORMULATING TO MEET THE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1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78" r="36289"/>
          <a:stretch/>
        </p:blipFill>
        <p:spPr>
          <a:xfrm>
            <a:off x="4490883" y="3918013"/>
            <a:ext cx="4077676" cy="2308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600" y="2297095"/>
            <a:ext cx="4250093" cy="707854"/>
          </a:xfrm>
          <a:prstGeom prst="rect">
            <a:avLst/>
          </a:prstGeom>
          <a:noFill/>
        </p:spPr>
        <p:txBody>
          <a:bodyPr wrap="square" lIns="91408" tIns="45704" rIns="91408" bIns="45704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FROM SACRIFICIAL PROTECTION…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600" y="4557118"/>
            <a:ext cx="4322423" cy="707854"/>
          </a:xfrm>
          <a:prstGeom prst="rect">
            <a:avLst/>
          </a:prstGeom>
          <a:noFill/>
        </p:spPr>
        <p:txBody>
          <a:bodyPr wrap="square" lIns="91408" tIns="45704" rIns="91408" bIns="45704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…TO SURFACE MICROSMOOTHING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90883" y="4051031"/>
            <a:ext cx="0" cy="205740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0883" y="4051031"/>
            <a:ext cx="106503" cy="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0883" y="6108431"/>
            <a:ext cx="106503" cy="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4200" y="5041631"/>
            <a:ext cx="1366683" cy="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90883" y="1765031"/>
            <a:ext cx="0" cy="205740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0883" y="1765031"/>
            <a:ext cx="106503" cy="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0883" y="3822431"/>
            <a:ext cx="106503" cy="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24200" y="2755631"/>
            <a:ext cx="1366683" cy="0"/>
          </a:xfrm>
          <a:prstGeom prst="line">
            <a:avLst/>
          </a:prstGeom>
          <a:ln w="12700">
            <a:solidFill>
              <a:srgbClr val="009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62" r="41331"/>
          <a:stretch/>
        </p:blipFill>
        <p:spPr>
          <a:xfrm>
            <a:off x="4584692" y="1828800"/>
            <a:ext cx="3797307" cy="1917520"/>
          </a:xfrm>
          <a:prstGeom prst="rect">
            <a:avLst/>
          </a:prstGeom>
        </p:spPr>
      </p:pic>
      <p:sp>
        <p:nvSpPr>
          <p:cNvPr id="20" name="bk object 16"/>
          <p:cNvSpPr/>
          <p:nvPr/>
        </p:nvSpPr>
        <p:spPr>
          <a:xfrm flipV="1">
            <a:off x="450850" y="1417246"/>
            <a:ext cx="6407150" cy="1800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387" y="6400800"/>
            <a:ext cx="2572611" cy="23857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t>*MFT-PD Technology = TGOA Technology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NEW, LONG-LASTING APPROACH: </a:t>
            </a:r>
            <a:r>
              <a:rPr lang="fr-FR" b="0" dirty="0"/>
              <a:t>MICROFLUX </a:t>
            </a:r>
            <a:br>
              <a:rPr lang="fr-FR" b="0" dirty="0"/>
            </a:br>
            <a:r>
              <a:rPr lang="fr-FR" b="0" dirty="0"/>
              <a:t>TRANS PLASTIC DEFORMATION TECHNOLOGY</a:t>
            </a:r>
            <a:r>
              <a:rPr lang="en-US" b="0" dirty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67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18" t="3056" r="40370" b="3282"/>
          <a:stretch/>
        </p:blipFill>
        <p:spPr>
          <a:xfrm>
            <a:off x="444518" y="3614281"/>
            <a:ext cx="2603481" cy="1292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102" y="5034613"/>
            <a:ext cx="2540652" cy="5579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PROTECTIVE LAYER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FORMS IMMEDIATELY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1539199" y="2007904"/>
            <a:ext cx="400458" cy="2540651"/>
            <a:chOff x="4624328" y="3077467"/>
            <a:chExt cx="400458" cy="2057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18283" y="3077467"/>
              <a:ext cx="0" cy="205740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918283" y="3077467"/>
              <a:ext cx="106503" cy="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918283" y="5134867"/>
              <a:ext cx="106503" cy="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4771306" y="3921089"/>
              <a:ext cx="0" cy="293955"/>
            </a:xfrm>
            <a:prstGeom prst="line">
              <a:avLst/>
            </a:prstGeom>
            <a:ln w="12700">
              <a:solidFill>
                <a:srgbClr val="00934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75387" y="6400800"/>
            <a:ext cx="2572611" cy="23857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t>*MFT-PD Technology = TGOA Technology</a:t>
            </a:r>
          </a:p>
        </p:txBody>
      </p:sp>
      <p:sp>
        <p:nvSpPr>
          <p:cNvPr id="11" name="object 8"/>
          <p:cNvSpPr/>
          <p:nvPr/>
        </p:nvSpPr>
        <p:spPr>
          <a:xfrm rot="16200000" flipH="1">
            <a:off x="1741260" y="4427291"/>
            <a:ext cx="18000" cy="2595478"/>
          </a:xfrm>
          <a:custGeom>
            <a:avLst/>
            <a:gdLst/>
            <a:ahLst/>
            <a:cxnLst/>
            <a:rect l="l" t="t" r="r" b="b"/>
            <a:pathLst>
              <a:path w="8424545" h="381000">
                <a:moveTo>
                  <a:pt x="0" y="381000"/>
                </a:moveTo>
                <a:lnTo>
                  <a:pt x="8423998" y="381000"/>
                </a:lnTo>
                <a:lnTo>
                  <a:pt x="842399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3E0C2"/>
          </a:solidFill>
          <a:ln>
            <a:solidFill>
              <a:srgbClr val="B3E0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7" t="3392" r="41769" b="3895"/>
          <a:stretch/>
        </p:blipFill>
        <p:spPr>
          <a:xfrm>
            <a:off x="3248054" y="3613690"/>
            <a:ext cx="2590800" cy="1298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78" r="36289"/>
          <a:stretch/>
        </p:blipFill>
        <p:spPr>
          <a:xfrm>
            <a:off x="5853127" y="3434766"/>
            <a:ext cx="2924146" cy="16554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48054" y="5034614"/>
            <a:ext cx="2540652" cy="5579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PROTECTIVE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LAYER COMPRESSED,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REDUCING FRICTION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101" y="2696478"/>
            <a:ext cx="2578897" cy="3162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PROTECTION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8054" y="2696478"/>
            <a:ext cx="2578897" cy="3162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COMPRESSION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5751" y="2696478"/>
            <a:ext cx="2578897" cy="3162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MICROSMOOTHING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7283" y="5034614"/>
            <a:ext cx="2574796" cy="5579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ADDITIVES MIGRATE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INTO METAL SURFACE</a:t>
            </a:r>
          </a:p>
        </p:txBody>
      </p:sp>
      <p:grpSp>
        <p:nvGrpSpPr>
          <p:cNvPr id="19" name="Group 18"/>
          <p:cNvGrpSpPr/>
          <p:nvPr/>
        </p:nvGrpSpPr>
        <p:grpSpPr>
          <a:xfrm rot="5400000">
            <a:off x="4336444" y="2007906"/>
            <a:ext cx="400458" cy="2540651"/>
            <a:chOff x="4624328" y="3077467"/>
            <a:chExt cx="400458" cy="2057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918283" y="3077467"/>
              <a:ext cx="0" cy="205740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18283" y="3077467"/>
              <a:ext cx="106503" cy="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18283" y="5134867"/>
              <a:ext cx="106503" cy="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4771306" y="3921089"/>
              <a:ext cx="0" cy="293955"/>
            </a:xfrm>
            <a:prstGeom prst="line">
              <a:avLst/>
            </a:prstGeom>
            <a:ln w="12700">
              <a:solidFill>
                <a:srgbClr val="00934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5400000">
            <a:off x="7127380" y="2007907"/>
            <a:ext cx="400458" cy="2540651"/>
            <a:chOff x="4624328" y="3077467"/>
            <a:chExt cx="400458" cy="20574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918283" y="3077467"/>
              <a:ext cx="0" cy="205740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18283" y="3077467"/>
              <a:ext cx="106503" cy="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918283" y="5134867"/>
              <a:ext cx="106503" cy="0"/>
            </a:xfrm>
            <a:prstGeom prst="line">
              <a:avLst/>
            </a:prstGeom>
            <a:ln w="12700">
              <a:solidFill>
                <a:srgbClr val="0093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4771306" y="3921089"/>
              <a:ext cx="0" cy="293955"/>
            </a:xfrm>
            <a:prstGeom prst="line">
              <a:avLst/>
            </a:prstGeom>
            <a:ln w="12700">
              <a:solidFill>
                <a:srgbClr val="00934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439354" y="1905000"/>
            <a:ext cx="694248" cy="694246"/>
            <a:chOff x="1439354" y="1570201"/>
            <a:chExt cx="694248" cy="694246"/>
          </a:xfrm>
        </p:grpSpPr>
        <p:sp>
          <p:nvSpPr>
            <p:cNvPr id="30" name="Oval 29"/>
            <p:cNvSpPr/>
            <p:nvPr/>
          </p:nvSpPr>
          <p:spPr>
            <a:xfrm>
              <a:off x="1439355" y="1570201"/>
              <a:ext cx="694246" cy="694246"/>
            </a:xfrm>
            <a:prstGeom prst="ellipse">
              <a:avLst/>
            </a:prstGeom>
            <a:noFill/>
            <a:ln w="12700">
              <a:solidFill>
                <a:srgbClr val="ADA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39354" y="1686202"/>
              <a:ext cx="694248" cy="1664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DA084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STAGE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ADA08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8215" y="1790662"/>
              <a:ext cx="316523" cy="45675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ADA084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DA08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36599" y="1905000"/>
            <a:ext cx="694248" cy="694246"/>
            <a:chOff x="1439354" y="1570201"/>
            <a:chExt cx="694248" cy="694246"/>
          </a:xfrm>
        </p:grpSpPr>
        <p:sp>
          <p:nvSpPr>
            <p:cNvPr id="34" name="Oval 33"/>
            <p:cNvSpPr/>
            <p:nvPr/>
          </p:nvSpPr>
          <p:spPr>
            <a:xfrm>
              <a:off x="1439355" y="1570201"/>
              <a:ext cx="694246" cy="694246"/>
            </a:xfrm>
            <a:prstGeom prst="ellipse">
              <a:avLst/>
            </a:prstGeom>
            <a:noFill/>
            <a:ln w="12700">
              <a:solidFill>
                <a:srgbClr val="FF5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39354" y="1686202"/>
              <a:ext cx="694248" cy="1664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90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STAGE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590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28215" y="1790662"/>
              <a:ext cx="316523" cy="45675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90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590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7535" y="1905000"/>
            <a:ext cx="694248" cy="694246"/>
            <a:chOff x="1439354" y="1570201"/>
            <a:chExt cx="694248" cy="694246"/>
          </a:xfrm>
        </p:grpSpPr>
        <p:sp>
          <p:nvSpPr>
            <p:cNvPr id="38" name="Oval 37"/>
            <p:cNvSpPr/>
            <p:nvPr/>
          </p:nvSpPr>
          <p:spPr>
            <a:xfrm>
              <a:off x="1439355" y="1570201"/>
              <a:ext cx="694246" cy="694246"/>
            </a:xfrm>
            <a:prstGeom prst="ellipse">
              <a:avLst/>
            </a:prstGeom>
            <a:noFill/>
            <a:ln w="12700">
              <a:solidFill>
                <a:srgbClr val="C920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39354" y="1686202"/>
              <a:ext cx="694248" cy="1664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STAGE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8215" y="1790662"/>
              <a:ext cx="316523" cy="45675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9205C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9205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1" name="object 8"/>
          <p:cNvSpPr/>
          <p:nvPr/>
        </p:nvSpPr>
        <p:spPr>
          <a:xfrm rot="16200000" flipH="1">
            <a:off x="4536793" y="4426375"/>
            <a:ext cx="18000" cy="2595478"/>
          </a:xfrm>
          <a:custGeom>
            <a:avLst/>
            <a:gdLst/>
            <a:ahLst/>
            <a:cxnLst/>
            <a:rect l="l" t="t" r="r" b="b"/>
            <a:pathLst>
              <a:path w="8424545" h="381000">
                <a:moveTo>
                  <a:pt x="0" y="381000"/>
                </a:moveTo>
                <a:lnTo>
                  <a:pt x="8423998" y="381000"/>
                </a:lnTo>
                <a:lnTo>
                  <a:pt x="842399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3E0C2"/>
          </a:solidFill>
          <a:ln>
            <a:solidFill>
              <a:srgbClr val="B3E0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2" name="object 8"/>
          <p:cNvSpPr/>
          <p:nvPr/>
        </p:nvSpPr>
        <p:spPr>
          <a:xfrm rot="16200000" flipH="1">
            <a:off x="7314490" y="4427291"/>
            <a:ext cx="18000" cy="2595478"/>
          </a:xfrm>
          <a:custGeom>
            <a:avLst/>
            <a:gdLst/>
            <a:ahLst/>
            <a:cxnLst/>
            <a:rect l="l" t="t" r="r" b="b"/>
            <a:pathLst>
              <a:path w="8424545" h="381000">
                <a:moveTo>
                  <a:pt x="0" y="381000"/>
                </a:moveTo>
                <a:lnTo>
                  <a:pt x="8423998" y="381000"/>
                </a:lnTo>
                <a:lnTo>
                  <a:pt x="842399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3E0C2"/>
          </a:solidFill>
          <a:ln>
            <a:solidFill>
              <a:srgbClr val="B3E0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MFT PLASTIC DEFORMATION </a:t>
            </a:r>
            <a:br>
              <a:rPr lang="en-US" dirty="0"/>
            </a:br>
            <a:r>
              <a:rPr lang="en-US" dirty="0"/>
              <a:t>TECHNOLOGY*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54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7" t="6011" r="12237" b="16703"/>
          <a:stretch/>
        </p:blipFill>
        <p:spPr>
          <a:xfrm>
            <a:off x="0" y="6715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999" y="2590800"/>
            <a:ext cx="171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WATCH THE VIDEO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3442917"/>
            <a:ext cx="1159844" cy="1159844"/>
            <a:chOff x="457200" y="3070490"/>
            <a:chExt cx="499242" cy="499242"/>
          </a:xfrm>
        </p:grpSpPr>
        <p:sp>
          <p:nvSpPr>
            <p:cNvPr id="15" name="Oval 14"/>
            <p:cNvSpPr/>
            <p:nvPr/>
          </p:nvSpPr>
          <p:spPr>
            <a:xfrm>
              <a:off x="457200" y="3070490"/>
              <a:ext cx="499242" cy="499242"/>
            </a:xfrm>
            <a:prstGeom prst="ellipse">
              <a:avLst/>
            </a:prstGeom>
            <a:solidFill>
              <a:srgbClr val="009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riangle 15"/>
            <p:cNvSpPr/>
            <p:nvPr/>
          </p:nvSpPr>
          <p:spPr>
            <a:xfrm rot="5400000">
              <a:off x="635440" y="3226241"/>
              <a:ext cx="217780" cy="18774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5" dirty="0"/>
              <a:t>SUMMARY ANIMATION </a:t>
            </a:r>
            <a:br>
              <a:rPr lang="en-US" spc="-35" dirty="0"/>
            </a:br>
            <a:r>
              <a:rPr lang="en-US" spc="-35" dirty="0"/>
              <a:t>OF MFT-PD TECHNOLOGY*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5387" y="6400800"/>
            <a:ext cx="2572611" cy="23857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t>*MFT-PD Technology = TGOA Technology</a:t>
            </a:r>
          </a:p>
        </p:txBody>
      </p:sp>
    </p:spTree>
    <p:extLst>
      <p:ext uri="{BB962C8B-B14F-4D97-AF65-F5344CB8AC3E}">
        <p14:creationId xmlns:p14="http://schemas.microsoft.com/office/powerpoint/2010/main" val="166694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08" y="1990479"/>
            <a:ext cx="598759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One grease to meet the multiple challenges faced by wind turbines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Difficult environmental conditions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Extremely long re-lubrication intervals 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Failure caused by sliding, axial loading, vibration, fretting corrosion and false brinelling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Multiple test protocols and specifications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Tribol GR SW 460-1 with MFT-PD technology*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B41"/>
              </a:buClr>
              <a:buSzPct val="120000"/>
              <a:buFont typeface="Wingdings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Withstands high/shock loads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B41"/>
              </a:buClr>
              <a:buSzPct val="120000"/>
              <a:buFont typeface="Wingdings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Resists shearing and wear (fretting, rolling, sliding)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B41"/>
              </a:buClr>
              <a:buSzPct val="120000"/>
              <a:buFont typeface="Wingdings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Resists water ingress and corrosion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B41"/>
              </a:buClr>
              <a:buSzPct val="120000"/>
              <a:buFont typeface="Wingdings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Good mobility at low temperatures for easy start up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B41"/>
              </a:buClr>
              <a:buSzPct val="120000"/>
              <a:buFont typeface="Wingdings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Low friction – improves energy efficiency and prolongs component life</a:t>
            </a:r>
          </a:p>
          <a:p>
            <a:pPr marL="285750" marR="0" lvl="0" indent="-285750" algn="l" defTabSz="9137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B41"/>
              </a:buClr>
              <a:buSzPct val="120000"/>
              <a:buFont typeface="Wingdings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Controlled bleed rate and oil separation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6324600" y="1990477"/>
            <a:ext cx="2488496" cy="4134589"/>
          </a:xfrm>
          <a:prstGeom prst="parallelogram">
            <a:avLst>
              <a:gd name="adj" fmla="val 0"/>
            </a:avLst>
          </a:prstGeom>
          <a:solidFill>
            <a:srgbClr val="E5F6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bject 13"/>
          <p:cNvSpPr txBox="1">
            <a:spLocks/>
          </p:cNvSpPr>
          <p:nvPr/>
        </p:nvSpPr>
        <p:spPr>
          <a:xfrm>
            <a:off x="6339321" y="2240394"/>
            <a:ext cx="24737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3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Microflux Trans (MFT) plastic deformation technology*</a:t>
            </a:r>
            <a:endParaRPr kumimoji="0" lang="en-GB" sz="1600" b="1" i="0" u="none" strike="noStrike" kern="0" cap="none" spc="-35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77" t="20239" r="42770" b="19783"/>
          <a:stretch/>
        </p:blipFill>
        <p:spPr>
          <a:xfrm>
            <a:off x="6784104" y="3602266"/>
            <a:ext cx="1610892" cy="640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4104" y="2946021"/>
            <a:ext cx="16034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8B4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Sacrificial protection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8B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1071" y="4367292"/>
            <a:ext cx="17355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934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 to microsmoothing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93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78" r="36289"/>
          <a:stretch/>
        </p:blipFill>
        <p:spPr>
          <a:xfrm>
            <a:off x="6693669" y="4838839"/>
            <a:ext cx="1791706" cy="10143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387" y="6400800"/>
            <a:ext cx="2572611" cy="23857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t>*MFT-PD Technology = TGOA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pc="-35" dirty="0"/>
              <a:t>INTRODUCING CASTROL TRIBOL GR SW 460-1</a:t>
            </a:r>
            <a:br>
              <a:rPr lang="en-US" cap="none" spc="-35" dirty="0"/>
            </a:br>
            <a:r>
              <a:rPr lang="en-US" b="0" cap="none" spc="-35" dirty="0"/>
              <a:t>CUSTOM-DESIGNED FOR WIND TURBINES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31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56"/>
          <p:cNvSpPr/>
          <p:nvPr/>
        </p:nvSpPr>
        <p:spPr>
          <a:xfrm>
            <a:off x="338658" y="789762"/>
            <a:ext cx="5071542" cy="1801038"/>
          </a:xfrm>
          <a:custGeom>
            <a:avLst/>
            <a:gdLst/>
            <a:ahLst/>
            <a:cxnLst/>
            <a:rect l="l" t="t" r="r" b="b"/>
            <a:pathLst>
              <a:path w="4212590" h="1854200">
                <a:moveTo>
                  <a:pt x="0" y="1854200"/>
                </a:moveTo>
                <a:lnTo>
                  <a:pt x="4212005" y="1854200"/>
                </a:lnTo>
                <a:lnTo>
                  <a:pt x="4212005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1120763"/>
            <a:ext cx="5562600" cy="1904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defTabSz="914400">
              <a:lnSpc>
                <a:spcPts val="4080"/>
              </a:lnSpc>
              <a:spcAft>
                <a:spcPts val="600"/>
              </a:spcAft>
            </a:pPr>
            <a:r>
              <a:rPr lang="de-DE" sz="4400" b="1" kern="0" dirty="0">
                <a:latin typeface="Arial Narrow" charset="0"/>
                <a:ea typeface="Arial Narrow" charset="0"/>
                <a:cs typeface="Arial Narrow" charset="0"/>
              </a:rPr>
              <a:t>SECTION 4</a:t>
            </a:r>
          </a:p>
          <a:p>
            <a:pPr defTabSz="914400">
              <a:lnSpc>
                <a:spcPts val="4080"/>
              </a:lnSpc>
              <a:spcAft>
                <a:spcPts val="600"/>
              </a:spcAft>
            </a:pPr>
            <a:r>
              <a:rPr lang="de-DE" sz="4400" kern="0" dirty="0">
                <a:latin typeface="Arial Narrow" charset="0"/>
                <a:ea typeface="Arial Narrow" charset="0"/>
                <a:cs typeface="Arial Narrow" charset="0"/>
              </a:rPr>
              <a:t>LAB TEST RESULTS</a:t>
            </a:r>
            <a:endParaRPr lang="de-DE" sz="4000" kern="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object 257"/>
          <p:cNvSpPr/>
          <p:nvPr/>
        </p:nvSpPr>
        <p:spPr>
          <a:xfrm>
            <a:off x="698368" y="2362200"/>
            <a:ext cx="4330832" cy="198345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41896" y="102802"/>
            <a:ext cx="1337546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LAB TEST RESULTS</a:t>
            </a:r>
            <a:endParaRPr lang="en-US" sz="1100" b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0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rgbClr val="C9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896" y="102802"/>
            <a:ext cx="1337546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LAB TEST RESULTS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87" y="6400800"/>
            <a:ext cx="2572611" cy="23857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t>*MFT-PD Technology = TGOA Technology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latin typeface="Arial Narrow" panose="020B0606020202030204" pitchFamily="34" charset="0"/>
              </a:rPr>
              <a:t>CASTROL TRIBOL GR SW 460-1 WITH MFT-PD TECHNOLOGY*: </a:t>
            </a:r>
            <a:r>
              <a:rPr lang="de-DE" altLang="en-US" b="0" dirty="0">
                <a:latin typeface="Arial Narrow" panose="020B0606020202030204" pitchFamily="34" charset="0"/>
              </a:rPr>
              <a:t>IDEAL FOR WIND TURBINE USE</a:t>
            </a:r>
            <a:endParaRPr lang="en-GB" dirty="0"/>
          </a:p>
        </p:txBody>
      </p:sp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72554"/>
              </p:ext>
            </p:extLst>
          </p:nvPr>
        </p:nvGraphicFramePr>
        <p:xfrm>
          <a:off x="450803" y="1835406"/>
          <a:ext cx="8141249" cy="4497882"/>
        </p:xfrm>
        <a:graphic>
          <a:graphicData uri="http://schemas.openxmlformats.org/drawingml/2006/table">
            <a:tbl>
              <a:tblPr/>
              <a:tblGrid>
                <a:gridCol w="340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PARAMETER 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ASTM METHOD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UNIT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TRIBOL GR SW 460-1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B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THICKENER TYPE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Lithium complex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COLOR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--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--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Yellow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FLUID TYPE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--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--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PAO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VISCOSITY @ 40 °C 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D445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mm²/s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ISO VG 460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VISCOSITY INDEX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D2270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--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PENETRATION, WORKED 60 STROKES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D217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 / 10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310 - 340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PENETRATION, WORKED 100,000 STROKES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D217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 / 10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 30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DROPPING POINT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D2265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 (°F)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250 (&gt; 482)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4 BALL WELD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D2596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kg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4 BALL WEAR AVERAGE SCAR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D2266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OIL SEPARATION, RT, 24 HOURS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D1742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mass % loss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de-DE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STEEL</a:t>
                      </a:r>
                      <a:r>
                        <a:rPr lang="de-DE" sz="900" b="1" i="0" u="none" strike="noStrike" baseline="0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 CORROSION RESISTANCE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rgbClr val="525759"/>
                        </a:solidFill>
                        <a:effectLst/>
                        <a:latin typeface="Arial" panose="020B0604020202020204" pitchFamily="34" charset="0"/>
                        <a:ea typeface="Arial Narrow" charset="0"/>
                        <a:cs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D6138 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rating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0/1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COPPER CORROSION RESISTANCE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D4048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rating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1B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ROLL STABILITY TEST (24 HOURS, 60 °C)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D1831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 / 10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 40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WATER WASHOUT @ 79 °C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D1264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mass % loss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indent="87313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FLOW PRESSURE @ -40 °C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DIN</a:t>
                      </a:r>
                      <a:r>
                        <a:rPr lang="de-DE" sz="900" b="0" i="0" u="none" strike="noStrike" baseline="0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51805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525759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hPa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500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LOW TEMPERATURE STARTING TORQUE @ -40 °C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D1478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Nm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0.3 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US" sz="900" b="1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 Narrow" charset="0"/>
                          <a:cs typeface="Arial" panose="020B0604020202020204" pitchFamily="34" charset="0"/>
                        </a:rPr>
                        <a:t>LOW TEMPERATURE RUNNING TORQUE @ -40 °C</a:t>
                      </a:r>
                    </a:p>
                  </a:txBody>
                  <a:tcPr marL="7069" marR="7069" marT="70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ASTM D1478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Nm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n>
                            <a:noFill/>
                          </a:ln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0.07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1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43185"/>
              </p:ext>
            </p:extLst>
          </p:nvPr>
        </p:nvGraphicFramePr>
        <p:xfrm>
          <a:off x="430343" y="1719882"/>
          <a:ext cx="8222203" cy="46260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5623">
                  <a:extLst>
                    <a:ext uri="{9D8B030D-6E8A-4147-A177-3AD203B41FA5}">
                      <a16:colId xmlns:a16="http://schemas.microsoft.com/office/drawing/2014/main" val="3022197983"/>
                    </a:ext>
                  </a:extLst>
                </a:gridCol>
                <a:gridCol w="115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347">
                  <a:extLst>
                    <a:ext uri="{9D8B030D-6E8A-4147-A177-3AD203B41FA5}">
                      <a16:colId xmlns:a16="http://schemas.microsoft.com/office/drawing/2014/main" val="1885403563"/>
                    </a:ext>
                  </a:extLst>
                </a:gridCol>
                <a:gridCol w="855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776">
                  <a:extLst>
                    <a:ext uri="{9D8B030D-6E8A-4147-A177-3AD203B41FA5}">
                      <a16:colId xmlns:a16="http://schemas.microsoft.com/office/drawing/2014/main" val="2878838135"/>
                    </a:ext>
                  </a:extLst>
                </a:gridCol>
                <a:gridCol w="1127237">
                  <a:extLst>
                    <a:ext uri="{9D8B030D-6E8A-4147-A177-3AD203B41FA5}">
                      <a16:colId xmlns:a16="http://schemas.microsoft.com/office/drawing/2014/main" val="3298085681"/>
                    </a:ext>
                  </a:extLst>
                </a:gridCol>
                <a:gridCol w="1027776">
                  <a:extLst>
                    <a:ext uri="{9D8B030D-6E8A-4147-A177-3AD203B41FA5}">
                      <a16:colId xmlns:a16="http://schemas.microsoft.com/office/drawing/2014/main" val="1595448210"/>
                    </a:ext>
                  </a:extLst>
                </a:gridCol>
              </a:tblGrid>
              <a:tr h="383930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PROPERTY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TEST DESCRIPTION</a:t>
                      </a:r>
                      <a:r>
                        <a:rPr lang="en-GB" sz="10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10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METHOD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PARAMETER</a:t>
                      </a:r>
                      <a:r>
                        <a:rPr lang="en-GB" sz="10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10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TRIBOL GR SW 460-1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B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GOOD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POOR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59485"/>
                  </a:ext>
                </a:extLst>
              </a:tr>
              <a:tr h="487295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MECHANICAL STABILITY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 Stability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</a:t>
                      </a:r>
                      <a:b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 h, 80 °C)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D1831 mod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 60 unit change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&lt; 15 %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15 - 20 %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20 %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217852"/>
                  </a:ext>
                </a:extLst>
              </a:tr>
              <a:tr h="354397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CORROSION RESISTANCE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Emcor Test 1 % NaCl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51802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≤  0 /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≤  0 /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1 – 1 /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 /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4491"/>
                  </a:ext>
                </a:extLst>
              </a:tr>
              <a:tr h="487295">
                <a:tc rowSpan="2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LOW TEMPERATURE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Pressure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 °C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51805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hPa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≤ 800 hPa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825 - 1400 hPa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1400 hPa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21472"/>
                  </a:ext>
                </a:extLst>
              </a:tr>
              <a:tr h="620194">
                <a:tc vMerge="1">
                  <a:txBody>
                    <a:bodyPr/>
                    <a:lstStyle/>
                    <a:p>
                      <a:endParaRPr lang="en-GB" sz="9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 Torque </a:t>
                      </a:r>
                      <a:b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-40 °C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D1478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Torque (ST) / Running Torque (RT)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Nm /   0.07 Nm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&lt; 0.5 Nm / &lt; 0.1 Nm</a:t>
                      </a:r>
                      <a:endParaRPr lang="en-GB" sz="900" b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0.5-1.0 Nm / </a:t>
                      </a:r>
                      <a:r>
                        <a:rPr lang="en-GB" sz="900" b="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0.1-0.5 Nm</a:t>
                      </a:r>
                      <a:endParaRPr lang="en-GB" sz="900" b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 Nm / &gt; 0.5 Nm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97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FE8 – WEAR</a:t>
                      </a:r>
                      <a:endParaRPr lang="en-GB" sz="9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FE8 C/75/50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51819-2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MW50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mg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mg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10 - 50 mg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50 mg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83719"/>
                  </a:ext>
                </a:extLst>
              </a:tr>
              <a:tr h="48729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FE8</a:t>
                      </a:r>
                      <a:r>
                        <a:rPr lang="en-GB" sz="900" b="1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– TEMP/TORQUE</a:t>
                      </a:r>
                      <a:endParaRPr lang="en-GB" sz="9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FE8 C/75/50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51819-2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max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/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50 °C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Nm / 5.5 Nm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60 °C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&lt;15 Nm / &lt;8 Nm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60 - 90 °C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15 -30 Nm / 8 - 15 Nm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90 °C</a:t>
                      </a:r>
                    </a:p>
                    <a:p>
                      <a:pPr marL="0" indent="0">
                        <a:buFont typeface="Wingdings"/>
                        <a:buNone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30 Nm / &gt; 15 Nm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58754"/>
                  </a:ext>
                </a:extLst>
              </a:tr>
              <a:tr h="379126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FAFNIR</a:t>
                      </a:r>
                      <a:r>
                        <a:rPr lang="en-GB" sz="900" b="1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– ASTM D4170</a:t>
                      </a:r>
                      <a:endParaRPr lang="en-GB" sz="9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D4170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 loss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mg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mg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 20 mg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20 mg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450545"/>
                  </a:ext>
                </a:extLst>
              </a:tr>
              <a:tr h="4872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SRV – ASTM D7594</a:t>
                      </a:r>
                      <a:endParaRPr lang="en-GB" sz="9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D7594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Friction curve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Low, stable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Smooth, no fretting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Low, stable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Smooth, no fretting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Medium, stable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Smooth, no fretting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High, unstable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Rocky, fretting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36663"/>
                  </a:ext>
                </a:extLst>
              </a:tr>
              <a:tr h="487295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SRV – ASTM D7594 </a:t>
                      </a:r>
                      <a:b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</a:br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at 0 </a:t>
                      </a:r>
                      <a:r>
                        <a:rPr lang="en-US" sz="900" b="1" i="0" u="none" strike="noStrike" dirty="0"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°C</a:t>
                      </a:r>
                      <a:endParaRPr lang="en-GB" sz="9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</a:t>
                      </a:r>
                    </a:p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Friction curve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Stable, no fretting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Stable, no fretting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Rocky, fretting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10488"/>
                  </a:ext>
                </a:extLst>
              </a:tr>
            </a:tbl>
          </a:graphicData>
        </a:graphic>
      </p:graphicFrame>
      <p:sp>
        <p:nvSpPr>
          <p:cNvPr id="81" name="Rectangle 2"/>
          <p:cNvSpPr/>
          <p:nvPr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rgbClr val="C9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 Regular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41896" y="102802"/>
            <a:ext cx="1337523" cy="266664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pPr marL="12698" marR="5079">
              <a:lnSpc>
                <a:spcPct val="102600"/>
              </a:lnSpc>
              <a:defRPr/>
            </a:pPr>
            <a:r>
              <a:rPr lang="en-US" sz="1100" b="1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LAB TEST RESULTS</a:t>
            </a:r>
            <a:endParaRPr lang="en-US" sz="11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DESIGNED SPECIFICALLY FOR WIND TURBINE USE: </a:t>
            </a:r>
            <a:br>
              <a:rPr lang="de-DE" dirty="0"/>
            </a:br>
            <a:r>
              <a:rPr lang="de-DE" altLang="en-US" b="0" dirty="0"/>
              <a:t>CASTROL TRIBOL GR SW 460-1 TOP IN LAB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256"/>
          <p:cNvSpPr/>
          <p:nvPr/>
        </p:nvSpPr>
        <p:spPr>
          <a:xfrm>
            <a:off x="209688" y="533399"/>
            <a:ext cx="2076312" cy="884621"/>
          </a:xfrm>
          <a:custGeom>
            <a:avLst/>
            <a:gdLst/>
            <a:ahLst/>
            <a:cxnLst/>
            <a:rect l="l" t="t" r="r" b="b"/>
            <a:pathLst>
              <a:path w="4212590" h="1854200">
                <a:moveTo>
                  <a:pt x="0" y="1854200"/>
                </a:moveTo>
                <a:lnTo>
                  <a:pt x="4212005" y="1854200"/>
                </a:lnTo>
                <a:lnTo>
                  <a:pt x="4212005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object 13"/>
          <p:cNvSpPr txBox="1">
            <a:spLocks/>
          </p:cNvSpPr>
          <p:nvPr/>
        </p:nvSpPr>
        <p:spPr>
          <a:xfrm>
            <a:off x="413208" y="700259"/>
            <a:ext cx="8155351" cy="406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marL="12700" marR="0" lvl="0" indent="0" algn="l" defTabSz="45720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CONTENTS</a:t>
            </a:r>
            <a:endParaRPr kumimoji="0" lang="en-GB" sz="2800" b="0" i="0" u="none" strike="noStrike" kern="0" cap="none" spc="-3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bk object 16"/>
          <p:cNvSpPr/>
          <p:nvPr/>
        </p:nvSpPr>
        <p:spPr>
          <a:xfrm flipV="1">
            <a:off x="450804" y="1030645"/>
            <a:ext cx="1530396" cy="15240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3998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838200" y="3885629"/>
            <a:ext cx="1686993" cy="321012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7130" y="3725718"/>
            <a:ext cx="642154" cy="659868"/>
            <a:chOff x="1323281" y="1259042"/>
            <a:chExt cx="642154" cy="659868"/>
          </a:xfrm>
        </p:grpSpPr>
        <p:sp>
          <p:nvSpPr>
            <p:cNvPr id="13" name="Oval 12"/>
            <p:cNvSpPr/>
            <p:nvPr/>
          </p:nvSpPr>
          <p:spPr>
            <a:xfrm>
              <a:off x="1323281" y="1259042"/>
              <a:ext cx="642154" cy="65986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98943" y="1336888"/>
              <a:ext cx="483822" cy="497167"/>
            </a:xfrm>
            <a:prstGeom prst="ellipse">
              <a:avLst/>
            </a:prstGeom>
            <a:solidFill>
              <a:srgbClr val="5257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5" name="Title 3"/>
          <p:cNvSpPr txBox="1">
            <a:spLocks/>
          </p:cNvSpPr>
          <p:nvPr/>
        </p:nvSpPr>
        <p:spPr>
          <a:xfrm>
            <a:off x="912158" y="3885629"/>
            <a:ext cx="161303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 Narrow"/>
                <a:ea typeface="+mj-ea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</a:rPr>
              <a:t>THE SITUATION</a:t>
            </a:r>
          </a:p>
        </p:txBody>
      </p:sp>
      <p:sp>
        <p:nvSpPr>
          <p:cNvPr id="22" name="Parallelogram 21"/>
          <p:cNvSpPr/>
          <p:nvPr/>
        </p:nvSpPr>
        <p:spPr>
          <a:xfrm>
            <a:off x="5160085" y="3692317"/>
            <a:ext cx="2596380" cy="321012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09015" y="3535486"/>
            <a:ext cx="642154" cy="659868"/>
            <a:chOff x="1323281" y="1259042"/>
            <a:chExt cx="642154" cy="659868"/>
          </a:xfrm>
        </p:grpSpPr>
        <p:sp>
          <p:nvSpPr>
            <p:cNvPr id="24" name="Oval 23"/>
            <p:cNvSpPr/>
            <p:nvPr/>
          </p:nvSpPr>
          <p:spPr>
            <a:xfrm>
              <a:off x="1323281" y="1259042"/>
              <a:ext cx="642154" cy="65986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98943" y="1336888"/>
              <a:ext cx="483822" cy="497167"/>
            </a:xfrm>
            <a:prstGeom prst="ellipse">
              <a:avLst/>
            </a:prstGeom>
            <a:solidFill>
              <a:srgbClr val="5257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26" name="Title 3"/>
          <p:cNvSpPr txBox="1">
            <a:spLocks/>
          </p:cNvSpPr>
          <p:nvPr/>
        </p:nvSpPr>
        <p:spPr>
          <a:xfrm>
            <a:off x="5202694" y="3692317"/>
            <a:ext cx="269959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 Narrow"/>
                <a:ea typeface="+mj-ea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</a:rPr>
              <a:t>SUCCESSFUL CASES IN FIELD</a:t>
            </a:r>
          </a:p>
        </p:txBody>
      </p:sp>
      <p:sp>
        <p:nvSpPr>
          <p:cNvPr id="32" name="Parallelogram 31"/>
          <p:cNvSpPr/>
          <p:nvPr/>
        </p:nvSpPr>
        <p:spPr>
          <a:xfrm>
            <a:off x="5149485" y="2682781"/>
            <a:ext cx="1956935" cy="321012"/>
          </a:xfrm>
          <a:prstGeom prst="parallelogram">
            <a:avLst>
              <a:gd name="adj" fmla="val 0"/>
            </a:avLst>
          </a:prstGeom>
          <a:solidFill>
            <a:srgbClr val="C920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98414" y="2525950"/>
            <a:ext cx="642154" cy="659868"/>
            <a:chOff x="1323281" y="1259042"/>
            <a:chExt cx="642154" cy="659868"/>
          </a:xfrm>
        </p:grpSpPr>
        <p:sp>
          <p:nvSpPr>
            <p:cNvPr id="34" name="Oval 33"/>
            <p:cNvSpPr/>
            <p:nvPr/>
          </p:nvSpPr>
          <p:spPr>
            <a:xfrm>
              <a:off x="1323281" y="1259042"/>
              <a:ext cx="642154" cy="65986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398943" y="1336888"/>
              <a:ext cx="483822" cy="497167"/>
            </a:xfrm>
            <a:prstGeom prst="ellipse">
              <a:avLst/>
            </a:prstGeom>
            <a:solidFill>
              <a:srgbClr val="5257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36" name="Title 3"/>
          <p:cNvSpPr txBox="1">
            <a:spLocks/>
          </p:cNvSpPr>
          <p:nvPr/>
        </p:nvSpPr>
        <p:spPr>
          <a:xfrm>
            <a:off x="4864025" y="2682781"/>
            <a:ext cx="269959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 Narrow"/>
                <a:ea typeface="+mj-ea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</a:rPr>
              <a:t>LAB TEST RESULTS</a:t>
            </a:r>
          </a:p>
        </p:txBody>
      </p:sp>
      <p:sp>
        <p:nvSpPr>
          <p:cNvPr id="37" name="object 7"/>
          <p:cNvSpPr txBox="1"/>
          <p:nvPr/>
        </p:nvSpPr>
        <p:spPr>
          <a:xfrm>
            <a:off x="195567" y="4337714"/>
            <a:ext cx="3332637" cy="9848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Bearings maintenance cost</a:t>
            </a:r>
          </a:p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Wind turbine bearings</a:t>
            </a:r>
          </a:p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Improved maintenance increases reliability</a:t>
            </a:r>
          </a:p>
        </p:txBody>
      </p:sp>
      <p:sp>
        <p:nvSpPr>
          <p:cNvPr id="38" name="object 7"/>
          <p:cNvSpPr txBox="1"/>
          <p:nvPr/>
        </p:nvSpPr>
        <p:spPr>
          <a:xfrm>
            <a:off x="191084" y="6008674"/>
            <a:ext cx="4052939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MFT Plastic Deformation Technology</a:t>
            </a:r>
          </a:p>
          <a:p>
            <a:pPr marL="755650" lvl="1" indent="-285750">
              <a:buFont typeface="Arial" panose="020B0604020202020204" pitchFamily="34" charset="0"/>
              <a:buChar char="•"/>
              <a:defRPr/>
            </a:pPr>
            <a:r>
              <a:rPr lang="en-US" sz="1600" spc="-5" dirty="0">
                <a:solidFill>
                  <a:srgbClr val="525759"/>
                </a:solidFill>
                <a:latin typeface="Arial" charset="0"/>
                <a:ea typeface="Arial" charset="0"/>
                <a:cs typeface="Arial" charset="0"/>
              </a:rPr>
              <a:t>Main bearing grease</a:t>
            </a:r>
          </a:p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4514957" y="3219538"/>
            <a:ext cx="4084082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Wind turbine readiness and testing</a:t>
            </a:r>
          </a:p>
        </p:txBody>
      </p:sp>
      <p:sp>
        <p:nvSpPr>
          <p:cNvPr id="40" name="object 7"/>
          <p:cNvSpPr txBox="1"/>
          <p:nvPr/>
        </p:nvSpPr>
        <p:spPr>
          <a:xfrm>
            <a:off x="4518933" y="4229074"/>
            <a:ext cx="3458209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Proven in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931" y="3809429"/>
            <a:ext cx="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7130" y="5357461"/>
            <a:ext cx="3537072" cy="659868"/>
            <a:chOff x="4711666" y="2580449"/>
            <a:chExt cx="3537072" cy="659868"/>
          </a:xfrm>
        </p:grpSpPr>
        <p:sp>
          <p:nvSpPr>
            <p:cNvPr id="16" name="Parallelogram 15"/>
            <p:cNvSpPr/>
            <p:nvPr/>
          </p:nvSpPr>
          <p:spPr>
            <a:xfrm>
              <a:off x="5162736" y="2737280"/>
              <a:ext cx="2971800" cy="321012"/>
            </a:xfrm>
            <a:prstGeom prst="parallelogram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11666" y="2580449"/>
              <a:ext cx="642154" cy="659868"/>
              <a:chOff x="1323281" y="1259042"/>
              <a:chExt cx="642154" cy="65986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23281" y="1259042"/>
                <a:ext cx="642154" cy="65986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98943" y="1336888"/>
                <a:ext cx="483822" cy="497167"/>
              </a:xfrm>
              <a:prstGeom prst="ellipse">
                <a:avLst/>
              </a:prstGeom>
              <a:solidFill>
                <a:srgbClr val="5257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5257897" y="2737280"/>
              <a:ext cx="2990841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accent1"/>
                  </a:solidFill>
                  <a:latin typeface="Arial Narrow"/>
                  <a:ea typeface="+mj-ea"/>
                  <a:cs typeface="Arial Narrow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j-ea"/>
                </a:rPr>
                <a:t>CASTROL’S UNIQUE SOLUTION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80453" y="2661080"/>
              <a:ext cx="292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877007" y="2607232"/>
            <a:ext cx="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7007" y="3622590"/>
            <a:ext cx="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5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2286000"/>
            <a:ext cx="9144000" cy="0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bject 7"/>
          <p:cNvSpPr txBox="1"/>
          <p:nvPr/>
        </p:nvSpPr>
        <p:spPr>
          <a:xfrm>
            <a:off x="195567" y="3148626"/>
            <a:ext cx="3332637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Castrol &amp; BP</a:t>
            </a:r>
          </a:p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Our heritage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7130" y="2525950"/>
            <a:ext cx="2064105" cy="659868"/>
            <a:chOff x="387130" y="2525950"/>
            <a:chExt cx="2064105" cy="659868"/>
          </a:xfrm>
        </p:grpSpPr>
        <p:sp>
          <p:nvSpPr>
            <p:cNvPr id="44" name="Parallelogram 43"/>
            <p:cNvSpPr/>
            <p:nvPr/>
          </p:nvSpPr>
          <p:spPr>
            <a:xfrm>
              <a:off x="838200" y="2682781"/>
              <a:ext cx="1524000" cy="321012"/>
            </a:xfrm>
            <a:prstGeom prst="parallelogram">
              <a:avLst>
                <a:gd name="adj" fmla="val 0"/>
              </a:avLst>
            </a:prstGeom>
            <a:solidFill>
              <a:srgbClr val="0093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87130" y="2525950"/>
              <a:ext cx="642154" cy="659868"/>
              <a:chOff x="1323281" y="1259042"/>
              <a:chExt cx="642154" cy="659868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323281" y="1259042"/>
                <a:ext cx="642154" cy="65986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398943" y="1336888"/>
                <a:ext cx="483822" cy="497167"/>
              </a:xfrm>
              <a:prstGeom prst="ellipse">
                <a:avLst/>
              </a:prstGeom>
              <a:solidFill>
                <a:srgbClr val="5257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49" name="Title 3"/>
            <p:cNvSpPr txBox="1">
              <a:spLocks/>
            </p:cNvSpPr>
            <p:nvPr/>
          </p:nvSpPr>
          <p:spPr>
            <a:xfrm>
              <a:off x="838200" y="2682781"/>
              <a:ext cx="1613035" cy="3077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accent1"/>
                  </a:solidFill>
                  <a:latin typeface="Arial Narrow"/>
                  <a:ea typeface="+mj-ea"/>
                  <a:cs typeface="Arial Narrow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j-ea"/>
                </a:rPr>
                <a:t>WHO WE ARE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5931" y="2606581"/>
              <a:ext cx="292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1</a:t>
              </a:r>
            </a:p>
          </p:txBody>
        </p:sp>
      </p:grpSp>
      <p:sp>
        <p:nvSpPr>
          <p:cNvPr id="56" name="Parallelogram 55"/>
          <p:cNvSpPr/>
          <p:nvPr/>
        </p:nvSpPr>
        <p:spPr>
          <a:xfrm>
            <a:off x="5160084" y="4776644"/>
            <a:ext cx="3173033" cy="321012"/>
          </a:xfrm>
          <a:prstGeom prst="parallelogram">
            <a:avLst>
              <a:gd name="adj" fmla="val 0"/>
            </a:avLst>
          </a:prstGeom>
          <a:solidFill>
            <a:srgbClr val="FF5A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709015" y="4619813"/>
            <a:ext cx="642154" cy="659868"/>
            <a:chOff x="1323281" y="1259042"/>
            <a:chExt cx="642154" cy="659868"/>
          </a:xfrm>
        </p:grpSpPr>
        <p:sp>
          <p:nvSpPr>
            <p:cNvPr id="58" name="Oval 57"/>
            <p:cNvSpPr/>
            <p:nvPr/>
          </p:nvSpPr>
          <p:spPr>
            <a:xfrm>
              <a:off x="1323281" y="1259042"/>
              <a:ext cx="642154" cy="65986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98943" y="1336888"/>
              <a:ext cx="483822" cy="497167"/>
            </a:xfrm>
            <a:prstGeom prst="ellipse">
              <a:avLst/>
            </a:prstGeom>
            <a:solidFill>
              <a:srgbClr val="5257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60" name="Title 3"/>
          <p:cNvSpPr txBox="1">
            <a:spLocks/>
          </p:cNvSpPr>
          <p:nvPr/>
        </p:nvSpPr>
        <p:spPr>
          <a:xfrm>
            <a:off x="5202694" y="4776644"/>
            <a:ext cx="329432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Arial Narrow"/>
                <a:ea typeface="+mj-ea"/>
                <a:cs typeface="Arial Narrow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</a:rPr>
              <a:t>CHANGEOVER PROCEDURE (GREASE)</a:t>
            </a:r>
          </a:p>
        </p:txBody>
      </p:sp>
      <p:sp>
        <p:nvSpPr>
          <p:cNvPr id="61" name="object 7"/>
          <p:cNvSpPr txBox="1"/>
          <p:nvPr/>
        </p:nvSpPr>
        <p:spPr>
          <a:xfrm>
            <a:off x="4518933" y="5255432"/>
            <a:ext cx="3458209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Grease compatibility</a:t>
            </a:r>
          </a:p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Procedure</a:t>
            </a:r>
          </a:p>
          <a:p>
            <a:pPr marL="755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kern="1200" cap="none" spc="-5" normalizeH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Grease sampling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77007" y="4706917"/>
            <a:ext cx="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4437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47438"/>
              </p:ext>
            </p:extLst>
          </p:nvPr>
        </p:nvGraphicFramePr>
        <p:xfrm>
          <a:off x="450804" y="1839971"/>
          <a:ext cx="8159793" cy="3708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8963">
                  <a:extLst>
                    <a:ext uri="{9D8B030D-6E8A-4147-A177-3AD203B41FA5}">
                      <a16:colId xmlns:a16="http://schemas.microsoft.com/office/drawing/2014/main" val="3022197983"/>
                    </a:ext>
                  </a:extLst>
                </a:gridCol>
                <a:gridCol w="1198230">
                  <a:extLst>
                    <a:ext uri="{9D8B030D-6E8A-4147-A177-3AD203B41FA5}">
                      <a16:colId xmlns:a16="http://schemas.microsoft.com/office/drawing/2014/main" val="2935193159"/>
                    </a:ext>
                  </a:extLst>
                </a:gridCol>
                <a:gridCol w="995380">
                  <a:extLst>
                    <a:ext uri="{9D8B030D-6E8A-4147-A177-3AD203B41FA5}">
                      <a16:colId xmlns:a16="http://schemas.microsoft.com/office/drawing/2014/main" val="1885403563"/>
                    </a:ext>
                  </a:extLst>
                </a:gridCol>
                <a:gridCol w="1096805">
                  <a:extLst>
                    <a:ext uri="{9D8B030D-6E8A-4147-A177-3AD203B41FA5}">
                      <a16:colId xmlns:a16="http://schemas.microsoft.com/office/drawing/2014/main" val="2996130913"/>
                    </a:ext>
                  </a:extLst>
                </a:gridCol>
                <a:gridCol w="1096805">
                  <a:extLst>
                    <a:ext uri="{9D8B030D-6E8A-4147-A177-3AD203B41FA5}">
                      <a16:colId xmlns:a16="http://schemas.microsoft.com/office/drawing/2014/main" val="154606342"/>
                    </a:ext>
                  </a:extLst>
                </a:gridCol>
                <a:gridCol w="1096805">
                  <a:extLst>
                    <a:ext uri="{9D8B030D-6E8A-4147-A177-3AD203B41FA5}">
                      <a16:colId xmlns:a16="http://schemas.microsoft.com/office/drawing/2014/main" val="2878838135"/>
                    </a:ext>
                  </a:extLst>
                </a:gridCol>
                <a:gridCol w="1096805">
                  <a:extLst>
                    <a:ext uri="{9D8B030D-6E8A-4147-A177-3AD203B41FA5}">
                      <a16:colId xmlns:a16="http://schemas.microsoft.com/office/drawing/2014/main" val="3298085681"/>
                    </a:ext>
                  </a:extLst>
                </a:gridCol>
              </a:tblGrid>
              <a:tr h="29362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PROPERTY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TRIBOL</a:t>
                      </a:r>
                      <a:r>
                        <a:rPr lang="en-GB" sz="1000" baseline="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GR </a:t>
                      </a:r>
                      <a:br>
                        <a:rPr lang="en-GB" sz="1000" baseline="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</a:br>
                      <a:r>
                        <a:rPr lang="en-GB" sz="1000" baseline="0" dirty="0">
                          <a:solidFill>
                            <a:schemeClr val="bg2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SW 460-1</a:t>
                      </a:r>
                      <a:endParaRPr lang="en-GB" sz="100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</a:t>
                      </a:r>
                      <a:r>
                        <a:rPr lang="en-GB" sz="10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B</a:t>
                      </a:r>
                      <a:endParaRPr lang="en-GB" sz="10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</a:t>
                      </a:r>
                      <a:r>
                        <a:rPr lang="en-GB" sz="10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D</a:t>
                      </a:r>
                      <a:endParaRPr lang="en-GB" sz="10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 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59485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MECHANICAL STABILITY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21785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CORROSION RESISTANCE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4491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LOW TEMPERATURE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2147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FE8 – WEAR</a:t>
                      </a:r>
                      <a:endParaRPr lang="en-GB" sz="900" b="1" kern="1200" baseline="0" dirty="0">
                        <a:solidFill>
                          <a:srgbClr val="525759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8371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FE8</a:t>
                      </a:r>
                      <a:r>
                        <a:rPr lang="en-GB" sz="900" b="1" baseline="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– TEMP/TORQUE</a:t>
                      </a:r>
                      <a:endParaRPr lang="en-GB" sz="900" b="1" kern="1200" baseline="0" dirty="0">
                        <a:solidFill>
                          <a:srgbClr val="525759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58754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FAFNIR</a:t>
                      </a:r>
                      <a:r>
                        <a:rPr lang="en-GB" sz="900" b="1" baseline="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– ASTM D4170</a:t>
                      </a:r>
                      <a:endParaRPr lang="en-GB" sz="900" b="1" dirty="0">
                        <a:solidFill>
                          <a:srgbClr val="525759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450545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SRV – ASTM D7594</a:t>
                      </a:r>
                      <a:endParaRPr lang="en-GB" sz="900" b="1" kern="1200" baseline="0" dirty="0">
                        <a:solidFill>
                          <a:srgbClr val="525759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36663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SRV – ASTM D7594 </a:t>
                      </a:r>
                      <a:b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at 0 </a:t>
                      </a:r>
                      <a:r>
                        <a:rPr lang="en-US" sz="900" b="1" i="0" u="none" strike="noStrike" dirty="0">
                          <a:solidFill>
                            <a:srgbClr val="525759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°C</a:t>
                      </a:r>
                      <a:endParaRPr lang="en-GB" sz="900" b="1" dirty="0">
                        <a:solidFill>
                          <a:srgbClr val="525759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10488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77708"/>
              </p:ext>
            </p:extLst>
          </p:nvPr>
        </p:nvGraphicFramePr>
        <p:xfrm>
          <a:off x="450803" y="5749916"/>
          <a:ext cx="3494568" cy="64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856">
                  <a:extLst>
                    <a:ext uri="{9D8B030D-6E8A-4147-A177-3AD203B41FA5}">
                      <a16:colId xmlns:a16="http://schemas.microsoft.com/office/drawing/2014/main" val="3427971331"/>
                    </a:ext>
                  </a:extLst>
                </a:gridCol>
                <a:gridCol w="1164856">
                  <a:extLst>
                    <a:ext uri="{9D8B030D-6E8A-4147-A177-3AD203B41FA5}">
                      <a16:colId xmlns:a16="http://schemas.microsoft.com/office/drawing/2014/main" val="2277182708"/>
                    </a:ext>
                  </a:extLst>
                </a:gridCol>
                <a:gridCol w="1164856">
                  <a:extLst>
                    <a:ext uri="{9D8B030D-6E8A-4147-A177-3AD203B41FA5}">
                      <a16:colId xmlns:a16="http://schemas.microsoft.com/office/drawing/2014/main" val="3836713336"/>
                    </a:ext>
                  </a:extLst>
                </a:gridCol>
              </a:tblGrid>
              <a:tr h="27600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1" kern="12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GB" sz="1100" b="1" kern="12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PERFORMANCE RATING</a:t>
                      </a:r>
                      <a:endParaRPr lang="en-GB" sz="1100" b="1" kern="12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25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25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9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rgbClr val="00792F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GOOD</a:t>
                      </a:r>
                    </a:p>
                  </a:txBody>
                  <a:tcPr marL="0" marR="0" marT="0" marB="36000" anchor="b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rgbClr val="FFAA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rgbClr val="F00023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POOR</a:t>
                      </a:r>
                    </a:p>
                  </a:txBody>
                  <a:tcPr marL="0" marR="0" marT="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5448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>
          <a:xfrm>
            <a:off x="1004614" y="6097728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152843" y="6096001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316312" y="6096000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43898" y="2396608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943898" y="2822139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943898" y="3237403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943898" y="366293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943898" y="407102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943898" y="4490657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943898" y="4896711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943898" y="5319713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24400" y="2396608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24400" y="2822139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24400" y="3237403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724400" y="366293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24400" y="407102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724400" y="4490657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24400" y="4896711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24400" y="5319713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059228" y="2396608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059228" y="2822139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59228" y="3237403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059228" y="366293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059228" y="407102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59228" y="4490657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059228" y="4896711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8059228" y="5319713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53113" y="2396607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853113" y="2822139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53113" y="3237403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53113" y="3662934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3113" y="4071024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53113" y="4490657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853113" y="4896711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853113" y="5319713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78023" y="2396608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78023" y="2822139"/>
            <a:ext cx="90487" cy="90487"/>
          </a:xfrm>
          <a:prstGeom prst="ellipse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678023" y="3237403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78023" y="366293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678023" y="4071024"/>
            <a:ext cx="90487" cy="904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683054" y="4896711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55277" y="2396608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555277" y="2822139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555277" y="3237403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555277" y="366293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55277" y="4071024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555277" y="4490657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555277" y="4896711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555277" y="5319713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DESIGNED SPECIFICALLY FOR WIND TURBINE USE: </a:t>
            </a:r>
            <a:br>
              <a:rPr lang="en-US" dirty="0"/>
            </a:br>
            <a:r>
              <a:rPr lang="en-US" b="0" dirty="0"/>
              <a:t>CASTROL TRIBOL GR SW 460-1 TOP IN LAB TESTS</a:t>
            </a:r>
          </a:p>
        </p:txBody>
      </p:sp>
      <p:sp>
        <p:nvSpPr>
          <p:cNvPr id="57" name="Oval 56"/>
          <p:cNvSpPr/>
          <p:nvPr/>
        </p:nvSpPr>
        <p:spPr>
          <a:xfrm>
            <a:off x="3683054" y="4487327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683054" y="5316622"/>
            <a:ext cx="90487" cy="904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0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56"/>
          <p:cNvSpPr/>
          <p:nvPr/>
        </p:nvSpPr>
        <p:spPr>
          <a:xfrm>
            <a:off x="338658" y="789762"/>
            <a:ext cx="5300142" cy="1801038"/>
          </a:xfrm>
          <a:custGeom>
            <a:avLst/>
            <a:gdLst/>
            <a:ahLst/>
            <a:cxnLst/>
            <a:rect l="l" t="t" r="r" b="b"/>
            <a:pathLst>
              <a:path w="4212590" h="1854200">
                <a:moveTo>
                  <a:pt x="0" y="1854200"/>
                </a:moveTo>
                <a:lnTo>
                  <a:pt x="4212005" y="1854200"/>
                </a:lnTo>
                <a:lnTo>
                  <a:pt x="4212005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120763"/>
            <a:ext cx="5562600" cy="1904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defTabSz="914400">
              <a:lnSpc>
                <a:spcPts val="4080"/>
              </a:lnSpc>
              <a:spcAft>
                <a:spcPts val="600"/>
              </a:spcAft>
            </a:pPr>
            <a:r>
              <a:rPr lang="de-DE" sz="2800" b="1" kern="0" dirty="0">
                <a:latin typeface="Arial Narrow" charset="0"/>
                <a:ea typeface="Arial Narrow" charset="0"/>
                <a:cs typeface="Arial Narrow" charset="0"/>
              </a:rPr>
              <a:t>PLEASE CONTACT:</a:t>
            </a:r>
            <a:endParaRPr lang="de-DE" sz="2400" kern="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object 257"/>
          <p:cNvSpPr/>
          <p:nvPr/>
        </p:nvSpPr>
        <p:spPr>
          <a:xfrm>
            <a:off x="698368" y="2274233"/>
            <a:ext cx="4559432" cy="198345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17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896" y="102802"/>
            <a:ext cx="972061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WHO WE ARE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256"/>
          <p:cNvSpPr/>
          <p:nvPr/>
        </p:nvSpPr>
        <p:spPr>
          <a:xfrm>
            <a:off x="338658" y="789762"/>
            <a:ext cx="4157142" cy="1694583"/>
          </a:xfrm>
          <a:custGeom>
            <a:avLst/>
            <a:gdLst/>
            <a:ahLst/>
            <a:cxnLst/>
            <a:rect l="l" t="t" r="r" b="b"/>
            <a:pathLst>
              <a:path w="4212590" h="1854200">
                <a:moveTo>
                  <a:pt x="0" y="1854200"/>
                </a:moveTo>
                <a:lnTo>
                  <a:pt x="4212005" y="1854200"/>
                </a:lnTo>
                <a:lnTo>
                  <a:pt x="4212005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1120763"/>
            <a:ext cx="3810000" cy="11652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SECTION 1</a:t>
            </a:r>
          </a:p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WHO WE ARE</a:t>
            </a:r>
            <a:endParaRPr kumimoji="0" lang="de-DE" sz="4000" b="0" i="0" u="none" strike="noStrike" kern="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object 257"/>
          <p:cNvSpPr/>
          <p:nvPr/>
        </p:nvSpPr>
        <p:spPr>
          <a:xfrm rot="10800000">
            <a:off x="709013" y="2101795"/>
            <a:ext cx="3416432" cy="198345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4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3"/>
          <p:cNvGrpSpPr>
            <a:grpSpLocks/>
          </p:cNvGrpSpPr>
          <p:nvPr/>
        </p:nvGrpSpPr>
        <p:grpSpPr bwMode="auto">
          <a:xfrm>
            <a:off x="1613649" y="544606"/>
            <a:ext cx="7207804" cy="3993776"/>
            <a:chOff x="73" y="864"/>
            <a:chExt cx="5591" cy="3312"/>
          </a:xfrm>
        </p:grpSpPr>
        <p:sp>
          <p:nvSpPr>
            <p:cNvPr id="249" name="Freeform 4"/>
            <p:cNvSpPr>
              <a:spLocks/>
            </p:cNvSpPr>
            <p:nvPr/>
          </p:nvSpPr>
          <p:spPr bwMode="auto">
            <a:xfrm>
              <a:off x="272" y="2623"/>
              <a:ext cx="17" cy="21"/>
            </a:xfrm>
            <a:custGeom>
              <a:avLst/>
              <a:gdLst>
                <a:gd name="T0" fmla="*/ 0 w 17"/>
                <a:gd name="T1" fmla="*/ 8 h 22"/>
                <a:gd name="T2" fmla="*/ 2 w 17"/>
                <a:gd name="T3" fmla="*/ 0 h 22"/>
                <a:gd name="T4" fmla="*/ 16 w 17"/>
                <a:gd name="T5" fmla="*/ 11 h 22"/>
                <a:gd name="T6" fmla="*/ 6 w 17"/>
                <a:gd name="T7" fmla="*/ 19 h 22"/>
                <a:gd name="T8" fmla="*/ 0 w 17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0" y="8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6" y="21"/>
                  </a:lnTo>
                  <a:lnTo>
                    <a:pt x="0" y="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0" name="Freeform 5"/>
            <p:cNvSpPr>
              <a:spLocks/>
            </p:cNvSpPr>
            <p:nvPr/>
          </p:nvSpPr>
          <p:spPr bwMode="auto">
            <a:xfrm>
              <a:off x="5617" y="1603"/>
              <a:ext cx="47" cy="21"/>
            </a:xfrm>
            <a:custGeom>
              <a:avLst/>
              <a:gdLst>
                <a:gd name="T0" fmla="*/ 0 w 48"/>
                <a:gd name="T1" fmla="*/ 6 h 20"/>
                <a:gd name="T2" fmla="*/ 26 w 48"/>
                <a:gd name="T3" fmla="*/ 0 h 20"/>
                <a:gd name="T4" fmla="*/ 45 w 48"/>
                <a:gd name="T5" fmla="*/ 12 h 20"/>
                <a:gd name="T6" fmla="*/ 36 w 48"/>
                <a:gd name="T7" fmla="*/ 21 h 20"/>
                <a:gd name="T8" fmla="*/ 0 w 48"/>
                <a:gd name="T9" fmla="*/ 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0">
                  <a:moveTo>
                    <a:pt x="0" y="6"/>
                  </a:moveTo>
                  <a:lnTo>
                    <a:pt x="28" y="0"/>
                  </a:lnTo>
                  <a:lnTo>
                    <a:pt x="47" y="10"/>
                  </a:lnTo>
                  <a:lnTo>
                    <a:pt x="38" y="19"/>
                  </a:lnTo>
                  <a:lnTo>
                    <a:pt x="0" y="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1" name="Freeform 6"/>
            <p:cNvSpPr>
              <a:spLocks/>
            </p:cNvSpPr>
            <p:nvPr/>
          </p:nvSpPr>
          <p:spPr bwMode="auto">
            <a:xfrm>
              <a:off x="4389" y="2868"/>
              <a:ext cx="153" cy="114"/>
            </a:xfrm>
            <a:custGeom>
              <a:avLst/>
              <a:gdLst>
                <a:gd name="T0" fmla="*/ 0 w 157"/>
                <a:gd name="T1" fmla="*/ 94 h 121"/>
                <a:gd name="T2" fmla="*/ 14 w 157"/>
                <a:gd name="T3" fmla="*/ 106 h 121"/>
                <a:gd name="T4" fmla="*/ 59 w 157"/>
                <a:gd name="T5" fmla="*/ 102 h 121"/>
                <a:gd name="T6" fmla="*/ 76 w 157"/>
                <a:gd name="T7" fmla="*/ 97 h 121"/>
                <a:gd name="T8" fmla="*/ 96 w 157"/>
                <a:gd name="T9" fmla="*/ 46 h 121"/>
                <a:gd name="T10" fmla="*/ 122 w 157"/>
                <a:gd name="T11" fmla="*/ 48 h 121"/>
                <a:gd name="T12" fmla="*/ 148 w 157"/>
                <a:gd name="T13" fmla="*/ 33 h 121"/>
                <a:gd name="T14" fmla="*/ 124 w 157"/>
                <a:gd name="T15" fmla="*/ 17 h 121"/>
                <a:gd name="T16" fmla="*/ 114 w 157"/>
                <a:gd name="T17" fmla="*/ 0 h 121"/>
                <a:gd name="T18" fmla="*/ 84 w 157"/>
                <a:gd name="T19" fmla="*/ 35 h 121"/>
                <a:gd name="T20" fmla="*/ 76 w 157"/>
                <a:gd name="T21" fmla="*/ 52 h 121"/>
                <a:gd name="T22" fmla="*/ 66 w 157"/>
                <a:gd name="T23" fmla="*/ 42 h 121"/>
                <a:gd name="T24" fmla="*/ 49 w 157"/>
                <a:gd name="T25" fmla="*/ 68 h 121"/>
                <a:gd name="T26" fmla="*/ 27 w 157"/>
                <a:gd name="T27" fmla="*/ 71 h 121"/>
                <a:gd name="T28" fmla="*/ 21 w 157"/>
                <a:gd name="T29" fmla="*/ 97 h 121"/>
                <a:gd name="T30" fmla="*/ 0 w 157"/>
                <a:gd name="T31" fmla="*/ 94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7" h="121">
                  <a:moveTo>
                    <a:pt x="0" y="106"/>
                  </a:moveTo>
                  <a:lnTo>
                    <a:pt x="14" y="120"/>
                  </a:lnTo>
                  <a:lnTo>
                    <a:pt x="63" y="115"/>
                  </a:lnTo>
                  <a:lnTo>
                    <a:pt x="80" y="109"/>
                  </a:lnTo>
                  <a:lnTo>
                    <a:pt x="101" y="52"/>
                  </a:lnTo>
                  <a:lnTo>
                    <a:pt x="128" y="54"/>
                  </a:lnTo>
                  <a:lnTo>
                    <a:pt x="156" y="37"/>
                  </a:lnTo>
                  <a:lnTo>
                    <a:pt x="130" y="19"/>
                  </a:lnTo>
                  <a:lnTo>
                    <a:pt x="120" y="0"/>
                  </a:lnTo>
                  <a:lnTo>
                    <a:pt x="88" y="39"/>
                  </a:lnTo>
                  <a:lnTo>
                    <a:pt x="80" y="58"/>
                  </a:lnTo>
                  <a:lnTo>
                    <a:pt x="70" y="48"/>
                  </a:lnTo>
                  <a:lnTo>
                    <a:pt x="51" y="76"/>
                  </a:lnTo>
                  <a:lnTo>
                    <a:pt x="29" y="80"/>
                  </a:lnTo>
                  <a:lnTo>
                    <a:pt x="23" y="109"/>
                  </a:lnTo>
                  <a:lnTo>
                    <a:pt x="0" y="10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2" name="Freeform 7"/>
            <p:cNvSpPr>
              <a:spLocks/>
            </p:cNvSpPr>
            <p:nvPr/>
          </p:nvSpPr>
          <p:spPr bwMode="auto">
            <a:xfrm>
              <a:off x="4276" y="2722"/>
              <a:ext cx="80" cy="80"/>
            </a:xfrm>
            <a:custGeom>
              <a:avLst/>
              <a:gdLst>
                <a:gd name="T0" fmla="*/ 0 w 82"/>
                <a:gd name="T1" fmla="*/ 13 h 88"/>
                <a:gd name="T2" fmla="*/ 8 w 82"/>
                <a:gd name="T3" fmla="*/ 51 h 88"/>
                <a:gd name="T4" fmla="*/ 17 w 82"/>
                <a:gd name="T5" fmla="*/ 69 h 88"/>
                <a:gd name="T6" fmla="*/ 32 w 82"/>
                <a:gd name="T7" fmla="*/ 72 h 88"/>
                <a:gd name="T8" fmla="*/ 77 w 82"/>
                <a:gd name="T9" fmla="*/ 38 h 88"/>
                <a:gd name="T10" fmla="*/ 74 w 82"/>
                <a:gd name="T11" fmla="*/ 0 h 88"/>
                <a:gd name="T12" fmla="*/ 40 w 82"/>
                <a:gd name="T13" fmla="*/ 5 h 88"/>
                <a:gd name="T14" fmla="*/ 10 w 82"/>
                <a:gd name="T15" fmla="*/ 5 h 88"/>
                <a:gd name="T16" fmla="*/ 0 w 82"/>
                <a:gd name="T17" fmla="*/ 13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8">
                  <a:moveTo>
                    <a:pt x="0" y="15"/>
                  </a:moveTo>
                  <a:lnTo>
                    <a:pt x="8" y="62"/>
                  </a:lnTo>
                  <a:lnTo>
                    <a:pt x="17" y="84"/>
                  </a:lnTo>
                  <a:lnTo>
                    <a:pt x="34" y="87"/>
                  </a:lnTo>
                  <a:lnTo>
                    <a:pt x="81" y="46"/>
                  </a:lnTo>
                  <a:lnTo>
                    <a:pt x="78" y="0"/>
                  </a:lnTo>
                  <a:lnTo>
                    <a:pt x="42" y="6"/>
                  </a:lnTo>
                  <a:lnTo>
                    <a:pt x="10" y="6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3" name="Freeform 8"/>
            <p:cNvSpPr>
              <a:spLocks/>
            </p:cNvSpPr>
            <p:nvPr/>
          </p:nvSpPr>
          <p:spPr bwMode="auto">
            <a:xfrm>
              <a:off x="3927" y="2817"/>
              <a:ext cx="32" cy="72"/>
            </a:xfrm>
            <a:custGeom>
              <a:avLst/>
              <a:gdLst>
                <a:gd name="T0" fmla="*/ 0 w 33"/>
                <a:gd name="T1" fmla="*/ 0 h 76"/>
                <a:gd name="T2" fmla="*/ 6 w 33"/>
                <a:gd name="T3" fmla="*/ 67 h 76"/>
                <a:gd name="T4" fmla="*/ 30 w 33"/>
                <a:gd name="T5" fmla="*/ 53 h 76"/>
                <a:gd name="T6" fmla="*/ 16 w 33"/>
                <a:gd name="T7" fmla="*/ 13 h 76"/>
                <a:gd name="T8" fmla="*/ 0 w 33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6" y="75"/>
                  </a:lnTo>
                  <a:lnTo>
                    <a:pt x="32" y="59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4" name="Freeform 9"/>
            <p:cNvSpPr>
              <a:spLocks/>
            </p:cNvSpPr>
            <p:nvPr/>
          </p:nvSpPr>
          <p:spPr bwMode="auto">
            <a:xfrm>
              <a:off x="4375" y="2620"/>
              <a:ext cx="36" cy="36"/>
            </a:xfrm>
            <a:custGeom>
              <a:avLst/>
              <a:gdLst>
                <a:gd name="T0" fmla="*/ 0 w 37"/>
                <a:gd name="T1" fmla="*/ 26 h 38"/>
                <a:gd name="T2" fmla="*/ 12 w 37"/>
                <a:gd name="T3" fmla="*/ 0 h 38"/>
                <a:gd name="T4" fmla="*/ 34 w 37"/>
                <a:gd name="T5" fmla="*/ 4 h 38"/>
                <a:gd name="T6" fmla="*/ 16 w 37"/>
                <a:gd name="T7" fmla="*/ 33 h 38"/>
                <a:gd name="T8" fmla="*/ 0 w 37"/>
                <a:gd name="T9" fmla="*/ 2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8">
                  <a:moveTo>
                    <a:pt x="0" y="28"/>
                  </a:moveTo>
                  <a:lnTo>
                    <a:pt x="12" y="0"/>
                  </a:lnTo>
                  <a:lnTo>
                    <a:pt x="36" y="4"/>
                  </a:lnTo>
                  <a:lnTo>
                    <a:pt x="16" y="37"/>
                  </a:lnTo>
                  <a:lnTo>
                    <a:pt x="0" y="2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5" name="Freeform 10"/>
            <p:cNvSpPr>
              <a:spLocks/>
            </p:cNvSpPr>
            <p:nvPr/>
          </p:nvSpPr>
          <p:spPr bwMode="auto">
            <a:xfrm>
              <a:off x="4504" y="2786"/>
              <a:ext cx="38" cy="56"/>
            </a:xfrm>
            <a:custGeom>
              <a:avLst/>
              <a:gdLst>
                <a:gd name="T0" fmla="*/ 0 w 39"/>
                <a:gd name="T1" fmla="*/ 52 h 59"/>
                <a:gd name="T2" fmla="*/ 25 w 39"/>
                <a:gd name="T3" fmla="*/ 27 h 59"/>
                <a:gd name="T4" fmla="*/ 36 w 39"/>
                <a:gd name="T5" fmla="*/ 0 h 59"/>
                <a:gd name="T6" fmla="*/ 0 w 39"/>
                <a:gd name="T7" fmla="*/ 52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59">
                  <a:moveTo>
                    <a:pt x="0" y="58"/>
                  </a:moveTo>
                  <a:lnTo>
                    <a:pt x="27" y="29"/>
                  </a:lnTo>
                  <a:lnTo>
                    <a:pt x="38" y="0"/>
                  </a:lnTo>
                  <a:lnTo>
                    <a:pt x="0" y="5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6" name="Freeform 11"/>
            <p:cNvSpPr>
              <a:spLocks/>
            </p:cNvSpPr>
            <p:nvPr/>
          </p:nvSpPr>
          <p:spPr bwMode="auto">
            <a:xfrm>
              <a:off x="4549" y="2648"/>
              <a:ext cx="66" cy="114"/>
            </a:xfrm>
            <a:custGeom>
              <a:avLst/>
              <a:gdLst>
                <a:gd name="T0" fmla="*/ 0 w 67"/>
                <a:gd name="T1" fmla="*/ 41 h 123"/>
                <a:gd name="T2" fmla="*/ 12 w 67"/>
                <a:gd name="T3" fmla="*/ 0 h 123"/>
                <a:gd name="T4" fmla="*/ 33 w 67"/>
                <a:gd name="T5" fmla="*/ 0 h 123"/>
                <a:gd name="T6" fmla="*/ 40 w 67"/>
                <a:gd name="T7" fmla="*/ 27 h 123"/>
                <a:gd name="T8" fmla="*/ 23 w 67"/>
                <a:gd name="T9" fmla="*/ 56 h 123"/>
                <a:gd name="T10" fmla="*/ 27 w 67"/>
                <a:gd name="T11" fmla="*/ 73 h 123"/>
                <a:gd name="T12" fmla="*/ 59 w 67"/>
                <a:gd name="T13" fmla="*/ 81 h 123"/>
                <a:gd name="T14" fmla="*/ 64 w 67"/>
                <a:gd name="T15" fmla="*/ 105 h 123"/>
                <a:gd name="T16" fmla="*/ 42 w 67"/>
                <a:gd name="T17" fmla="*/ 81 h 123"/>
                <a:gd name="T18" fmla="*/ 42 w 67"/>
                <a:gd name="T19" fmla="*/ 93 h 123"/>
                <a:gd name="T20" fmla="*/ 12 w 67"/>
                <a:gd name="T21" fmla="*/ 81 h 123"/>
                <a:gd name="T22" fmla="*/ 0 w 67"/>
                <a:gd name="T23" fmla="*/ 41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123">
                  <a:moveTo>
                    <a:pt x="0" y="47"/>
                  </a:moveTo>
                  <a:lnTo>
                    <a:pt x="12" y="0"/>
                  </a:lnTo>
                  <a:lnTo>
                    <a:pt x="34" y="0"/>
                  </a:lnTo>
                  <a:lnTo>
                    <a:pt x="42" y="31"/>
                  </a:lnTo>
                  <a:lnTo>
                    <a:pt x="23" y="65"/>
                  </a:lnTo>
                  <a:lnTo>
                    <a:pt x="27" y="85"/>
                  </a:lnTo>
                  <a:lnTo>
                    <a:pt x="61" y="94"/>
                  </a:lnTo>
                  <a:lnTo>
                    <a:pt x="66" y="12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12" y="94"/>
                  </a:lnTo>
                  <a:lnTo>
                    <a:pt x="0" y="4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7" name="Freeform 12"/>
            <p:cNvSpPr>
              <a:spLocks/>
            </p:cNvSpPr>
            <p:nvPr/>
          </p:nvSpPr>
          <p:spPr bwMode="auto">
            <a:xfrm>
              <a:off x="4553" y="2747"/>
              <a:ext cx="21" cy="20"/>
            </a:xfrm>
            <a:custGeom>
              <a:avLst/>
              <a:gdLst>
                <a:gd name="T0" fmla="*/ 0 w 21"/>
                <a:gd name="T1" fmla="*/ 0 h 22"/>
                <a:gd name="T2" fmla="*/ 11 w 21"/>
                <a:gd name="T3" fmla="*/ 0 h 22"/>
                <a:gd name="T4" fmla="*/ 20 w 21"/>
                <a:gd name="T5" fmla="*/ 4 h 22"/>
                <a:gd name="T6" fmla="*/ 13 w 21"/>
                <a:gd name="T7" fmla="*/ 17 h 22"/>
                <a:gd name="T8" fmla="*/ 0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13" y="21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8" name="Freeform 13"/>
            <p:cNvSpPr>
              <a:spLocks/>
            </p:cNvSpPr>
            <p:nvPr/>
          </p:nvSpPr>
          <p:spPr bwMode="auto">
            <a:xfrm>
              <a:off x="4581" y="2774"/>
              <a:ext cx="17" cy="28"/>
            </a:xfrm>
            <a:custGeom>
              <a:avLst/>
              <a:gdLst>
                <a:gd name="T0" fmla="*/ 0 w 18"/>
                <a:gd name="T1" fmla="*/ 0 h 31"/>
                <a:gd name="T2" fmla="*/ 2 w 18"/>
                <a:gd name="T3" fmla="*/ 24 h 31"/>
                <a:gd name="T4" fmla="*/ 15 w 18"/>
                <a:gd name="T5" fmla="*/ 14 h 31"/>
                <a:gd name="T6" fmla="*/ 0 w 1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1">
                  <a:moveTo>
                    <a:pt x="0" y="0"/>
                  </a:moveTo>
                  <a:lnTo>
                    <a:pt x="2" y="30"/>
                  </a:lnTo>
                  <a:lnTo>
                    <a:pt x="17" y="17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59" name="Freeform 14"/>
            <p:cNvSpPr>
              <a:spLocks/>
            </p:cNvSpPr>
            <p:nvPr/>
          </p:nvSpPr>
          <p:spPr bwMode="auto">
            <a:xfrm>
              <a:off x="4583" y="2817"/>
              <a:ext cx="67" cy="78"/>
            </a:xfrm>
            <a:custGeom>
              <a:avLst/>
              <a:gdLst>
                <a:gd name="T0" fmla="*/ 0 w 69"/>
                <a:gd name="T1" fmla="*/ 49 h 83"/>
                <a:gd name="T2" fmla="*/ 14 w 69"/>
                <a:gd name="T3" fmla="*/ 22 h 83"/>
                <a:gd name="T4" fmla="*/ 30 w 69"/>
                <a:gd name="T5" fmla="*/ 27 h 83"/>
                <a:gd name="T6" fmla="*/ 51 w 69"/>
                <a:gd name="T7" fmla="*/ 0 h 83"/>
                <a:gd name="T8" fmla="*/ 64 w 69"/>
                <a:gd name="T9" fmla="*/ 15 h 83"/>
                <a:gd name="T10" fmla="*/ 61 w 69"/>
                <a:gd name="T11" fmla="*/ 58 h 83"/>
                <a:gd name="T12" fmla="*/ 57 w 69"/>
                <a:gd name="T13" fmla="*/ 40 h 83"/>
                <a:gd name="T14" fmla="*/ 50 w 69"/>
                <a:gd name="T15" fmla="*/ 72 h 83"/>
                <a:gd name="T16" fmla="*/ 35 w 69"/>
                <a:gd name="T17" fmla="*/ 62 h 83"/>
                <a:gd name="T18" fmla="*/ 22 w 69"/>
                <a:gd name="T19" fmla="*/ 31 h 83"/>
                <a:gd name="T20" fmla="*/ 0 w 69"/>
                <a:gd name="T21" fmla="*/ 49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83">
                  <a:moveTo>
                    <a:pt x="0" y="55"/>
                  </a:moveTo>
                  <a:lnTo>
                    <a:pt x="14" y="24"/>
                  </a:lnTo>
                  <a:lnTo>
                    <a:pt x="32" y="31"/>
                  </a:lnTo>
                  <a:lnTo>
                    <a:pt x="55" y="0"/>
                  </a:lnTo>
                  <a:lnTo>
                    <a:pt x="68" y="17"/>
                  </a:lnTo>
                  <a:lnTo>
                    <a:pt x="65" y="66"/>
                  </a:lnTo>
                  <a:lnTo>
                    <a:pt x="61" y="46"/>
                  </a:lnTo>
                  <a:lnTo>
                    <a:pt x="53" y="82"/>
                  </a:lnTo>
                  <a:lnTo>
                    <a:pt x="37" y="70"/>
                  </a:lnTo>
                  <a:lnTo>
                    <a:pt x="24" y="35"/>
                  </a:lnTo>
                  <a:lnTo>
                    <a:pt x="0" y="5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0" name="Freeform 15"/>
            <p:cNvSpPr>
              <a:spLocks/>
            </p:cNvSpPr>
            <p:nvPr/>
          </p:nvSpPr>
          <p:spPr bwMode="auto">
            <a:xfrm>
              <a:off x="4588" y="2796"/>
              <a:ext cx="19" cy="34"/>
            </a:xfrm>
            <a:custGeom>
              <a:avLst/>
              <a:gdLst>
                <a:gd name="T0" fmla="*/ 0 w 19"/>
                <a:gd name="T1" fmla="*/ 19 h 36"/>
                <a:gd name="T2" fmla="*/ 4 w 19"/>
                <a:gd name="T3" fmla="*/ 13 h 36"/>
                <a:gd name="T4" fmla="*/ 18 w 19"/>
                <a:gd name="T5" fmla="*/ 0 h 36"/>
                <a:gd name="T6" fmla="*/ 13 w 19"/>
                <a:gd name="T7" fmla="*/ 31 h 36"/>
                <a:gd name="T8" fmla="*/ 0 w 19"/>
                <a:gd name="T9" fmla="*/ 1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6">
                  <a:moveTo>
                    <a:pt x="0" y="21"/>
                  </a:moveTo>
                  <a:lnTo>
                    <a:pt x="4" y="15"/>
                  </a:lnTo>
                  <a:lnTo>
                    <a:pt x="18" y="0"/>
                  </a:lnTo>
                  <a:lnTo>
                    <a:pt x="13" y="35"/>
                  </a:lnTo>
                  <a:lnTo>
                    <a:pt x="0" y="2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1" name="Freeform 16"/>
            <p:cNvSpPr>
              <a:spLocks/>
            </p:cNvSpPr>
            <p:nvPr/>
          </p:nvSpPr>
          <p:spPr bwMode="auto">
            <a:xfrm>
              <a:off x="4443" y="3203"/>
              <a:ext cx="627" cy="570"/>
            </a:xfrm>
            <a:custGeom>
              <a:avLst/>
              <a:gdLst>
                <a:gd name="T0" fmla="*/ 10 w 642"/>
                <a:gd name="T1" fmla="*/ 285 h 609"/>
                <a:gd name="T2" fmla="*/ 16 w 642"/>
                <a:gd name="T3" fmla="*/ 277 h 609"/>
                <a:gd name="T4" fmla="*/ 10 w 642"/>
                <a:gd name="T5" fmla="*/ 201 h 609"/>
                <a:gd name="T6" fmla="*/ 54 w 642"/>
                <a:gd name="T7" fmla="*/ 178 h 609"/>
                <a:gd name="T8" fmla="*/ 139 w 642"/>
                <a:gd name="T9" fmla="*/ 131 h 609"/>
                <a:gd name="T10" fmla="*/ 144 w 642"/>
                <a:gd name="T11" fmla="*/ 102 h 609"/>
                <a:gd name="T12" fmla="*/ 156 w 642"/>
                <a:gd name="T13" fmla="*/ 100 h 609"/>
                <a:gd name="T14" fmla="*/ 170 w 642"/>
                <a:gd name="T15" fmla="*/ 86 h 609"/>
                <a:gd name="T16" fmla="*/ 218 w 642"/>
                <a:gd name="T17" fmla="*/ 60 h 609"/>
                <a:gd name="T18" fmla="*/ 231 w 642"/>
                <a:gd name="T19" fmla="*/ 73 h 609"/>
                <a:gd name="T20" fmla="*/ 241 w 642"/>
                <a:gd name="T21" fmla="*/ 65 h 609"/>
                <a:gd name="T22" fmla="*/ 293 w 642"/>
                <a:gd name="T23" fmla="*/ 24 h 609"/>
                <a:gd name="T24" fmla="*/ 352 w 642"/>
                <a:gd name="T25" fmla="*/ 31 h 609"/>
                <a:gd name="T26" fmla="*/ 405 w 642"/>
                <a:gd name="T27" fmla="*/ 127 h 609"/>
                <a:gd name="T28" fmla="*/ 429 w 642"/>
                <a:gd name="T29" fmla="*/ 24 h 609"/>
                <a:gd name="T30" fmla="*/ 464 w 642"/>
                <a:gd name="T31" fmla="*/ 65 h 609"/>
                <a:gd name="T32" fmla="*/ 503 w 642"/>
                <a:gd name="T33" fmla="*/ 149 h 609"/>
                <a:gd name="T34" fmla="*/ 553 w 642"/>
                <a:gd name="T35" fmla="*/ 214 h 609"/>
                <a:gd name="T36" fmla="*/ 569 w 642"/>
                <a:gd name="T37" fmla="*/ 232 h 609"/>
                <a:gd name="T38" fmla="*/ 611 w 642"/>
                <a:gd name="T39" fmla="*/ 318 h 609"/>
                <a:gd name="T40" fmla="*/ 575 w 642"/>
                <a:gd name="T41" fmla="*/ 421 h 609"/>
                <a:gd name="T42" fmla="*/ 522 w 642"/>
                <a:gd name="T43" fmla="*/ 509 h 609"/>
                <a:gd name="T44" fmla="*/ 503 w 642"/>
                <a:gd name="T45" fmla="*/ 533 h 609"/>
                <a:gd name="T46" fmla="*/ 457 w 642"/>
                <a:gd name="T47" fmla="*/ 525 h 609"/>
                <a:gd name="T48" fmla="*/ 403 w 642"/>
                <a:gd name="T49" fmla="*/ 497 h 609"/>
                <a:gd name="T50" fmla="*/ 378 w 642"/>
                <a:gd name="T51" fmla="*/ 461 h 609"/>
                <a:gd name="T52" fmla="*/ 372 w 642"/>
                <a:gd name="T53" fmla="*/ 452 h 609"/>
                <a:gd name="T54" fmla="*/ 372 w 642"/>
                <a:gd name="T55" fmla="*/ 402 h 609"/>
                <a:gd name="T56" fmla="*/ 333 w 642"/>
                <a:gd name="T57" fmla="*/ 441 h 609"/>
                <a:gd name="T58" fmla="*/ 274 w 642"/>
                <a:gd name="T59" fmla="*/ 380 h 609"/>
                <a:gd name="T60" fmla="*/ 160 w 642"/>
                <a:gd name="T61" fmla="*/ 425 h 609"/>
                <a:gd name="T62" fmla="*/ 70 w 642"/>
                <a:gd name="T63" fmla="*/ 450 h 609"/>
                <a:gd name="T64" fmla="*/ 39 w 642"/>
                <a:gd name="T65" fmla="*/ 385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2" h="609">
                  <a:moveTo>
                    <a:pt x="0" y="321"/>
                  </a:moveTo>
                  <a:lnTo>
                    <a:pt x="10" y="325"/>
                  </a:lnTo>
                  <a:lnTo>
                    <a:pt x="4" y="307"/>
                  </a:lnTo>
                  <a:lnTo>
                    <a:pt x="16" y="316"/>
                  </a:lnTo>
                  <a:lnTo>
                    <a:pt x="2" y="283"/>
                  </a:lnTo>
                  <a:lnTo>
                    <a:pt x="10" y="230"/>
                  </a:lnTo>
                  <a:lnTo>
                    <a:pt x="16" y="245"/>
                  </a:lnTo>
                  <a:lnTo>
                    <a:pt x="56" y="203"/>
                  </a:lnTo>
                  <a:lnTo>
                    <a:pt x="122" y="183"/>
                  </a:lnTo>
                  <a:lnTo>
                    <a:pt x="145" y="150"/>
                  </a:lnTo>
                  <a:lnTo>
                    <a:pt x="145" y="130"/>
                  </a:lnTo>
                  <a:lnTo>
                    <a:pt x="151" y="116"/>
                  </a:lnTo>
                  <a:lnTo>
                    <a:pt x="164" y="141"/>
                  </a:lnTo>
                  <a:lnTo>
                    <a:pt x="164" y="114"/>
                  </a:lnTo>
                  <a:lnTo>
                    <a:pt x="178" y="121"/>
                  </a:lnTo>
                  <a:lnTo>
                    <a:pt x="178" y="98"/>
                  </a:lnTo>
                  <a:lnTo>
                    <a:pt x="203" y="68"/>
                  </a:lnTo>
                  <a:lnTo>
                    <a:pt x="228" y="68"/>
                  </a:lnTo>
                  <a:lnTo>
                    <a:pt x="232" y="101"/>
                  </a:lnTo>
                  <a:lnTo>
                    <a:pt x="243" y="83"/>
                  </a:lnTo>
                  <a:lnTo>
                    <a:pt x="263" y="94"/>
                  </a:lnTo>
                  <a:lnTo>
                    <a:pt x="253" y="74"/>
                  </a:lnTo>
                  <a:lnTo>
                    <a:pt x="270" y="42"/>
                  </a:lnTo>
                  <a:lnTo>
                    <a:pt x="307" y="28"/>
                  </a:lnTo>
                  <a:lnTo>
                    <a:pt x="297" y="8"/>
                  </a:lnTo>
                  <a:lnTo>
                    <a:pt x="369" y="35"/>
                  </a:lnTo>
                  <a:lnTo>
                    <a:pt x="355" y="87"/>
                  </a:lnTo>
                  <a:lnTo>
                    <a:pt x="425" y="145"/>
                  </a:lnTo>
                  <a:lnTo>
                    <a:pt x="444" y="123"/>
                  </a:lnTo>
                  <a:lnTo>
                    <a:pt x="450" y="28"/>
                  </a:lnTo>
                  <a:lnTo>
                    <a:pt x="469" y="0"/>
                  </a:lnTo>
                  <a:lnTo>
                    <a:pt x="486" y="74"/>
                  </a:lnTo>
                  <a:lnTo>
                    <a:pt x="509" y="87"/>
                  </a:lnTo>
                  <a:lnTo>
                    <a:pt x="527" y="170"/>
                  </a:lnTo>
                  <a:lnTo>
                    <a:pt x="566" y="196"/>
                  </a:lnTo>
                  <a:lnTo>
                    <a:pt x="580" y="245"/>
                  </a:lnTo>
                  <a:lnTo>
                    <a:pt x="595" y="241"/>
                  </a:lnTo>
                  <a:lnTo>
                    <a:pt x="597" y="265"/>
                  </a:lnTo>
                  <a:lnTo>
                    <a:pt x="630" y="301"/>
                  </a:lnTo>
                  <a:lnTo>
                    <a:pt x="641" y="363"/>
                  </a:lnTo>
                  <a:lnTo>
                    <a:pt x="632" y="425"/>
                  </a:lnTo>
                  <a:lnTo>
                    <a:pt x="603" y="481"/>
                  </a:lnTo>
                  <a:lnTo>
                    <a:pt x="584" y="572"/>
                  </a:lnTo>
                  <a:lnTo>
                    <a:pt x="547" y="581"/>
                  </a:lnTo>
                  <a:lnTo>
                    <a:pt x="525" y="599"/>
                  </a:lnTo>
                  <a:lnTo>
                    <a:pt x="527" y="608"/>
                  </a:lnTo>
                  <a:lnTo>
                    <a:pt x="502" y="576"/>
                  </a:lnTo>
                  <a:lnTo>
                    <a:pt x="479" y="599"/>
                  </a:lnTo>
                  <a:lnTo>
                    <a:pt x="448" y="590"/>
                  </a:lnTo>
                  <a:lnTo>
                    <a:pt x="423" y="567"/>
                  </a:lnTo>
                  <a:lnTo>
                    <a:pt x="413" y="521"/>
                  </a:lnTo>
                  <a:lnTo>
                    <a:pt x="396" y="527"/>
                  </a:lnTo>
                  <a:lnTo>
                    <a:pt x="394" y="496"/>
                  </a:lnTo>
                  <a:lnTo>
                    <a:pt x="390" y="516"/>
                  </a:lnTo>
                  <a:lnTo>
                    <a:pt x="376" y="516"/>
                  </a:lnTo>
                  <a:lnTo>
                    <a:pt x="390" y="459"/>
                  </a:lnTo>
                  <a:lnTo>
                    <a:pt x="361" y="514"/>
                  </a:lnTo>
                  <a:lnTo>
                    <a:pt x="349" y="503"/>
                  </a:lnTo>
                  <a:lnTo>
                    <a:pt x="334" y="459"/>
                  </a:lnTo>
                  <a:lnTo>
                    <a:pt x="288" y="434"/>
                  </a:lnTo>
                  <a:lnTo>
                    <a:pt x="201" y="452"/>
                  </a:lnTo>
                  <a:lnTo>
                    <a:pt x="168" y="485"/>
                  </a:lnTo>
                  <a:lnTo>
                    <a:pt x="108" y="487"/>
                  </a:lnTo>
                  <a:lnTo>
                    <a:pt x="74" y="514"/>
                  </a:lnTo>
                  <a:lnTo>
                    <a:pt x="29" y="496"/>
                  </a:lnTo>
                  <a:lnTo>
                    <a:pt x="41" y="439"/>
                  </a:lnTo>
                  <a:lnTo>
                    <a:pt x="0" y="32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2" name="Freeform 17"/>
            <p:cNvSpPr>
              <a:spLocks/>
            </p:cNvSpPr>
            <p:nvPr/>
          </p:nvSpPr>
          <p:spPr bwMode="auto">
            <a:xfrm>
              <a:off x="4936" y="3811"/>
              <a:ext cx="56" cy="61"/>
            </a:xfrm>
            <a:custGeom>
              <a:avLst/>
              <a:gdLst>
                <a:gd name="T0" fmla="*/ 0 w 58"/>
                <a:gd name="T1" fmla="*/ 11 h 66"/>
                <a:gd name="T2" fmla="*/ 0 w 58"/>
                <a:gd name="T3" fmla="*/ 0 h 66"/>
                <a:gd name="T4" fmla="*/ 24 w 58"/>
                <a:gd name="T5" fmla="*/ 6 h 66"/>
                <a:gd name="T6" fmla="*/ 46 w 58"/>
                <a:gd name="T7" fmla="*/ 0 h 66"/>
                <a:gd name="T8" fmla="*/ 53 w 58"/>
                <a:gd name="T9" fmla="*/ 13 h 66"/>
                <a:gd name="T10" fmla="*/ 53 w 58"/>
                <a:gd name="T11" fmla="*/ 31 h 66"/>
                <a:gd name="T12" fmla="*/ 34 w 58"/>
                <a:gd name="T13" fmla="*/ 55 h 66"/>
                <a:gd name="T14" fmla="*/ 16 w 58"/>
                <a:gd name="T15" fmla="*/ 55 h 66"/>
                <a:gd name="T16" fmla="*/ 0 w 58"/>
                <a:gd name="T17" fmla="*/ 1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66">
                  <a:moveTo>
                    <a:pt x="0" y="13"/>
                  </a:moveTo>
                  <a:lnTo>
                    <a:pt x="0" y="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7" y="15"/>
                  </a:lnTo>
                  <a:lnTo>
                    <a:pt x="57" y="36"/>
                  </a:lnTo>
                  <a:lnTo>
                    <a:pt x="36" y="65"/>
                  </a:lnTo>
                  <a:lnTo>
                    <a:pt x="18" y="65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3" name="Freeform 18"/>
            <p:cNvSpPr>
              <a:spLocks/>
            </p:cNvSpPr>
            <p:nvPr/>
          </p:nvSpPr>
          <p:spPr bwMode="auto">
            <a:xfrm>
              <a:off x="4459" y="2904"/>
              <a:ext cx="18" cy="22"/>
            </a:xfrm>
            <a:custGeom>
              <a:avLst/>
              <a:gdLst>
                <a:gd name="T0" fmla="*/ 0 w 19"/>
                <a:gd name="T1" fmla="*/ 11 h 23"/>
                <a:gd name="T2" fmla="*/ 9 w 19"/>
                <a:gd name="T3" fmla="*/ 20 h 23"/>
                <a:gd name="T4" fmla="*/ 16 w 19"/>
                <a:gd name="T5" fmla="*/ 0 h 23"/>
                <a:gd name="T6" fmla="*/ 0 w 19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3">
                  <a:moveTo>
                    <a:pt x="0" y="11"/>
                  </a:moveTo>
                  <a:lnTo>
                    <a:pt x="9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4" name="Freeform 19"/>
            <p:cNvSpPr>
              <a:spLocks/>
            </p:cNvSpPr>
            <p:nvPr/>
          </p:nvSpPr>
          <p:spPr bwMode="auto">
            <a:xfrm>
              <a:off x="4167" y="2893"/>
              <a:ext cx="170" cy="217"/>
            </a:xfrm>
            <a:custGeom>
              <a:avLst/>
              <a:gdLst>
                <a:gd name="T0" fmla="*/ 0 w 174"/>
                <a:gd name="T1" fmla="*/ 0 h 230"/>
                <a:gd name="T2" fmla="*/ 35 w 174"/>
                <a:gd name="T3" fmla="*/ 8 h 230"/>
                <a:gd name="T4" fmla="*/ 81 w 174"/>
                <a:gd name="T5" fmla="*/ 60 h 230"/>
                <a:gd name="T6" fmla="*/ 119 w 174"/>
                <a:gd name="T7" fmla="*/ 81 h 230"/>
                <a:gd name="T8" fmla="*/ 114 w 174"/>
                <a:gd name="T9" fmla="*/ 94 h 230"/>
                <a:gd name="T10" fmla="*/ 127 w 174"/>
                <a:gd name="T11" fmla="*/ 92 h 230"/>
                <a:gd name="T12" fmla="*/ 127 w 174"/>
                <a:gd name="T13" fmla="*/ 114 h 230"/>
                <a:gd name="T14" fmla="*/ 165 w 174"/>
                <a:gd name="T15" fmla="*/ 152 h 230"/>
                <a:gd name="T16" fmla="*/ 158 w 174"/>
                <a:gd name="T17" fmla="*/ 204 h 230"/>
                <a:gd name="T18" fmla="*/ 144 w 174"/>
                <a:gd name="T19" fmla="*/ 204 h 230"/>
                <a:gd name="T20" fmla="*/ 108 w 174"/>
                <a:gd name="T21" fmla="*/ 172 h 230"/>
                <a:gd name="T22" fmla="*/ 56 w 174"/>
                <a:gd name="T23" fmla="*/ 71 h 230"/>
                <a:gd name="T24" fmla="*/ 0 w 174"/>
                <a:gd name="T25" fmla="*/ 0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230">
                  <a:moveTo>
                    <a:pt x="0" y="0"/>
                  </a:moveTo>
                  <a:lnTo>
                    <a:pt x="37" y="8"/>
                  </a:lnTo>
                  <a:lnTo>
                    <a:pt x="85" y="68"/>
                  </a:lnTo>
                  <a:lnTo>
                    <a:pt x="125" y="91"/>
                  </a:lnTo>
                  <a:lnTo>
                    <a:pt x="120" y="106"/>
                  </a:lnTo>
                  <a:lnTo>
                    <a:pt x="133" y="104"/>
                  </a:lnTo>
                  <a:lnTo>
                    <a:pt x="133" y="128"/>
                  </a:lnTo>
                  <a:lnTo>
                    <a:pt x="173" y="171"/>
                  </a:lnTo>
                  <a:lnTo>
                    <a:pt x="166" y="229"/>
                  </a:lnTo>
                  <a:lnTo>
                    <a:pt x="150" y="229"/>
                  </a:lnTo>
                  <a:lnTo>
                    <a:pt x="114" y="193"/>
                  </a:lnTo>
                  <a:lnTo>
                    <a:pt x="58" y="8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5" name="Freeform 20"/>
            <p:cNvSpPr>
              <a:spLocks/>
            </p:cNvSpPr>
            <p:nvPr/>
          </p:nvSpPr>
          <p:spPr bwMode="auto">
            <a:xfrm>
              <a:off x="4323" y="3113"/>
              <a:ext cx="144" cy="51"/>
            </a:xfrm>
            <a:custGeom>
              <a:avLst/>
              <a:gdLst>
                <a:gd name="T0" fmla="*/ 0 w 148"/>
                <a:gd name="T1" fmla="*/ 13 h 55"/>
                <a:gd name="T2" fmla="*/ 10 w 148"/>
                <a:gd name="T3" fmla="*/ 0 h 55"/>
                <a:gd name="T4" fmla="*/ 106 w 148"/>
                <a:gd name="T5" fmla="*/ 16 h 55"/>
                <a:gd name="T6" fmla="*/ 115 w 148"/>
                <a:gd name="T7" fmla="*/ 27 h 55"/>
                <a:gd name="T8" fmla="*/ 136 w 148"/>
                <a:gd name="T9" fmla="*/ 31 h 55"/>
                <a:gd name="T10" fmla="*/ 139 w 148"/>
                <a:gd name="T11" fmla="*/ 46 h 55"/>
                <a:gd name="T12" fmla="*/ 23 w 148"/>
                <a:gd name="T13" fmla="*/ 23 h 55"/>
                <a:gd name="T14" fmla="*/ 0 w 148"/>
                <a:gd name="T15" fmla="*/ 13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55">
                  <a:moveTo>
                    <a:pt x="0" y="15"/>
                  </a:moveTo>
                  <a:lnTo>
                    <a:pt x="10" y="0"/>
                  </a:lnTo>
                  <a:lnTo>
                    <a:pt x="112" y="18"/>
                  </a:lnTo>
                  <a:lnTo>
                    <a:pt x="121" y="31"/>
                  </a:lnTo>
                  <a:lnTo>
                    <a:pt x="144" y="36"/>
                  </a:lnTo>
                  <a:lnTo>
                    <a:pt x="147" y="54"/>
                  </a:lnTo>
                  <a:lnTo>
                    <a:pt x="25" y="27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6" name="Freeform 21"/>
            <p:cNvSpPr>
              <a:spLocks/>
            </p:cNvSpPr>
            <p:nvPr/>
          </p:nvSpPr>
          <p:spPr bwMode="auto">
            <a:xfrm>
              <a:off x="4378" y="2918"/>
              <a:ext cx="158" cy="160"/>
            </a:xfrm>
            <a:custGeom>
              <a:avLst/>
              <a:gdLst>
                <a:gd name="T0" fmla="*/ 0 w 161"/>
                <a:gd name="T1" fmla="*/ 67 h 170"/>
                <a:gd name="T2" fmla="*/ 8 w 161"/>
                <a:gd name="T3" fmla="*/ 47 h 170"/>
                <a:gd name="T4" fmla="*/ 23 w 161"/>
                <a:gd name="T5" fmla="*/ 60 h 170"/>
                <a:gd name="T6" fmla="*/ 72 w 161"/>
                <a:gd name="T7" fmla="*/ 55 h 170"/>
                <a:gd name="T8" fmla="*/ 84 w 161"/>
                <a:gd name="T9" fmla="*/ 49 h 170"/>
                <a:gd name="T10" fmla="*/ 105 w 161"/>
                <a:gd name="T11" fmla="*/ 0 h 170"/>
                <a:gd name="T12" fmla="*/ 133 w 161"/>
                <a:gd name="T13" fmla="*/ 0 h 170"/>
                <a:gd name="T14" fmla="*/ 128 w 161"/>
                <a:gd name="T15" fmla="*/ 13 h 170"/>
                <a:gd name="T16" fmla="*/ 154 w 161"/>
                <a:gd name="T17" fmla="*/ 60 h 170"/>
                <a:gd name="T18" fmla="*/ 137 w 161"/>
                <a:gd name="T19" fmla="*/ 56 h 170"/>
                <a:gd name="T20" fmla="*/ 112 w 161"/>
                <a:gd name="T21" fmla="*/ 108 h 170"/>
                <a:gd name="T22" fmla="*/ 107 w 161"/>
                <a:gd name="T23" fmla="*/ 142 h 170"/>
                <a:gd name="T24" fmla="*/ 91 w 161"/>
                <a:gd name="T25" fmla="*/ 150 h 170"/>
                <a:gd name="T26" fmla="*/ 63 w 161"/>
                <a:gd name="T27" fmla="*/ 131 h 170"/>
                <a:gd name="T28" fmla="*/ 41 w 161"/>
                <a:gd name="T29" fmla="*/ 139 h 170"/>
                <a:gd name="T30" fmla="*/ 41 w 161"/>
                <a:gd name="T31" fmla="*/ 126 h 170"/>
                <a:gd name="T32" fmla="*/ 18 w 161"/>
                <a:gd name="T33" fmla="*/ 128 h 170"/>
                <a:gd name="T34" fmla="*/ 0 w 161"/>
                <a:gd name="T35" fmla="*/ 67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70">
                  <a:moveTo>
                    <a:pt x="0" y="75"/>
                  </a:moveTo>
                  <a:lnTo>
                    <a:pt x="8" y="53"/>
                  </a:lnTo>
                  <a:lnTo>
                    <a:pt x="23" y="68"/>
                  </a:lnTo>
                  <a:lnTo>
                    <a:pt x="74" y="62"/>
                  </a:lnTo>
                  <a:lnTo>
                    <a:pt x="88" y="55"/>
                  </a:lnTo>
                  <a:lnTo>
                    <a:pt x="109" y="0"/>
                  </a:lnTo>
                  <a:lnTo>
                    <a:pt x="139" y="0"/>
                  </a:lnTo>
                  <a:lnTo>
                    <a:pt x="132" y="15"/>
                  </a:lnTo>
                  <a:lnTo>
                    <a:pt x="160" y="68"/>
                  </a:lnTo>
                  <a:lnTo>
                    <a:pt x="143" y="64"/>
                  </a:lnTo>
                  <a:lnTo>
                    <a:pt x="116" y="122"/>
                  </a:lnTo>
                  <a:lnTo>
                    <a:pt x="111" y="160"/>
                  </a:lnTo>
                  <a:lnTo>
                    <a:pt x="95" y="169"/>
                  </a:lnTo>
                  <a:lnTo>
                    <a:pt x="65" y="148"/>
                  </a:lnTo>
                  <a:lnTo>
                    <a:pt x="43" y="157"/>
                  </a:lnTo>
                  <a:lnTo>
                    <a:pt x="43" y="142"/>
                  </a:lnTo>
                  <a:lnTo>
                    <a:pt x="18" y="144"/>
                  </a:lnTo>
                  <a:lnTo>
                    <a:pt x="0" y="7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7" name="Freeform 22"/>
            <p:cNvSpPr>
              <a:spLocks/>
            </p:cNvSpPr>
            <p:nvPr/>
          </p:nvSpPr>
          <p:spPr bwMode="auto">
            <a:xfrm>
              <a:off x="4501" y="3161"/>
              <a:ext cx="41" cy="17"/>
            </a:xfrm>
            <a:custGeom>
              <a:avLst/>
              <a:gdLst>
                <a:gd name="T0" fmla="*/ 0 w 43"/>
                <a:gd name="T1" fmla="*/ 2 h 19"/>
                <a:gd name="T2" fmla="*/ 2 w 43"/>
                <a:gd name="T3" fmla="*/ 14 h 19"/>
                <a:gd name="T4" fmla="*/ 38 w 43"/>
                <a:gd name="T5" fmla="*/ 4 h 19"/>
                <a:gd name="T6" fmla="*/ 10 w 43"/>
                <a:gd name="T7" fmla="*/ 0 h 19"/>
                <a:gd name="T8" fmla="*/ 0 w 43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9">
                  <a:moveTo>
                    <a:pt x="0" y="2"/>
                  </a:moveTo>
                  <a:lnTo>
                    <a:pt x="2" y="18"/>
                  </a:lnTo>
                  <a:lnTo>
                    <a:pt x="42" y="4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8" name="Freeform 23"/>
            <p:cNvSpPr>
              <a:spLocks/>
            </p:cNvSpPr>
            <p:nvPr/>
          </p:nvSpPr>
          <p:spPr bwMode="auto">
            <a:xfrm>
              <a:off x="4535" y="2967"/>
              <a:ext cx="95" cy="141"/>
            </a:xfrm>
            <a:custGeom>
              <a:avLst/>
              <a:gdLst>
                <a:gd name="T0" fmla="*/ 0 w 98"/>
                <a:gd name="T1" fmla="*/ 76 h 151"/>
                <a:gd name="T2" fmla="*/ 12 w 98"/>
                <a:gd name="T3" fmla="*/ 101 h 151"/>
                <a:gd name="T4" fmla="*/ 8 w 98"/>
                <a:gd name="T5" fmla="*/ 125 h 151"/>
                <a:gd name="T6" fmla="*/ 20 w 98"/>
                <a:gd name="T7" fmla="*/ 131 h 151"/>
                <a:gd name="T8" fmla="*/ 18 w 98"/>
                <a:gd name="T9" fmla="*/ 82 h 151"/>
                <a:gd name="T10" fmla="*/ 31 w 98"/>
                <a:gd name="T11" fmla="*/ 76 h 151"/>
                <a:gd name="T12" fmla="*/ 33 w 98"/>
                <a:gd name="T13" fmla="*/ 95 h 151"/>
                <a:gd name="T14" fmla="*/ 39 w 98"/>
                <a:gd name="T15" fmla="*/ 117 h 151"/>
                <a:gd name="T16" fmla="*/ 55 w 98"/>
                <a:gd name="T17" fmla="*/ 107 h 151"/>
                <a:gd name="T18" fmla="*/ 35 w 98"/>
                <a:gd name="T19" fmla="*/ 60 h 151"/>
                <a:gd name="T20" fmla="*/ 66 w 98"/>
                <a:gd name="T21" fmla="*/ 41 h 151"/>
                <a:gd name="T22" fmla="*/ 26 w 98"/>
                <a:gd name="T23" fmla="*/ 54 h 151"/>
                <a:gd name="T24" fmla="*/ 16 w 98"/>
                <a:gd name="T25" fmla="*/ 25 h 151"/>
                <a:gd name="T26" fmla="*/ 79 w 98"/>
                <a:gd name="T27" fmla="*/ 22 h 151"/>
                <a:gd name="T28" fmla="*/ 91 w 98"/>
                <a:gd name="T29" fmla="*/ 0 h 151"/>
                <a:gd name="T30" fmla="*/ 72 w 98"/>
                <a:gd name="T31" fmla="*/ 13 h 151"/>
                <a:gd name="T32" fmla="*/ 31 w 98"/>
                <a:gd name="T33" fmla="*/ 6 h 151"/>
                <a:gd name="T34" fmla="*/ 16 w 98"/>
                <a:gd name="T35" fmla="*/ 15 h 151"/>
                <a:gd name="T36" fmla="*/ 0 w 98"/>
                <a:gd name="T37" fmla="*/ 76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8" h="151">
                  <a:moveTo>
                    <a:pt x="0" y="87"/>
                  </a:moveTo>
                  <a:lnTo>
                    <a:pt x="12" y="116"/>
                  </a:lnTo>
                  <a:lnTo>
                    <a:pt x="8" y="143"/>
                  </a:lnTo>
                  <a:lnTo>
                    <a:pt x="22" y="150"/>
                  </a:lnTo>
                  <a:lnTo>
                    <a:pt x="20" y="94"/>
                  </a:lnTo>
                  <a:lnTo>
                    <a:pt x="33" y="87"/>
                  </a:lnTo>
                  <a:lnTo>
                    <a:pt x="35" y="109"/>
                  </a:lnTo>
                  <a:lnTo>
                    <a:pt x="41" y="134"/>
                  </a:lnTo>
                  <a:lnTo>
                    <a:pt x="59" y="123"/>
                  </a:lnTo>
                  <a:lnTo>
                    <a:pt x="37" y="69"/>
                  </a:lnTo>
                  <a:lnTo>
                    <a:pt x="70" y="47"/>
                  </a:lnTo>
                  <a:lnTo>
                    <a:pt x="28" y="62"/>
                  </a:lnTo>
                  <a:lnTo>
                    <a:pt x="18" y="29"/>
                  </a:lnTo>
                  <a:lnTo>
                    <a:pt x="84" y="26"/>
                  </a:lnTo>
                  <a:lnTo>
                    <a:pt x="97" y="0"/>
                  </a:lnTo>
                  <a:lnTo>
                    <a:pt x="76" y="15"/>
                  </a:lnTo>
                  <a:lnTo>
                    <a:pt x="33" y="6"/>
                  </a:lnTo>
                  <a:lnTo>
                    <a:pt x="16" y="17"/>
                  </a:lnTo>
                  <a:lnTo>
                    <a:pt x="0" y="8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69" name="Freeform 24"/>
            <p:cNvSpPr>
              <a:spLocks/>
            </p:cNvSpPr>
            <p:nvPr/>
          </p:nvSpPr>
          <p:spPr bwMode="auto">
            <a:xfrm>
              <a:off x="4608" y="3161"/>
              <a:ext cx="55" cy="34"/>
            </a:xfrm>
            <a:custGeom>
              <a:avLst/>
              <a:gdLst>
                <a:gd name="T0" fmla="*/ 0 w 56"/>
                <a:gd name="T1" fmla="*/ 16 h 37"/>
                <a:gd name="T2" fmla="*/ 2 w 56"/>
                <a:gd name="T3" fmla="*/ 30 h 37"/>
                <a:gd name="T4" fmla="*/ 53 w 56"/>
                <a:gd name="T5" fmla="*/ 0 h 37"/>
                <a:gd name="T6" fmla="*/ 16 w 56"/>
                <a:gd name="T7" fmla="*/ 8 h 37"/>
                <a:gd name="T8" fmla="*/ 0 w 56"/>
                <a:gd name="T9" fmla="*/ 1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7">
                  <a:moveTo>
                    <a:pt x="0" y="19"/>
                  </a:moveTo>
                  <a:lnTo>
                    <a:pt x="2" y="36"/>
                  </a:lnTo>
                  <a:lnTo>
                    <a:pt x="55" y="0"/>
                  </a:lnTo>
                  <a:lnTo>
                    <a:pt x="16" y="10"/>
                  </a:lnTo>
                  <a:lnTo>
                    <a:pt x="0" y="1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0" name="Freeform 25"/>
            <p:cNvSpPr>
              <a:spLocks/>
            </p:cNvSpPr>
            <p:nvPr/>
          </p:nvSpPr>
          <p:spPr bwMode="auto">
            <a:xfrm>
              <a:off x="4665" y="2958"/>
              <a:ext cx="19" cy="57"/>
            </a:xfrm>
            <a:custGeom>
              <a:avLst/>
              <a:gdLst>
                <a:gd name="T0" fmla="*/ 0 w 19"/>
                <a:gd name="T1" fmla="*/ 17 h 62"/>
                <a:gd name="T2" fmla="*/ 2 w 19"/>
                <a:gd name="T3" fmla="*/ 43 h 62"/>
                <a:gd name="T4" fmla="*/ 13 w 19"/>
                <a:gd name="T5" fmla="*/ 51 h 62"/>
                <a:gd name="T6" fmla="*/ 6 w 19"/>
                <a:gd name="T7" fmla="*/ 30 h 62"/>
                <a:gd name="T8" fmla="*/ 18 w 19"/>
                <a:gd name="T9" fmla="*/ 27 h 62"/>
                <a:gd name="T10" fmla="*/ 18 w 19"/>
                <a:gd name="T11" fmla="*/ 9 h 62"/>
                <a:gd name="T12" fmla="*/ 2 w 19"/>
                <a:gd name="T13" fmla="*/ 23 h 62"/>
                <a:gd name="T14" fmla="*/ 9 w 19"/>
                <a:gd name="T15" fmla="*/ 0 h 62"/>
                <a:gd name="T16" fmla="*/ 0 w 19"/>
                <a:gd name="T17" fmla="*/ 1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0" y="20"/>
                  </a:moveTo>
                  <a:lnTo>
                    <a:pt x="2" y="51"/>
                  </a:lnTo>
                  <a:lnTo>
                    <a:pt x="13" y="61"/>
                  </a:lnTo>
                  <a:lnTo>
                    <a:pt x="6" y="36"/>
                  </a:lnTo>
                  <a:lnTo>
                    <a:pt x="18" y="31"/>
                  </a:lnTo>
                  <a:lnTo>
                    <a:pt x="18" y="11"/>
                  </a:lnTo>
                  <a:lnTo>
                    <a:pt x="2" y="27"/>
                  </a:lnTo>
                  <a:lnTo>
                    <a:pt x="9" y="0"/>
                  </a:lnTo>
                  <a:lnTo>
                    <a:pt x="0" y="2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1" name="Freeform 26"/>
            <p:cNvSpPr>
              <a:spLocks/>
            </p:cNvSpPr>
            <p:nvPr/>
          </p:nvSpPr>
          <p:spPr bwMode="auto">
            <a:xfrm>
              <a:off x="4671" y="3051"/>
              <a:ext cx="44" cy="19"/>
            </a:xfrm>
            <a:custGeom>
              <a:avLst/>
              <a:gdLst>
                <a:gd name="T0" fmla="*/ 0 w 45"/>
                <a:gd name="T1" fmla="*/ 6 h 20"/>
                <a:gd name="T2" fmla="*/ 23 w 45"/>
                <a:gd name="T3" fmla="*/ 0 h 20"/>
                <a:gd name="T4" fmla="*/ 42 w 45"/>
                <a:gd name="T5" fmla="*/ 17 h 20"/>
                <a:gd name="T6" fmla="*/ 0 w 45"/>
                <a:gd name="T7" fmla="*/ 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20">
                  <a:moveTo>
                    <a:pt x="0" y="6"/>
                  </a:moveTo>
                  <a:lnTo>
                    <a:pt x="25" y="0"/>
                  </a:lnTo>
                  <a:lnTo>
                    <a:pt x="44" y="19"/>
                  </a:lnTo>
                  <a:lnTo>
                    <a:pt x="0" y="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2" name="Freeform 27"/>
            <p:cNvSpPr>
              <a:spLocks/>
            </p:cNvSpPr>
            <p:nvPr/>
          </p:nvSpPr>
          <p:spPr bwMode="auto">
            <a:xfrm>
              <a:off x="4721" y="3005"/>
              <a:ext cx="162" cy="167"/>
            </a:xfrm>
            <a:custGeom>
              <a:avLst/>
              <a:gdLst>
                <a:gd name="T0" fmla="*/ 0 w 166"/>
                <a:gd name="T1" fmla="*/ 20 h 178"/>
                <a:gd name="T2" fmla="*/ 20 w 166"/>
                <a:gd name="T3" fmla="*/ 33 h 178"/>
                <a:gd name="T4" fmla="*/ 43 w 166"/>
                <a:gd name="T5" fmla="*/ 31 h 178"/>
                <a:gd name="T6" fmla="*/ 16 w 166"/>
                <a:gd name="T7" fmla="*/ 40 h 178"/>
                <a:gd name="T8" fmla="*/ 28 w 166"/>
                <a:gd name="T9" fmla="*/ 66 h 178"/>
                <a:gd name="T10" fmla="*/ 43 w 166"/>
                <a:gd name="T11" fmla="*/ 47 h 178"/>
                <a:gd name="T12" fmla="*/ 51 w 166"/>
                <a:gd name="T13" fmla="*/ 66 h 178"/>
                <a:gd name="T14" fmla="*/ 109 w 166"/>
                <a:gd name="T15" fmla="*/ 89 h 178"/>
                <a:gd name="T16" fmla="*/ 121 w 166"/>
                <a:gd name="T17" fmla="*/ 126 h 178"/>
                <a:gd name="T18" fmla="*/ 111 w 166"/>
                <a:gd name="T19" fmla="*/ 124 h 178"/>
                <a:gd name="T20" fmla="*/ 103 w 166"/>
                <a:gd name="T21" fmla="*/ 144 h 178"/>
                <a:gd name="T22" fmla="*/ 138 w 166"/>
                <a:gd name="T23" fmla="*/ 135 h 178"/>
                <a:gd name="T24" fmla="*/ 157 w 166"/>
                <a:gd name="T25" fmla="*/ 156 h 178"/>
                <a:gd name="T26" fmla="*/ 152 w 166"/>
                <a:gd name="T27" fmla="*/ 40 h 178"/>
                <a:gd name="T28" fmla="*/ 103 w 166"/>
                <a:gd name="T29" fmla="*/ 20 h 178"/>
                <a:gd name="T30" fmla="*/ 64 w 166"/>
                <a:gd name="T31" fmla="*/ 53 h 178"/>
                <a:gd name="T32" fmla="*/ 49 w 166"/>
                <a:gd name="T33" fmla="*/ 35 h 178"/>
                <a:gd name="T34" fmla="*/ 43 w 166"/>
                <a:gd name="T35" fmla="*/ 8 h 178"/>
                <a:gd name="T36" fmla="*/ 20 w 166"/>
                <a:gd name="T37" fmla="*/ 0 h 178"/>
                <a:gd name="T38" fmla="*/ 0 w 166"/>
                <a:gd name="T39" fmla="*/ 20 h 1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" h="178">
                  <a:moveTo>
                    <a:pt x="0" y="22"/>
                  </a:moveTo>
                  <a:lnTo>
                    <a:pt x="22" y="37"/>
                  </a:lnTo>
                  <a:lnTo>
                    <a:pt x="45" y="35"/>
                  </a:lnTo>
                  <a:lnTo>
                    <a:pt x="16" y="46"/>
                  </a:lnTo>
                  <a:lnTo>
                    <a:pt x="30" y="75"/>
                  </a:lnTo>
                  <a:lnTo>
                    <a:pt x="45" y="53"/>
                  </a:lnTo>
                  <a:lnTo>
                    <a:pt x="53" y="75"/>
                  </a:lnTo>
                  <a:lnTo>
                    <a:pt x="115" y="101"/>
                  </a:lnTo>
                  <a:lnTo>
                    <a:pt x="127" y="143"/>
                  </a:lnTo>
                  <a:lnTo>
                    <a:pt x="117" y="141"/>
                  </a:lnTo>
                  <a:lnTo>
                    <a:pt x="109" y="163"/>
                  </a:lnTo>
                  <a:lnTo>
                    <a:pt x="144" y="154"/>
                  </a:lnTo>
                  <a:lnTo>
                    <a:pt x="165" y="177"/>
                  </a:lnTo>
                  <a:lnTo>
                    <a:pt x="160" y="46"/>
                  </a:lnTo>
                  <a:lnTo>
                    <a:pt x="109" y="22"/>
                  </a:lnTo>
                  <a:lnTo>
                    <a:pt x="68" y="61"/>
                  </a:lnTo>
                  <a:lnTo>
                    <a:pt x="51" y="39"/>
                  </a:lnTo>
                  <a:lnTo>
                    <a:pt x="45" y="8"/>
                  </a:lnTo>
                  <a:lnTo>
                    <a:pt x="22" y="0"/>
                  </a:lnTo>
                  <a:lnTo>
                    <a:pt x="0" y="2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3" name="Freeform 28"/>
            <p:cNvSpPr>
              <a:spLocks/>
            </p:cNvSpPr>
            <p:nvPr/>
          </p:nvSpPr>
          <p:spPr bwMode="auto">
            <a:xfrm>
              <a:off x="4724" y="3132"/>
              <a:ext cx="18" cy="18"/>
            </a:xfrm>
            <a:custGeom>
              <a:avLst/>
              <a:gdLst>
                <a:gd name="T0" fmla="*/ 0 w 18"/>
                <a:gd name="T1" fmla="*/ 15 h 20"/>
                <a:gd name="T2" fmla="*/ 8 w 18"/>
                <a:gd name="T3" fmla="*/ 0 h 20"/>
                <a:gd name="T4" fmla="*/ 17 w 18"/>
                <a:gd name="T5" fmla="*/ 7 h 20"/>
                <a:gd name="T6" fmla="*/ 0 w 18"/>
                <a:gd name="T7" fmla="*/ 1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0">
                  <a:moveTo>
                    <a:pt x="0" y="19"/>
                  </a:moveTo>
                  <a:lnTo>
                    <a:pt x="8" y="0"/>
                  </a:lnTo>
                  <a:lnTo>
                    <a:pt x="17" y="9"/>
                  </a:lnTo>
                  <a:lnTo>
                    <a:pt x="0" y="1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4" name="Freeform 29"/>
            <p:cNvSpPr>
              <a:spLocks/>
            </p:cNvSpPr>
            <p:nvPr/>
          </p:nvSpPr>
          <p:spPr bwMode="auto">
            <a:xfrm>
              <a:off x="4244" y="2874"/>
              <a:ext cx="59" cy="95"/>
            </a:xfrm>
            <a:custGeom>
              <a:avLst/>
              <a:gdLst>
                <a:gd name="T0" fmla="*/ 0 w 61"/>
                <a:gd name="T1" fmla="*/ 0 h 104"/>
                <a:gd name="T2" fmla="*/ 10 w 61"/>
                <a:gd name="T3" fmla="*/ 0 h 104"/>
                <a:gd name="T4" fmla="*/ 14 w 61"/>
                <a:gd name="T5" fmla="*/ 16 h 104"/>
                <a:gd name="T6" fmla="*/ 29 w 61"/>
                <a:gd name="T7" fmla="*/ 6 h 104"/>
                <a:gd name="T8" fmla="*/ 45 w 61"/>
                <a:gd name="T9" fmla="*/ 26 h 104"/>
                <a:gd name="T10" fmla="*/ 56 w 61"/>
                <a:gd name="T11" fmla="*/ 86 h 104"/>
                <a:gd name="T12" fmla="*/ 16 w 61"/>
                <a:gd name="T13" fmla="*/ 59 h 104"/>
                <a:gd name="T14" fmla="*/ 0 w 61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104">
                  <a:moveTo>
                    <a:pt x="0" y="0"/>
                  </a:moveTo>
                  <a:lnTo>
                    <a:pt x="10" y="0"/>
                  </a:lnTo>
                  <a:lnTo>
                    <a:pt x="14" y="20"/>
                  </a:lnTo>
                  <a:lnTo>
                    <a:pt x="31" y="8"/>
                  </a:lnTo>
                  <a:lnTo>
                    <a:pt x="49" y="31"/>
                  </a:lnTo>
                  <a:lnTo>
                    <a:pt x="60" y="103"/>
                  </a:lnTo>
                  <a:lnTo>
                    <a:pt x="18" y="71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5" name="Freeform 30"/>
            <p:cNvSpPr>
              <a:spLocks/>
            </p:cNvSpPr>
            <p:nvPr/>
          </p:nvSpPr>
          <p:spPr bwMode="auto">
            <a:xfrm>
              <a:off x="5270" y="3811"/>
              <a:ext cx="123" cy="133"/>
            </a:xfrm>
            <a:custGeom>
              <a:avLst/>
              <a:gdLst>
                <a:gd name="T0" fmla="*/ 0 w 126"/>
                <a:gd name="T1" fmla="*/ 109 h 143"/>
                <a:gd name="T2" fmla="*/ 23 w 126"/>
                <a:gd name="T3" fmla="*/ 68 h 143"/>
                <a:gd name="T4" fmla="*/ 66 w 126"/>
                <a:gd name="T5" fmla="*/ 42 h 143"/>
                <a:gd name="T6" fmla="*/ 89 w 126"/>
                <a:gd name="T7" fmla="*/ 0 h 143"/>
                <a:gd name="T8" fmla="*/ 103 w 126"/>
                <a:gd name="T9" fmla="*/ 13 h 143"/>
                <a:gd name="T10" fmla="*/ 116 w 126"/>
                <a:gd name="T11" fmla="*/ 7 h 143"/>
                <a:gd name="T12" fmla="*/ 119 w 126"/>
                <a:gd name="T13" fmla="*/ 20 h 143"/>
                <a:gd name="T14" fmla="*/ 96 w 126"/>
                <a:gd name="T15" fmla="*/ 51 h 143"/>
                <a:gd name="T16" fmla="*/ 101 w 126"/>
                <a:gd name="T17" fmla="*/ 65 h 143"/>
                <a:gd name="T18" fmla="*/ 77 w 126"/>
                <a:gd name="T19" fmla="*/ 68 h 143"/>
                <a:gd name="T20" fmla="*/ 62 w 126"/>
                <a:gd name="T21" fmla="*/ 111 h 143"/>
                <a:gd name="T22" fmla="*/ 39 w 126"/>
                <a:gd name="T23" fmla="*/ 123 h 143"/>
                <a:gd name="T24" fmla="*/ 0 w 126"/>
                <a:gd name="T25" fmla="*/ 109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143">
                  <a:moveTo>
                    <a:pt x="0" y="126"/>
                  </a:moveTo>
                  <a:lnTo>
                    <a:pt x="25" y="79"/>
                  </a:lnTo>
                  <a:lnTo>
                    <a:pt x="70" y="48"/>
                  </a:lnTo>
                  <a:lnTo>
                    <a:pt x="93" y="0"/>
                  </a:lnTo>
                  <a:lnTo>
                    <a:pt x="108" y="15"/>
                  </a:lnTo>
                  <a:lnTo>
                    <a:pt x="122" y="8"/>
                  </a:lnTo>
                  <a:lnTo>
                    <a:pt x="125" y="24"/>
                  </a:lnTo>
                  <a:lnTo>
                    <a:pt x="100" y="59"/>
                  </a:lnTo>
                  <a:lnTo>
                    <a:pt x="106" y="75"/>
                  </a:lnTo>
                  <a:lnTo>
                    <a:pt x="81" y="79"/>
                  </a:lnTo>
                  <a:lnTo>
                    <a:pt x="66" y="128"/>
                  </a:lnTo>
                  <a:lnTo>
                    <a:pt x="41" y="142"/>
                  </a:lnTo>
                  <a:lnTo>
                    <a:pt x="0" y="12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6" name="Freeform 31"/>
            <p:cNvSpPr>
              <a:spLocks/>
            </p:cNvSpPr>
            <p:nvPr/>
          </p:nvSpPr>
          <p:spPr bwMode="auto">
            <a:xfrm>
              <a:off x="5366" y="3670"/>
              <a:ext cx="93" cy="156"/>
            </a:xfrm>
            <a:custGeom>
              <a:avLst/>
              <a:gdLst>
                <a:gd name="T0" fmla="*/ 0 w 95"/>
                <a:gd name="T1" fmla="*/ 0 h 165"/>
                <a:gd name="T2" fmla="*/ 25 w 95"/>
                <a:gd name="T3" fmla="*/ 17 h 165"/>
                <a:gd name="T4" fmla="*/ 31 w 95"/>
                <a:gd name="T5" fmla="*/ 49 h 165"/>
                <a:gd name="T6" fmla="*/ 41 w 95"/>
                <a:gd name="T7" fmla="*/ 58 h 165"/>
                <a:gd name="T8" fmla="*/ 48 w 95"/>
                <a:gd name="T9" fmla="*/ 44 h 165"/>
                <a:gd name="T10" fmla="*/ 54 w 95"/>
                <a:gd name="T11" fmla="*/ 65 h 165"/>
                <a:gd name="T12" fmla="*/ 90 w 95"/>
                <a:gd name="T13" fmla="*/ 65 h 165"/>
                <a:gd name="T14" fmla="*/ 81 w 95"/>
                <a:gd name="T15" fmla="*/ 101 h 165"/>
                <a:gd name="T16" fmla="*/ 64 w 95"/>
                <a:gd name="T17" fmla="*/ 103 h 165"/>
                <a:gd name="T18" fmla="*/ 50 w 95"/>
                <a:gd name="T19" fmla="*/ 147 h 165"/>
                <a:gd name="T20" fmla="*/ 31 w 95"/>
                <a:gd name="T21" fmla="*/ 147 h 165"/>
                <a:gd name="T22" fmla="*/ 39 w 95"/>
                <a:gd name="T23" fmla="*/ 132 h 165"/>
                <a:gd name="T24" fmla="*/ 18 w 95"/>
                <a:gd name="T25" fmla="*/ 103 h 165"/>
                <a:gd name="T26" fmla="*/ 35 w 95"/>
                <a:gd name="T27" fmla="*/ 75 h 165"/>
                <a:gd name="T28" fmla="*/ 31 w 95"/>
                <a:gd name="T29" fmla="*/ 53 h 165"/>
                <a:gd name="T30" fmla="*/ 0 w 95"/>
                <a:gd name="T31" fmla="*/ 0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65">
                  <a:moveTo>
                    <a:pt x="0" y="0"/>
                  </a:moveTo>
                  <a:lnTo>
                    <a:pt x="27" y="19"/>
                  </a:lnTo>
                  <a:lnTo>
                    <a:pt x="33" y="55"/>
                  </a:lnTo>
                  <a:lnTo>
                    <a:pt x="43" y="64"/>
                  </a:lnTo>
                  <a:lnTo>
                    <a:pt x="50" y="50"/>
                  </a:lnTo>
                  <a:lnTo>
                    <a:pt x="56" y="73"/>
                  </a:lnTo>
                  <a:lnTo>
                    <a:pt x="94" y="73"/>
                  </a:lnTo>
                  <a:lnTo>
                    <a:pt x="85" y="113"/>
                  </a:lnTo>
                  <a:lnTo>
                    <a:pt x="66" y="115"/>
                  </a:lnTo>
                  <a:lnTo>
                    <a:pt x="52" y="164"/>
                  </a:lnTo>
                  <a:lnTo>
                    <a:pt x="33" y="164"/>
                  </a:lnTo>
                  <a:lnTo>
                    <a:pt x="41" y="148"/>
                  </a:lnTo>
                  <a:lnTo>
                    <a:pt x="18" y="115"/>
                  </a:lnTo>
                  <a:lnTo>
                    <a:pt x="37" y="84"/>
                  </a:lnTo>
                  <a:lnTo>
                    <a:pt x="33" y="59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7" name="Freeform 32"/>
            <p:cNvSpPr>
              <a:spLocks/>
            </p:cNvSpPr>
            <p:nvPr/>
          </p:nvSpPr>
          <p:spPr bwMode="auto">
            <a:xfrm>
              <a:off x="4877" y="3047"/>
              <a:ext cx="156" cy="148"/>
            </a:xfrm>
            <a:custGeom>
              <a:avLst/>
              <a:gdLst>
                <a:gd name="T0" fmla="*/ 0 w 160"/>
                <a:gd name="T1" fmla="*/ 0 h 156"/>
                <a:gd name="T2" fmla="*/ 2 w 160"/>
                <a:gd name="T3" fmla="*/ 115 h 156"/>
                <a:gd name="T4" fmla="*/ 25 w 160"/>
                <a:gd name="T5" fmla="*/ 119 h 156"/>
                <a:gd name="T6" fmla="*/ 52 w 160"/>
                <a:gd name="T7" fmla="*/ 85 h 156"/>
                <a:gd name="T8" fmla="*/ 77 w 160"/>
                <a:gd name="T9" fmla="*/ 101 h 156"/>
                <a:gd name="T10" fmla="*/ 103 w 160"/>
                <a:gd name="T11" fmla="*/ 133 h 156"/>
                <a:gd name="T12" fmla="*/ 151 w 160"/>
                <a:gd name="T13" fmla="*/ 139 h 156"/>
                <a:gd name="T14" fmla="*/ 96 w 160"/>
                <a:gd name="T15" fmla="*/ 85 h 156"/>
                <a:gd name="T16" fmla="*/ 101 w 160"/>
                <a:gd name="T17" fmla="*/ 60 h 156"/>
                <a:gd name="T18" fmla="*/ 72 w 160"/>
                <a:gd name="T19" fmla="*/ 51 h 156"/>
                <a:gd name="T20" fmla="*/ 49 w 160"/>
                <a:gd name="T21" fmla="*/ 17 h 156"/>
                <a:gd name="T22" fmla="*/ 0 w 160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0" h="156">
                  <a:moveTo>
                    <a:pt x="0" y="0"/>
                  </a:moveTo>
                  <a:lnTo>
                    <a:pt x="2" y="128"/>
                  </a:lnTo>
                  <a:lnTo>
                    <a:pt x="27" y="132"/>
                  </a:lnTo>
                  <a:lnTo>
                    <a:pt x="54" y="95"/>
                  </a:lnTo>
                  <a:lnTo>
                    <a:pt x="81" y="112"/>
                  </a:lnTo>
                  <a:lnTo>
                    <a:pt x="109" y="148"/>
                  </a:lnTo>
                  <a:lnTo>
                    <a:pt x="159" y="155"/>
                  </a:lnTo>
                  <a:lnTo>
                    <a:pt x="100" y="95"/>
                  </a:lnTo>
                  <a:lnTo>
                    <a:pt x="107" y="66"/>
                  </a:lnTo>
                  <a:lnTo>
                    <a:pt x="76" y="57"/>
                  </a:lnTo>
                  <a:lnTo>
                    <a:pt x="51" y="19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8" name="Freeform 33"/>
            <p:cNvSpPr>
              <a:spLocks/>
            </p:cNvSpPr>
            <p:nvPr/>
          </p:nvSpPr>
          <p:spPr bwMode="auto">
            <a:xfrm>
              <a:off x="4990" y="3078"/>
              <a:ext cx="66" cy="37"/>
            </a:xfrm>
            <a:custGeom>
              <a:avLst/>
              <a:gdLst>
                <a:gd name="T0" fmla="*/ 0 w 68"/>
                <a:gd name="T1" fmla="*/ 22 h 40"/>
                <a:gd name="T2" fmla="*/ 37 w 68"/>
                <a:gd name="T3" fmla="*/ 33 h 40"/>
                <a:gd name="T4" fmla="*/ 63 w 68"/>
                <a:gd name="T5" fmla="*/ 11 h 40"/>
                <a:gd name="T6" fmla="*/ 52 w 68"/>
                <a:gd name="T7" fmla="*/ 0 h 40"/>
                <a:gd name="T8" fmla="*/ 46 w 68"/>
                <a:gd name="T9" fmla="*/ 13 h 40"/>
                <a:gd name="T10" fmla="*/ 0 w 68"/>
                <a:gd name="T11" fmla="*/ 2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40">
                  <a:moveTo>
                    <a:pt x="0" y="26"/>
                  </a:moveTo>
                  <a:lnTo>
                    <a:pt x="39" y="39"/>
                  </a:lnTo>
                  <a:lnTo>
                    <a:pt x="67" y="13"/>
                  </a:lnTo>
                  <a:lnTo>
                    <a:pt x="56" y="0"/>
                  </a:lnTo>
                  <a:lnTo>
                    <a:pt x="48" y="15"/>
                  </a:lnTo>
                  <a:lnTo>
                    <a:pt x="0" y="2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79" name="Freeform 34"/>
            <p:cNvSpPr>
              <a:spLocks/>
            </p:cNvSpPr>
            <p:nvPr/>
          </p:nvSpPr>
          <p:spPr bwMode="auto">
            <a:xfrm>
              <a:off x="5031" y="3051"/>
              <a:ext cx="36" cy="37"/>
            </a:xfrm>
            <a:custGeom>
              <a:avLst/>
              <a:gdLst>
                <a:gd name="T0" fmla="*/ 0 w 37"/>
                <a:gd name="T1" fmla="*/ 0 h 40"/>
                <a:gd name="T2" fmla="*/ 25 w 37"/>
                <a:gd name="T3" fmla="*/ 15 h 40"/>
                <a:gd name="T4" fmla="*/ 34 w 37"/>
                <a:gd name="T5" fmla="*/ 33 h 40"/>
                <a:gd name="T6" fmla="*/ 31 w 37"/>
                <a:gd name="T7" fmla="*/ 18 h 40"/>
                <a:gd name="T8" fmla="*/ 0 w 37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40">
                  <a:moveTo>
                    <a:pt x="0" y="0"/>
                  </a:moveTo>
                  <a:lnTo>
                    <a:pt x="27" y="17"/>
                  </a:lnTo>
                  <a:lnTo>
                    <a:pt x="36" y="39"/>
                  </a:lnTo>
                  <a:lnTo>
                    <a:pt x="33" y="21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0" name="Freeform 35"/>
            <p:cNvSpPr>
              <a:spLocks/>
            </p:cNvSpPr>
            <p:nvPr/>
          </p:nvSpPr>
          <p:spPr bwMode="auto">
            <a:xfrm>
              <a:off x="3419" y="987"/>
              <a:ext cx="78" cy="42"/>
            </a:xfrm>
            <a:custGeom>
              <a:avLst/>
              <a:gdLst>
                <a:gd name="T0" fmla="*/ 0 w 80"/>
                <a:gd name="T1" fmla="*/ 27 h 45"/>
                <a:gd name="T2" fmla="*/ 16 w 80"/>
                <a:gd name="T3" fmla="*/ 18 h 45"/>
                <a:gd name="T4" fmla="*/ 6 w 80"/>
                <a:gd name="T5" fmla="*/ 9 h 45"/>
                <a:gd name="T6" fmla="*/ 58 w 80"/>
                <a:gd name="T7" fmla="*/ 0 h 45"/>
                <a:gd name="T8" fmla="*/ 64 w 80"/>
                <a:gd name="T9" fmla="*/ 2 h 45"/>
                <a:gd name="T10" fmla="*/ 58 w 80"/>
                <a:gd name="T11" fmla="*/ 9 h 45"/>
                <a:gd name="T12" fmla="*/ 75 w 80"/>
                <a:gd name="T13" fmla="*/ 9 h 45"/>
                <a:gd name="T14" fmla="*/ 27 w 80"/>
                <a:gd name="T15" fmla="*/ 32 h 45"/>
                <a:gd name="T16" fmla="*/ 16 w 80"/>
                <a:gd name="T17" fmla="*/ 38 h 45"/>
                <a:gd name="T18" fmla="*/ 20 w 80"/>
                <a:gd name="T19" fmla="*/ 27 h 45"/>
                <a:gd name="T20" fmla="*/ 0 w 80"/>
                <a:gd name="T21" fmla="*/ 27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" h="45">
                  <a:moveTo>
                    <a:pt x="0" y="31"/>
                  </a:moveTo>
                  <a:lnTo>
                    <a:pt x="16" y="20"/>
                  </a:lnTo>
                  <a:lnTo>
                    <a:pt x="6" y="11"/>
                  </a:lnTo>
                  <a:lnTo>
                    <a:pt x="60" y="0"/>
                  </a:lnTo>
                  <a:lnTo>
                    <a:pt x="68" y="2"/>
                  </a:lnTo>
                  <a:lnTo>
                    <a:pt x="60" y="11"/>
                  </a:lnTo>
                  <a:lnTo>
                    <a:pt x="79" y="11"/>
                  </a:lnTo>
                  <a:lnTo>
                    <a:pt x="29" y="36"/>
                  </a:lnTo>
                  <a:lnTo>
                    <a:pt x="16" y="44"/>
                  </a:lnTo>
                  <a:lnTo>
                    <a:pt x="20" y="31"/>
                  </a:lnTo>
                  <a:lnTo>
                    <a:pt x="0" y="3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1" name="Freeform 36"/>
            <p:cNvSpPr>
              <a:spLocks/>
            </p:cNvSpPr>
            <p:nvPr/>
          </p:nvSpPr>
          <p:spPr bwMode="auto">
            <a:xfrm>
              <a:off x="3666" y="965"/>
              <a:ext cx="47" cy="30"/>
            </a:xfrm>
            <a:custGeom>
              <a:avLst/>
              <a:gdLst>
                <a:gd name="T0" fmla="*/ 0 w 48"/>
                <a:gd name="T1" fmla="*/ 20 h 32"/>
                <a:gd name="T2" fmla="*/ 14 w 48"/>
                <a:gd name="T3" fmla="*/ 27 h 32"/>
                <a:gd name="T4" fmla="*/ 45 w 48"/>
                <a:gd name="T5" fmla="*/ 17 h 32"/>
                <a:gd name="T6" fmla="*/ 26 w 48"/>
                <a:gd name="T7" fmla="*/ 0 h 32"/>
                <a:gd name="T8" fmla="*/ 0 w 48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2">
                  <a:moveTo>
                    <a:pt x="0" y="22"/>
                  </a:moveTo>
                  <a:lnTo>
                    <a:pt x="14" y="31"/>
                  </a:lnTo>
                  <a:lnTo>
                    <a:pt x="47" y="19"/>
                  </a:lnTo>
                  <a:lnTo>
                    <a:pt x="28" y="0"/>
                  </a:lnTo>
                  <a:lnTo>
                    <a:pt x="0" y="2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2" name="Freeform 37"/>
            <p:cNvSpPr>
              <a:spLocks/>
            </p:cNvSpPr>
            <p:nvPr/>
          </p:nvSpPr>
          <p:spPr bwMode="auto">
            <a:xfrm>
              <a:off x="4116" y="970"/>
              <a:ext cx="96" cy="54"/>
            </a:xfrm>
            <a:custGeom>
              <a:avLst/>
              <a:gdLst>
                <a:gd name="T0" fmla="*/ 0 w 98"/>
                <a:gd name="T1" fmla="*/ 42 h 57"/>
                <a:gd name="T2" fmla="*/ 24 w 98"/>
                <a:gd name="T3" fmla="*/ 15 h 57"/>
                <a:gd name="T4" fmla="*/ 61 w 98"/>
                <a:gd name="T5" fmla="*/ 0 h 57"/>
                <a:gd name="T6" fmla="*/ 93 w 98"/>
                <a:gd name="T7" fmla="*/ 26 h 57"/>
                <a:gd name="T8" fmla="*/ 82 w 98"/>
                <a:gd name="T9" fmla="*/ 28 h 57"/>
                <a:gd name="T10" fmla="*/ 86 w 98"/>
                <a:gd name="T11" fmla="*/ 39 h 57"/>
                <a:gd name="T12" fmla="*/ 37 w 98"/>
                <a:gd name="T13" fmla="*/ 50 h 57"/>
                <a:gd name="T14" fmla="*/ 0 w 98"/>
                <a:gd name="T15" fmla="*/ 42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7">
                  <a:moveTo>
                    <a:pt x="0" y="46"/>
                  </a:moveTo>
                  <a:lnTo>
                    <a:pt x="26" y="17"/>
                  </a:lnTo>
                  <a:lnTo>
                    <a:pt x="63" y="0"/>
                  </a:lnTo>
                  <a:lnTo>
                    <a:pt x="97" y="28"/>
                  </a:lnTo>
                  <a:lnTo>
                    <a:pt x="86" y="32"/>
                  </a:lnTo>
                  <a:lnTo>
                    <a:pt x="90" y="43"/>
                  </a:lnTo>
                  <a:lnTo>
                    <a:pt x="39" y="56"/>
                  </a:lnTo>
                  <a:lnTo>
                    <a:pt x="0" y="4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3" name="Freeform 38"/>
            <p:cNvSpPr>
              <a:spLocks/>
            </p:cNvSpPr>
            <p:nvPr/>
          </p:nvSpPr>
          <p:spPr bwMode="auto">
            <a:xfrm>
              <a:off x="3635" y="2240"/>
              <a:ext cx="219" cy="189"/>
            </a:xfrm>
            <a:custGeom>
              <a:avLst/>
              <a:gdLst>
                <a:gd name="T0" fmla="*/ 0 w 225"/>
                <a:gd name="T1" fmla="*/ 85 h 202"/>
                <a:gd name="T2" fmla="*/ 2 w 225"/>
                <a:gd name="T3" fmla="*/ 131 h 202"/>
                <a:gd name="T4" fmla="*/ 18 w 225"/>
                <a:gd name="T5" fmla="*/ 144 h 202"/>
                <a:gd name="T6" fmla="*/ 6 w 225"/>
                <a:gd name="T7" fmla="*/ 168 h 202"/>
                <a:gd name="T8" fmla="*/ 27 w 225"/>
                <a:gd name="T9" fmla="*/ 176 h 202"/>
                <a:gd name="T10" fmla="*/ 85 w 225"/>
                <a:gd name="T11" fmla="*/ 168 h 202"/>
                <a:gd name="T12" fmla="*/ 93 w 225"/>
                <a:gd name="T13" fmla="*/ 141 h 202"/>
                <a:gd name="T14" fmla="*/ 130 w 225"/>
                <a:gd name="T15" fmla="*/ 127 h 202"/>
                <a:gd name="T16" fmla="*/ 135 w 225"/>
                <a:gd name="T17" fmla="*/ 106 h 202"/>
                <a:gd name="T18" fmla="*/ 149 w 225"/>
                <a:gd name="T19" fmla="*/ 100 h 202"/>
                <a:gd name="T20" fmla="*/ 141 w 225"/>
                <a:gd name="T21" fmla="*/ 89 h 202"/>
                <a:gd name="T22" fmla="*/ 155 w 225"/>
                <a:gd name="T23" fmla="*/ 89 h 202"/>
                <a:gd name="T24" fmla="*/ 166 w 225"/>
                <a:gd name="T25" fmla="*/ 65 h 202"/>
                <a:gd name="T26" fmla="*/ 161 w 225"/>
                <a:gd name="T27" fmla="*/ 44 h 202"/>
                <a:gd name="T28" fmla="*/ 212 w 225"/>
                <a:gd name="T29" fmla="*/ 29 h 202"/>
                <a:gd name="T30" fmla="*/ 212 w 225"/>
                <a:gd name="T31" fmla="*/ 24 h 202"/>
                <a:gd name="T32" fmla="*/ 195 w 225"/>
                <a:gd name="T33" fmla="*/ 21 h 202"/>
                <a:gd name="T34" fmla="*/ 168 w 225"/>
                <a:gd name="T35" fmla="*/ 34 h 202"/>
                <a:gd name="T36" fmla="*/ 155 w 225"/>
                <a:gd name="T37" fmla="*/ 0 h 202"/>
                <a:gd name="T38" fmla="*/ 133 w 225"/>
                <a:gd name="T39" fmla="*/ 26 h 202"/>
                <a:gd name="T40" fmla="*/ 66 w 225"/>
                <a:gd name="T41" fmla="*/ 24 h 202"/>
                <a:gd name="T42" fmla="*/ 33 w 225"/>
                <a:gd name="T43" fmla="*/ 65 h 202"/>
                <a:gd name="T44" fmla="*/ 12 w 225"/>
                <a:gd name="T45" fmla="*/ 51 h 202"/>
                <a:gd name="T46" fmla="*/ 0 w 225"/>
                <a:gd name="T47" fmla="*/ 85 h 2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5" h="202">
                  <a:moveTo>
                    <a:pt x="0" y="97"/>
                  </a:moveTo>
                  <a:lnTo>
                    <a:pt x="2" y="150"/>
                  </a:lnTo>
                  <a:lnTo>
                    <a:pt x="18" y="165"/>
                  </a:lnTo>
                  <a:lnTo>
                    <a:pt x="6" y="192"/>
                  </a:lnTo>
                  <a:lnTo>
                    <a:pt x="29" y="201"/>
                  </a:lnTo>
                  <a:lnTo>
                    <a:pt x="89" y="192"/>
                  </a:lnTo>
                  <a:lnTo>
                    <a:pt x="99" y="161"/>
                  </a:lnTo>
                  <a:lnTo>
                    <a:pt x="138" y="145"/>
                  </a:lnTo>
                  <a:lnTo>
                    <a:pt x="143" y="121"/>
                  </a:lnTo>
                  <a:lnTo>
                    <a:pt x="157" y="114"/>
                  </a:lnTo>
                  <a:lnTo>
                    <a:pt x="149" y="101"/>
                  </a:lnTo>
                  <a:lnTo>
                    <a:pt x="163" y="101"/>
                  </a:lnTo>
                  <a:lnTo>
                    <a:pt x="176" y="75"/>
                  </a:lnTo>
                  <a:lnTo>
                    <a:pt x="170" y="50"/>
                  </a:lnTo>
                  <a:lnTo>
                    <a:pt x="224" y="33"/>
                  </a:lnTo>
                  <a:lnTo>
                    <a:pt x="224" y="28"/>
                  </a:lnTo>
                  <a:lnTo>
                    <a:pt x="205" y="24"/>
                  </a:lnTo>
                  <a:lnTo>
                    <a:pt x="178" y="39"/>
                  </a:lnTo>
                  <a:lnTo>
                    <a:pt x="163" y="0"/>
                  </a:lnTo>
                  <a:lnTo>
                    <a:pt x="141" y="30"/>
                  </a:lnTo>
                  <a:lnTo>
                    <a:pt x="70" y="28"/>
                  </a:lnTo>
                  <a:lnTo>
                    <a:pt x="35" y="75"/>
                  </a:lnTo>
                  <a:lnTo>
                    <a:pt x="12" y="59"/>
                  </a:lnTo>
                  <a:lnTo>
                    <a:pt x="0" y="9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4" name="Freeform 39"/>
            <p:cNvSpPr>
              <a:spLocks/>
            </p:cNvSpPr>
            <p:nvPr/>
          </p:nvSpPr>
          <p:spPr bwMode="auto">
            <a:xfrm>
              <a:off x="4063" y="2487"/>
              <a:ext cx="73" cy="113"/>
            </a:xfrm>
            <a:custGeom>
              <a:avLst/>
              <a:gdLst>
                <a:gd name="T0" fmla="*/ 0 w 75"/>
                <a:gd name="T1" fmla="*/ 32 h 122"/>
                <a:gd name="T2" fmla="*/ 8 w 75"/>
                <a:gd name="T3" fmla="*/ 42 h 122"/>
                <a:gd name="T4" fmla="*/ 14 w 75"/>
                <a:gd name="T5" fmla="*/ 92 h 122"/>
                <a:gd name="T6" fmla="*/ 30 w 75"/>
                <a:gd name="T7" fmla="*/ 88 h 122"/>
                <a:gd name="T8" fmla="*/ 43 w 75"/>
                <a:gd name="T9" fmla="*/ 67 h 122"/>
                <a:gd name="T10" fmla="*/ 54 w 75"/>
                <a:gd name="T11" fmla="*/ 71 h 122"/>
                <a:gd name="T12" fmla="*/ 61 w 75"/>
                <a:gd name="T13" fmla="*/ 104 h 122"/>
                <a:gd name="T14" fmla="*/ 70 w 75"/>
                <a:gd name="T15" fmla="*/ 87 h 122"/>
                <a:gd name="T16" fmla="*/ 59 w 75"/>
                <a:gd name="T17" fmla="*/ 53 h 122"/>
                <a:gd name="T18" fmla="*/ 54 w 75"/>
                <a:gd name="T19" fmla="*/ 65 h 122"/>
                <a:gd name="T20" fmla="*/ 45 w 75"/>
                <a:gd name="T21" fmla="*/ 48 h 122"/>
                <a:gd name="T22" fmla="*/ 61 w 75"/>
                <a:gd name="T23" fmla="*/ 27 h 122"/>
                <a:gd name="T24" fmla="*/ 28 w 75"/>
                <a:gd name="T25" fmla="*/ 24 h 122"/>
                <a:gd name="T26" fmla="*/ 8 w 75"/>
                <a:gd name="T27" fmla="*/ 0 h 122"/>
                <a:gd name="T28" fmla="*/ 0 w 75"/>
                <a:gd name="T29" fmla="*/ 13 h 122"/>
                <a:gd name="T30" fmla="*/ 10 w 75"/>
                <a:gd name="T31" fmla="*/ 24 h 122"/>
                <a:gd name="T32" fmla="*/ 0 w 75"/>
                <a:gd name="T33" fmla="*/ 32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122">
                  <a:moveTo>
                    <a:pt x="0" y="38"/>
                  </a:moveTo>
                  <a:lnTo>
                    <a:pt x="8" y="49"/>
                  </a:lnTo>
                  <a:lnTo>
                    <a:pt x="14" y="107"/>
                  </a:lnTo>
                  <a:lnTo>
                    <a:pt x="32" y="103"/>
                  </a:lnTo>
                  <a:lnTo>
                    <a:pt x="45" y="78"/>
                  </a:lnTo>
                  <a:lnTo>
                    <a:pt x="57" y="83"/>
                  </a:lnTo>
                  <a:lnTo>
                    <a:pt x="65" y="121"/>
                  </a:lnTo>
                  <a:lnTo>
                    <a:pt x="74" y="101"/>
                  </a:lnTo>
                  <a:lnTo>
                    <a:pt x="63" y="61"/>
                  </a:lnTo>
                  <a:lnTo>
                    <a:pt x="57" y="76"/>
                  </a:lnTo>
                  <a:lnTo>
                    <a:pt x="47" y="56"/>
                  </a:lnTo>
                  <a:lnTo>
                    <a:pt x="65" y="31"/>
                  </a:lnTo>
                  <a:lnTo>
                    <a:pt x="30" y="28"/>
                  </a:lnTo>
                  <a:lnTo>
                    <a:pt x="8" y="0"/>
                  </a:lnTo>
                  <a:lnTo>
                    <a:pt x="0" y="15"/>
                  </a:lnTo>
                  <a:lnTo>
                    <a:pt x="10" y="28"/>
                  </a:lnTo>
                  <a:lnTo>
                    <a:pt x="0" y="3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5" name="Freeform 40"/>
            <p:cNvSpPr>
              <a:spLocks/>
            </p:cNvSpPr>
            <p:nvPr/>
          </p:nvSpPr>
          <p:spPr bwMode="auto">
            <a:xfrm>
              <a:off x="4076" y="2454"/>
              <a:ext cx="49" cy="31"/>
            </a:xfrm>
            <a:custGeom>
              <a:avLst/>
              <a:gdLst>
                <a:gd name="T0" fmla="*/ 0 w 50"/>
                <a:gd name="T1" fmla="*/ 16 h 32"/>
                <a:gd name="T2" fmla="*/ 6 w 50"/>
                <a:gd name="T3" fmla="*/ 29 h 32"/>
                <a:gd name="T4" fmla="*/ 47 w 50"/>
                <a:gd name="T5" fmla="*/ 22 h 32"/>
                <a:gd name="T6" fmla="*/ 44 w 50"/>
                <a:gd name="T7" fmla="*/ 8 h 32"/>
                <a:gd name="T8" fmla="*/ 17 w 50"/>
                <a:gd name="T9" fmla="*/ 0 h 32"/>
                <a:gd name="T10" fmla="*/ 0 w 50"/>
                <a:gd name="T11" fmla="*/ 1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2">
                  <a:moveTo>
                    <a:pt x="0" y="17"/>
                  </a:moveTo>
                  <a:lnTo>
                    <a:pt x="6" y="31"/>
                  </a:lnTo>
                  <a:lnTo>
                    <a:pt x="49" y="24"/>
                  </a:lnTo>
                  <a:lnTo>
                    <a:pt x="46" y="8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6" name="Freeform 41"/>
            <p:cNvSpPr>
              <a:spLocks/>
            </p:cNvSpPr>
            <p:nvPr/>
          </p:nvSpPr>
          <p:spPr bwMode="auto">
            <a:xfrm>
              <a:off x="4130" y="2458"/>
              <a:ext cx="137" cy="351"/>
            </a:xfrm>
            <a:custGeom>
              <a:avLst/>
              <a:gdLst>
                <a:gd name="T0" fmla="*/ 0 w 141"/>
                <a:gd name="T1" fmla="*/ 135 h 374"/>
                <a:gd name="T2" fmla="*/ 6 w 141"/>
                <a:gd name="T3" fmla="*/ 115 h 374"/>
                <a:gd name="T4" fmla="*/ 46 w 141"/>
                <a:gd name="T5" fmla="*/ 29 h 374"/>
                <a:gd name="T6" fmla="*/ 69 w 141"/>
                <a:gd name="T7" fmla="*/ 17 h 374"/>
                <a:gd name="T8" fmla="*/ 77 w 141"/>
                <a:gd name="T9" fmla="*/ 0 h 374"/>
                <a:gd name="T10" fmla="*/ 94 w 141"/>
                <a:gd name="T11" fmla="*/ 9 h 374"/>
                <a:gd name="T12" fmla="*/ 94 w 141"/>
                <a:gd name="T13" fmla="*/ 26 h 374"/>
                <a:gd name="T14" fmla="*/ 81 w 141"/>
                <a:gd name="T15" fmla="*/ 80 h 374"/>
                <a:gd name="T16" fmla="*/ 96 w 141"/>
                <a:gd name="T17" fmla="*/ 77 h 374"/>
                <a:gd name="T18" fmla="*/ 106 w 141"/>
                <a:gd name="T19" fmla="*/ 112 h 374"/>
                <a:gd name="T20" fmla="*/ 132 w 141"/>
                <a:gd name="T21" fmla="*/ 122 h 374"/>
                <a:gd name="T22" fmla="*/ 120 w 141"/>
                <a:gd name="T23" fmla="*/ 137 h 374"/>
                <a:gd name="T24" fmla="*/ 86 w 141"/>
                <a:gd name="T25" fmla="*/ 159 h 374"/>
                <a:gd name="T26" fmla="*/ 81 w 141"/>
                <a:gd name="T27" fmla="*/ 179 h 374"/>
                <a:gd name="T28" fmla="*/ 96 w 141"/>
                <a:gd name="T29" fmla="*/ 220 h 374"/>
                <a:gd name="T30" fmla="*/ 90 w 141"/>
                <a:gd name="T31" fmla="*/ 242 h 374"/>
                <a:gd name="T32" fmla="*/ 111 w 141"/>
                <a:gd name="T33" fmla="*/ 297 h 374"/>
                <a:gd name="T34" fmla="*/ 94 w 141"/>
                <a:gd name="T35" fmla="*/ 328 h 374"/>
                <a:gd name="T36" fmla="*/ 81 w 141"/>
                <a:gd name="T37" fmla="*/ 215 h 374"/>
                <a:gd name="T38" fmla="*/ 67 w 141"/>
                <a:gd name="T39" fmla="*/ 197 h 374"/>
                <a:gd name="T40" fmla="*/ 46 w 141"/>
                <a:gd name="T41" fmla="*/ 226 h 374"/>
                <a:gd name="T42" fmla="*/ 29 w 141"/>
                <a:gd name="T43" fmla="*/ 222 h 374"/>
                <a:gd name="T44" fmla="*/ 31 w 141"/>
                <a:gd name="T45" fmla="*/ 179 h 374"/>
                <a:gd name="T46" fmla="*/ 0 w 141"/>
                <a:gd name="T47" fmla="*/ 135 h 3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1" h="374">
                  <a:moveTo>
                    <a:pt x="0" y="153"/>
                  </a:moveTo>
                  <a:lnTo>
                    <a:pt x="6" y="131"/>
                  </a:lnTo>
                  <a:lnTo>
                    <a:pt x="48" y="33"/>
                  </a:lnTo>
                  <a:lnTo>
                    <a:pt x="73" y="19"/>
                  </a:lnTo>
                  <a:lnTo>
                    <a:pt x="81" y="0"/>
                  </a:lnTo>
                  <a:lnTo>
                    <a:pt x="100" y="11"/>
                  </a:lnTo>
                  <a:lnTo>
                    <a:pt x="100" y="30"/>
                  </a:lnTo>
                  <a:lnTo>
                    <a:pt x="85" y="91"/>
                  </a:lnTo>
                  <a:lnTo>
                    <a:pt x="102" y="87"/>
                  </a:lnTo>
                  <a:lnTo>
                    <a:pt x="112" y="127"/>
                  </a:lnTo>
                  <a:lnTo>
                    <a:pt x="140" y="138"/>
                  </a:lnTo>
                  <a:lnTo>
                    <a:pt x="127" y="156"/>
                  </a:lnTo>
                  <a:lnTo>
                    <a:pt x="91" y="180"/>
                  </a:lnTo>
                  <a:lnTo>
                    <a:pt x="85" y="204"/>
                  </a:lnTo>
                  <a:lnTo>
                    <a:pt x="102" y="249"/>
                  </a:lnTo>
                  <a:lnTo>
                    <a:pt x="96" y="275"/>
                  </a:lnTo>
                  <a:lnTo>
                    <a:pt x="117" y="337"/>
                  </a:lnTo>
                  <a:lnTo>
                    <a:pt x="100" y="373"/>
                  </a:lnTo>
                  <a:lnTo>
                    <a:pt x="85" y="244"/>
                  </a:lnTo>
                  <a:lnTo>
                    <a:pt x="71" y="224"/>
                  </a:lnTo>
                  <a:lnTo>
                    <a:pt x="48" y="257"/>
                  </a:lnTo>
                  <a:lnTo>
                    <a:pt x="31" y="253"/>
                  </a:lnTo>
                  <a:lnTo>
                    <a:pt x="33" y="204"/>
                  </a:lnTo>
                  <a:lnTo>
                    <a:pt x="0" y="15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7" name="Freeform 42"/>
            <p:cNvSpPr>
              <a:spLocks/>
            </p:cNvSpPr>
            <p:nvPr/>
          </p:nvSpPr>
          <p:spPr bwMode="auto">
            <a:xfrm>
              <a:off x="3840" y="1886"/>
              <a:ext cx="953" cy="729"/>
            </a:xfrm>
            <a:custGeom>
              <a:avLst/>
              <a:gdLst>
                <a:gd name="T0" fmla="*/ 4 w 977"/>
                <a:gd name="T1" fmla="*/ 297 h 779"/>
                <a:gd name="T2" fmla="*/ 98 w 977"/>
                <a:gd name="T3" fmla="*/ 255 h 779"/>
                <a:gd name="T4" fmla="*/ 97 w 977"/>
                <a:gd name="T5" fmla="*/ 197 h 779"/>
                <a:gd name="T6" fmla="*/ 141 w 977"/>
                <a:gd name="T7" fmla="*/ 145 h 779"/>
                <a:gd name="T8" fmla="*/ 184 w 977"/>
                <a:gd name="T9" fmla="*/ 120 h 779"/>
                <a:gd name="T10" fmla="*/ 230 w 977"/>
                <a:gd name="T11" fmla="*/ 130 h 779"/>
                <a:gd name="T12" fmla="*/ 258 w 977"/>
                <a:gd name="T13" fmla="*/ 188 h 779"/>
                <a:gd name="T14" fmla="*/ 354 w 977"/>
                <a:gd name="T15" fmla="*/ 242 h 779"/>
                <a:gd name="T16" fmla="*/ 471 w 977"/>
                <a:gd name="T17" fmla="*/ 266 h 779"/>
                <a:gd name="T18" fmla="*/ 580 w 977"/>
                <a:gd name="T19" fmla="*/ 222 h 779"/>
                <a:gd name="T20" fmla="*/ 605 w 977"/>
                <a:gd name="T21" fmla="*/ 197 h 779"/>
                <a:gd name="T22" fmla="*/ 696 w 977"/>
                <a:gd name="T23" fmla="*/ 155 h 779"/>
                <a:gd name="T24" fmla="*/ 637 w 977"/>
                <a:gd name="T25" fmla="*/ 136 h 779"/>
                <a:gd name="T26" fmla="*/ 646 w 977"/>
                <a:gd name="T27" fmla="*/ 83 h 779"/>
                <a:gd name="T28" fmla="*/ 690 w 977"/>
                <a:gd name="T29" fmla="*/ 81 h 779"/>
                <a:gd name="T30" fmla="*/ 704 w 977"/>
                <a:gd name="T31" fmla="*/ 21 h 779"/>
                <a:gd name="T32" fmla="*/ 787 w 977"/>
                <a:gd name="T33" fmla="*/ 15 h 779"/>
                <a:gd name="T34" fmla="*/ 863 w 977"/>
                <a:gd name="T35" fmla="*/ 107 h 779"/>
                <a:gd name="T36" fmla="*/ 929 w 977"/>
                <a:gd name="T37" fmla="*/ 116 h 779"/>
                <a:gd name="T38" fmla="*/ 869 w 977"/>
                <a:gd name="T39" fmla="*/ 199 h 779"/>
                <a:gd name="T40" fmla="*/ 863 w 977"/>
                <a:gd name="T41" fmla="*/ 244 h 779"/>
                <a:gd name="T42" fmla="*/ 829 w 977"/>
                <a:gd name="T43" fmla="*/ 260 h 779"/>
                <a:gd name="T44" fmla="*/ 807 w 977"/>
                <a:gd name="T45" fmla="*/ 268 h 779"/>
                <a:gd name="T46" fmla="*/ 724 w 977"/>
                <a:gd name="T47" fmla="*/ 326 h 779"/>
                <a:gd name="T48" fmla="*/ 730 w 977"/>
                <a:gd name="T49" fmla="*/ 280 h 779"/>
                <a:gd name="T50" fmla="*/ 668 w 977"/>
                <a:gd name="T51" fmla="*/ 330 h 779"/>
                <a:gd name="T52" fmla="*/ 714 w 977"/>
                <a:gd name="T53" fmla="*/ 346 h 779"/>
                <a:gd name="T54" fmla="*/ 706 w 977"/>
                <a:gd name="T55" fmla="*/ 375 h 779"/>
                <a:gd name="T56" fmla="*/ 732 w 977"/>
                <a:gd name="T57" fmla="*/ 466 h 779"/>
                <a:gd name="T58" fmla="*/ 732 w 977"/>
                <a:gd name="T59" fmla="*/ 480 h 779"/>
                <a:gd name="T60" fmla="*/ 734 w 977"/>
                <a:gd name="T61" fmla="*/ 499 h 779"/>
                <a:gd name="T62" fmla="*/ 648 w 977"/>
                <a:gd name="T63" fmla="*/ 629 h 779"/>
                <a:gd name="T64" fmla="*/ 611 w 977"/>
                <a:gd name="T65" fmla="*/ 638 h 779"/>
                <a:gd name="T66" fmla="*/ 595 w 977"/>
                <a:gd name="T67" fmla="*/ 649 h 779"/>
                <a:gd name="T68" fmla="*/ 552 w 977"/>
                <a:gd name="T69" fmla="*/ 681 h 779"/>
                <a:gd name="T70" fmla="*/ 519 w 977"/>
                <a:gd name="T71" fmla="*/ 656 h 779"/>
                <a:gd name="T72" fmla="*/ 431 w 977"/>
                <a:gd name="T73" fmla="*/ 640 h 779"/>
                <a:gd name="T74" fmla="*/ 423 w 977"/>
                <a:gd name="T75" fmla="*/ 660 h 779"/>
                <a:gd name="T76" fmla="*/ 389 w 977"/>
                <a:gd name="T77" fmla="*/ 647 h 779"/>
                <a:gd name="T78" fmla="*/ 364 w 977"/>
                <a:gd name="T79" fmla="*/ 615 h 779"/>
                <a:gd name="T80" fmla="*/ 377 w 977"/>
                <a:gd name="T81" fmla="*/ 544 h 779"/>
                <a:gd name="T82" fmla="*/ 341 w 977"/>
                <a:gd name="T83" fmla="*/ 526 h 779"/>
                <a:gd name="T84" fmla="*/ 274 w 977"/>
                <a:gd name="T85" fmla="*/ 540 h 779"/>
                <a:gd name="T86" fmla="*/ 230 w 977"/>
                <a:gd name="T87" fmla="*/ 547 h 779"/>
                <a:gd name="T88" fmla="*/ 218 w 977"/>
                <a:gd name="T89" fmla="*/ 538 h 779"/>
                <a:gd name="T90" fmla="*/ 161 w 977"/>
                <a:gd name="T91" fmla="*/ 511 h 779"/>
                <a:gd name="T92" fmla="*/ 80 w 977"/>
                <a:gd name="T93" fmla="*/ 480 h 779"/>
                <a:gd name="T94" fmla="*/ 90 w 977"/>
                <a:gd name="T95" fmla="*/ 445 h 779"/>
                <a:gd name="T96" fmla="*/ 99 w 977"/>
                <a:gd name="T97" fmla="*/ 390 h 779"/>
                <a:gd name="T98" fmla="*/ 59 w 977"/>
                <a:gd name="T99" fmla="*/ 392 h 779"/>
                <a:gd name="T100" fmla="*/ 16 w 977"/>
                <a:gd name="T101" fmla="*/ 356 h 779"/>
                <a:gd name="T102" fmla="*/ 0 w 977"/>
                <a:gd name="T103" fmla="*/ 324 h 7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7" h="779">
                  <a:moveTo>
                    <a:pt x="0" y="370"/>
                  </a:moveTo>
                  <a:lnTo>
                    <a:pt x="4" y="339"/>
                  </a:lnTo>
                  <a:lnTo>
                    <a:pt x="41" y="332"/>
                  </a:lnTo>
                  <a:lnTo>
                    <a:pt x="103" y="292"/>
                  </a:lnTo>
                  <a:lnTo>
                    <a:pt x="111" y="259"/>
                  </a:lnTo>
                  <a:lnTo>
                    <a:pt x="101" y="226"/>
                  </a:lnTo>
                  <a:lnTo>
                    <a:pt x="138" y="215"/>
                  </a:lnTo>
                  <a:lnTo>
                    <a:pt x="149" y="166"/>
                  </a:lnTo>
                  <a:lnTo>
                    <a:pt x="188" y="170"/>
                  </a:lnTo>
                  <a:lnTo>
                    <a:pt x="194" y="137"/>
                  </a:lnTo>
                  <a:lnTo>
                    <a:pt x="226" y="119"/>
                  </a:lnTo>
                  <a:lnTo>
                    <a:pt x="242" y="148"/>
                  </a:lnTo>
                  <a:lnTo>
                    <a:pt x="263" y="157"/>
                  </a:lnTo>
                  <a:lnTo>
                    <a:pt x="272" y="215"/>
                  </a:lnTo>
                  <a:lnTo>
                    <a:pt x="343" y="237"/>
                  </a:lnTo>
                  <a:lnTo>
                    <a:pt x="372" y="277"/>
                  </a:lnTo>
                  <a:lnTo>
                    <a:pt x="430" y="273"/>
                  </a:lnTo>
                  <a:lnTo>
                    <a:pt x="495" y="304"/>
                  </a:lnTo>
                  <a:lnTo>
                    <a:pt x="582" y="277"/>
                  </a:lnTo>
                  <a:lnTo>
                    <a:pt x="610" y="253"/>
                  </a:lnTo>
                  <a:lnTo>
                    <a:pt x="610" y="221"/>
                  </a:lnTo>
                  <a:lnTo>
                    <a:pt x="636" y="226"/>
                  </a:lnTo>
                  <a:lnTo>
                    <a:pt x="688" y="182"/>
                  </a:lnTo>
                  <a:lnTo>
                    <a:pt x="732" y="177"/>
                  </a:lnTo>
                  <a:lnTo>
                    <a:pt x="711" y="146"/>
                  </a:lnTo>
                  <a:lnTo>
                    <a:pt x="669" y="155"/>
                  </a:lnTo>
                  <a:lnTo>
                    <a:pt x="669" y="115"/>
                  </a:lnTo>
                  <a:lnTo>
                    <a:pt x="679" y="95"/>
                  </a:lnTo>
                  <a:lnTo>
                    <a:pt x="704" y="106"/>
                  </a:lnTo>
                  <a:lnTo>
                    <a:pt x="725" y="93"/>
                  </a:lnTo>
                  <a:lnTo>
                    <a:pt x="750" y="42"/>
                  </a:lnTo>
                  <a:lnTo>
                    <a:pt x="740" y="24"/>
                  </a:lnTo>
                  <a:lnTo>
                    <a:pt x="796" y="0"/>
                  </a:lnTo>
                  <a:lnTo>
                    <a:pt x="827" y="17"/>
                  </a:lnTo>
                  <a:lnTo>
                    <a:pt x="859" y="102"/>
                  </a:lnTo>
                  <a:lnTo>
                    <a:pt x="907" y="122"/>
                  </a:lnTo>
                  <a:lnTo>
                    <a:pt x="915" y="153"/>
                  </a:lnTo>
                  <a:lnTo>
                    <a:pt x="976" y="133"/>
                  </a:lnTo>
                  <a:lnTo>
                    <a:pt x="946" y="217"/>
                  </a:lnTo>
                  <a:lnTo>
                    <a:pt x="913" y="228"/>
                  </a:lnTo>
                  <a:lnTo>
                    <a:pt x="919" y="259"/>
                  </a:lnTo>
                  <a:lnTo>
                    <a:pt x="907" y="279"/>
                  </a:lnTo>
                  <a:lnTo>
                    <a:pt x="900" y="273"/>
                  </a:lnTo>
                  <a:lnTo>
                    <a:pt x="871" y="297"/>
                  </a:lnTo>
                  <a:lnTo>
                    <a:pt x="871" y="308"/>
                  </a:lnTo>
                  <a:lnTo>
                    <a:pt x="848" y="306"/>
                  </a:lnTo>
                  <a:lnTo>
                    <a:pt x="807" y="344"/>
                  </a:lnTo>
                  <a:lnTo>
                    <a:pt x="761" y="372"/>
                  </a:lnTo>
                  <a:lnTo>
                    <a:pt x="775" y="332"/>
                  </a:lnTo>
                  <a:lnTo>
                    <a:pt x="767" y="319"/>
                  </a:lnTo>
                  <a:lnTo>
                    <a:pt x="704" y="366"/>
                  </a:lnTo>
                  <a:lnTo>
                    <a:pt x="702" y="377"/>
                  </a:lnTo>
                  <a:lnTo>
                    <a:pt x="723" y="406"/>
                  </a:lnTo>
                  <a:lnTo>
                    <a:pt x="750" y="395"/>
                  </a:lnTo>
                  <a:lnTo>
                    <a:pt x="779" y="406"/>
                  </a:lnTo>
                  <a:lnTo>
                    <a:pt x="742" y="428"/>
                  </a:lnTo>
                  <a:lnTo>
                    <a:pt x="725" y="459"/>
                  </a:lnTo>
                  <a:lnTo>
                    <a:pt x="769" y="532"/>
                  </a:lnTo>
                  <a:lnTo>
                    <a:pt x="740" y="526"/>
                  </a:lnTo>
                  <a:lnTo>
                    <a:pt x="769" y="548"/>
                  </a:lnTo>
                  <a:lnTo>
                    <a:pt x="740" y="566"/>
                  </a:lnTo>
                  <a:lnTo>
                    <a:pt x="771" y="570"/>
                  </a:lnTo>
                  <a:lnTo>
                    <a:pt x="717" y="684"/>
                  </a:lnTo>
                  <a:lnTo>
                    <a:pt x="681" y="718"/>
                  </a:lnTo>
                  <a:lnTo>
                    <a:pt x="646" y="729"/>
                  </a:lnTo>
                  <a:lnTo>
                    <a:pt x="642" y="729"/>
                  </a:lnTo>
                  <a:lnTo>
                    <a:pt x="636" y="724"/>
                  </a:lnTo>
                  <a:lnTo>
                    <a:pt x="625" y="742"/>
                  </a:lnTo>
                  <a:lnTo>
                    <a:pt x="582" y="753"/>
                  </a:lnTo>
                  <a:lnTo>
                    <a:pt x="580" y="778"/>
                  </a:lnTo>
                  <a:lnTo>
                    <a:pt x="572" y="749"/>
                  </a:lnTo>
                  <a:lnTo>
                    <a:pt x="545" y="749"/>
                  </a:lnTo>
                  <a:lnTo>
                    <a:pt x="501" y="715"/>
                  </a:lnTo>
                  <a:lnTo>
                    <a:pt x="453" y="731"/>
                  </a:lnTo>
                  <a:lnTo>
                    <a:pt x="443" y="731"/>
                  </a:lnTo>
                  <a:lnTo>
                    <a:pt x="445" y="753"/>
                  </a:lnTo>
                  <a:lnTo>
                    <a:pt x="436" y="749"/>
                  </a:lnTo>
                  <a:lnTo>
                    <a:pt x="409" y="738"/>
                  </a:lnTo>
                  <a:lnTo>
                    <a:pt x="399" y="698"/>
                  </a:lnTo>
                  <a:lnTo>
                    <a:pt x="382" y="702"/>
                  </a:lnTo>
                  <a:lnTo>
                    <a:pt x="397" y="641"/>
                  </a:lnTo>
                  <a:lnTo>
                    <a:pt x="397" y="621"/>
                  </a:lnTo>
                  <a:lnTo>
                    <a:pt x="378" y="608"/>
                  </a:lnTo>
                  <a:lnTo>
                    <a:pt x="359" y="601"/>
                  </a:lnTo>
                  <a:lnTo>
                    <a:pt x="355" y="579"/>
                  </a:lnTo>
                  <a:lnTo>
                    <a:pt x="288" y="617"/>
                  </a:lnTo>
                  <a:lnTo>
                    <a:pt x="257" y="605"/>
                  </a:lnTo>
                  <a:lnTo>
                    <a:pt x="242" y="625"/>
                  </a:lnTo>
                  <a:lnTo>
                    <a:pt x="240" y="612"/>
                  </a:lnTo>
                  <a:lnTo>
                    <a:pt x="230" y="614"/>
                  </a:lnTo>
                  <a:lnTo>
                    <a:pt x="194" y="614"/>
                  </a:lnTo>
                  <a:lnTo>
                    <a:pt x="169" y="583"/>
                  </a:lnTo>
                  <a:lnTo>
                    <a:pt x="117" y="563"/>
                  </a:lnTo>
                  <a:lnTo>
                    <a:pt x="84" y="548"/>
                  </a:lnTo>
                  <a:lnTo>
                    <a:pt x="76" y="512"/>
                  </a:lnTo>
                  <a:lnTo>
                    <a:pt x="94" y="508"/>
                  </a:lnTo>
                  <a:lnTo>
                    <a:pt x="84" y="479"/>
                  </a:lnTo>
                  <a:lnTo>
                    <a:pt x="105" y="446"/>
                  </a:lnTo>
                  <a:lnTo>
                    <a:pt x="88" y="435"/>
                  </a:lnTo>
                  <a:lnTo>
                    <a:pt x="62" y="448"/>
                  </a:lnTo>
                  <a:lnTo>
                    <a:pt x="14" y="410"/>
                  </a:lnTo>
                  <a:lnTo>
                    <a:pt x="16" y="406"/>
                  </a:lnTo>
                  <a:lnTo>
                    <a:pt x="16" y="379"/>
                  </a:lnTo>
                  <a:lnTo>
                    <a:pt x="0" y="37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8" name="Freeform 43"/>
            <p:cNvSpPr>
              <a:spLocks/>
            </p:cNvSpPr>
            <p:nvPr/>
          </p:nvSpPr>
          <p:spPr bwMode="auto">
            <a:xfrm>
              <a:off x="4562" y="2519"/>
              <a:ext cx="27" cy="61"/>
            </a:xfrm>
            <a:custGeom>
              <a:avLst/>
              <a:gdLst>
                <a:gd name="T0" fmla="*/ 0 w 28"/>
                <a:gd name="T1" fmla="*/ 22 h 65"/>
                <a:gd name="T2" fmla="*/ 10 w 28"/>
                <a:gd name="T3" fmla="*/ 56 h 65"/>
                <a:gd name="T4" fmla="*/ 25 w 28"/>
                <a:gd name="T5" fmla="*/ 0 h 65"/>
                <a:gd name="T6" fmla="*/ 14 w 28"/>
                <a:gd name="T7" fmla="*/ 0 h 65"/>
                <a:gd name="T8" fmla="*/ 0 w 28"/>
                <a:gd name="T9" fmla="*/ 2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5">
                  <a:moveTo>
                    <a:pt x="0" y="24"/>
                  </a:moveTo>
                  <a:lnTo>
                    <a:pt x="10" y="64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89" name="Freeform 44"/>
            <p:cNvSpPr>
              <a:spLocks/>
            </p:cNvSpPr>
            <p:nvPr/>
          </p:nvSpPr>
          <p:spPr bwMode="auto">
            <a:xfrm>
              <a:off x="3753" y="2300"/>
              <a:ext cx="459" cy="553"/>
            </a:xfrm>
            <a:custGeom>
              <a:avLst/>
              <a:gdLst>
                <a:gd name="T0" fmla="*/ 0 w 470"/>
                <a:gd name="T1" fmla="*/ 235 h 592"/>
                <a:gd name="T2" fmla="*/ 12 w 470"/>
                <a:gd name="T3" fmla="*/ 224 h 592"/>
                <a:gd name="T4" fmla="*/ 45 w 470"/>
                <a:gd name="T5" fmla="*/ 224 h 592"/>
                <a:gd name="T6" fmla="*/ 22 w 470"/>
                <a:gd name="T7" fmla="*/ 168 h 592"/>
                <a:gd name="T8" fmla="*/ 35 w 470"/>
                <a:gd name="T9" fmla="*/ 155 h 592"/>
                <a:gd name="T10" fmla="*/ 58 w 470"/>
                <a:gd name="T11" fmla="*/ 157 h 592"/>
                <a:gd name="T12" fmla="*/ 102 w 470"/>
                <a:gd name="T13" fmla="*/ 99 h 592"/>
                <a:gd name="T14" fmla="*/ 97 w 470"/>
                <a:gd name="T15" fmla="*/ 81 h 592"/>
                <a:gd name="T16" fmla="*/ 110 w 470"/>
                <a:gd name="T17" fmla="*/ 73 h 592"/>
                <a:gd name="T18" fmla="*/ 91 w 470"/>
                <a:gd name="T19" fmla="*/ 54 h 592"/>
                <a:gd name="T20" fmla="*/ 91 w 470"/>
                <a:gd name="T21" fmla="*/ 24 h 592"/>
                <a:gd name="T22" fmla="*/ 133 w 470"/>
                <a:gd name="T23" fmla="*/ 24 h 592"/>
                <a:gd name="T24" fmla="*/ 144 w 470"/>
                <a:gd name="T25" fmla="*/ 11 h 592"/>
                <a:gd name="T26" fmla="*/ 169 w 470"/>
                <a:gd name="T27" fmla="*/ 0 h 592"/>
                <a:gd name="T28" fmla="*/ 187 w 470"/>
                <a:gd name="T29" fmla="*/ 11 h 592"/>
                <a:gd name="T30" fmla="*/ 165 w 470"/>
                <a:gd name="T31" fmla="*/ 40 h 592"/>
                <a:gd name="T32" fmla="*/ 176 w 470"/>
                <a:gd name="T33" fmla="*/ 65 h 592"/>
                <a:gd name="T34" fmla="*/ 157 w 470"/>
                <a:gd name="T35" fmla="*/ 67 h 592"/>
                <a:gd name="T36" fmla="*/ 167 w 470"/>
                <a:gd name="T37" fmla="*/ 100 h 592"/>
                <a:gd name="T38" fmla="*/ 196 w 470"/>
                <a:gd name="T39" fmla="*/ 113 h 592"/>
                <a:gd name="T40" fmla="*/ 184 w 470"/>
                <a:gd name="T41" fmla="*/ 141 h 592"/>
                <a:gd name="T42" fmla="*/ 223 w 470"/>
                <a:gd name="T43" fmla="*/ 168 h 592"/>
                <a:gd name="T44" fmla="*/ 303 w 470"/>
                <a:gd name="T45" fmla="*/ 184 h 592"/>
                <a:gd name="T46" fmla="*/ 305 w 470"/>
                <a:gd name="T47" fmla="*/ 157 h 592"/>
                <a:gd name="T48" fmla="*/ 315 w 470"/>
                <a:gd name="T49" fmla="*/ 155 h 592"/>
                <a:gd name="T50" fmla="*/ 315 w 470"/>
                <a:gd name="T51" fmla="*/ 168 h 592"/>
                <a:gd name="T52" fmla="*/ 321 w 470"/>
                <a:gd name="T53" fmla="*/ 178 h 592"/>
                <a:gd name="T54" fmla="*/ 361 w 470"/>
                <a:gd name="T55" fmla="*/ 175 h 592"/>
                <a:gd name="T56" fmla="*/ 361 w 470"/>
                <a:gd name="T57" fmla="*/ 159 h 592"/>
                <a:gd name="T58" fmla="*/ 426 w 470"/>
                <a:gd name="T59" fmla="*/ 126 h 592"/>
                <a:gd name="T60" fmla="*/ 429 w 470"/>
                <a:gd name="T61" fmla="*/ 145 h 592"/>
                <a:gd name="T62" fmla="*/ 447 w 470"/>
                <a:gd name="T63" fmla="*/ 152 h 592"/>
                <a:gd name="T64" fmla="*/ 438 w 470"/>
                <a:gd name="T65" fmla="*/ 170 h 592"/>
                <a:gd name="T66" fmla="*/ 413 w 470"/>
                <a:gd name="T67" fmla="*/ 184 h 592"/>
                <a:gd name="T68" fmla="*/ 371 w 470"/>
                <a:gd name="T69" fmla="*/ 269 h 592"/>
                <a:gd name="T70" fmla="*/ 365 w 470"/>
                <a:gd name="T71" fmla="*/ 234 h 592"/>
                <a:gd name="T72" fmla="*/ 357 w 470"/>
                <a:gd name="T73" fmla="*/ 247 h 592"/>
                <a:gd name="T74" fmla="*/ 348 w 470"/>
                <a:gd name="T75" fmla="*/ 232 h 592"/>
                <a:gd name="T76" fmla="*/ 367 w 470"/>
                <a:gd name="T77" fmla="*/ 210 h 592"/>
                <a:gd name="T78" fmla="*/ 332 w 470"/>
                <a:gd name="T79" fmla="*/ 206 h 592"/>
                <a:gd name="T80" fmla="*/ 308 w 470"/>
                <a:gd name="T81" fmla="*/ 182 h 592"/>
                <a:gd name="T82" fmla="*/ 303 w 470"/>
                <a:gd name="T83" fmla="*/ 195 h 592"/>
                <a:gd name="T84" fmla="*/ 312 w 470"/>
                <a:gd name="T85" fmla="*/ 206 h 592"/>
                <a:gd name="T86" fmla="*/ 303 w 470"/>
                <a:gd name="T87" fmla="*/ 214 h 592"/>
                <a:gd name="T88" fmla="*/ 310 w 470"/>
                <a:gd name="T89" fmla="*/ 226 h 592"/>
                <a:gd name="T90" fmla="*/ 315 w 470"/>
                <a:gd name="T91" fmla="*/ 274 h 592"/>
                <a:gd name="T92" fmla="*/ 303 w 470"/>
                <a:gd name="T93" fmla="*/ 267 h 592"/>
                <a:gd name="T94" fmla="*/ 276 w 470"/>
                <a:gd name="T95" fmla="*/ 304 h 592"/>
                <a:gd name="T96" fmla="*/ 185 w 470"/>
                <a:gd name="T97" fmla="*/ 383 h 592"/>
                <a:gd name="T98" fmla="*/ 178 w 470"/>
                <a:gd name="T99" fmla="*/ 476 h 592"/>
                <a:gd name="T100" fmla="*/ 141 w 470"/>
                <a:gd name="T101" fmla="*/ 516 h 592"/>
                <a:gd name="T102" fmla="*/ 104 w 470"/>
                <a:gd name="T103" fmla="*/ 442 h 592"/>
                <a:gd name="T104" fmla="*/ 91 w 470"/>
                <a:gd name="T105" fmla="*/ 383 h 592"/>
                <a:gd name="T106" fmla="*/ 79 w 470"/>
                <a:gd name="T107" fmla="*/ 370 h 592"/>
                <a:gd name="T108" fmla="*/ 70 w 470"/>
                <a:gd name="T109" fmla="*/ 262 h 592"/>
                <a:gd name="T110" fmla="*/ 63 w 470"/>
                <a:gd name="T111" fmla="*/ 259 h 592"/>
                <a:gd name="T112" fmla="*/ 58 w 470"/>
                <a:gd name="T113" fmla="*/ 282 h 592"/>
                <a:gd name="T114" fmla="*/ 35 w 470"/>
                <a:gd name="T115" fmla="*/ 288 h 592"/>
                <a:gd name="T116" fmla="*/ 12 w 470"/>
                <a:gd name="T117" fmla="*/ 261 h 592"/>
                <a:gd name="T118" fmla="*/ 33 w 470"/>
                <a:gd name="T119" fmla="*/ 245 h 592"/>
                <a:gd name="T120" fmla="*/ 12 w 470"/>
                <a:gd name="T121" fmla="*/ 251 h 592"/>
                <a:gd name="T122" fmla="*/ 0 w 470"/>
                <a:gd name="T123" fmla="*/ 235 h 5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0" h="592">
                  <a:moveTo>
                    <a:pt x="0" y="270"/>
                  </a:moveTo>
                  <a:lnTo>
                    <a:pt x="12" y="257"/>
                  </a:lnTo>
                  <a:lnTo>
                    <a:pt x="47" y="257"/>
                  </a:lnTo>
                  <a:lnTo>
                    <a:pt x="24" y="193"/>
                  </a:lnTo>
                  <a:lnTo>
                    <a:pt x="37" y="178"/>
                  </a:lnTo>
                  <a:lnTo>
                    <a:pt x="60" y="180"/>
                  </a:lnTo>
                  <a:lnTo>
                    <a:pt x="106" y="113"/>
                  </a:lnTo>
                  <a:lnTo>
                    <a:pt x="101" y="93"/>
                  </a:lnTo>
                  <a:lnTo>
                    <a:pt x="116" y="84"/>
                  </a:lnTo>
                  <a:lnTo>
                    <a:pt x="95" y="62"/>
                  </a:lnTo>
                  <a:lnTo>
                    <a:pt x="95" y="28"/>
                  </a:lnTo>
                  <a:lnTo>
                    <a:pt x="139" y="28"/>
                  </a:lnTo>
                  <a:lnTo>
                    <a:pt x="151" y="13"/>
                  </a:lnTo>
                  <a:lnTo>
                    <a:pt x="177" y="0"/>
                  </a:lnTo>
                  <a:lnTo>
                    <a:pt x="196" y="13"/>
                  </a:lnTo>
                  <a:lnTo>
                    <a:pt x="173" y="46"/>
                  </a:lnTo>
                  <a:lnTo>
                    <a:pt x="184" y="75"/>
                  </a:lnTo>
                  <a:lnTo>
                    <a:pt x="165" y="77"/>
                  </a:lnTo>
                  <a:lnTo>
                    <a:pt x="175" y="115"/>
                  </a:lnTo>
                  <a:lnTo>
                    <a:pt x="206" y="129"/>
                  </a:lnTo>
                  <a:lnTo>
                    <a:pt x="192" y="162"/>
                  </a:lnTo>
                  <a:lnTo>
                    <a:pt x="233" y="193"/>
                  </a:lnTo>
                  <a:lnTo>
                    <a:pt x="317" y="211"/>
                  </a:lnTo>
                  <a:lnTo>
                    <a:pt x="319" y="180"/>
                  </a:lnTo>
                  <a:lnTo>
                    <a:pt x="331" y="178"/>
                  </a:lnTo>
                  <a:lnTo>
                    <a:pt x="331" y="193"/>
                  </a:lnTo>
                  <a:lnTo>
                    <a:pt x="337" y="204"/>
                  </a:lnTo>
                  <a:lnTo>
                    <a:pt x="379" y="200"/>
                  </a:lnTo>
                  <a:lnTo>
                    <a:pt x="379" y="182"/>
                  </a:lnTo>
                  <a:lnTo>
                    <a:pt x="446" y="144"/>
                  </a:lnTo>
                  <a:lnTo>
                    <a:pt x="450" y="166"/>
                  </a:lnTo>
                  <a:lnTo>
                    <a:pt x="469" y="175"/>
                  </a:lnTo>
                  <a:lnTo>
                    <a:pt x="460" y="195"/>
                  </a:lnTo>
                  <a:lnTo>
                    <a:pt x="433" y="211"/>
                  </a:lnTo>
                  <a:lnTo>
                    <a:pt x="389" y="308"/>
                  </a:lnTo>
                  <a:lnTo>
                    <a:pt x="383" y="268"/>
                  </a:lnTo>
                  <a:lnTo>
                    <a:pt x="375" y="283"/>
                  </a:lnTo>
                  <a:lnTo>
                    <a:pt x="365" y="266"/>
                  </a:lnTo>
                  <a:lnTo>
                    <a:pt x="385" y="241"/>
                  </a:lnTo>
                  <a:lnTo>
                    <a:pt x="348" y="235"/>
                  </a:lnTo>
                  <a:lnTo>
                    <a:pt x="323" y="209"/>
                  </a:lnTo>
                  <a:lnTo>
                    <a:pt x="317" y="224"/>
                  </a:lnTo>
                  <a:lnTo>
                    <a:pt x="327" y="235"/>
                  </a:lnTo>
                  <a:lnTo>
                    <a:pt x="317" y="245"/>
                  </a:lnTo>
                  <a:lnTo>
                    <a:pt x="325" y="259"/>
                  </a:lnTo>
                  <a:lnTo>
                    <a:pt x="331" y="314"/>
                  </a:lnTo>
                  <a:lnTo>
                    <a:pt x="317" y="306"/>
                  </a:lnTo>
                  <a:lnTo>
                    <a:pt x="290" y="348"/>
                  </a:lnTo>
                  <a:lnTo>
                    <a:pt x="194" y="439"/>
                  </a:lnTo>
                  <a:lnTo>
                    <a:pt x="186" y="546"/>
                  </a:lnTo>
                  <a:lnTo>
                    <a:pt x="147" y="591"/>
                  </a:lnTo>
                  <a:lnTo>
                    <a:pt x="110" y="506"/>
                  </a:lnTo>
                  <a:lnTo>
                    <a:pt x="95" y="439"/>
                  </a:lnTo>
                  <a:lnTo>
                    <a:pt x="83" y="424"/>
                  </a:lnTo>
                  <a:lnTo>
                    <a:pt x="74" y="301"/>
                  </a:lnTo>
                  <a:lnTo>
                    <a:pt x="66" y="297"/>
                  </a:lnTo>
                  <a:lnTo>
                    <a:pt x="60" y="323"/>
                  </a:lnTo>
                  <a:lnTo>
                    <a:pt x="37" y="330"/>
                  </a:lnTo>
                  <a:lnTo>
                    <a:pt x="12" y="299"/>
                  </a:lnTo>
                  <a:lnTo>
                    <a:pt x="35" y="281"/>
                  </a:lnTo>
                  <a:lnTo>
                    <a:pt x="12" y="288"/>
                  </a:lnTo>
                  <a:lnTo>
                    <a:pt x="0" y="27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4712" y="2338"/>
              <a:ext cx="36" cy="51"/>
            </a:xfrm>
            <a:custGeom>
              <a:avLst/>
              <a:gdLst>
                <a:gd name="T0" fmla="*/ 0 w 37"/>
                <a:gd name="T1" fmla="*/ 13 h 55"/>
                <a:gd name="T2" fmla="*/ 0 w 37"/>
                <a:gd name="T3" fmla="*/ 23 h 55"/>
                <a:gd name="T4" fmla="*/ 8 w 37"/>
                <a:gd name="T5" fmla="*/ 13 h 55"/>
                <a:gd name="T6" fmla="*/ 12 w 37"/>
                <a:gd name="T7" fmla="*/ 19 h 55"/>
                <a:gd name="T8" fmla="*/ 8 w 37"/>
                <a:gd name="T9" fmla="*/ 46 h 55"/>
                <a:gd name="T10" fmla="*/ 23 w 37"/>
                <a:gd name="T11" fmla="*/ 46 h 55"/>
                <a:gd name="T12" fmla="*/ 34 w 37"/>
                <a:gd name="T13" fmla="*/ 18 h 55"/>
                <a:gd name="T14" fmla="*/ 27 w 37"/>
                <a:gd name="T15" fmla="*/ 2 h 55"/>
                <a:gd name="T16" fmla="*/ 12 w 37"/>
                <a:gd name="T17" fmla="*/ 0 h 55"/>
                <a:gd name="T18" fmla="*/ 0 w 37"/>
                <a:gd name="T19" fmla="*/ 1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55">
                  <a:moveTo>
                    <a:pt x="0" y="15"/>
                  </a:moveTo>
                  <a:lnTo>
                    <a:pt x="0" y="27"/>
                  </a:lnTo>
                  <a:lnTo>
                    <a:pt x="8" y="15"/>
                  </a:lnTo>
                  <a:lnTo>
                    <a:pt x="12" y="22"/>
                  </a:lnTo>
                  <a:lnTo>
                    <a:pt x="8" y="54"/>
                  </a:lnTo>
                  <a:lnTo>
                    <a:pt x="25" y="54"/>
                  </a:lnTo>
                  <a:lnTo>
                    <a:pt x="36" y="20"/>
                  </a:lnTo>
                  <a:lnTo>
                    <a:pt x="29" y="2"/>
                  </a:lnTo>
                  <a:lnTo>
                    <a:pt x="12" y="0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4731" y="2173"/>
              <a:ext cx="177" cy="172"/>
            </a:xfrm>
            <a:custGeom>
              <a:avLst/>
              <a:gdLst>
                <a:gd name="T0" fmla="*/ 0 w 181"/>
                <a:gd name="T1" fmla="*/ 150 h 184"/>
                <a:gd name="T2" fmla="*/ 29 w 181"/>
                <a:gd name="T3" fmla="*/ 121 h 184"/>
                <a:gd name="T4" fmla="*/ 73 w 181"/>
                <a:gd name="T5" fmla="*/ 121 h 184"/>
                <a:gd name="T6" fmla="*/ 92 w 181"/>
                <a:gd name="T7" fmla="*/ 83 h 184"/>
                <a:gd name="T8" fmla="*/ 98 w 181"/>
                <a:gd name="T9" fmla="*/ 81 h 184"/>
                <a:gd name="T10" fmla="*/ 100 w 181"/>
                <a:gd name="T11" fmla="*/ 95 h 184"/>
                <a:gd name="T12" fmla="*/ 119 w 181"/>
                <a:gd name="T13" fmla="*/ 81 h 184"/>
                <a:gd name="T14" fmla="*/ 138 w 181"/>
                <a:gd name="T15" fmla="*/ 54 h 184"/>
                <a:gd name="T16" fmla="*/ 144 w 181"/>
                <a:gd name="T17" fmla="*/ 7 h 184"/>
                <a:gd name="T18" fmla="*/ 157 w 181"/>
                <a:gd name="T19" fmla="*/ 11 h 184"/>
                <a:gd name="T20" fmla="*/ 154 w 181"/>
                <a:gd name="T21" fmla="*/ 0 h 184"/>
                <a:gd name="T22" fmla="*/ 161 w 181"/>
                <a:gd name="T23" fmla="*/ 0 h 184"/>
                <a:gd name="T24" fmla="*/ 172 w 181"/>
                <a:gd name="T25" fmla="*/ 38 h 184"/>
                <a:gd name="T26" fmla="*/ 157 w 181"/>
                <a:gd name="T27" fmla="*/ 65 h 184"/>
                <a:gd name="T28" fmla="*/ 157 w 181"/>
                <a:gd name="T29" fmla="*/ 91 h 184"/>
                <a:gd name="T30" fmla="*/ 148 w 181"/>
                <a:gd name="T31" fmla="*/ 127 h 184"/>
                <a:gd name="T32" fmla="*/ 140 w 181"/>
                <a:gd name="T33" fmla="*/ 132 h 184"/>
                <a:gd name="T34" fmla="*/ 138 w 181"/>
                <a:gd name="T35" fmla="*/ 116 h 184"/>
                <a:gd name="T36" fmla="*/ 113 w 181"/>
                <a:gd name="T37" fmla="*/ 138 h 184"/>
                <a:gd name="T38" fmla="*/ 92 w 181"/>
                <a:gd name="T39" fmla="*/ 130 h 184"/>
                <a:gd name="T40" fmla="*/ 94 w 181"/>
                <a:gd name="T41" fmla="*/ 146 h 184"/>
                <a:gd name="T42" fmla="*/ 75 w 181"/>
                <a:gd name="T43" fmla="*/ 160 h 184"/>
                <a:gd name="T44" fmla="*/ 67 w 181"/>
                <a:gd name="T45" fmla="*/ 138 h 184"/>
                <a:gd name="T46" fmla="*/ 0 w 181"/>
                <a:gd name="T47" fmla="*/ 150 h 1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1" h="184">
                  <a:moveTo>
                    <a:pt x="0" y="171"/>
                  </a:moveTo>
                  <a:lnTo>
                    <a:pt x="31" y="138"/>
                  </a:lnTo>
                  <a:lnTo>
                    <a:pt x="77" y="138"/>
                  </a:lnTo>
                  <a:lnTo>
                    <a:pt x="96" y="95"/>
                  </a:lnTo>
                  <a:lnTo>
                    <a:pt x="102" y="93"/>
                  </a:lnTo>
                  <a:lnTo>
                    <a:pt x="104" y="109"/>
                  </a:lnTo>
                  <a:lnTo>
                    <a:pt x="125" y="93"/>
                  </a:lnTo>
                  <a:lnTo>
                    <a:pt x="144" y="62"/>
                  </a:lnTo>
                  <a:lnTo>
                    <a:pt x="150" y="8"/>
                  </a:lnTo>
                  <a:lnTo>
                    <a:pt x="165" y="13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0" y="44"/>
                  </a:lnTo>
                  <a:lnTo>
                    <a:pt x="165" y="75"/>
                  </a:lnTo>
                  <a:lnTo>
                    <a:pt x="165" y="104"/>
                  </a:lnTo>
                  <a:lnTo>
                    <a:pt x="154" y="145"/>
                  </a:lnTo>
                  <a:lnTo>
                    <a:pt x="146" y="151"/>
                  </a:lnTo>
                  <a:lnTo>
                    <a:pt x="144" y="133"/>
                  </a:lnTo>
                  <a:lnTo>
                    <a:pt x="119" y="158"/>
                  </a:lnTo>
                  <a:lnTo>
                    <a:pt x="96" y="149"/>
                  </a:lnTo>
                  <a:lnTo>
                    <a:pt x="98" y="167"/>
                  </a:lnTo>
                  <a:lnTo>
                    <a:pt x="79" y="183"/>
                  </a:lnTo>
                  <a:lnTo>
                    <a:pt x="71" y="158"/>
                  </a:lnTo>
                  <a:lnTo>
                    <a:pt x="0" y="17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4751" y="2328"/>
              <a:ext cx="37" cy="35"/>
            </a:xfrm>
            <a:custGeom>
              <a:avLst/>
              <a:gdLst>
                <a:gd name="T0" fmla="*/ 0 w 38"/>
                <a:gd name="T1" fmla="*/ 17 h 37"/>
                <a:gd name="T2" fmla="*/ 12 w 38"/>
                <a:gd name="T3" fmla="*/ 32 h 37"/>
                <a:gd name="T4" fmla="*/ 30 w 38"/>
                <a:gd name="T5" fmla="*/ 22 h 37"/>
                <a:gd name="T6" fmla="*/ 35 w 38"/>
                <a:gd name="T7" fmla="*/ 0 h 37"/>
                <a:gd name="T8" fmla="*/ 0 w 38"/>
                <a:gd name="T9" fmla="*/ 1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0" y="19"/>
                  </a:moveTo>
                  <a:lnTo>
                    <a:pt x="12" y="36"/>
                  </a:lnTo>
                  <a:lnTo>
                    <a:pt x="32" y="24"/>
                  </a:lnTo>
                  <a:lnTo>
                    <a:pt x="37" y="0"/>
                  </a:lnTo>
                  <a:lnTo>
                    <a:pt x="0" y="1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4870" y="2082"/>
              <a:ext cx="91" cy="93"/>
            </a:xfrm>
            <a:custGeom>
              <a:avLst/>
              <a:gdLst>
                <a:gd name="T0" fmla="*/ 0 w 93"/>
                <a:gd name="T1" fmla="*/ 63 h 98"/>
                <a:gd name="T2" fmla="*/ 4 w 93"/>
                <a:gd name="T3" fmla="*/ 87 h 98"/>
                <a:gd name="T4" fmla="*/ 20 w 93"/>
                <a:gd name="T5" fmla="*/ 80 h 98"/>
                <a:gd name="T6" fmla="*/ 8 w 93"/>
                <a:gd name="T7" fmla="*/ 63 h 98"/>
                <a:gd name="T8" fmla="*/ 52 w 93"/>
                <a:gd name="T9" fmla="*/ 77 h 98"/>
                <a:gd name="T10" fmla="*/ 62 w 93"/>
                <a:gd name="T11" fmla="*/ 55 h 98"/>
                <a:gd name="T12" fmla="*/ 88 w 93"/>
                <a:gd name="T13" fmla="*/ 47 h 98"/>
                <a:gd name="T14" fmla="*/ 79 w 93"/>
                <a:gd name="T15" fmla="*/ 35 h 98"/>
                <a:gd name="T16" fmla="*/ 81 w 93"/>
                <a:gd name="T17" fmla="*/ 24 h 98"/>
                <a:gd name="T18" fmla="*/ 58 w 93"/>
                <a:gd name="T19" fmla="*/ 26 h 98"/>
                <a:gd name="T20" fmla="*/ 29 w 93"/>
                <a:gd name="T21" fmla="*/ 0 h 98"/>
                <a:gd name="T22" fmla="*/ 23 w 93"/>
                <a:gd name="T23" fmla="*/ 49 h 98"/>
                <a:gd name="T24" fmla="*/ 8 w 93"/>
                <a:gd name="T25" fmla="*/ 47 h 98"/>
                <a:gd name="T26" fmla="*/ 0 w 93"/>
                <a:gd name="T27" fmla="*/ 63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98">
                  <a:moveTo>
                    <a:pt x="0" y="70"/>
                  </a:moveTo>
                  <a:lnTo>
                    <a:pt x="4" y="97"/>
                  </a:lnTo>
                  <a:lnTo>
                    <a:pt x="20" y="88"/>
                  </a:lnTo>
                  <a:lnTo>
                    <a:pt x="8" y="70"/>
                  </a:lnTo>
                  <a:lnTo>
                    <a:pt x="54" y="85"/>
                  </a:lnTo>
                  <a:lnTo>
                    <a:pt x="64" y="61"/>
                  </a:lnTo>
                  <a:lnTo>
                    <a:pt x="92" y="52"/>
                  </a:lnTo>
                  <a:lnTo>
                    <a:pt x="83" y="39"/>
                  </a:lnTo>
                  <a:lnTo>
                    <a:pt x="85" y="26"/>
                  </a:lnTo>
                  <a:lnTo>
                    <a:pt x="60" y="28"/>
                  </a:lnTo>
                  <a:lnTo>
                    <a:pt x="31" y="0"/>
                  </a:lnTo>
                  <a:lnTo>
                    <a:pt x="23" y="55"/>
                  </a:lnTo>
                  <a:lnTo>
                    <a:pt x="8" y="52"/>
                  </a:lnTo>
                  <a:lnTo>
                    <a:pt x="0" y="7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4632" y="2141"/>
              <a:ext cx="95" cy="116"/>
            </a:xfrm>
            <a:custGeom>
              <a:avLst/>
              <a:gdLst>
                <a:gd name="T0" fmla="*/ 0 w 97"/>
                <a:gd name="T1" fmla="*/ 62 h 124"/>
                <a:gd name="T2" fmla="*/ 16 w 97"/>
                <a:gd name="T3" fmla="*/ 70 h 124"/>
                <a:gd name="T4" fmla="*/ 6 w 97"/>
                <a:gd name="T5" fmla="*/ 102 h 124"/>
                <a:gd name="T6" fmla="*/ 30 w 97"/>
                <a:gd name="T7" fmla="*/ 108 h 124"/>
                <a:gd name="T8" fmla="*/ 59 w 97"/>
                <a:gd name="T9" fmla="*/ 89 h 124"/>
                <a:gd name="T10" fmla="*/ 44 w 97"/>
                <a:gd name="T11" fmla="*/ 64 h 124"/>
                <a:gd name="T12" fmla="*/ 75 w 97"/>
                <a:gd name="T13" fmla="*/ 43 h 124"/>
                <a:gd name="T14" fmla="*/ 92 w 97"/>
                <a:gd name="T15" fmla="*/ 9 h 124"/>
                <a:gd name="T16" fmla="*/ 89 w 97"/>
                <a:gd name="T17" fmla="*/ 6 h 124"/>
                <a:gd name="T18" fmla="*/ 83 w 97"/>
                <a:gd name="T19" fmla="*/ 0 h 124"/>
                <a:gd name="T20" fmla="*/ 57 w 97"/>
                <a:gd name="T21" fmla="*/ 21 h 124"/>
                <a:gd name="T22" fmla="*/ 57 w 97"/>
                <a:gd name="T23" fmla="*/ 31 h 124"/>
                <a:gd name="T24" fmla="*/ 36 w 97"/>
                <a:gd name="T25" fmla="*/ 29 h 124"/>
                <a:gd name="T26" fmla="*/ 0 w 97"/>
                <a:gd name="T27" fmla="*/ 62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" h="124">
                  <a:moveTo>
                    <a:pt x="0" y="71"/>
                  </a:moveTo>
                  <a:lnTo>
                    <a:pt x="16" y="80"/>
                  </a:lnTo>
                  <a:lnTo>
                    <a:pt x="6" y="116"/>
                  </a:lnTo>
                  <a:lnTo>
                    <a:pt x="32" y="123"/>
                  </a:lnTo>
                  <a:lnTo>
                    <a:pt x="61" y="102"/>
                  </a:lnTo>
                  <a:lnTo>
                    <a:pt x="46" y="73"/>
                  </a:lnTo>
                  <a:lnTo>
                    <a:pt x="79" y="49"/>
                  </a:lnTo>
                  <a:lnTo>
                    <a:pt x="96" y="11"/>
                  </a:lnTo>
                  <a:lnTo>
                    <a:pt x="93" y="6"/>
                  </a:lnTo>
                  <a:lnTo>
                    <a:pt x="87" y="0"/>
                  </a:lnTo>
                  <a:lnTo>
                    <a:pt x="59" y="24"/>
                  </a:lnTo>
                  <a:lnTo>
                    <a:pt x="59" y="35"/>
                  </a:lnTo>
                  <a:lnTo>
                    <a:pt x="38" y="33"/>
                  </a:lnTo>
                  <a:lnTo>
                    <a:pt x="0" y="7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5" name="Freeform 50"/>
            <p:cNvSpPr>
              <a:spLocks/>
            </p:cNvSpPr>
            <p:nvPr/>
          </p:nvSpPr>
          <p:spPr bwMode="auto">
            <a:xfrm>
              <a:off x="4659" y="2237"/>
              <a:ext cx="54" cy="90"/>
            </a:xfrm>
            <a:custGeom>
              <a:avLst/>
              <a:gdLst>
                <a:gd name="T0" fmla="*/ 0 w 56"/>
                <a:gd name="T1" fmla="*/ 83 h 96"/>
                <a:gd name="T2" fmla="*/ 6 w 56"/>
                <a:gd name="T3" fmla="*/ 15 h 96"/>
                <a:gd name="T4" fmla="*/ 32 w 56"/>
                <a:gd name="T5" fmla="*/ 0 h 96"/>
                <a:gd name="T6" fmla="*/ 51 w 56"/>
                <a:gd name="T7" fmla="*/ 50 h 96"/>
                <a:gd name="T8" fmla="*/ 32 w 56"/>
                <a:gd name="T9" fmla="*/ 76 h 96"/>
                <a:gd name="T10" fmla="*/ 0 w 56"/>
                <a:gd name="T11" fmla="*/ 83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96">
                  <a:moveTo>
                    <a:pt x="0" y="95"/>
                  </a:moveTo>
                  <a:lnTo>
                    <a:pt x="6" y="17"/>
                  </a:lnTo>
                  <a:lnTo>
                    <a:pt x="34" y="0"/>
                  </a:lnTo>
                  <a:lnTo>
                    <a:pt x="55" y="57"/>
                  </a:lnTo>
                  <a:lnTo>
                    <a:pt x="34" y="86"/>
                  </a:lnTo>
                  <a:lnTo>
                    <a:pt x="0" y="9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6" name="Freeform 51"/>
            <p:cNvSpPr>
              <a:spLocks/>
            </p:cNvSpPr>
            <p:nvPr/>
          </p:nvSpPr>
          <p:spPr bwMode="auto">
            <a:xfrm>
              <a:off x="4253" y="2570"/>
              <a:ext cx="110" cy="162"/>
            </a:xfrm>
            <a:custGeom>
              <a:avLst/>
              <a:gdLst>
                <a:gd name="T0" fmla="*/ 0 w 113"/>
                <a:gd name="T1" fmla="*/ 31 h 173"/>
                <a:gd name="T2" fmla="*/ 14 w 113"/>
                <a:gd name="T3" fmla="*/ 54 h 173"/>
                <a:gd name="T4" fmla="*/ 10 w 113"/>
                <a:gd name="T5" fmla="*/ 91 h 173"/>
                <a:gd name="T6" fmla="*/ 48 w 113"/>
                <a:gd name="T7" fmla="*/ 74 h 173"/>
                <a:gd name="T8" fmla="*/ 63 w 113"/>
                <a:gd name="T9" fmla="*/ 91 h 173"/>
                <a:gd name="T10" fmla="*/ 78 w 113"/>
                <a:gd name="T11" fmla="*/ 127 h 173"/>
                <a:gd name="T12" fmla="*/ 74 w 113"/>
                <a:gd name="T13" fmla="*/ 151 h 173"/>
                <a:gd name="T14" fmla="*/ 106 w 113"/>
                <a:gd name="T15" fmla="*/ 145 h 173"/>
                <a:gd name="T16" fmla="*/ 92 w 113"/>
                <a:gd name="T17" fmla="*/ 96 h 173"/>
                <a:gd name="T18" fmla="*/ 55 w 113"/>
                <a:gd name="T19" fmla="*/ 61 h 173"/>
                <a:gd name="T20" fmla="*/ 63 w 113"/>
                <a:gd name="T21" fmla="*/ 38 h 173"/>
                <a:gd name="T22" fmla="*/ 44 w 113"/>
                <a:gd name="T23" fmla="*/ 29 h 173"/>
                <a:gd name="T24" fmla="*/ 27 w 113"/>
                <a:gd name="T25" fmla="*/ 0 h 173"/>
                <a:gd name="T26" fmla="*/ 19 w 113"/>
                <a:gd name="T27" fmla="*/ 0 h 173"/>
                <a:gd name="T28" fmla="*/ 19 w 113"/>
                <a:gd name="T29" fmla="*/ 21 h 173"/>
                <a:gd name="T30" fmla="*/ 14 w 113"/>
                <a:gd name="T31" fmla="*/ 15 h 173"/>
                <a:gd name="T32" fmla="*/ 0 w 113"/>
                <a:gd name="T33" fmla="*/ 31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73">
                  <a:moveTo>
                    <a:pt x="0" y="35"/>
                  </a:moveTo>
                  <a:lnTo>
                    <a:pt x="14" y="62"/>
                  </a:lnTo>
                  <a:lnTo>
                    <a:pt x="10" y="104"/>
                  </a:lnTo>
                  <a:lnTo>
                    <a:pt x="50" y="84"/>
                  </a:lnTo>
                  <a:lnTo>
                    <a:pt x="67" y="104"/>
                  </a:lnTo>
                  <a:lnTo>
                    <a:pt x="82" y="145"/>
                  </a:lnTo>
                  <a:lnTo>
                    <a:pt x="78" y="172"/>
                  </a:lnTo>
                  <a:lnTo>
                    <a:pt x="112" y="165"/>
                  </a:lnTo>
                  <a:lnTo>
                    <a:pt x="97" y="109"/>
                  </a:lnTo>
                  <a:lnTo>
                    <a:pt x="59" y="69"/>
                  </a:lnTo>
                  <a:lnTo>
                    <a:pt x="67" y="44"/>
                  </a:lnTo>
                  <a:lnTo>
                    <a:pt x="46" y="33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14" y="17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7" name="Freeform 52"/>
            <p:cNvSpPr>
              <a:spLocks/>
            </p:cNvSpPr>
            <p:nvPr/>
          </p:nvSpPr>
          <p:spPr bwMode="auto">
            <a:xfrm>
              <a:off x="4056" y="1918"/>
              <a:ext cx="498" cy="255"/>
            </a:xfrm>
            <a:custGeom>
              <a:avLst/>
              <a:gdLst>
                <a:gd name="T0" fmla="*/ 0 w 510"/>
                <a:gd name="T1" fmla="*/ 74 h 271"/>
                <a:gd name="T2" fmla="*/ 18 w 510"/>
                <a:gd name="T3" fmla="*/ 99 h 271"/>
                <a:gd name="T4" fmla="*/ 37 w 510"/>
                <a:gd name="T5" fmla="*/ 107 h 271"/>
                <a:gd name="T6" fmla="*/ 45 w 510"/>
                <a:gd name="T7" fmla="*/ 158 h 271"/>
                <a:gd name="T8" fmla="*/ 114 w 510"/>
                <a:gd name="T9" fmla="*/ 178 h 271"/>
                <a:gd name="T10" fmla="*/ 142 w 510"/>
                <a:gd name="T11" fmla="*/ 214 h 271"/>
                <a:gd name="T12" fmla="*/ 196 w 510"/>
                <a:gd name="T13" fmla="*/ 212 h 271"/>
                <a:gd name="T14" fmla="*/ 260 w 510"/>
                <a:gd name="T15" fmla="*/ 239 h 271"/>
                <a:gd name="T16" fmla="*/ 344 w 510"/>
                <a:gd name="T17" fmla="*/ 214 h 271"/>
                <a:gd name="T18" fmla="*/ 367 w 510"/>
                <a:gd name="T19" fmla="*/ 191 h 271"/>
                <a:gd name="T20" fmla="*/ 367 w 510"/>
                <a:gd name="T21" fmla="*/ 164 h 271"/>
                <a:gd name="T22" fmla="*/ 394 w 510"/>
                <a:gd name="T23" fmla="*/ 168 h 271"/>
                <a:gd name="T24" fmla="*/ 443 w 510"/>
                <a:gd name="T25" fmla="*/ 129 h 271"/>
                <a:gd name="T26" fmla="*/ 485 w 510"/>
                <a:gd name="T27" fmla="*/ 125 h 271"/>
                <a:gd name="T28" fmla="*/ 466 w 510"/>
                <a:gd name="T29" fmla="*/ 98 h 271"/>
                <a:gd name="T30" fmla="*/ 427 w 510"/>
                <a:gd name="T31" fmla="*/ 105 h 271"/>
                <a:gd name="T32" fmla="*/ 426 w 510"/>
                <a:gd name="T33" fmla="*/ 72 h 271"/>
                <a:gd name="T34" fmla="*/ 435 w 510"/>
                <a:gd name="T35" fmla="*/ 53 h 271"/>
                <a:gd name="T36" fmla="*/ 407 w 510"/>
                <a:gd name="T37" fmla="*/ 47 h 271"/>
                <a:gd name="T38" fmla="*/ 333 w 510"/>
                <a:gd name="T39" fmla="*/ 68 h 271"/>
                <a:gd name="T40" fmla="*/ 271 w 510"/>
                <a:gd name="T41" fmla="*/ 39 h 271"/>
                <a:gd name="T42" fmla="*/ 231 w 510"/>
                <a:gd name="T43" fmla="*/ 42 h 271"/>
                <a:gd name="T44" fmla="*/ 216 w 510"/>
                <a:gd name="T45" fmla="*/ 17 h 271"/>
                <a:gd name="T46" fmla="*/ 177 w 510"/>
                <a:gd name="T47" fmla="*/ 0 h 271"/>
                <a:gd name="T48" fmla="*/ 152 w 510"/>
                <a:gd name="T49" fmla="*/ 20 h 271"/>
                <a:gd name="T50" fmla="*/ 152 w 510"/>
                <a:gd name="T51" fmla="*/ 51 h 271"/>
                <a:gd name="T52" fmla="*/ 61 w 510"/>
                <a:gd name="T53" fmla="*/ 38 h 271"/>
                <a:gd name="T54" fmla="*/ 0 w 510"/>
                <a:gd name="T55" fmla="*/ 74 h 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0" h="271">
                  <a:moveTo>
                    <a:pt x="0" y="84"/>
                  </a:moveTo>
                  <a:lnTo>
                    <a:pt x="18" y="112"/>
                  </a:lnTo>
                  <a:lnTo>
                    <a:pt x="39" y="121"/>
                  </a:lnTo>
                  <a:lnTo>
                    <a:pt x="47" y="179"/>
                  </a:lnTo>
                  <a:lnTo>
                    <a:pt x="120" y="201"/>
                  </a:lnTo>
                  <a:lnTo>
                    <a:pt x="149" y="241"/>
                  </a:lnTo>
                  <a:lnTo>
                    <a:pt x="206" y="239"/>
                  </a:lnTo>
                  <a:lnTo>
                    <a:pt x="272" y="270"/>
                  </a:lnTo>
                  <a:lnTo>
                    <a:pt x="360" y="241"/>
                  </a:lnTo>
                  <a:lnTo>
                    <a:pt x="385" y="216"/>
                  </a:lnTo>
                  <a:lnTo>
                    <a:pt x="385" y="185"/>
                  </a:lnTo>
                  <a:lnTo>
                    <a:pt x="413" y="190"/>
                  </a:lnTo>
                  <a:lnTo>
                    <a:pt x="465" y="146"/>
                  </a:lnTo>
                  <a:lnTo>
                    <a:pt x="509" y="141"/>
                  </a:lnTo>
                  <a:lnTo>
                    <a:pt x="488" y="110"/>
                  </a:lnTo>
                  <a:lnTo>
                    <a:pt x="448" y="119"/>
                  </a:lnTo>
                  <a:lnTo>
                    <a:pt x="446" y="81"/>
                  </a:lnTo>
                  <a:lnTo>
                    <a:pt x="456" y="59"/>
                  </a:lnTo>
                  <a:lnTo>
                    <a:pt x="427" y="53"/>
                  </a:lnTo>
                  <a:lnTo>
                    <a:pt x="349" y="77"/>
                  </a:lnTo>
                  <a:lnTo>
                    <a:pt x="285" y="44"/>
                  </a:lnTo>
                  <a:lnTo>
                    <a:pt x="243" y="48"/>
                  </a:lnTo>
                  <a:lnTo>
                    <a:pt x="226" y="19"/>
                  </a:lnTo>
                  <a:lnTo>
                    <a:pt x="185" y="0"/>
                  </a:lnTo>
                  <a:lnTo>
                    <a:pt x="160" y="22"/>
                  </a:lnTo>
                  <a:lnTo>
                    <a:pt x="160" y="57"/>
                  </a:lnTo>
                  <a:lnTo>
                    <a:pt x="64" y="42"/>
                  </a:lnTo>
                  <a:lnTo>
                    <a:pt x="0" y="8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8" name="Freeform 53"/>
            <p:cNvSpPr>
              <a:spLocks/>
            </p:cNvSpPr>
            <p:nvPr/>
          </p:nvSpPr>
          <p:spPr bwMode="auto">
            <a:xfrm>
              <a:off x="3941" y="2412"/>
              <a:ext cx="124" cy="78"/>
            </a:xfrm>
            <a:custGeom>
              <a:avLst/>
              <a:gdLst>
                <a:gd name="T0" fmla="*/ 0 w 127"/>
                <a:gd name="T1" fmla="*/ 28 h 84"/>
                <a:gd name="T2" fmla="*/ 16 w 127"/>
                <a:gd name="T3" fmla="*/ 0 h 84"/>
                <a:gd name="T4" fmla="*/ 62 w 127"/>
                <a:gd name="T5" fmla="*/ 19 h 84"/>
                <a:gd name="T6" fmla="*/ 86 w 127"/>
                <a:gd name="T7" fmla="*/ 45 h 84"/>
                <a:gd name="T8" fmla="*/ 120 w 127"/>
                <a:gd name="T9" fmla="*/ 45 h 84"/>
                <a:gd name="T10" fmla="*/ 117 w 127"/>
                <a:gd name="T11" fmla="*/ 72 h 84"/>
                <a:gd name="T12" fmla="*/ 41 w 127"/>
                <a:gd name="T13" fmla="*/ 55 h 84"/>
                <a:gd name="T14" fmla="*/ 0 w 127"/>
                <a:gd name="T15" fmla="*/ 28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" h="84">
                  <a:moveTo>
                    <a:pt x="0" y="32"/>
                  </a:moveTo>
                  <a:lnTo>
                    <a:pt x="16" y="0"/>
                  </a:lnTo>
                  <a:lnTo>
                    <a:pt x="66" y="21"/>
                  </a:lnTo>
                  <a:lnTo>
                    <a:pt x="90" y="52"/>
                  </a:lnTo>
                  <a:lnTo>
                    <a:pt x="126" y="52"/>
                  </a:lnTo>
                  <a:lnTo>
                    <a:pt x="123" y="83"/>
                  </a:lnTo>
                  <a:lnTo>
                    <a:pt x="43" y="63"/>
                  </a:lnTo>
                  <a:lnTo>
                    <a:pt x="0" y="3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299" name="Freeform 54"/>
            <p:cNvSpPr>
              <a:spLocks/>
            </p:cNvSpPr>
            <p:nvPr/>
          </p:nvSpPr>
          <p:spPr bwMode="auto">
            <a:xfrm>
              <a:off x="3643" y="2270"/>
              <a:ext cx="261" cy="277"/>
            </a:xfrm>
            <a:custGeom>
              <a:avLst/>
              <a:gdLst>
                <a:gd name="T0" fmla="*/ 0 w 268"/>
                <a:gd name="T1" fmla="*/ 140 h 296"/>
                <a:gd name="T2" fmla="*/ 23 w 268"/>
                <a:gd name="T3" fmla="*/ 150 h 296"/>
                <a:gd name="T4" fmla="*/ 79 w 268"/>
                <a:gd name="T5" fmla="*/ 140 h 296"/>
                <a:gd name="T6" fmla="*/ 89 w 268"/>
                <a:gd name="T7" fmla="*/ 115 h 296"/>
                <a:gd name="T8" fmla="*/ 127 w 268"/>
                <a:gd name="T9" fmla="*/ 99 h 296"/>
                <a:gd name="T10" fmla="*/ 130 w 268"/>
                <a:gd name="T11" fmla="*/ 78 h 296"/>
                <a:gd name="T12" fmla="*/ 144 w 268"/>
                <a:gd name="T13" fmla="*/ 72 h 296"/>
                <a:gd name="T14" fmla="*/ 135 w 268"/>
                <a:gd name="T15" fmla="*/ 61 h 296"/>
                <a:gd name="T16" fmla="*/ 150 w 268"/>
                <a:gd name="T17" fmla="*/ 61 h 296"/>
                <a:gd name="T18" fmla="*/ 163 w 268"/>
                <a:gd name="T19" fmla="*/ 36 h 296"/>
                <a:gd name="T20" fmla="*/ 156 w 268"/>
                <a:gd name="T21" fmla="*/ 15 h 296"/>
                <a:gd name="T22" fmla="*/ 207 w 268"/>
                <a:gd name="T23" fmla="*/ 0 h 296"/>
                <a:gd name="T24" fmla="*/ 253 w 268"/>
                <a:gd name="T25" fmla="*/ 33 h 296"/>
                <a:gd name="T26" fmla="*/ 241 w 268"/>
                <a:gd name="T27" fmla="*/ 45 h 296"/>
                <a:gd name="T28" fmla="*/ 198 w 268"/>
                <a:gd name="T29" fmla="*/ 45 h 296"/>
                <a:gd name="T30" fmla="*/ 198 w 268"/>
                <a:gd name="T31" fmla="*/ 75 h 296"/>
                <a:gd name="T32" fmla="*/ 217 w 268"/>
                <a:gd name="T33" fmla="*/ 93 h 296"/>
                <a:gd name="T34" fmla="*/ 205 w 268"/>
                <a:gd name="T35" fmla="*/ 103 h 296"/>
                <a:gd name="T36" fmla="*/ 207 w 268"/>
                <a:gd name="T37" fmla="*/ 121 h 296"/>
                <a:gd name="T38" fmla="*/ 164 w 268"/>
                <a:gd name="T39" fmla="*/ 177 h 296"/>
                <a:gd name="T40" fmla="*/ 144 w 268"/>
                <a:gd name="T41" fmla="*/ 177 h 296"/>
                <a:gd name="T42" fmla="*/ 130 w 268"/>
                <a:gd name="T43" fmla="*/ 191 h 296"/>
                <a:gd name="T44" fmla="*/ 154 w 268"/>
                <a:gd name="T45" fmla="*/ 246 h 296"/>
                <a:gd name="T46" fmla="*/ 119 w 268"/>
                <a:gd name="T47" fmla="*/ 246 h 296"/>
                <a:gd name="T48" fmla="*/ 106 w 268"/>
                <a:gd name="T49" fmla="*/ 258 h 296"/>
                <a:gd name="T50" fmla="*/ 81 w 268"/>
                <a:gd name="T51" fmla="*/ 225 h 296"/>
                <a:gd name="T52" fmla="*/ 10 w 268"/>
                <a:gd name="T53" fmla="*/ 231 h 296"/>
                <a:gd name="T54" fmla="*/ 35 w 268"/>
                <a:gd name="T55" fmla="*/ 193 h 296"/>
                <a:gd name="T56" fmla="*/ 0 w 268"/>
                <a:gd name="T57" fmla="*/ 140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8" h="296">
                  <a:moveTo>
                    <a:pt x="0" y="160"/>
                  </a:moveTo>
                  <a:lnTo>
                    <a:pt x="25" y="171"/>
                  </a:lnTo>
                  <a:lnTo>
                    <a:pt x="83" y="160"/>
                  </a:lnTo>
                  <a:lnTo>
                    <a:pt x="93" y="131"/>
                  </a:lnTo>
                  <a:lnTo>
                    <a:pt x="133" y="113"/>
                  </a:lnTo>
                  <a:lnTo>
                    <a:pt x="137" y="89"/>
                  </a:lnTo>
                  <a:lnTo>
                    <a:pt x="152" y="82"/>
                  </a:lnTo>
                  <a:lnTo>
                    <a:pt x="143" y="69"/>
                  </a:lnTo>
                  <a:lnTo>
                    <a:pt x="158" y="69"/>
                  </a:lnTo>
                  <a:lnTo>
                    <a:pt x="171" y="42"/>
                  </a:lnTo>
                  <a:lnTo>
                    <a:pt x="164" y="17"/>
                  </a:lnTo>
                  <a:lnTo>
                    <a:pt x="219" y="0"/>
                  </a:lnTo>
                  <a:lnTo>
                    <a:pt x="267" y="37"/>
                  </a:lnTo>
                  <a:lnTo>
                    <a:pt x="254" y="51"/>
                  </a:lnTo>
                  <a:lnTo>
                    <a:pt x="208" y="51"/>
                  </a:lnTo>
                  <a:lnTo>
                    <a:pt x="208" y="86"/>
                  </a:lnTo>
                  <a:lnTo>
                    <a:pt x="229" y="106"/>
                  </a:lnTo>
                  <a:lnTo>
                    <a:pt x="216" y="118"/>
                  </a:lnTo>
                  <a:lnTo>
                    <a:pt x="219" y="138"/>
                  </a:lnTo>
                  <a:lnTo>
                    <a:pt x="173" y="202"/>
                  </a:lnTo>
                  <a:lnTo>
                    <a:pt x="152" y="202"/>
                  </a:lnTo>
                  <a:lnTo>
                    <a:pt x="137" y="218"/>
                  </a:lnTo>
                  <a:lnTo>
                    <a:pt x="162" y="281"/>
                  </a:lnTo>
                  <a:lnTo>
                    <a:pt x="125" y="281"/>
                  </a:lnTo>
                  <a:lnTo>
                    <a:pt x="112" y="295"/>
                  </a:lnTo>
                  <a:lnTo>
                    <a:pt x="85" y="256"/>
                  </a:lnTo>
                  <a:lnTo>
                    <a:pt x="10" y="264"/>
                  </a:lnTo>
                  <a:lnTo>
                    <a:pt x="37" y="220"/>
                  </a:lnTo>
                  <a:lnTo>
                    <a:pt x="0" y="16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0" name="Freeform 55"/>
            <p:cNvSpPr>
              <a:spLocks/>
            </p:cNvSpPr>
            <p:nvPr/>
          </p:nvSpPr>
          <p:spPr bwMode="auto">
            <a:xfrm>
              <a:off x="3496" y="1295"/>
              <a:ext cx="95" cy="86"/>
            </a:xfrm>
            <a:custGeom>
              <a:avLst/>
              <a:gdLst>
                <a:gd name="T0" fmla="*/ 0 w 97"/>
                <a:gd name="T1" fmla="*/ 38 h 93"/>
                <a:gd name="T2" fmla="*/ 8 w 97"/>
                <a:gd name="T3" fmla="*/ 55 h 93"/>
                <a:gd name="T4" fmla="*/ 18 w 97"/>
                <a:gd name="T5" fmla="*/ 50 h 93"/>
                <a:gd name="T6" fmla="*/ 29 w 97"/>
                <a:gd name="T7" fmla="*/ 61 h 93"/>
                <a:gd name="T8" fmla="*/ 37 w 97"/>
                <a:gd name="T9" fmla="*/ 55 h 93"/>
                <a:gd name="T10" fmla="*/ 35 w 97"/>
                <a:gd name="T11" fmla="*/ 74 h 93"/>
                <a:gd name="T12" fmla="*/ 92 w 97"/>
                <a:gd name="T13" fmla="*/ 79 h 93"/>
                <a:gd name="T14" fmla="*/ 70 w 97"/>
                <a:gd name="T15" fmla="*/ 65 h 93"/>
                <a:gd name="T16" fmla="*/ 60 w 97"/>
                <a:gd name="T17" fmla="*/ 38 h 93"/>
                <a:gd name="T18" fmla="*/ 62 w 97"/>
                <a:gd name="T19" fmla="*/ 13 h 93"/>
                <a:gd name="T20" fmla="*/ 73 w 97"/>
                <a:gd name="T21" fmla="*/ 0 h 93"/>
                <a:gd name="T22" fmla="*/ 24 w 97"/>
                <a:gd name="T23" fmla="*/ 4 h 93"/>
                <a:gd name="T24" fmla="*/ 12 w 97"/>
                <a:gd name="T25" fmla="*/ 38 h 93"/>
                <a:gd name="T26" fmla="*/ 0 w 97"/>
                <a:gd name="T27" fmla="*/ 38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" h="93">
                  <a:moveTo>
                    <a:pt x="0" y="44"/>
                  </a:moveTo>
                  <a:lnTo>
                    <a:pt x="8" y="65"/>
                  </a:lnTo>
                  <a:lnTo>
                    <a:pt x="18" y="58"/>
                  </a:lnTo>
                  <a:lnTo>
                    <a:pt x="31" y="71"/>
                  </a:lnTo>
                  <a:lnTo>
                    <a:pt x="39" y="65"/>
                  </a:lnTo>
                  <a:lnTo>
                    <a:pt x="37" y="87"/>
                  </a:lnTo>
                  <a:lnTo>
                    <a:pt x="96" y="92"/>
                  </a:lnTo>
                  <a:lnTo>
                    <a:pt x="73" y="76"/>
                  </a:lnTo>
                  <a:lnTo>
                    <a:pt x="62" y="44"/>
                  </a:lnTo>
                  <a:lnTo>
                    <a:pt x="64" y="15"/>
                  </a:lnTo>
                  <a:lnTo>
                    <a:pt x="77" y="0"/>
                  </a:lnTo>
                  <a:lnTo>
                    <a:pt x="25" y="4"/>
                  </a:lnTo>
                  <a:lnTo>
                    <a:pt x="12" y="44"/>
                  </a:lnTo>
                  <a:lnTo>
                    <a:pt x="0" y="4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1" name="Freeform 56"/>
            <p:cNvSpPr>
              <a:spLocks/>
            </p:cNvSpPr>
            <p:nvPr/>
          </p:nvSpPr>
          <p:spPr bwMode="auto">
            <a:xfrm>
              <a:off x="3543" y="1151"/>
              <a:ext cx="223" cy="157"/>
            </a:xfrm>
            <a:custGeom>
              <a:avLst/>
              <a:gdLst>
                <a:gd name="T0" fmla="*/ 0 w 229"/>
                <a:gd name="T1" fmla="*/ 127 h 167"/>
                <a:gd name="T2" fmla="*/ 19 w 229"/>
                <a:gd name="T3" fmla="*/ 129 h 167"/>
                <a:gd name="T4" fmla="*/ 5 w 229"/>
                <a:gd name="T5" fmla="*/ 144 h 167"/>
                <a:gd name="T6" fmla="*/ 43 w 229"/>
                <a:gd name="T7" fmla="*/ 147 h 167"/>
                <a:gd name="T8" fmla="*/ 43 w 229"/>
                <a:gd name="T9" fmla="*/ 129 h 167"/>
                <a:gd name="T10" fmla="*/ 53 w 229"/>
                <a:gd name="T11" fmla="*/ 133 h 167"/>
                <a:gd name="T12" fmla="*/ 43 w 229"/>
                <a:gd name="T13" fmla="*/ 125 h 167"/>
                <a:gd name="T14" fmla="*/ 57 w 229"/>
                <a:gd name="T15" fmla="*/ 127 h 167"/>
                <a:gd name="T16" fmla="*/ 55 w 229"/>
                <a:gd name="T17" fmla="*/ 110 h 167"/>
                <a:gd name="T18" fmla="*/ 61 w 229"/>
                <a:gd name="T19" fmla="*/ 120 h 167"/>
                <a:gd name="T20" fmla="*/ 73 w 229"/>
                <a:gd name="T21" fmla="*/ 110 h 167"/>
                <a:gd name="T22" fmla="*/ 65 w 229"/>
                <a:gd name="T23" fmla="*/ 96 h 167"/>
                <a:gd name="T24" fmla="*/ 89 w 229"/>
                <a:gd name="T25" fmla="*/ 99 h 167"/>
                <a:gd name="T26" fmla="*/ 81 w 229"/>
                <a:gd name="T27" fmla="*/ 92 h 167"/>
                <a:gd name="T28" fmla="*/ 92 w 229"/>
                <a:gd name="T29" fmla="*/ 92 h 167"/>
                <a:gd name="T30" fmla="*/ 97 w 229"/>
                <a:gd name="T31" fmla="*/ 77 h 167"/>
                <a:gd name="T32" fmla="*/ 206 w 229"/>
                <a:gd name="T33" fmla="*/ 30 h 167"/>
                <a:gd name="T34" fmla="*/ 216 w 229"/>
                <a:gd name="T35" fmla="*/ 12 h 167"/>
                <a:gd name="T36" fmla="*/ 198 w 229"/>
                <a:gd name="T37" fmla="*/ 0 h 167"/>
                <a:gd name="T38" fmla="*/ 150 w 229"/>
                <a:gd name="T39" fmla="*/ 30 h 167"/>
                <a:gd name="T40" fmla="*/ 103 w 229"/>
                <a:gd name="T41" fmla="*/ 30 h 167"/>
                <a:gd name="T42" fmla="*/ 53 w 229"/>
                <a:gd name="T43" fmla="*/ 69 h 167"/>
                <a:gd name="T44" fmla="*/ 23 w 229"/>
                <a:gd name="T45" fmla="*/ 73 h 167"/>
                <a:gd name="T46" fmla="*/ 25 w 229"/>
                <a:gd name="T47" fmla="*/ 92 h 167"/>
                <a:gd name="T48" fmla="*/ 43 w 229"/>
                <a:gd name="T49" fmla="*/ 92 h 167"/>
                <a:gd name="T50" fmla="*/ 23 w 229"/>
                <a:gd name="T51" fmla="*/ 92 h 167"/>
                <a:gd name="T52" fmla="*/ 33 w 229"/>
                <a:gd name="T53" fmla="*/ 101 h 167"/>
                <a:gd name="T54" fmla="*/ 19 w 229"/>
                <a:gd name="T55" fmla="*/ 110 h 167"/>
                <a:gd name="T56" fmla="*/ 33 w 229"/>
                <a:gd name="T57" fmla="*/ 118 h 167"/>
                <a:gd name="T58" fmla="*/ 0 w 229"/>
                <a:gd name="T59" fmla="*/ 127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9" h="167">
                  <a:moveTo>
                    <a:pt x="0" y="144"/>
                  </a:moveTo>
                  <a:lnTo>
                    <a:pt x="21" y="146"/>
                  </a:lnTo>
                  <a:lnTo>
                    <a:pt x="5" y="163"/>
                  </a:lnTo>
                  <a:lnTo>
                    <a:pt x="45" y="166"/>
                  </a:lnTo>
                  <a:lnTo>
                    <a:pt x="45" y="146"/>
                  </a:lnTo>
                  <a:lnTo>
                    <a:pt x="55" y="151"/>
                  </a:lnTo>
                  <a:lnTo>
                    <a:pt x="45" y="141"/>
                  </a:lnTo>
                  <a:lnTo>
                    <a:pt x="61" y="144"/>
                  </a:lnTo>
                  <a:lnTo>
                    <a:pt x="57" y="124"/>
                  </a:lnTo>
                  <a:lnTo>
                    <a:pt x="65" y="136"/>
                  </a:lnTo>
                  <a:lnTo>
                    <a:pt x="77" y="124"/>
                  </a:lnTo>
                  <a:lnTo>
                    <a:pt x="69" y="109"/>
                  </a:lnTo>
                  <a:lnTo>
                    <a:pt x="93" y="112"/>
                  </a:lnTo>
                  <a:lnTo>
                    <a:pt x="85" y="104"/>
                  </a:lnTo>
                  <a:lnTo>
                    <a:pt x="97" y="104"/>
                  </a:lnTo>
                  <a:lnTo>
                    <a:pt x="103" y="87"/>
                  </a:lnTo>
                  <a:lnTo>
                    <a:pt x="218" y="34"/>
                  </a:lnTo>
                  <a:lnTo>
                    <a:pt x="228" y="14"/>
                  </a:lnTo>
                  <a:lnTo>
                    <a:pt x="208" y="0"/>
                  </a:lnTo>
                  <a:lnTo>
                    <a:pt x="158" y="34"/>
                  </a:lnTo>
                  <a:lnTo>
                    <a:pt x="109" y="34"/>
                  </a:lnTo>
                  <a:lnTo>
                    <a:pt x="55" y="78"/>
                  </a:lnTo>
                  <a:lnTo>
                    <a:pt x="25" y="83"/>
                  </a:lnTo>
                  <a:lnTo>
                    <a:pt x="27" y="104"/>
                  </a:lnTo>
                  <a:lnTo>
                    <a:pt x="45" y="104"/>
                  </a:lnTo>
                  <a:lnTo>
                    <a:pt x="25" y="104"/>
                  </a:lnTo>
                  <a:lnTo>
                    <a:pt x="35" y="114"/>
                  </a:lnTo>
                  <a:lnTo>
                    <a:pt x="21" y="124"/>
                  </a:lnTo>
                  <a:lnTo>
                    <a:pt x="35" y="134"/>
                  </a:lnTo>
                  <a:lnTo>
                    <a:pt x="0" y="14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2" name="Freeform 57"/>
            <p:cNvSpPr>
              <a:spLocks/>
            </p:cNvSpPr>
            <p:nvPr/>
          </p:nvSpPr>
          <p:spPr bwMode="auto">
            <a:xfrm>
              <a:off x="4109" y="1024"/>
              <a:ext cx="40" cy="17"/>
            </a:xfrm>
            <a:custGeom>
              <a:avLst/>
              <a:gdLst>
                <a:gd name="T0" fmla="*/ 0 w 41"/>
                <a:gd name="T1" fmla="*/ 0 h 19"/>
                <a:gd name="T2" fmla="*/ 18 w 41"/>
                <a:gd name="T3" fmla="*/ 12 h 19"/>
                <a:gd name="T4" fmla="*/ 12 w 41"/>
                <a:gd name="T5" fmla="*/ 14 h 19"/>
                <a:gd name="T6" fmla="*/ 27 w 41"/>
                <a:gd name="T7" fmla="*/ 14 h 19"/>
                <a:gd name="T8" fmla="*/ 38 w 41"/>
                <a:gd name="T9" fmla="*/ 7 h 19"/>
                <a:gd name="T10" fmla="*/ 0 w 41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9">
                  <a:moveTo>
                    <a:pt x="0" y="0"/>
                  </a:moveTo>
                  <a:lnTo>
                    <a:pt x="18" y="15"/>
                  </a:lnTo>
                  <a:lnTo>
                    <a:pt x="12" y="18"/>
                  </a:lnTo>
                  <a:lnTo>
                    <a:pt x="29" y="18"/>
                  </a:lnTo>
                  <a:lnTo>
                    <a:pt x="40" y="9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3" name="Freeform 58"/>
            <p:cNvSpPr>
              <a:spLocks/>
            </p:cNvSpPr>
            <p:nvPr/>
          </p:nvSpPr>
          <p:spPr bwMode="auto">
            <a:xfrm>
              <a:off x="4135" y="1016"/>
              <a:ext cx="114" cy="62"/>
            </a:xfrm>
            <a:custGeom>
              <a:avLst/>
              <a:gdLst>
                <a:gd name="T0" fmla="*/ 0 w 116"/>
                <a:gd name="T1" fmla="*/ 25 h 66"/>
                <a:gd name="T2" fmla="*/ 20 w 116"/>
                <a:gd name="T3" fmla="*/ 30 h 66"/>
                <a:gd name="T4" fmla="*/ 33 w 116"/>
                <a:gd name="T5" fmla="*/ 50 h 66"/>
                <a:gd name="T6" fmla="*/ 46 w 116"/>
                <a:gd name="T7" fmla="*/ 43 h 66"/>
                <a:gd name="T8" fmla="*/ 90 w 116"/>
                <a:gd name="T9" fmla="*/ 57 h 66"/>
                <a:gd name="T10" fmla="*/ 106 w 116"/>
                <a:gd name="T11" fmla="*/ 51 h 66"/>
                <a:gd name="T12" fmla="*/ 94 w 116"/>
                <a:gd name="T13" fmla="*/ 36 h 66"/>
                <a:gd name="T14" fmla="*/ 104 w 116"/>
                <a:gd name="T15" fmla="*/ 39 h 66"/>
                <a:gd name="T16" fmla="*/ 111 w 116"/>
                <a:gd name="T17" fmla="*/ 18 h 66"/>
                <a:gd name="T18" fmla="*/ 86 w 116"/>
                <a:gd name="T19" fmla="*/ 7 h 66"/>
                <a:gd name="T20" fmla="*/ 62 w 116"/>
                <a:gd name="T21" fmla="*/ 22 h 66"/>
                <a:gd name="T22" fmla="*/ 83 w 116"/>
                <a:gd name="T23" fmla="*/ 14 h 66"/>
                <a:gd name="T24" fmla="*/ 73 w 116"/>
                <a:gd name="T25" fmla="*/ 0 h 66"/>
                <a:gd name="T26" fmla="*/ 31 w 116"/>
                <a:gd name="T27" fmla="*/ 7 h 66"/>
                <a:gd name="T28" fmla="*/ 0 w 116"/>
                <a:gd name="T29" fmla="*/ 2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" h="66">
                  <a:moveTo>
                    <a:pt x="0" y="29"/>
                  </a:moveTo>
                  <a:lnTo>
                    <a:pt x="20" y="34"/>
                  </a:lnTo>
                  <a:lnTo>
                    <a:pt x="35" y="56"/>
                  </a:lnTo>
                  <a:lnTo>
                    <a:pt x="48" y="49"/>
                  </a:lnTo>
                  <a:lnTo>
                    <a:pt x="94" y="65"/>
                  </a:lnTo>
                  <a:lnTo>
                    <a:pt x="110" y="58"/>
                  </a:lnTo>
                  <a:lnTo>
                    <a:pt x="98" y="40"/>
                  </a:lnTo>
                  <a:lnTo>
                    <a:pt x="108" y="45"/>
                  </a:lnTo>
                  <a:lnTo>
                    <a:pt x="115" y="20"/>
                  </a:lnTo>
                  <a:lnTo>
                    <a:pt x="89" y="7"/>
                  </a:lnTo>
                  <a:lnTo>
                    <a:pt x="64" y="25"/>
                  </a:lnTo>
                  <a:lnTo>
                    <a:pt x="85" y="16"/>
                  </a:lnTo>
                  <a:lnTo>
                    <a:pt x="75" y="0"/>
                  </a:lnTo>
                  <a:lnTo>
                    <a:pt x="33" y="7"/>
                  </a:lnTo>
                  <a:lnTo>
                    <a:pt x="0" y="2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4" name="Freeform 59"/>
            <p:cNvSpPr>
              <a:spLocks/>
            </p:cNvSpPr>
            <p:nvPr/>
          </p:nvSpPr>
          <p:spPr bwMode="auto">
            <a:xfrm>
              <a:off x="4244" y="1048"/>
              <a:ext cx="93" cy="66"/>
            </a:xfrm>
            <a:custGeom>
              <a:avLst/>
              <a:gdLst>
                <a:gd name="T0" fmla="*/ 0 w 95"/>
                <a:gd name="T1" fmla="*/ 50 h 71"/>
                <a:gd name="T2" fmla="*/ 6 w 95"/>
                <a:gd name="T3" fmla="*/ 60 h 71"/>
                <a:gd name="T4" fmla="*/ 81 w 95"/>
                <a:gd name="T5" fmla="*/ 48 h 71"/>
                <a:gd name="T6" fmla="*/ 90 w 95"/>
                <a:gd name="T7" fmla="*/ 27 h 71"/>
                <a:gd name="T8" fmla="*/ 69 w 95"/>
                <a:gd name="T9" fmla="*/ 13 h 71"/>
                <a:gd name="T10" fmla="*/ 50 w 95"/>
                <a:gd name="T11" fmla="*/ 19 h 71"/>
                <a:gd name="T12" fmla="*/ 52 w 95"/>
                <a:gd name="T13" fmla="*/ 6 h 71"/>
                <a:gd name="T14" fmla="*/ 41 w 95"/>
                <a:gd name="T15" fmla="*/ 0 h 71"/>
                <a:gd name="T16" fmla="*/ 6 w 95"/>
                <a:gd name="T17" fmla="*/ 44 h 71"/>
                <a:gd name="T18" fmla="*/ 0 w 95"/>
                <a:gd name="T19" fmla="*/ 5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71">
                  <a:moveTo>
                    <a:pt x="0" y="58"/>
                  </a:moveTo>
                  <a:lnTo>
                    <a:pt x="6" y="70"/>
                  </a:lnTo>
                  <a:lnTo>
                    <a:pt x="85" y="56"/>
                  </a:lnTo>
                  <a:lnTo>
                    <a:pt x="94" y="31"/>
                  </a:lnTo>
                  <a:lnTo>
                    <a:pt x="71" y="15"/>
                  </a:lnTo>
                  <a:lnTo>
                    <a:pt x="52" y="22"/>
                  </a:lnTo>
                  <a:lnTo>
                    <a:pt x="54" y="6"/>
                  </a:lnTo>
                  <a:lnTo>
                    <a:pt x="43" y="0"/>
                  </a:lnTo>
                  <a:lnTo>
                    <a:pt x="6" y="51"/>
                  </a:lnTo>
                  <a:lnTo>
                    <a:pt x="0" y="5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5" name="Freeform 60"/>
            <p:cNvSpPr>
              <a:spLocks/>
            </p:cNvSpPr>
            <p:nvPr/>
          </p:nvSpPr>
          <p:spPr bwMode="auto">
            <a:xfrm>
              <a:off x="4818" y="1179"/>
              <a:ext cx="105" cy="59"/>
            </a:xfrm>
            <a:custGeom>
              <a:avLst/>
              <a:gdLst>
                <a:gd name="T0" fmla="*/ 0 w 108"/>
                <a:gd name="T1" fmla="*/ 31 h 63"/>
                <a:gd name="T2" fmla="*/ 21 w 108"/>
                <a:gd name="T3" fmla="*/ 4 h 63"/>
                <a:gd name="T4" fmla="*/ 33 w 108"/>
                <a:gd name="T5" fmla="*/ 0 h 63"/>
                <a:gd name="T6" fmla="*/ 58 w 108"/>
                <a:gd name="T7" fmla="*/ 22 h 63"/>
                <a:gd name="T8" fmla="*/ 61 w 108"/>
                <a:gd name="T9" fmla="*/ 7 h 63"/>
                <a:gd name="T10" fmla="*/ 87 w 108"/>
                <a:gd name="T11" fmla="*/ 20 h 63"/>
                <a:gd name="T12" fmla="*/ 86 w 108"/>
                <a:gd name="T13" fmla="*/ 38 h 63"/>
                <a:gd name="T14" fmla="*/ 101 w 108"/>
                <a:gd name="T15" fmla="*/ 47 h 63"/>
                <a:gd name="T16" fmla="*/ 48 w 108"/>
                <a:gd name="T17" fmla="*/ 50 h 63"/>
                <a:gd name="T18" fmla="*/ 46 w 108"/>
                <a:gd name="T19" fmla="*/ 40 h 63"/>
                <a:gd name="T20" fmla="*/ 35 w 108"/>
                <a:gd name="T21" fmla="*/ 54 h 63"/>
                <a:gd name="T22" fmla="*/ 0 w 108"/>
                <a:gd name="T23" fmla="*/ 31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63">
                  <a:moveTo>
                    <a:pt x="0" y="35"/>
                  </a:moveTo>
                  <a:lnTo>
                    <a:pt x="23" y="4"/>
                  </a:lnTo>
                  <a:lnTo>
                    <a:pt x="35" y="0"/>
                  </a:lnTo>
                  <a:lnTo>
                    <a:pt x="62" y="26"/>
                  </a:lnTo>
                  <a:lnTo>
                    <a:pt x="65" y="8"/>
                  </a:lnTo>
                  <a:lnTo>
                    <a:pt x="92" y="22"/>
                  </a:lnTo>
                  <a:lnTo>
                    <a:pt x="90" y="44"/>
                  </a:lnTo>
                  <a:lnTo>
                    <a:pt x="107" y="53"/>
                  </a:lnTo>
                  <a:lnTo>
                    <a:pt x="50" y="57"/>
                  </a:lnTo>
                  <a:lnTo>
                    <a:pt x="48" y="46"/>
                  </a:lnTo>
                  <a:lnTo>
                    <a:pt x="37" y="62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6" name="Freeform 61"/>
            <p:cNvSpPr>
              <a:spLocks/>
            </p:cNvSpPr>
            <p:nvPr/>
          </p:nvSpPr>
          <p:spPr bwMode="auto">
            <a:xfrm>
              <a:off x="4892" y="1181"/>
              <a:ext cx="65" cy="40"/>
            </a:xfrm>
            <a:custGeom>
              <a:avLst/>
              <a:gdLst>
                <a:gd name="T0" fmla="*/ 0 w 67"/>
                <a:gd name="T1" fmla="*/ 0 h 42"/>
                <a:gd name="T2" fmla="*/ 18 w 67"/>
                <a:gd name="T3" fmla="*/ 13 h 42"/>
                <a:gd name="T4" fmla="*/ 16 w 67"/>
                <a:gd name="T5" fmla="*/ 28 h 42"/>
                <a:gd name="T6" fmla="*/ 24 w 67"/>
                <a:gd name="T7" fmla="*/ 37 h 42"/>
                <a:gd name="T8" fmla="*/ 45 w 67"/>
                <a:gd name="T9" fmla="*/ 37 h 42"/>
                <a:gd name="T10" fmla="*/ 62 w 67"/>
                <a:gd name="T11" fmla="*/ 23 h 42"/>
                <a:gd name="T12" fmla="*/ 0 w 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2">
                  <a:moveTo>
                    <a:pt x="0" y="0"/>
                  </a:moveTo>
                  <a:lnTo>
                    <a:pt x="20" y="15"/>
                  </a:lnTo>
                  <a:lnTo>
                    <a:pt x="16" y="30"/>
                  </a:lnTo>
                  <a:lnTo>
                    <a:pt x="26" y="41"/>
                  </a:lnTo>
                  <a:lnTo>
                    <a:pt x="47" y="41"/>
                  </a:lnTo>
                  <a:lnTo>
                    <a:pt x="66" y="25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7" name="Freeform 62"/>
            <p:cNvSpPr>
              <a:spLocks/>
            </p:cNvSpPr>
            <p:nvPr/>
          </p:nvSpPr>
          <p:spPr bwMode="auto">
            <a:xfrm>
              <a:off x="4897" y="1862"/>
              <a:ext cx="51" cy="206"/>
            </a:xfrm>
            <a:custGeom>
              <a:avLst/>
              <a:gdLst>
                <a:gd name="T0" fmla="*/ 0 w 52"/>
                <a:gd name="T1" fmla="*/ 51 h 220"/>
                <a:gd name="T2" fmla="*/ 10 w 52"/>
                <a:gd name="T3" fmla="*/ 72 h 220"/>
                <a:gd name="T4" fmla="*/ 10 w 52"/>
                <a:gd name="T5" fmla="*/ 192 h 220"/>
                <a:gd name="T6" fmla="*/ 17 w 52"/>
                <a:gd name="T7" fmla="*/ 176 h 220"/>
                <a:gd name="T8" fmla="*/ 27 w 52"/>
                <a:gd name="T9" fmla="*/ 187 h 220"/>
                <a:gd name="T10" fmla="*/ 17 w 52"/>
                <a:gd name="T11" fmla="*/ 155 h 220"/>
                <a:gd name="T12" fmla="*/ 25 w 52"/>
                <a:gd name="T13" fmla="*/ 121 h 220"/>
                <a:gd name="T14" fmla="*/ 49 w 52"/>
                <a:gd name="T15" fmla="*/ 131 h 220"/>
                <a:gd name="T16" fmla="*/ 25 w 52"/>
                <a:gd name="T17" fmla="*/ 68 h 220"/>
                <a:gd name="T18" fmla="*/ 17 w 52"/>
                <a:gd name="T19" fmla="*/ 0 h 220"/>
                <a:gd name="T20" fmla="*/ 0 w 52"/>
                <a:gd name="T21" fmla="*/ 51 h 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20">
                  <a:moveTo>
                    <a:pt x="0" y="58"/>
                  </a:moveTo>
                  <a:lnTo>
                    <a:pt x="10" y="82"/>
                  </a:lnTo>
                  <a:lnTo>
                    <a:pt x="10" y="219"/>
                  </a:lnTo>
                  <a:lnTo>
                    <a:pt x="17" y="201"/>
                  </a:lnTo>
                  <a:lnTo>
                    <a:pt x="29" y="214"/>
                  </a:lnTo>
                  <a:lnTo>
                    <a:pt x="17" y="176"/>
                  </a:lnTo>
                  <a:lnTo>
                    <a:pt x="25" y="138"/>
                  </a:lnTo>
                  <a:lnTo>
                    <a:pt x="51" y="149"/>
                  </a:lnTo>
                  <a:lnTo>
                    <a:pt x="25" y="78"/>
                  </a:lnTo>
                  <a:lnTo>
                    <a:pt x="17" y="0"/>
                  </a:lnTo>
                  <a:lnTo>
                    <a:pt x="0" y="5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8" name="Freeform 63"/>
            <p:cNvSpPr>
              <a:spLocks/>
            </p:cNvSpPr>
            <p:nvPr/>
          </p:nvSpPr>
          <p:spPr bwMode="auto">
            <a:xfrm>
              <a:off x="4969" y="1205"/>
              <a:ext cx="72" cy="31"/>
            </a:xfrm>
            <a:custGeom>
              <a:avLst/>
              <a:gdLst>
                <a:gd name="T0" fmla="*/ 0 w 74"/>
                <a:gd name="T1" fmla="*/ 0 h 31"/>
                <a:gd name="T2" fmla="*/ 13 w 74"/>
                <a:gd name="T3" fmla="*/ 19 h 31"/>
                <a:gd name="T4" fmla="*/ 44 w 74"/>
                <a:gd name="T5" fmla="*/ 30 h 31"/>
                <a:gd name="T6" fmla="*/ 69 w 74"/>
                <a:gd name="T7" fmla="*/ 23 h 31"/>
                <a:gd name="T8" fmla="*/ 0 w 7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1">
                  <a:moveTo>
                    <a:pt x="0" y="0"/>
                  </a:moveTo>
                  <a:lnTo>
                    <a:pt x="13" y="19"/>
                  </a:lnTo>
                  <a:lnTo>
                    <a:pt x="46" y="30"/>
                  </a:lnTo>
                  <a:lnTo>
                    <a:pt x="73" y="23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09" name="Freeform 64"/>
            <p:cNvSpPr>
              <a:spLocks/>
            </p:cNvSpPr>
            <p:nvPr/>
          </p:nvSpPr>
          <p:spPr bwMode="auto">
            <a:xfrm>
              <a:off x="2766" y="1043"/>
              <a:ext cx="166" cy="144"/>
            </a:xfrm>
            <a:custGeom>
              <a:avLst/>
              <a:gdLst>
                <a:gd name="T0" fmla="*/ 0 w 170"/>
                <a:gd name="T1" fmla="*/ 15 h 153"/>
                <a:gd name="T2" fmla="*/ 2 w 170"/>
                <a:gd name="T3" fmla="*/ 31 h 153"/>
                <a:gd name="T4" fmla="*/ 18 w 170"/>
                <a:gd name="T5" fmla="*/ 31 h 153"/>
                <a:gd name="T6" fmla="*/ 14 w 170"/>
                <a:gd name="T7" fmla="*/ 40 h 153"/>
                <a:gd name="T8" fmla="*/ 25 w 170"/>
                <a:gd name="T9" fmla="*/ 47 h 153"/>
                <a:gd name="T10" fmla="*/ 10 w 170"/>
                <a:gd name="T11" fmla="*/ 45 h 153"/>
                <a:gd name="T12" fmla="*/ 37 w 170"/>
                <a:gd name="T13" fmla="*/ 59 h 153"/>
                <a:gd name="T14" fmla="*/ 25 w 170"/>
                <a:gd name="T15" fmla="*/ 65 h 153"/>
                <a:gd name="T16" fmla="*/ 35 w 170"/>
                <a:gd name="T17" fmla="*/ 74 h 153"/>
                <a:gd name="T18" fmla="*/ 60 w 170"/>
                <a:gd name="T19" fmla="*/ 69 h 153"/>
                <a:gd name="T20" fmla="*/ 60 w 170"/>
                <a:gd name="T21" fmla="*/ 55 h 153"/>
                <a:gd name="T22" fmla="*/ 71 w 170"/>
                <a:gd name="T23" fmla="*/ 49 h 153"/>
                <a:gd name="T24" fmla="*/ 71 w 170"/>
                <a:gd name="T25" fmla="*/ 68 h 153"/>
                <a:gd name="T26" fmla="*/ 89 w 170"/>
                <a:gd name="T27" fmla="*/ 55 h 153"/>
                <a:gd name="T28" fmla="*/ 85 w 170"/>
                <a:gd name="T29" fmla="*/ 68 h 153"/>
                <a:gd name="T30" fmla="*/ 100 w 170"/>
                <a:gd name="T31" fmla="*/ 68 h 153"/>
                <a:gd name="T32" fmla="*/ 45 w 170"/>
                <a:gd name="T33" fmla="*/ 83 h 153"/>
                <a:gd name="T34" fmla="*/ 48 w 170"/>
                <a:gd name="T35" fmla="*/ 93 h 153"/>
                <a:gd name="T36" fmla="*/ 91 w 170"/>
                <a:gd name="T37" fmla="*/ 85 h 153"/>
                <a:gd name="T38" fmla="*/ 61 w 170"/>
                <a:gd name="T39" fmla="*/ 97 h 153"/>
                <a:gd name="T40" fmla="*/ 81 w 170"/>
                <a:gd name="T41" fmla="*/ 103 h 153"/>
                <a:gd name="T42" fmla="*/ 50 w 170"/>
                <a:gd name="T43" fmla="*/ 106 h 153"/>
                <a:gd name="T44" fmla="*/ 96 w 170"/>
                <a:gd name="T45" fmla="*/ 135 h 153"/>
                <a:gd name="T46" fmla="*/ 125 w 170"/>
                <a:gd name="T47" fmla="*/ 68 h 153"/>
                <a:gd name="T48" fmla="*/ 161 w 170"/>
                <a:gd name="T49" fmla="*/ 49 h 153"/>
                <a:gd name="T50" fmla="*/ 121 w 170"/>
                <a:gd name="T51" fmla="*/ 38 h 153"/>
                <a:gd name="T52" fmla="*/ 117 w 170"/>
                <a:gd name="T53" fmla="*/ 20 h 153"/>
                <a:gd name="T54" fmla="*/ 104 w 170"/>
                <a:gd name="T55" fmla="*/ 29 h 153"/>
                <a:gd name="T56" fmla="*/ 110 w 170"/>
                <a:gd name="T57" fmla="*/ 13 h 153"/>
                <a:gd name="T58" fmla="*/ 83 w 170"/>
                <a:gd name="T59" fmla="*/ 0 h 153"/>
                <a:gd name="T60" fmla="*/ 73 w 170"/>
                <a:gd name="T61" fmla="*/ 13 h 153"/>
                <a:gd name="T62" fmla="*/ 85 w 170"/>
                <a:gd name="T63" fmla="*/ 47 h 153"/>
                <a:gd name="T64" fmla="*/ 56 w 170"/>
                <a:gd name="T65" fmla="*/ 11 h 153"/>
                <a:gd name="T66" fmla="*/ 48 w 170"/>
                <a:gd name="T67" fmla="*/ 20 h 153"/>
                <a:gd name="T68" fmla="*/ 54 w 170"/>
                <a:gd name="T69" fmla="*/ 38 h 153"/>
                <a:gd name="T70" fmla="*/ 23 w 170"/>
                <a:gd name="T71" fmla="*/ 22 h 153"/>
                <a:gd name="T72" fmla="*/ 45 w 170"/>
                <a:gd name="T73" fmla="*/ 11 h 153"/>
                <a:gd name="T74" fmla="*/ 0 w 170"/>
                <a:gd name="T75" fmla="*/ 15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0" h="153">
                  <a:moveTo>
                    <a:pt x="0" y="17"/>
                  </a:moveTo>
                  <a:lnTo>
                    <a:pt x="2" y="35"/>
                  </a:lnTo>
                  <a:lnTo>
                    <a:pt x="18" y="35"/>
                  </a:lnTo>
                  <a:lnTo>
                    <a:pt x="14" y="46"/>
                  </a:lnTo>
                  <a:lnTo>
                    <a:pt x="27" y="53"/>
                  </a:lnTo>
                  <a:lnTo>
                    <a:pt x="10" y="51"/>
                  </a:lnTo>
                  <a:lnTo>
                    <a:pt x="39" y="67"/>
                  </a:lnTo>
                  <a:lnTo>
                    <a:pt x="27" y="73"/>
                  </a:lnTo>
                  <a:lnTo>
                    <a:pt x="37" y="84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75" y="55"/>
                  </a:lnTo>
                  <a:lnTo>
                    <a:pt x="75" y="76"/>
                  </a:lnTo>
                  <a:lnTo>
                    <a:pt x="93" y="62"/>
                  </a:lnTo>
                  <a:lnTo>
                    <a:pt x="89" y="76"/>
                  </a:lnTo>
                  <a:lnTo>
                    <a:pt x="104" y="76"/>
                  </a:lnTo>
                  <a:lnTo>
                    <a:pt x="47" y="93"/>
                  </a:lnTo>
                  <a:lnTo>
                    <a:pt x="50" y="105"/>
                  </a:lnTo>
                  <a:lnTo>
                    <a:pt x="95" y="96"/>
                  </a:lnTo>
                  <a:lnTo>
                    <a:pt x="64" y="109"/>
                  </a:lnTo>
                  <a:lnTo>
                    <a:pt x="85" y="116"/>
                  </a:lnTo>
                  <a:lnTo>
                    <a:pt x="52" y="120"/>
                  </a:lnTo>
                  <a:lnTo>
                    <a:pt x="100" y="152"/>
                  </a:lnTo>
                  <a:lnTo>
                    <a:pt x="131" y="76"/>
                  </a:lnTo>
                  <a:lnTo>
                    <a:pt x="169" y="55"/>
                  </a:lnTo>
                  <a:lnTo>
                    <a:pt x="127" y="42"/>
                  </a:lnTo>
                  <a:lnTo>
                    <a:pt x="123" y="22"/>
                  </a:lnTo>
                  <a:lnTo>
                    <a:pt x="110" y="33"/>
                  </a:lnTo>
                  <a:lnTo>
                    <a:pt x="116" y="15"/>
                  </a:lnTo>
                  <a:lnTo>
                    <a:pt x="87" y="0"/>
                  </a:lnTo>
                  <a:lnTo>
                    <a:pt x="77" y="15"/>
                  </a:lnTo>
                  <a:lnTo>
                    <a:pt x="89" y="53"/>
                  </a:lnTo>
                  <a:lnTo>
                    <a:pt x="58" y="13"/>
                  </a:lnTo>
                  <a:lnTo>
                    <a:pt x="50" y="22"/>
                  </a:lnTo>
                  <a:lnTo>
                    <a:pt x="56" y="42"/>
                  </a:lnTo>
                  <a:lnTo>
                    <a:pt x="25" y="24"/>
                  </a:lnTo>
                  <a:lnTo>
                    <a:pt x="47" y="13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0" name="Freeform 65"/>
            <p:cNvSpPr>
              <a:spLocks/>
            </p:cNvSpPr>
            <p:nvPr/>
          </p:nvSpPr>
          <p:spPr bwMode="auto">
            <a:xfrm>
              <a:off x="2966" y="1001"/>
              <a:ext cx="155" cy="60"/>
            </a:xfrm>
            <a:custGeom>
              <a:avLst/>
              <a:gdLst>
                <a:gd name="T0" fmla="*/ 0 w 159"/>
                <a:gd name="T1" fmla="*/ 15 h 65"/>
                <a:gd name="T2" fmla="*/ 21 w 159"/>
                <a:gd name="T3" fmla="*/ 19 h 65"/>
                <a:gd name="T4" fmla="*/ 10 w 159"/>
                <a:gd name="T5" fmla="*/ 28 h 65"/>
                <a:gd name="T6" fmla="*/ 14 w 159"/>
                <a:gd name="T7" fmla="*/ 29 h 65"/>
                <a:gd name="T8" fmla="*/ 69 w 159"/>
                <a:gd name="T9" fmla="*/ 29 h 65"/>
                <a:gd name="T10" fmla="*/ 35 w 159"/>
                <a:gd name="T11" fmla="*/ 37 h 65"/>
                <a:gd name="T12" fmla="*/ 90 w 159"/>
                <a:gd name="T13" fmla="*/ 54 h 65"/>
                <a:gd name="T14" fmla="*/ 126 w 159"/>
                <a:gd name="T15" fmla="*/ 44 h 65"/>
                <a:gd name="T16" fmla="*/ 150 w 159"/>
                <a:gd name="T17" fmla="*/ 28 h 65"/>
                <a:gd name="T18" fmla="*/ 143 w 159"/>
                <a:gd name="T19" fmla="*/ 15 h 65"/>
                <a:gd name="T20" fmla="*/ 107 w 159"/>
                <a:gd name="T21" fmla="*/ 17 h 65"/>
                <a:gd name="T22" fmla="*/ 114 w 159"/>
                <a:gd name="T23" fmla="*/ 6 h 65"/>
                <a:gd name="T24" fmla="*/ 84 w 159"/>
                <a:gd name="T25" fmla="*/ 17 h 65"/>
                <a:gd name="T26" fmla="*/ 82 w 159"/>
                <a:gd name="T27" fmla="*/ 0 h 65"/>
                <a:gd name="T28" fmla="*/ 76 w 159"/>
                <a:gd name="T29" fmla="*/ 24 h 65"/>
                <a:gd name="T30" fmla="*/ 35 w 159"/>
                <a:gd name="T31" fmla="*/ 0 h 65"/>
                <a:gd name="T32" fmla="*/ 38 w 159"/>
                <a:gd name="T33" fmla="*/ 13 h 65"/>
                <a:gd name="T34" fmla="*/ 23 w 159"/>
                <a:gd name="T35" fmla="*/ 6 h 65"/>
                <a:gd name="T36" fmla="*/ 29 w 159"/>
                <a:gd name="T37" fmla="*/ 19 h 65"/>
                <a:gd name="T38" fmla="*/ 0 w 159"/>
                <a:gd name="T39" fmla="*/ 15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9" h="65">
                  <a:moveTo>
                    <a:pt x="0" y="17"/>
                  </a:moveTo>
                  <a:lnTo>
                    <a:pt x="23" y="23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73" y="34"/>
                  </a:lnTo>
                  <a:lnTo>
                    <a:pt x="37" y="43"/>
                  </a:lnTo>
                  <a:lnTo>
                    <a:pt x="94" y="64"/>
                  </a:lnTo>
                  <a:lnTo>
                    <a:pt x="132" y="52"/>
                  </a:lnTo>
                  <a:lnTo>
                    <a:pt x="158" y="32"/>
                  </a:lnTo>
                  <a:lnTo>
                    <a:pt x="151" y="17"/>
                  </a:lnTo>
                  <a:lnTo>
                    <a:pt x="113" y="20"/>
                  </a:lnTo>
                  <a:lnTo>
                    <a:pt x="120" y="8"/>
                  </a:lnTo>
                  <a:lnTo>
                    <a:pt x="88" y="20"/>
                  </a:lnTo>
                  <a:lnTo>
                    <a:pt x="86" y="0"/>
                  </a:lnTo>
                  <a:lnTo>
                    <a:pt x="80" y="28"/>
                  </a:lnTo>
                  <a:lnTo>
                    <a:pt x="37" y="0"/>
                  </a:lnTo>
                  <a:lnTo>
                    <a:pt x="40" y="15"/>
                  </a:lnTo>
                  <a:lnTo>
                    <a:pt x="25" y="8"/>
                  </a:lnTo>
                  <a:lnTo>
                    <a:pt x="31" y="23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1" name="Freeform 66"/>
            <p:cNvSpPr>
              <a:spLocks/>
            </p:cNvSpPr>
            <p:nvPr/>
          </p:nvSpPr>
          <p:spPr bwMode="auto">
            <a:xfrm>
              <a:off x="3022" y="1097"/>
              <a:ext cx="64" cy="42"/>
            </a:xfrm>
            <a:custGeom>
              <a:avLst/>
              <a:gdLst>
                <a:gd name="T0" fmla="*/ 0 w 66"/>
                <a:gd name="T1" fmla="*/ 31 h 45"/>
                <a:gd name="T2" fmla="*/ 4 w 66"/>
                <a:gd name="T3" fmla="*/ 13 h 45"/>
                <a:gd name="T4" fmla="*/ 29 w 66"/>
                <a:gd name="T5" fmla="*/ 0 h 45"/>
                <a:gd name="T6" fmla="*/ 33 w 66"/>
                <a:gd name="T7" fmla="*/ 13 h 45"/>
                <a:gd name="T8" fmla="*/ 61 w 66"/>
                <a:gd name="T9" fmla="*/ 21 h 45"/>
                <a:gd name="T10" fmla="*/ 23 w 66"/>
                <a:gd name="T11" fmla="*/ 38 h 45"/>
                <a:gd name="T12" fmla="*/ 29 w 66"/>
                <a:gd name="T13" fmla="*/ 31 h 45"/>
                <a:gd name="T14" fmla="*/ 0 w 66"/>
                <a:gd name="T15" fmla="*/ 3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45">
                  <a:moveTo>
                    <a:pt x="0" y="35"/>
                  </a:moveTo>
                  <a:lnTo>
                    <a:pt x="4" y="15"/>
                  </a:lnTo>
                  <a:lnTo>
                    <a:pt x="31" y="0"/>
                  </a:lnTo>
                  <a:lnTo>
                    <a:pt x="35" y="15"/>
                  </a:lnTo>
                  <a:lnTo>
                    <a:pt x="65" y="24"/>
                  </a:lnTo>
                  <a:lnTo>
                    <a:pt x="25" y="44"/>
                  </a:lnTo>
                  <a:lnTo>
                    <a:pt x="31" y="35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2" name="Freeform 67"/>
            <p:cNvSpPr>
              <a:spLocks/>
            </p:cNvSpPr>
            <p:nvPr/>
          </p:nvSpPr>
          <p:spPr bwMode="auto">
            <a:xfrm>
              <a:off x="4211" y="2605"/>
              <a:ext cx="123" cy="290"/>
            </a:xfrm>
            <a:custGeom>
              <a:avLst/>
              <a:gdLst>
                <a:gd name="T0" fmla="*/ 0 w 126"/>
                <a:gd name="T1" fmla="*/ 42 h 309"/>
                <a:gd name="T2" fmla="*/ 8 w 126"/>
                <a:gd name="T3" fmla="*/ 22 h 309"/>
                <a:gd name="T4" fmla="*/ 39 w 126"/>
                <a:gd name="T5" fmla="*/ 0 h 309"/>
                <a:gd name="T6" fmla="*/ 54 w 126"/>
                <a:gd name="T7" fmla="*/ 22 h 309"/>
                <a:gd name="T8" fmla="*/ 52 w 126"/>
                <a:gd name="T9" fmla="*/ 58 h 309"/>
                <a:gd name="T10" fmla="*/ 89 w 126"/>
                <a:gd name="T11" fmla="*/ 40 h 309"/>
                <a:gd name="T12" fmla="*/ 104 w 126"/>
                <a:gd name="T13" fmla="*/ 58 h 309"/>
                <a:gd name="T14" fmla="*/ 119 w 126"/>
                <a:gd name="T15" fmla="*/ 92 h 309"/>
                <a:gd name="T16" fmla="*/ 114 w 126"/>
                <a:gd name="T17" fmla="*/ 116 h 309"/>
                <a:gd name="T18" fmla="*/ 85 w 126"/>
                <a:gd name="T19" fmla="*/ 114 h 309"/>
                <a:gd name="T20" fmla="*/ 75 w 126"/>
                <a:gd name="T21" fmla="*/ 124 h 309"/>
                <a:gd name="T22" fmla="*/ 81 w 126"/>
                <a:gd name="T23" fmla="*/ 161 h 309"/>
                <a:gd name="T24" fmla="*/ 41 w 126"/>
                <a:gd name="T25" fmla="*/ 130 h 309"/>
                <a:gd name="T26" fmla="*/ 25 w 126"/>
                <a:gd name="T27" fmla="*/ 187 h 309"/>
                <a:gd name="T28" fmla="*/ 41 w 126"/>
                <a:gd name="T29" fmla="*/ 239 h 309"/>
                <a:gd name="T30" fmla="*/ 71 w 126"/>
                <a:gd name="T31" fmla="*/ 259 h 309"/>
                <a:gd name="T32" fmla="*/ 56 w 126"/>
                <a:gd name="T33" fmla="*/ 271 h 309"/>
                <a:gd name="T34" fmla="*/ 52 w 126"/>
                <a:gd name="T35" fmla="*/ 253 h 309"/>
                <a:gd name="T36" fmla="*/ 41 w 126"/>
                <a:gd name="T37" fmla="*/ 253 h 309"/>
                <a:gd name="T38" fmla="*/ 10 w 126"/>
                <a:gd name="T39" fmla="*/ 223 h 309"/>
                <a:gd name="T40" fmla="*/ 16 w 126"/>
                <a:gd name="T41" fmla="*/ 189 h 309"/>
                <a:gd name="T42" fmla="*/ 31 w 126"/>
                <a:gd name="T43" fmla="*/ 160 h 309"/>
                <a:gd name="T44" fmla="*/ 10 w 126"/>
                <a:gd name="T45" fmla="*/ 105 h 309"/>
                <a:gd name="T46" fmla="*/ 16 w 126"/>
                <a:gd name="T47" fmla="*/ 82 h 309"/>
                <a:gd name="T48" fmla="*/ 0 w 126"/>
                <a:gd name="T49" fmla="*/ 42 h 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09">
                  <a:moveTo>
                    <a:pt x="0" y="48"/>
                  </a:moveTo>
                  <a:lnTo>
                    <a:pt x="8" y="24"/>
                  </a:lnTo>
                  <a:lnTo>
                    <a:pt x="41" y="0"/>
                  </a:lnTo>
                  <a:lnTo>
                    <a:pt x="56" y="24"/>
                  </a:lnTo>
                  <a:lnTo>
                    <a:pt x="54" y="66"/>
                  </a:lnTo>
                  <a:lnTo>
                    <a:pt x="93" y="46"/>
                  </a:lnTo>
                  <a:lnTo>
                    <a:pt x="110" y="66"/>
                  </a:lnTo>
                  <a:lnTo>
                    <a:pt x="125" y="104"/>
                  </a:lnTo>
                  <a:lnTo>
                    <a:pt x="120" y="132"/>
                  </a:lnTo>
                  <a:lnTo>
                    <a:pt x="89" y="130"/>
                  </a:lnTo>
                  <a:lnTo>
                    <a:pt x="79" y="141"/>
                  </a:lnTo>
                  <a:lnTo>
                    <a:pt x="85" y="183"/>
                  </a:lnTo>
                  <a:lnTo>
                    <a:pt x="43" y="148"/>
                  </a:lnTo>
                  <a:lnTo>
                    <a:pt x="27" y="212"/>
                  </a:lnTo>
                  <a:lnTo>
                    <a:pt x="43" y="272"/>
                  </a:lnTo>
                  <a:lnTo>
                    <a:pt x="75" y="294"/>
                  </a:lnTo>
                  <a:lnTo>
                    <a:pt x="58" y="308"/>
                  </a:lnTo>
                  <a:lnTo>
                    <a:pt x="54" y="288"/>
                  </a:lnTo>
                  <a:lnTo>
                    <a:pt x="43" y="288"/>
                  </a:lnTo>
                  <a:lnTo>
                    <a:pt x="10" y="254"/>
                  </a:lnTo>
                  <a:lnTo>
                    <a:pt x="16" y="214"/>
                  </a:lnTo>
                  <a:lnTo>
                    <a:pt x="33" y="181"/>
                  </a:lnTo>
                  <a:lnTo>
                    <a:pt x="10" y="119"/>
                  </a:lnTo>
                  <a:lnTo>
                    <a:pt x="16" y="93"/>
                  </a:lnTo>
                  <a:lnTo>
                    <a:pt x="0" y="4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3" name="Freeform 68"/>
            <p:cNvSpPr>
              <a:spLocks/>
            </p:cNvSpPr>
            <p:nvPr/>
          </p:nvSpPr>
          <p:spPr bwMode="auto">
            <a:xfrm>
              <a:off x="4281" y="2555"/>
              <a:ext cx="112" cy="285"/>
            </a:xfrm>
            <a:custGeom>
              <a:avLst/>
              <a:gdLst>
                <a:gd name="T0" fmla="*/ 0 w 115"/>
                <a:gd name="T1" fmla="*/ 13 h 303"/>
                <a:gd name="T2" fmla="*/ 16 w 115"/>
                <a:gd name="T3" fmla="*/ 40 h 303"/>
                <a:gd name="T4" fmla="*/ 37 w 115"/>
                <a:gd name="T5" fmla="*/ 52 h 303"/>
                <a:gd name="T6" fmla="*/ 27 w 115"/>
                <a:gd name="T7" fmla="*/ 72 h 303"/>
                <a:gd name="T8" fmla="*/ 64 w 115"/>
                <a:gd name="T9" fmla="*/ 108 h 303"/>
                <a:gd name="T10" fmla="*/ 80 w 115"/>
                <a:gd name="T11" fmla="*/ 156 h 303"/>
                <a:gd name="T12" fmla="*/ 83 w 115"/>
                <a:gd name="T13" fmla="*/ 198 h 303"/>
                <a:gd name="T14" fmla="*/ 37 w 115"/>
                <a:gd name="T15" fmla="*/ 233 h 303"/>
                <a:gd name="T16" fmla="*/ 45 w 115"/>
                <a:gd name="T17" fmla="*/ 267 h 303"/>
                <a:gd name="T18" fmla="*/ 58 w 115"/>
                <a:gd name="T19" fmla="*/ 244 h 303"/>
                <a:gd name="T20" fmla="*/ 66 w 115"/>
                <a:gd name="T21" fmla="*/ 249 h 303"/>
                <a:gd name="T22" fmla="*/ 72 w 115"/>
                <a:gd name="T23" fmla="*/ 235 h 303"/>
                <a:gd name="T24" fmla="*/ 108 w 115"/>
                <a:gd name="T25" fmla="*/ 212 h 303"/>
                <a:gd name="T26" fmla="*/ 103 w 115"/>
                <a:gd name="T27" fmla="*/ 143 h 303"/>
                <a:gd name="T28" fmla="*/ 55 w 115"/>
                <a:gd name="T29" fmla="*/ 81 h 303"/>
                <a:gd name="T30" fmla="*/ 58 w 115"/>
                <a:gd name="T31" fmla="*/ 63 h 303"/>
                <a:gd name="T32" fmla="*/ 89 w 115"/>
                <a:gd name="T33" fmla="*/ 31 h 303"/>
                <a:gd name="T34" fmla="*/ 47 w 115"/>
                <a:gd name="T35" fmla="*/ 0 h 303"/>
                <a:gd name="T36" fmla="*/ 0 w 115"/>
                <a:gd name="T37" fmla="*/ 13 h 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5" h="303">
                  <a:moveTo>
                    <a:pt x="0" y="15"/>
                  </a:moveTo>
                  <a:lnTo>
                    <a:pt x="16" y="46"/>
                  </a:lnTo>
                  <a:lnTo>
                    <a:pt x="39" y="59"/>
                  </a:lnTo>
                  <a:lnTo>
                    <a:pt x="29" y="82"/>
                  </a:lnTo>
                  <a:lnTo>
                    <a:pt x="68" y="122"/>
                  </a:lnTo>
                  <a:lnTo>
                    <a:pt x="84" y="177"/>
                  </a:lnTo>
                  <a:lnTo>
                    <a:pt x="87" y="224"/>
                  </a:lnTo>
                  <a:lnTo>
                    <a:pt x="39" y="264"/>
                  </a:lnTo>
                  <a:lnTo>
                    <a:pt x="47" y="302"/>
                  </a:lnTo>
                  <a:lnTo>
                    <a:pt x="62" y="275"/>
                  </a:lnTo>
                  <a:lnTo>
                    <a:pt x="70" y="282"/>
                  </a:lnTo>
                  <a:lnTo>
                    <a:pt x="76" y="266"/>
                  </a:lnTo>
                  <a:lnTo>
                    <a:pt x="114" y="239"/>
                  </a:lnTo>
                  <a:lnTo>
                    <a:pt x="109" y="162"/>
                  </a:lnTo>
                  <a:lnTo>
                    <a:pt x="58" y="91"/>
                  </a:lnTo>
                  <a:lnTo>
                    <a:pt x="62" y="71"/>
                  </a:lnTo>
                  <a:lnTo>
                    <a:pt x="93" y="35"/>
                  </a:lnTo>
                  <a:lnTo>
                    <a:pt x="49" y="0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4" name="Freeform 69"/>
            <p:cNvSpPr>
              <a:spLocks/>
            </p:cNvSpPr>
            <p:nvPr/>
          </p:nvSpPr>
          <p:spPr bwMode="auto">
            <a:xfrm>
              <a:off x="2304" y="1517"/>
              <a:ext cx="173" cy="97"/>
            </a:xfrm>
            <a:custGeom>
              <a:avLst/>
              <a:gdLst>
                <a:gd name="T0" fmla="*/ 0 w 177"/>
                <a:gd name="T1" fmla="*/ 31 h 102"/>
                <a:gd name="T2" fmla="*/ 13 w 177"/>
                <a:gd name="T3" fmla="*/ 28 h 102"/>
                <a:gd name="T4" fmla="*/ 5 w 177"/>
                <a:gd name="T5" fmla="*/ 19 h 102"/>
                <a:gd name="T6" fmla="*/ 21 w 177"/>
                <a:gd name="T7" fmla="*/ 24 h 102"/>
                <a:gd name="T8" fmla="*/ 15 w 177"/>
                <a:gd name="T9" fmla="*/ 10 h 102"/>
                <a:gd name="T10" fmla="*/ 28 w 177"/>
                <a:gd name="T11" fmla="*/ 19 h 102"/>
                <a:gd name="T12" fmla="*/ 21 w 177"/>
                <a:gd name="T13" fmla="*/ 2 h 102"/>
                <a:gd name="T14" fmla="*/ 49 w 177"/>
                <a:gd name="T15" fmla="*/ 13 h 102"/>
                <a:gd name="T16" fmla="*/ 51 w 177"/>
                <a:gd name="T17" fmla="*/ 37 h 102"/>
                <a:gd name="T18" fmla="*/ 64 w 177"/>
                <a:gd name="T19" fmla="*/ 11 h 102"/>
                <a:gd name="T20" fmla="*/ 78 w 177"/>
                <a:gd name="T21" fmla="*/ 22 h 102"/>
                <a:gd name="T22" fmla="*/ 86 w 177"/>
                <a:gd name="T23" fmla="*/ 10 h 102"/>
                <a:gd name="T24" fmla="*/ 99 w 177"/>
                <a:gd name="T25" fmla="*/ 26 h 102"/>
                <a:gd name="T26" fmla="*/ 94 w 177"/>
                <a:gd name="T27" fmla="*/ 10 h 102"/>
                <a:gd name="T28" fmla="*/ 122 w 177"/>
                <a:gd name="T29" fmla="*/ 10 h 102"/>
                <a:gd name="T30" fmla="*/ 126 w 177"/>
                <a:gd name="T31" fmla="*/ 0 h 102"/>
                <a:gd name="T32" fmla="*/ 138 w 177"/>
                <a:gd name="T33" fmla="*/ 10 h 102"/>
                <a:gd name="T34" fmla="*/ 153 w 177"/>
                <a:gd name="T35" fmla="*/ 6 h 102"/>
                <a:gd name="T36" fmla="*/ 142 w 177"/>
                <a:gd name="T37" fmla="*/ 11 h 102"/>
                <a:gd name="T38" fmla="*/ 168 w 177"/>
                <a:gd name="T39" fmla="*/ 42 h 102"/>
                <a:gd name="T40" fmla="*/ 147 w 177"/>
                <a:gd name="T41" fmla="*/ 67 h 102"/>
                <a:gd name="T42" fmla="*/ 84 w 177"/>
                <a:gd name="T43" fmla="*/ 91 h 102"/>
                <a:gd name="T44" fmla="*/ 28 w 177"/>
                <a:gd name="T45" fmla="*/ 79 h 102"/>
                <a:gd name="T46" fmla="*/ 42 w 177"/>
                <a:gd name="T47" fmla="*/ 55 h 102"/>
                <a:gd name="T48" fmla="*/ 9 w 177"/>
                <a:gd name="T49" fmla="*/ 47 h 102"/>
                <a:gd name="T50" fmla="*/ 40 w 177"/>
                <a:gd name="T51" fmla="*/ 46 h 102"/>
                <a:gd name="T52" fmla="*/ 30 w 177"/>
                <a:gd name="T53" fmla="*/ 37 h 102"/>
                <a:gd name="T54" fmla="*/ 40 w 177"/>
                <a:gd name="T55" fmla="*/ 31 h 102"/>
                <a:gd name="T56" fmla="*/ 0 w 177"/>
                <a:gd name="T57" fmla="*/ 31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7" h="102">
                  <a:moveTo>
                    <a:pt x="0" y="35"/>
                  </a:moveTo>
                  <a:lnTo>
                    <a:pt x="13" y="30"/>
                  </a:lnTo>
                  <a:lnTo>
                    <a:pt x="5" y="21"/>
                  </a:lnTo>
                  <a:lnTo>
                    <a:pt x="21" y="26"/>
                  </a:lnTo>
                  <a:lnTo>
                    <a:pt x="15" y="10"/>
                  </a:lnTo>
                  <a:lnTo>
                    <a:pt x="30" y="21"/>
                  </a:lnTo>
                  <a:lnTo>
                    <a:pt x="21" y="2"/>
                  </a:lnTo>
                  <a:lnTo>
                    <a:pt x="51" y="15"/>
                  </a:lnTo>
                  <a:lnTo>
                    <a:pt x="53" y="41"/>
                  </a:lnTo>
                  <a:lnTo>
                    <a:pt x="67" y="13"/>
                  </a:lnTo>
                  <a:lnTo>
                    <a:pt x="82" y="24"/>
                  </a:lnTo>
                  <a:lnTo>
                    <a:pt x="90" y="10"/>
                  </a:lnTo>
                  <a:lnTo>
                    <a:pt x="103" y="28"/>
                  </a:lnTo>
                  <a:lnTo>
                    <a:pt x="98" y="10"/>
                  </a:lnTo>
                  <a:lnTo>
                    <a:pt x="128" y="10"/>
                  </a:lnTo>
                  <a:lnTo>
                    <a:pt x="132" y="0"/>
                  </a:lnTo>
                  <a:lnTo>
                    <a:pt x="144" y="10"/>
                  </a:lnTo>
                  <a:lnTo>
                    <a:pt x="161" y="6"/>
                  </a:lnTo>
                  <a:lnTo>
                    <a:pt x="148" y="13"/>
                  </a:lnTo>
                  <a:lnTo>
                    <a:pt x="176" y="46"/>
                  </a:lnTo>
                  <a:lnTo>
                    <a:pt x="153" y="74"/>
                  </a:lnTo>
                  <a:lnTo>
                    <a:pt x="88" y="101"/>
                  </a:lnTo>
                  <a:lnTo>
                    <a:pt x="30" y="87"/>
                  </a:lnTo>
                  <a:lnTo>
                    <a:pt x="44" y="61"/>
                  </a:lnTo>
                  <a:lnTo>
                    <a:pt x="9" y="52"/>
                  </a:lnTo>
                  <a:lnTo>
                    <a:pt x="42" y="50"/>
                  </a:lnTo>
                  <a:lnTo>
                    <a:pt x="32" y="41"/>
                  </a:lnTo>
                  <a:lnTo>
                    <a:pt x="42" y="35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5" name="Freeform 70"/>
            <p:cNvSpPr>
              <a:spLocks/>
            </p:cNvSpPr>
            <p:nvPr/>
          </p:nvSpPr>
          <p:spPr bwMode="auto">
            <a:xfrm>
              <a:off x="2727" y="1936"/>
              <a:ext cx="51" cy="47"/>
            </a:xfrm>
            <a:custGeom>
              <a:avLst/>
              <a:gdLst>
                <a:gd name="T0" fmla="*/ 0 w 52"/>
                <a:gd name="T1" fmla="*/ 8 h 50"/>
                <a:gd name="T2" fmla="*/ 12 w 52"/>
                <a:gd name="T3" fmla="*/ 2 h 50"/>
                <a:gd name="T4" fmla="*/ 30 w 52"/>
                <a:gd name="T5" fmla="*/ 0 h 50"/>
                <a:gd name="T6" fmla="*/ 46 w 52"/>
                <a:gd name="T7" fmla="*/ 18 h 50"/>
                <a:gd name="T8" fmla="*/ 49 w 52"/>
                <a:gd name="T9" fmla="*/ 31 h 50"/>
                <a:gd name="T10" fmla="*/ 42 w 52"/>
                <a:gd name="T11" fmla="*/ 43 h 50"/>
                <a:gd name="T12" fmla="*/ 0 w 52"/>
                <a:gd name="T13" fmla="*/ 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50">
                  <a:moveTo>
                    <a:pt x="0" y="8"/>
                  </a:moveTo>
                  <a:lnTo>
                    <a:pt x="12" y="2"/>
                  </a:lnTo>
                  <a:lnTo>
                    <a:pt x="32" y="0"/>
                  </a:lnTo>
                  <a:lnTo>
                    <a:pt x="48" y="20"/>
                  </a:lnTo>
                  <a:lnTo>
                    <a:pt x="51" y="35"/>
                  </a:lnTo>
                  <a:lnTo>
                    <a:pt x="44" y="49"/>
                  </a:lnTo>
                  <a:lnTo>
                    <a:pt x="0" y="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6" name="Freeform 71"/>
            <p:cNvSpPr>
              <a:spLocks/>
            </p:cNvSpPr>
            <p:nvPr/>
          </p:nvSpPr>
          <p:spPr bwMode="auto">
            <a:xfrm>
              <a:off x="2809" y="1776"/>
              <a:ext cx="45" cy="72"/>
            </a:xfrm>
            <a:custGeom>
              <a:avLst/>
              <a:gdLst>
                <a:gd name="T0" fmla="*/ 0 w 46"/>
                <a:gd name="T1" fmla="*/ 47 h 79"/>
                <a:gd name="T2" fmla="*/ 2 w 46"/>
                <a:gd name="T3" fmla="*/ 18 h 79"/>
                <a:gd name="T4" fmla="*/ 36 w 46"/>
                <a:gd name="T5" fmla="*/ 0 h 79"/>
                <a:gd name="T6" fmla="*/ 30 w 46"/>
                <a:gd name="T7" fmla="*/ 26 h 79"/>
                <a:gd name="T8" fmla="*/ 43 w 46"/>
                <a:gd name="T9" fmla="*/ 31 h 79"/>
                <a:gd name="T10" fmla="*/ 20 w 46"/>
                <a:gd name="T11" fmla="*/ 46 h 79"/>
                <a:gd name="T12" fmla="*/ 20 w 46"/>
                <a:gd name="T13" fmla="*/ 65 h 79"/>
                <a:gd name="T14" fmla="*/ 10 w 46"/>
                <a:gd name="T15" fmla="*/ 65 h 79"/>
                <a:gd name="T16" fmla="*/ 0 w 46"/>
                <a:gd name="T17" fmla="*/ 47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79">
                  <a:moveTo>
                    <a:pt x="0" y="57"/>
                  </a:moveTo>
                  <a:lnTo>
                    <a:pt x="2" y="22"/>
                  </a:lnTo>
                  <a:lnTo>
                    <a:pt x="38" y="0"/>
                  </a:lnTo>
                  <a:lnTo>
                    <a:pt x="32" y="31"/>
                  </a:lnTo>
                  <a:lnTo>
                    <a:pt x="45" y="37"/>
                  </a:lnTo>
                  <a:lnTo>
                    <a:pt x="20" y="55"/>
                  </a:lnTo>
                  <a:lnTo>
                    <a:pt x="20" y="78"/>
                  </a:lnTo>
                  <a:lnTo>
                    <a:pt x="10" y="78"/>
                  </a:lnTo>
                  <a:lnTo>
                    <a:pt x="0" y="5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7" name="Freeform 72"/>
            <p:cNvSpPr>
              <a:spLocks/>
            </p:cNvSpPr>
            <p:nvPr/>
          </p:nvSpPr>
          <p:spPr bwMode="auto">
            <a:xfrm>
              <a:off x="2610" y="1945"/>
              <a:ext cx="200" cy="207"/>
            </a:xfrm>
            <a:custGeom>
              <a:avLst/>
              <a:gdLst>
                <a:gd name="T0" fmla="*/ 0 w 205"/>
                <a:gd name="T1" fmla="*/ 58 h 222"/>
                <a:gd name="T2" fmla="*/ 10 w 205"/>
                <a:gd name="T3" fmla="*/ 76 h 222"/>
                <a:gd name="T4" fmla="*/ 47 w 205"/>
                <a:gd name="T5" fmla="*/ 87 h 222"/>
                <a:gd name="T6" fmla="*/ 41 w 205"/>
                <a:gd name="T7" fmla="*/ 97 h 222"/>
                <a:gd name="T8" fmla="*/ 56 w 205"/>
                <a:gd name="T9" fmla="*/ 109 h 222"/>
                <a:gd name="T10" fmla="*/ 60 w 205"/>
                <a:gd name="T11" fmla="*/ 131 h 222"/>
                <a:gd name="T12" fmla="*/ 43 w 205"/>
                <a:gd name="T13" fmla="*/ 171 h 222"/>
                <a:gd name="T14" fmla="*/ 93 w 205"/>
                <a:gd name="T15" fmla="*/ 187 h 222"/>
                <a:gd name="T16" fmla="*/ 98 w 205"/>
                <a:gd name="T17" fmla="*/ 189 h 222"/>
                <a:gd name="T18" fmla="*/ 120 w 205"/>
                <a:gd name="T19" fmla="*/ 192 h 222"/>
                <a:gd name="T20" fmla="*/ 120 w 205"/>
                <a:gd name="T21" fmla="*/ 176 h 222"/>
                <a:gd name="T22" fmla="*/ 133 w 205"/>
                <a:gd name="T23" fmla="*/ 169 h 222"/>
                <a:gd name="T24" fmla="*/ 164 w 205"/>
                <a:gd name="T25" fmla="*/ 178 h 222"/>
                <a:gd name="T26" fmla="*/ 183 w 205"/>
                <a:gd name="T27" fmla="*/ 161 h 222"/>
                <a:gd name="T28" fmla="*/ 173 w 205"/>
                <a:gd name="T29" fmla="*/ 139 h 222"/>
                <a:gd name="T30" fmla="*/ 176 w 205"/>
                <a:gd name="T31" fmla="*/ 116 h 222"/>
                <a:gd name="T32" fmla="*/ 162 w 205"/>
                <a:gd name="T33" fmla="*/ 104 h 222"/>
                <a:gd name="T34" fmla="*/ 183 w 205"/>
                <a:gd name="T35" fmla="*/ 77 h 222"/>
                <a:gd name="T36" fmla="*/ 194 w 205"/>
                <a:gd name="T37" fmla="*/ 48 h 222"/>
                <a:gd name="T38" fmla="*/ 164 w 205"/>
                <a:gd name="T39" fmla="*/ 36 h 222"/>
                <a:gd name="T40" fmla="*/ 158 w 205"/>
                <a:gd name="T41" fmla="*/ 35 h 222"/>
                <a:gd name="T42" fmla="*/ 114 w 205"/>
                <a:gd name="T43" fmla="*/ 0 h 222"/>
                <a:gd name="T44" fmla="*/ 99 w 205"/>
                <a:gd name="T45" fmla="*/ 6 h 222"/>
                <a:gd name="T46" fmla="*/ 81 w 205"/>
                <a:gd name="T47" fmla="*/ 36 h 222"/>
                <a:gd name="T48" fmla="*/ 43 w 205"/>
                <a:gd name="T49" fmla="*/ 33 h 222"/>
                <a:gd name="T50" fmla="*/ 50 w 205"/>
                <a:gd name="T51" fmla="*/ 56 h 222"/>
                <a:gd name="T52" fmla="*/ 0 w 205"/>
                <a:gd name="T53" fmla="*/ 58 h 2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5" h="222">
                  <a:moveTo>
                    <a:pt x="0" y="66"/>
                  </a:moveTo>
                  <a:lnTo>
                    <a:pt x="10" y="87"/>
                  </a:lnTo>
                  <a:lnTo>
                    <a:pt x="49" y="100"/>
                  </a:lnTo>
                  <a:lnTo>
                    <a:pt x="43" y="111"/>
                  </a:lnTo>
                  <a:lnTo>
                    <a:pt x="58" y="125"/>
                  </a:lnTo>
                  <a:lnTo>
                    <a:pt x="64" y="151"/>
                  </a:lnTo>
                  <a:lnTo>
                    <a:pt x="45" y="196"/>
                  </a:lnTo>
                  <a:lnTo>
                    <a:pt x="97" y="216"/>
                  </a:lnTo>
                  <a:lnTo>
                    <a:pt x="102" y="218"/>
                  </a:lnTo>
                  <a:lnTo>
                    <a:pt x="126" y="221"/>
                  </a:lnTo>
                  <a:lnTo>
                    <a:pt x="126" y="203"/>
                  </a:lnTo>
                  <a:lnTo>
                    <a:pt x="139" y="194"/>
                  </a:lnTo>
                  <a:lnTo>
                    <a:pt x="172" y="205"/>
                  </a:lnTo>
                  <a:lnTo>
                    <a:pt x="193" y="185"/>
                  </a:lnTo>
                  <a:lnTo>
                    <a:pt x="181" y="160"/>
                  </a:lnTo>
                  <a:lnTo>
                    <a:pt x="185" y="133"/>
                  </a:lnTo>
                  <a:lnTo>
                    <a:pt x="170" y="120"/>
                  </a:lnTo>
                  <a:lnTo>
                    <a:pt x="193" y="89"/>
                  </a:lnTo>
                  <a:lnTo>
                    <a:pt x="204" y="55"/>
                  </a:lnTo>
                  <a:lnTo>
                    <a:pt x="172" y="42"/>
                  </a:lnTo>
                  <a:lnTo>
                    <a:pt x="166" y="40"/>
                  </a:lnTo>
                  <a:lnTo>
                    <a:pt x="120" y="0"/>
                  </a:lnTo>
                  <a:lnTo>
                    <a:pt x="104" y="6"/>
                  </a:lnTo>
                  <a:lnTo>
                    <a:pt x="85" y="42"/>
                  </a:lnTo>
                  <a:lnTo>
                    <a:pt x="45" y="37"/>
                  </a:lnTo>
                  <a:lnTo>
                    <a:pt x="52" y="64"/>
                  </a:lnTo>
                  <a:lnTo>
                    <a:pt x="0" y="6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8" name="Freeform 73"/>
            <p:cNvSpPr>
              <a:spLocks/>
            </p:cNvSpPr>
            <p:nvPr/>
          </p:nvSpPr>
          <p:spPr bwMode="auto">
            <a:xfrm>
              <a:off x="2818" y="2135"/>
              <a:ext cx="18" cy="41"/>
            </a:xfrm>
            <a:custGeom>
              <a:avLst/>
              <a:gdLst>
                <a:gd name="T0" fmla="*/ 0 w 19"/>
                <a:gd name="T1" fmla="*/ 21 h 42"/>
                <a:gd name="T2" fmla="*/ 13 w 19"/>
                <a:gd name="T3" fmla="*/ 39 h 42"/>
                <a:gd name="T4" fmla="*/ 16 w 19"/>
                <a:gd name="T5" fmla="*/ 0 h 42"/>
                <a:gd name="T6" fmla="*/ 0 w 19"/>
                <a:gd name="T7" fmla="*/ 21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2">
                  <a:moveTo>
                    <a:pt x="0" y="21"/>
                  </a:moveTo>
                  <a:lnTo>
                    <a:pt x="15" y="41"/>
                  </a:lnTo>
                  <a:lnTo>
                    <a:pt x="18" y="0"/>
                  </a:lnTo>
                  <a:lnTo>
                    <a:pt x="0" y="2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19" name="Freeform 74"/>
            <p:cNvSpPr>
              <a:spLocks/>
            </p:cNvSpPr>
            <p:nvPr/>
          </p:nvSpPr>
          <p:spPr bwMode="auto">
            <a:xfrm>
              <a:off x="2777" y="1846"/>
              <a:ext cx="136" cy="185"/>
            </a:xfrm>
            <a:custGeom>
              <a:avLst/>
              <a:gdLst>
                <a:gd name="T0" fmla="*/ 0 w 140"/>
                <a:gd name="T1" fmla="*/ 72 h 196"/>
                <a:gd name="T2" fmla="*/ 0 w 140"/>
                <a:gd name="T3" fmla="*/ 103 h 196"/>
                <a:gd name="T4" fmla="*/ 2 w 140"/>
                <a:gd name="T5" fmla="*/ 114 h 196"/>
                <a:gd name="T6" fmla="*/ 2 w 140"/>
                <a:gd name="T7" fmla="*/ 130 h 196"/>
                <a:gd name="T8" fmla="*/ 31 w 140"/>
                <a:gd name="T9" fmla="*/ 142 h 196"/>
                <a:gd name="T10" fmla="*/ 20 w 140"/>
                <a:gd name="T11" fmla="*/ 171 h 196"/>
                <a:gd name="T12" fmla="*/ 51 w 140"/>
                <a:gd name="T13" fmla="*/ 174 h 196"/>
                <a:gd name="T14" fmla="*/ 103 w 140"/>
                <a:gd name="T15" fmla="*/ 174 h 196"/>
                <a:gd name="T16" fmla="*/ 117 w 140"/>
                <a:gd name="T17" fmla="*/ 148 h 196"/>
                <a:gd name="T18" fmla="*/ 89 w 140"/>
                <a:gd name="T19" fmla="*/ 112 h 196"/>
                <a:gd name="T20" fmla="*/ 122 w 140"/>
                <a:gd name="T21" fmla="*/ 90 h 196"/>
                <a:gd name="T22" fmla="*/ 131 w 140"/>
                <a:gd name="T23" fmla="*/ 96 h 196"/>
                <a:gd name="T24" fmla="*/ 122 w 140"/>
                <a:gd name="T25" fmla="*/ 27 h 196"/>
                <a:gd name="T26" fmla="*/ 97 w 140"/>
                <a:gd name="T27" fmla="*/ 11 h 196"/>
                <a:gd name="T28" fmla="*/ 72 w 140"/>
                <a:gd name="T29" fmla="*/ 24 h 196"/>
                <a:gd name="T30" fmla="*/ 76 w 140"/>
                <a:gd name="T31" fmla="*/ 15 h 196"/>
                <a:gd name="T32" fmla="*/ 51 w 140"/>
                <a:gd name="T33" fmla="*/ 0 h 196"/>
                <a:gd name="T34" fmla="*/ 39 w 140"/>
                <a:gd name="T35" fmla="*/ 0 h 196"/>
                <a:gd name="T36" fmla="*/ 37 w 140"/>
                <a:gd name="T37" fmla="*/ 40 h 196"/>
                <a:gd name="T38" fmla="*/ 25 w 140"/>
                <a:gd name="T39" fmla="*/ 29 h 196"/>
                <a:gd name="T40" fmla="*/ 17 w 140"/>
                <a:gd name="T41" fmla="*/ 41 h 196"/>
                <a:gd name="T42" fmla="*/ 14 w 140"/>
                <a:gd name="T43" fmla="*/ 65 h 196"/>
                <a:gd name="T44" fmla="*/ 0 w 140"/>
                <a:gd name="T45" fmla="*/ 72 h 1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0" h="196">
                  <a:moveTo>
                    <a:pt x="0" y="81"/>
                  </a:moveTo>
                  <a:lnTo>
                    <a:pt x="0" y="115"/>
                  </a:lnTo>
                  <a:lnTo>
                    <a:pt x="2" y="128"/>
                  </a:lnTo>
                  <a:lnTo>
                    <a:pt x="2" y="146"/>
                  </a:lnTo>
                  <a:lnTo>
                    <a:pt x="33" y="159"/>
                  </a:lnTo>
                  <a:lnTo>
                    <a:pt x="22" y="192"/>
                  </a:lnTo>
                  <a:lnTo>
                    <a:pt x="54" y="195"/>
                  </a:lnTo>
                  <a:lnTo>
                    <a:pt x="109" y="195"/>
                  </a:lnTo>
                  <a:lnTo>
                    <a:pt x="124" y="166"/>
                  </a:lnTo>
                  <a:lnTo>
                    <a:pt x="95" y="126"/>
                  </a:lnTo>
                  <a:lnTo>
                    <a:pt x="130" y="101"/>
                  </a:lnTo>
                  <a:lnTo>
                    <a:pt x="139" y="108"/>
                  </a:lnTo>
                  <a:lnTo>
                    <a:pt x="130" y="31"/>
                  </a:lnTo>
                  <a:lnTo>
                    <a:pt x="103" y="13"/>
                  </a:lnTo>
                  <a:lnTo>
                    <a:pt x="76" y="26"/>
                  </a:lnTo>
                  <a:lnTo>
                    <a:pt x="80" y="17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9" y="44"/>
                  </a:lnTo>
                  <a:lnTo>
                    <a:pt x="27" y="33"/>
                  </a:lnTo>
                  <a:lnTo>
                    <a:pt x="18" y="46"/>
                  </a:lnTo>
                  <a:lnTo>
                    <a:pt x="14" y="73"/>
                  </a:lnTo>
                  <a:lnTo>
                    <a:pt x="0" y="8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0" name="Freeform 75"/>
            <p:cNvSpPr>
              <a:spLocks/>
            </p:cNvSpPr>
            <p:nvPr/>
          </p:nvSpPr>
          <p:spPr bwMode="auto">
            <a:xfrm>
              <a:off x="2789" y="2040"/>
              <a:ext cx="182" cy="212"/>
            </a:xfrm>
            <a:custGeom>
              <a:avLst/>
              <a:gdLst>
                <a:gd name="T0" fmla="*/ 0 w 186"/>
                <a:gd name="T1" fmla="*/ 49 h 226"/>
                <a:gd name="T2" fmla="*/ 4 w 186"/>
                <a:gd name="T3" fmla="*/ 27 h 226"/>
                <a:gd name="T4" fmla="*/ 24 w 186"/>
                <a:gd name="T5" fmla="*/ 15 h 226"/>
                <a:gd name="T6" fmla="*/ 35 w 186"/>
                <a:gd name="T7" fmla="*/ 24 h 226"/>
                <a:gd name="T8" fmla="*/ 56 w 186"/>
                <a:gd name="T9" fmla="*/ 4 h 226"/>
                <a:gd name="T10" fmla="*/ 79 w 186"/>
                <a:gd name="T11" fmla="*/ 0 h 226"/>
                <a:gd name="T12" fmla="*/ 106 w 186"/>
                <a:gd name="T13" fmla="*/ 13 h 226"/>
                <a:gd name="T14" fmla="*/ 106 w 186"/>
                <a:gd name="T15" fmla="*/ 37 h 226"/>
                <a:gd name="T16" fmla="*/ 85 w 186"/>
                <a:gd name="T17" fmla="*/ 38 h 226"/>
                <a:gd name="T18" fmla="*/ 87 w 186"/>
                <a:gd name="T19" fmla="*/ 66 h 226"/>
                <a:gd name="T20" fmla="*/ 119 w 186"/>
                <a:gd name="T21" fmla="*/ 109 h 226"/>
                <a:gd name="T22" fmla="*/ 141 w 186"/>
                <a:gd name="T23" fmla="*/ 111 h 226"/>
                <a:gd name="T24" fmla="*/ 139 w 186"/>
                <a:gd name="T25" fmla="*/ 123 h 226"/>
                <a:gd name="T26" fmla="*/ 177 w 186"/>
                <a:gd name="T27" fmla="*/ 152 h 226"/>
                <a:gd name="T28" fmla="*/ 152 w 186"/>
                <a:gd name="T29" fmla="*/ 147 h 226"/>
                <a:gd name="T30" fmla="*/ 159 w 186"/>
                <a:gd name="T31" fmla="*/ 176 h 226"/>
                <a:gd name="T32" fmla="*/ 141 w 186"/>
                <a:gd name="T33" fmla="*/ 198 h 226"/>
                <a:gd name="T34" fmla="*/ 133 w 186"/>
                <a:gd name="T35" fmla="*/ 152 h 226"/>
                <a:gd name="T36" fmla="*/ 69 w 186"/>
                <a:gd name="T37" fmla="*/ 104 h 226"/>
                <a:gd name="T38" fmla="*/ 52 w 186"/>
                <a:gd name="T39" fmla="*/ 70 h 226"/>
                <a:gd name="T40" fmla="*/ 31 w 186"/>
                <a:gd name="T41" fmla="*/ 58 h 226"/>
                <a:gd name="T42" fmla="*/ 12 w 186"/>
                <a:gd name="T43" fmla="*/ 72 h 226"/>
                <a:gd name="T44" fmla="*/ 0 w 186"/>
                <a:gd name="T45" fmla="*/ 49 h 2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26">
                  <a:moveTo>
                    <a:pt x="0" y="55"/>
                  </a:moveTo>
                  <a:lnTo>
                    <a:pt x="4" y="31"/>
                  </a:lnTo>
                  <a:lnTo>
                    <a:pt x="26" y="17"/>
                  </a:lnTo>
                  <a:lnTo>
                    <a:pt x="37" y="28"/>
                  </a:lnTo>
                  <a:lnTo>
                    <a:pt x="58" y="4"/>
                  </a:lnTo>
                  <a:lnTo>
                    <a:pt x="83" y="0"/>
                  </a:lnTo>
                  <a:lnTo>
                    <a:pt x="110" y="15"/>
                  </a:lnTo>
                  <a:lnTo>
                    <a:pt x="110" y="42"/>
                  </a:lnTo>
                  <a:lnTo>
                    <a:pt x="89" y="44"/>
                  </a:lnTo>
                  <a:lnTo>
                    <a:pt x="91" y="75"/>
                  </a:lnTo>
                  <a:lnTo>
                    <a:pt x="125" y="124"/>
                  </a:lnTo>
                  <a:lnTo>
                    <a:pt x="147" y="126"/>
                  </a:lnTo>
                  <a:lnTo>
                    <a:pt x="145" y="140"/>
                  </a:lnTo>
                  <a:lnTo>
                    <a:pt x="185" y="173"/>
                  </a:lnTo>
                  <a:lnTo>
                    <a:pt x="158" y="167"/>
                  </a:lnTo>
                  <a:lnTo>
                    <a:pt x="166" y="200"/>
                  </a:lnTo>
                  <a:lnTo>
                    <a:pt x="147" y="225"/>
                  </a:lnTo>
                  <a:lnTo>
                    <a:pt x="139" y="173"/>
                  </a:lnTo>
                  <a:lnTo>
                    <a:pt x="73" y="118"/>
                  </a:lnTo>
                  <a:lnTo>
                    <a:pt x="54" y="80"/>
                  </a:lnTo>
                  <a:lnTo>
                    <a:pt x="33" y="66"/>
                  </a:lnTo>
                  <a:lnTo>
                    <a:pt x="12" y="82"/>
                  </a:lnTo>
                  <a:lnTo>
                    <a:pt x="0" y="5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1" name="Freeform 76"/>
            <p:cNvSpPr>
              <a:spLocks/>
            </p:cNvSpPr>
            <p:nvPr/>
          </p:nvSpPr>
          <p:spPr bwMode="auto">
            <a:xfrm>
              <a:off x="2812" y="2175"/>
              <a:ext cx="24" cy="51"/>
            </a:xfrm>
            <a:custGeom>
              <a:avLst/>
              <a:gdLst>
                <a:gd name="T0" fmla="*/ 0 w 25"/>
                <a:gd name="T1" fmla="*/ 7 h 56"/>
                <a:gd name="T2" fmla="*/ 4 w 25"/>
                <a:gd name="T3" fmla="*/ 42 h 56"/>
                <a:gd name="T4" fmla="*/ 12 w 25"/>
                <a:gd name="T5" fmla="*/ 46 h 56"/>
                <a:gd name="T6" fmla="*/ 22 w 25"/>
                <a:gd name="T7" fmla="*/ 18 h 56"/>
                <a:gd name="T8" fmla="*/ 12 w 25"/>
                <a:gd name="T9" fmla="*/ 0 h 56"/>
                <a:gd name="T10" fmla="*/ 0 w 25"/>
                <a:gd name="T11" fmla="*/ 7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6">
                  <a:moveTo>
                    <a:pt x="0" y="9"/>
                  </a:moveTo>
                  <a:lnTo>
                    <a:pt x="4" y="50"/>
                  </a:lnTo>
                  <a:lnTo>
                    <a:pt x="14" y="55"/>
                  </a:lnTo>
                  <a:lnTo>
                    <a:pt x="24" y="22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2" name="Freeform 77"/>
            <p:cNvSpPr>
              <a:spLocks/>
            </p:cNvSpPr>
            <p:nvPr/>
          </p:nvSpPr>
          <p:spPr bwMode="auto">
            <a:xfrm>
              <a:off x="2773" y="1970"/>
              <a:ext cx="18" cy="17"/>
            </a:xfrm>
            <a:custGeom>
              <a:avLst/>
              <a:gdLst>
                <a:gd name="T0" fmla="*/ 0 w 19"/>
                <a:gd name="T1" fmla="*/ 12 h 18"/>
                <a:gd name="T2" fmla="*/ 13 w 19"/>
                <a:gd name="T3" fmla="*/ 0 h 18"/>
                <a:gd name="T4" fmla="*/ 16 w 19"/>
                <a:gd name="T5" fmla="*/ 15 h 18"/>
                <a:gd name="T6" fmla="*/ 0 w 19"/>
                <a:gd name="T7" fmla="*/ 1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8">
                  <a:moveTo>
                    <a:pt x="0" y="14"/>
                  </a:moveTo>
                  <a:lnTo>
                    <a:pt x="15" y="0"/>
                  </a:lnTo>
                  <a:lnTo>
                    <a:pt x="18" y="17"/>
                  </a:lnTo>
                  <a:lnTo>
                    <a:pt x="0" y="1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3" name="Freeform 78"/>
            <p:cNvSpPr>
              <a:spLocks/>
            </p:cNvSpPr>
            <p:nvPr/>
          </p:nvSpPr>
          <p:spPr bwMode="auto">
            <a:xfrm>
              <a:off x="2742" y="1894"/>
              <a:ext cx="53" cy="62"/>
            </a:xfrm>
            <a:custGeom>
              <a:avLst/>
              <a:gdLst>
                <a:gd name="T0" fmla="*/ 0 w 55"/>
                <a:gd name="T1" fmla="*/ 43 h 67"/>
                <a:gd name="T2" fmla="*/ 18 w 55"/>
                <a:gd name="T3" fmla="*/ 35 h 67"/>
                <a:gd name="T4" fmla="*/ 10 w 55"/>
                <a:gd name="T5" fmla="*/ 29 h 67"/>
                <a:gd name="T6" fmla="*/ 18 w 55"/>
                <a:gd name="T7" fmla="*/ 9 h 67"/>
                <a:gd name="T8" fmla="*/ 26 w 55"/>
                <a:gd name="T9" fmla="*/ 22 h 67"/>
                <a:gd name="T10" fmla="*/ 28 w 55"/>
                <a:gd name="T11" fmla="*/ 0 h 67"/>
                <a:gd name="T12" fmla="*/ 50 w 55"/>
                <a:gd name="T13" fmla="*/ 0 h 67"/>
                <a:gd name="T14" fmla="*/ 48 w 55"/>
                <a:gd name="T15" fmla="*/ 22 h 67"/>
                <a:gd name="T16" fmla="*/ 34 w 55"/>
                <a:gd name="T17" fmla="*/ 30 h 67"/>
                <a:gd name="T18" fmla="*/ 34 w 55"/>
                <a:gd name="T19" fmla="*/ 56 h 67"/>
                <a:gd name="T20" fmla="*/ 18 w 55"/>
                <a:gd name="T21" fmla="*/ 41 h 67"/>
                <a:gd name="T22" fmla="*/ 0 w 55"/>
                <a:gd name="T23" fmla="*/ 43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67">
                  <a:moveTo>
                    <a:pt x="0" y="50"/>
                  </a:moveTo>
                  <a:lnTo>
                    <a:pt x="20" y="41"/>
                  </a:lnTo>
                  <a:lnTo>
                    <a:pt x="10" y="33"/>
                  </a:lnTo>
                  <a:lnTo>
                    <a:pt x="20" y="11"/>
                  </a:lnTo>
                  <a:lnTo>
                    <a:pt x="28" y="26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52" y="26"/>
                  </a:lnTo>
                  <a:lnTo>
                    <a:pt x="36" y="35"/>
                  </a:lnTo>
                  <a:lnTo>
                    <a:pt x="36" y="66"/>
                  </a:lnTo>
                  <a:lnTo>
                    <a:pt x="20" y="48"/>
                  </a:lnTo>
                  <a:lnTo>
                    <a:pt x="0" y="5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4" name="Freeform 79"/>
            <p:cNvSpPr>
              <a:spLocks/>
            </p:cNvSpPr>
            <p:nvPr/>
          </p:nvSpPr>
          <p:spPr bwMode="auto">
            <a:xfrm>
              <a:off x="2761" y="1367"/>
              <a:ext cx="406" cy="395"/>
            </a:xfrm>
            <a:custGeom>
              <a:avLst/>
              <a:gdLst>
                <a:gd name="T0" fmla="*/ 0 w 416"/>
                <a:gd name="T1" fmla="*/ 293 h 420"/>
                <a:gd name="T2" fmla="*/ 39 w 416"/>
                <a:gd name="T3" fmla="*/ 290 h 420"/>
                <a:gd name="T4" fmla="*/ 10 w 416"/>
                <a:gd name="T5" fmla="*/ 305 h 420"/>
                <a:gd name="T6" fmla="*/ 31 w 416"/>
                <a:gd name="T7" fmla="*/ 308 h 420"/>
                <a:gd name="T8" fmla="*/ 20 w 416"/>
                <a:gd name="T9" fmla="*/ 337 h 420"/>
                <a:gd name="T10" fmla="*/ 47 w 416"/>
                <a:gd name="T11" fmla="*/ 371 h 420"/>
                <a:gd name="T12" fmla="*/ 86 w 416"/>
                <a:gd name="T13" fmla="*/ 326 h 420"/>
                <a:gd name="T14" fmla="*/ 111 w 416"/>
                <a:gd name="T15" fmla="*/ 321 h 420"/>
                <a:gd name="T16" fmla="*/ 117 w 416"/>
                <a:gd name="T17" fmla="*/ 288 h 420"/>
                <a:gd name="T18" fmla="*/ 109 w 416"/>
                <a:gd name="T19" fmla="*/ 222 h 420"/>
                <a:gd name="T20" fmla="*/ 134 w 416"/>
                <a:gd name="T21" fmla="*/ 195 h 420"/>
                <a:gd name="T22" fmla="*/ 171 w 416"/>
                <a:gd name="T23" fmla="*/ 124 h 420"/>
                <a:gd name="T24" fmla="*/ 194 w 416"/>
                <a:gd name="T25" fmla="*/ 97 h 420"/>
                <a:gd name="T26" fmla="*/ 228 w 416"/>
                <a:gd name="T27" fmla="*/ 84 h 420"/>
                <a:gd name="T28" fmla="*/ 236 w 416"/>
                <a:gd name="T29" fmla="*/ 65 h 420"/>
                <a:gd name="T30" fmla="*/ 265 w 416"/>
                <a:gd name="T31" fmla="*/ 72 h 420"/>
                <a:gd name="T32" fmla="*/ 315 w 416"/>
                <a:gd name="T33" fmla="*/ 67 h 420"/>
                <a:gd name="T34" fmla="*/ 351 w 416"/>
                <a:gd name="T35" fmla="*/ 36 h 420"/>
                <a:gd name="T36" fmla="*/ 365 w 416"/>
                <a:gd name="T37" fmla="*/ 65 h 420"/>
                <a:gd name="T38" fmla="*/ 376 w 416"/>
                <a:gd name="T39" fmla="*/ 45 h 420"/>
                <a:gd name="T40" fmla="*/ 359 w 416"/>
                <a:gd name="T41" fmla="*/ 31 h 420"/>
                <a:gd name="T42" fmla="*/ 367 w 416"/>
                <a:gd name="T43" fmla="*/ 8 h 420"/>
                <a:gd name="T44" fmla="*/ 357 w 416"/>
                <a:gd name="T45" fmla="*/ 4 h 420"/>
                <a:gd name="T46" fmla="*/ 334 w 416"/>
                <a:gd name="T47" fmla="*/ 22 h 420"/>
                <a:gd name="T48" fmla="*/ 330 w 416"/>
                <a:gd name="T49" fmla="*/ 6 h 420"/>
                <a:gd name="T50" fmla="*/ 317 w 416"/>
                <a:gd name="T51" fmla="*/ 9 h 420"/>
                <a:gd name="T52" fmla="*/ 276 w 416"/>
                <a:gd name="T53" fmla="*/ 36 h 420"/>
                <a:gd name="T54" fmla="*/ 258 w 416"/>
                <a:gd name="T55" fmla="*/ 45 h 420"/>
                <a:gd name="T56" fmla="*/ 230 w 416"/>
                <a:gd name="T57" fmla="*/ 56 h 420"/>
                <a:gd name="T58" fmla="*/ 223 w 416"/>
                <a:gd name="T59" fmla="*/ 53 h 420"/>
                <a:gd name="T60" fmla="*/ 220 w 416"/>
                <a:gd name="T61" fmla="*/ 58 h 420"/>
                <a:gd name="T62" fmla="*/ 194 w 416"/>
                <a:gd name="T63" fmla="*/ 74 h 420"/>
                <a:gd name="T64" fmla="*/ 192 w 416"/>
                <a:gd name="T65" fmla="*/ 84 h 420"/>
                <a:gd name="T66" fmla="*/ 155 w 416"/>
                <a:gd name="T67" fmla="*/ 110 h 420"/>
                <a:gd name="T68" fmla="*/ 128 w 416"/>
                <a:gd name="T69" fmla="*/ 138 h 420"/>
                <a:gd name="T70" fmla="*/ 70 w 416"/>
                <a:gd name="T71" fmla="*/ 216 h 420"/>
                <a:gd name="T72" fmla="*/ 96 w 416"/>
                <a:gd name="T73" fmla="*/ 220 h 420"/>
                <a:gd name="T74" fmla="*/ 31 w 416"/>
                <a:gd name="T75" fmla="*/ 245 h 420"/>
                <a:gd name="T76" fmla="*/ 20 w 416"/>
                <a:gd name="T77" fmla="*/ 256 h 420"/>
                <a:gd name="T78" fmla="*/ 2 w 416"/>
                <a:gd name="T79" fmla="*/ 265 h 420"/>
                <a:gd name="T80" fmla="*/ 0 w 416"/>
                <a:gd name="T81" fmla="*/ 277 h 4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" h="420">
                  <a:moveTo>
                    <a:pt x="0" y="314"/>
                  </a:moveTo>
                  <a:lnTo>
                    <a:pt x="0" y="332"/>
                  </a:lnTo>
                  <a:lnTo>
                    <a:pt x="39" y="320"/>
                  </a:lnTo>
                  <a:lnTo>
                    <a:pt x="41" y="327"/>
                  </a:lnTo>
                  <a:lnTo>
                    <a:pt x="0" y="338"/>
                  </a:lnTo>
                  <a:lnTo>
                    <a:pt x="10" y="345"/>
                  </a:lnTo>
                  <a:lnTo>
                    <a:pt x="8" y="369"/>
                  </a:lnTo>
                  <a:lnTo>
                    <a:pt x="33" y="349"/>
                  </a:lnTo>
                  <a:lnTo>
                    <a:pt x="4" y="381"/>
                  </a:lnTo>
                  <a:lnTo>
                    <a:pt x="20" y="381"/>
                  </a:lnTo>
                  <a:lnTo>
                    <a:pt x="10" y="410"/>
                  </a:lnTo>
                  <a:lnTo>
                    <a:pt x="49" y="419"/>
                  </a:lnTo>
                  <a:lnTo>
                    <a:pt x="82" y="392"/>
                  </a:lnTo>
                  <a:lnTo>
                    <a:pt x="90" y="369"/>
                  </a:lnTo>
                  <a:lnTo>
                    <a:pt x="98" y="392"/>
                  </a:lnTo>
                  <a:lnTo>
                    <a:pt x="117" y="363"/>
                  </a:lnTo>
                  <a:lnTo>
                    <a:pt x="115" y="336"/>
                  </a:lnTo>
                  <a:lnTo>
                    <a:pt x="123" y="325"/>
                  </a:lnTo>
                  <a:lnTo>
                    <a:pt x="115" y="314"/>
                  </a:lnTo>
                  <a:lnTo>
                    <a:pt x="115" y="251"/>
                  </a:lnTo>
                  <a:lnTo>
                    <a:pt x="146" y="240"/>
                  </a:lnTo>
                  <a:lnTo>
                    <a:pt x="140" y="220"/>
                  </a:lnTo>
                  <a:lnTo>
                    <a:pt x="152" y="176"/>
                  </a:lnTo>
                  <a:lnTo>
                    <a:pt x="179" y="140"/>
                  </a:lnTo>
                  <a:lnTo>
                    <a:pt x="186" y="115"/>
                  </a:lnTo>
                  <a:lnTo>
                    <a:pt x="204" y="109"/>
                  </a:lnTo>
                  <a:lnTo>
                    <a:pt x="211" y="93"/>
                  </a:lnTo>
                  <a:lnTo>
                    <a:pt x="240" y="95"/>
                  </a:lnTo>
                  <a:lnTo>
                    <a:pt x="242" y="73"/>
                  </a:lnTo>
                  <a:lnTo>
                    <a:pt x="248" y="73"/>
                  </a:lnTo>
                  <a:lnTo>
                    <a:pt x="261" y="62"/>
                  </a:lnTo>
                  <a:lnTo>
                    <a:pt x="279" y="82"/>
                  </a:lnTo>
                  <a:lnTo>
                    <a:pt x="313" y="86"/>
                  </a:lnTo>
                  <a:lnTo>
                    <a:pt x="331" y="75"/>
                  </a:lnTo>
                  <a:lnTo>
                    <a:pt x="338" y="46"/>
                  </a:lnTo>
                  <a:lnTo>
                    <a:pt x="369" y="40"/>
                  </a:lnTo>
                  <a:lnTo>
                    <a:pt x="385" y="51"/>
                  </a:lnTo>
                  <a:lnTo>
                    <a:pt x="383" y="73"/>
                  </a:lnTo>
                  <a:lnTo>
                    <a:pt x="412" y="46"/>
                  </a:lnTo>
                  <a:lnTo>
                    <a:pt x="394" y="51"/>
                  </a:lnTo>
                  <a:lnTo>
                    <a:pt x="398" y="44"/>
                  </a:lnTo>
                  <a:lnTo>
                    <a:pt x="377" y="35"/>
                  </a:lnTo>
                  <a:lnTo>
                    <a:pt x="415" y="24"/>
                  </a:lnTo>
                  <a:lnTo>
                    <a:pt x="385" y="8"/>
                  </a:lnTo>
                  <a:lnTo>
                    <a:pt x="367" y="24"/>
                  </a:lnTo>
                  <a:lnTo>
                    <a:pt x="375" y="4"/>
                  </a:lnTo>
                  <a:lnTo>
                    <a:pt x="360" y="0"/>
                  </a:lnTo>
                  <a:lnTo>
                    <a:pt x="350" y="24"/>
                  </a:lnTo>
                  <a:lnTo>
                    <a:pt x="346" y="26"/>
                  </a:lnTo>
                  <a:lnTo>
                    <a:pt x="346" y="6"/>
                  </a:lnTo>
                  <a:lnTo>
                    <a:pt x="319" y="40"/>
                  </a:lnTo>
                  <a:lnTo>
                    <a:pt x="333" y="11"/>
                  </a:lnTo>
                  <a:lnTo>
                    <a:pt x="319" y="4"/>
                  </a:lnTo>
                  <a:lnTo>
                    <a:pt x="290" y="40"/>
                  </a:lnTo>
                  <a:lnTo>
                    <a:pt x="265" y="28"/>
                  </a:lnTo>
                  <a:lnTo>
                    <a:pt x="271" y="51"/>
                  </a:lnTo>
                  <a:lnTo>
                    <a:pt x="261" y="40"/>
                  </a:lnTo>
                  <a:lnTo>
                    <a:pt x="242" y="64"/>
                  </a:lnTo>
                  <a:lnTo>
                    <a:pt x="244" y="44"/>
                  </a:lnTo>
                  <a:lnTo>
                    <a:pt x="234" y="60"/>
                  </a:lnTo>
                  <a:lnTo>
                    <a:pt x="227" y="49"/>
                  </a:lnTo>
                  <a:lnTo>
                    <a:pt x="231" y="66"/>
                  </a:lnTo>
                  <a:lnTo>
                    <a:pt x="211" y="60"/>
                  </a:lnTo>
                  <a:lnTo>
                    <a:pt x="204" y="84"/>
                  </a:lnTo>
                  <a:lnTo>
                    <a:pt x="182" y="93"/>
                  </a:lnTo>
                  <a:lnTo>
                    <a:pt x="202" y="95"/>
                  </a:lnTo>
                  <a:lnTo>
                    <a:pt x="169" y="106"/>
                  </a:lnTo>
                  <a:lnTo>
                    <a:pt x="163" y="124"/>
                  </a:lnTo>
                  <a:lnTo>
                    <a:pt x="173" y="124"/>
                  </a:lnTo>
                  <a:lnTo>
                    <a:pt x="134" y="156"/>
                  </a:lnTo>
                  <a:lnTo>
                    <a:pt x="119" y="202"/>
                  </a:lnTo>
                  <a:lnTo>
                    <a:pt x="74" y="245"/>
                  </a:lnTo>
                  <a:lnTo>
                    <a:pt x="82" y="256"/>
                  </a:lnTo>
                  <a:lnTo>
                    <a:pt x="100" y="249"/>
                  </a:lnTo>
                  <a:lnTo>
                    <a:pt x="56" y="260"/>
                  </a:lnTo>
                  <a:lnTo>
                    <a:pt x="33" y="278"/>
                  </a:lnTo>
                  <a:lnTo>
                    <a:pt x="39" y="289"/>
                  </a:lnTo>
                  <a:lnTo>
                    <a:pt x="22" y="289"/>
                  </a:lnTo>
                  <a:lnTo>
                    <a:pt x="22" y="300"/>
                  </a:lnTo>
                  <a:lnTo>
                    <a:pt x="2" y="300"/>
                  </a:lnTo>
                  <a:lnTo>
                    <a:pt x="22" y="307"/>
                  </a:lnTo>
                  <a:lnTo>
                    <a:pt x="0" y="31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5" name="Freeform 80"/>
            <p:cNvSpPr>
              <a:spLocks/>
            </p:cNvSpPr>
            <p:nvPr/>
          </p:nvSpPr>
          <p:spPr bwMode="auto">
            <a:xfrm>
              <a:off x="2544" y="2164"/>
              <a:ext cx="47" cy="106"/>
            </a:xfrm>
            <a:custGeom>
              <a:avLst/>
              <a:gdLst>
                <a:gd name="T0" fmla="*/ 0 w 48"/>
                <a:gd name="T1" fmla="*/ 62 h 115"/>
                <a:gd name="T2" fmla="*/ 8 w 48"/>
                <a:gd name="T3" fmla="*/ 0 h 115"/>
                <a:gd name="T4" fmla="*/ 45 w 48"/>
                <a:gd name="T5" fmla="*/ 4 h 115"/>
                <a:gd name="T6" fmla="*/ 28 w 48"/>
                <a:gd name="T7" fmla="*/ 45 h 115"/>
                <a:gd name="T8" fmla="*/ 28 w 48"/>
                <a:gd name="T9" fmla="*/ 92 h 115"/>
                <a:gd name="T10" fmla="*/ 8 w 48"/>
                <a:gd name="T11" fmla="*/ 97 h 115"/>
                <a:gd name="T12" fmla="*/ 10 w 48"/>
                <a:gd name="T13" fmla="*/ 66 h 115"/>
                <a:gd name="T14" fmla="*/ 0 w 48"/>
                <a:gd name="T15" fmla="*/ 62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115">
                  <a:moveTo>
                    <a:pt x="0" y="73"/>
                  </a:moveTo>
                  <a:lnTo>
                    <a:pt x="8" y="0"/>
                  </a:lnTo>
                  <a:lnTo>
                    <a:pt x="47" y="4"/>
                  </a:lnTo>
                  <a:lnTo>
                    <a:pt x="30" y="53"/>
                  </a:lnTo>
                  <a:lnTo>
                    <a:pt x="30" y="109"/>
                  </a:lnTo>
                  <a:lnTo>
                    <a:pt x="8" y="114"/>
                  </a:lnTo>
                  <a:lnTo>
                    <a:pt x="10" y="78"/>
                  </a:lnTo>
                  <a:lnTo>
                    <a:pt x="0" y="7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6" name="Freeform 81"/>
            <p:cNvSpPr>
              <a:spLocks/>
            </p:cNvSpPr>
            <p:nvPr/>
          </p:nvSpPr>
          <p:spPr bwMode="auto">
            <a:xfrm>
              <a:off x="2542" y="2118"/>
              <a:ext cx="193" cy="175"/>
            </a:xfrm>
            <a:custGeom>
              <a:avLst/>
              <a:gdLst>
                <a:gd name="T0" fmla="*/ 0 w 198"/>
                <a:gd name="T1" fmla="*/ 13 h 184"/>
                <a:gd name="T2" fmla="*/ 8 w 198"/>
                <a:gd name="T3" fmla="*/ 42 h 184"/>
                <a:gd name="T4" fmla="*/ 45 w 198"/>
                <a:gd name="T5" fmla="*/ 47 h 184"/>
                <a:gd name="T6" fmla="*/ 29 w 198"/>
                <a:gd name="T7" fmla="*/ 88 h 184"/>
                <a:gd name="T8" fmla="*/ 29 w 198"/>
                <a:gd name="T9" fmla="*/ 141 h 184"/>
                <a:gd name="T10" fmla="*/ 57 w 198"/>
                <a:gd name="T11" fmla="*/ 165 h 184"/>
                <a:gd name="T12" fmla="*/ 110 w 198"/>
                <a:gd name="T13" fmla="*/ 146 h 184"/>
                <a:gd name="T14" fmla="*/ 141 w 198"/>
                <a:gd name="T15" fmla="*/ 108 h 184"/>
                <a:gd name="T16" fmla="*/ 135 w 198"/>
                <a:gd name="T17" fmla="*/ 92 h 184"/>
                <a:gd name="T18" fmla="*/ 149 w 198"/>
                <a:gd name="T19" fmla="*/ 65 h 184"/>
                <a:gd name="T20" fmla="*/ 187 w 198"/>
                <a:gd name="T21" fmla="*/ 42 h 184"/>
                <a:gd name="T22" fmla="*/ 187 w 198"/>
                <a:gd name="T23" fmla="*/ 29 h 184"/>
                <a:gd name="T24" fmla="*/ 164 w 198"/>
                <a:gd name="T25" fmla="*/ 24 h 184"/>
                <a:gd name="T26" fmla="*/ 159 w 198"/>
                <a:gd name="T27" fmla="*/ 24 h 184"/>
                <a:gd name="T28" fmla="*/ 110 w 198"/>
                <a:gd name="T29" fmla="*/ 6 h 184"/>
                <a:gd name="T30" fmla="*/ 18 w 198"/>
                <a:gd name="T31" fmla="*/ 0 h 184"/>
                <a:gd name="T32" fmla="*/ 0 w 198"/>
                <a:gd name="T33" fmla="*/ 13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184">
                  <a:moveTo>
                    <a:pt x="0" y="15"/>
                  </a:moveTo>
                  <a:lnTo>
                    <a:pt x="8" y="46"/>
                  </a:lnTo>
                  <a:lnTo>
                    <a:pt x="47" y="51"/>
                  </a:lnTo>
                  <a:lnTo>
                    <a:pt x="31" y="98"/>
                  </a:lnTo>
                  <a:lnTo>
                    <a:pt x="31" y="156"/>
                  </a:lnTo>
                  <a:lnTo>
                    <a:pt x="60" y="183"/>
                  </a:lnTo>
                  <a:lnTo>
                    <a:pt x="116" y="162"/>
                  </a:lnTo>
                  <a:lnTo>
                    <a:pt x="149" y="120"/>
                  </a:lnTo>
                  <a:lnTo>
                    <a:pt x="143" y="102"/>
                  </a:lnTo>
                  <a:lnTo>
                    <a:pt x="157" y="71"/>
                  </a:lnTo>
                  <a:lnTo>
                    <a:pt x="197" y="46"/>
                  </a:lnTo>
                  <a:lnTo>
                    <a:pt x="197" y="33"/>
                  </a:lnTo>
                  <a:lnTo>
                    <a:pt x="172" y="26"/>
                  </a:lnTo>
                  <a:lnTo>
                    <a:pt x="167" y="26"/>
                  </a:lnTo>
                  <a:lnTo>
                    <a:pt x="116" y="6"/>
                  </a:lnTo>
                  <a:lnTo>
                    <a:pt x="18" y="0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7" name="Freeform 82"/>
            <p:cNvSpPr>
              <a:spLocks/>
            </p:cNvSpPr>
            <p:nvPr/>
          </p:nvSpPr>
          <p:spPr bwMode="auto">
            <a:xfrm>
              <a:off x="2775" y="2024"/>
              <a:ext cx="75" cy="48"/>
            </a:xfrm>
            <a:custGeom>
              <a:avLst/>
              <a:gdLst>
                <a:gd name="T0" fmla="*/ 0 w 77"/>
                <a:gd name="T1" fmla="*/ 32 h 49"/>
                <a:gd name="T2" fmla="*/ 18 w 77"/>
                <a:gd name="T3" fmla="*/ 46 h 49"/>
                <a:gd name="T4" fmla="*/ 39 w 77"/>
                <a:gd name="T5" fmla="*/ 32 h 49"/>
                <a:gd name="T6" fmla="*/ 47 w 77"/>
                <a:gd name="T7" fmla="*/ 46 h 49"/>
                <a:gd name="T8" fmla="*/ 72 w 77"/>
                <a:gd name="T9" fmla="*/ 22 h 49"/>
                <a:gd name="T10" fmla="*/ 56 w 77"/>
                <a:gd name="T11" fmla="*/ 20 h 49"/>
                <a:gd name="T12" fmla="*/ 56 w 77"/>
                <a:gd name="T13" fmla="*/ 9 h 49"/>
                <a:gd name="T14" fmla="*/ 54 w 77"/>
                <a:gd name="T15" fmla="*/ 4 h 49"/>
                <a:gd name="T16" fmla="*/ 25 w 77"/>
                <a:gd name="T17" fmla="*/ 0 h 49"/>
                <a:gd name="T18" fmla="*/ 0 w 77"/>
                <a:gd name="T19" fmla="*/ 32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49">
                  <a:moveTo>
                    <a:pt x="0" y="34"/>
                  </a:moveTo>
                  <a:lnTo>
                    <a:pt x="18" y="48"/>
                  </a:lnTo>
                  <a:lnTo>
                    <a:pt x="41" y="34"/>
                  </a:lnTo>
                  <a:lnTo>
                    <a:pt x="49" y="48"/>
                  </a:lnTo>
                  <a:lnTo>
                    <a:pt x="76" y="22"/>
                  </a:lnTo>
                  <a:lnTo>
                    <a:pt x="60" y="20"/>
                  </a:lnTo>
                  <a:lnTo>
                    <a:pt x="60" y="9"/>
                  </a:lnTo>
                  <a:lnTo>
                    <a:pt x="56" y="4"/>
                  </a:lnTo>
                  <a:lnTo>
                    <a:pt x="27" y="0"/>
                  </a:lnTo>
                  <a:lnTo>
                    <a:pt x="0" y="3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8" name="Freeform 83"/>
            <p:cNvSpPr>
              <a:spLocks/>
            </p:cNvSpPr>
            <p:nvPr/>
          </p:nvSpPr>
          <p:spPr bwMode="auto">
            <a:xfrm>
              <a:off x="2525" y="1842"/>
              <a:ext cx="64" cy="91"/>
            </a:xfrm>
            <a:custGeom>
              <a:avLst/>
              <a:gdLst>
                <a:gd name="T0" fmla="*/ 0 w 66"/>
                <a:gd name="T1" fmla="*/ 70 h 97"/>
                <a:gd name="T2" fmla="*/ 8 w 66"/>
                <a:gd name="T3" fmla="*/ 78 h 97"/>
                <a:gd name="T4" fmla="*/ 2 w 66"/>
                <a:gd name="T5" fmla="*/ 84 h 97"/>
                <a:gd name="T6" fmla="*/ 58 w 66"/>
                <a:gd name="T7" fmla="*/ 72 h 97"/>
                <a:gd name="T8" fmla="*/ 61 w 66"/>
                <a:gd name="T9" fmla="*/ 27 h 97"/>
                <a:gd name="T10" fmla="*/ 54 w 66"/>
                <a:gd name="T11" fmla="*/ 18 h 97"/>
                <a:gd name="T12" fmla="*/ 39 w 66"/>
                <a:gd name="T13" fmla="*/ 22 h 97"/>
                <a:gd name="T14" fmla="*/ 33 w 66"/>
                <a:gd name="T15" fmla="*/ 15 h 97"/>
                <a:gd name="T16" fmla="*/ 39 w 66"/>
                <a:gd name="T17" fmla="*/ 6 h 97"/>
                <a:gd name="T18" fmla="*/ 33 w 66"/>
                <a:gd name="T19" fmla="*/ 0 h 97"/>
                <a:gd name="T20" fmla="*/ 27 w 66"/>
                <a:gd name="T21" fmla="*/ 22 h 97"/>
                <a:gd name="T22" fmla="*/ 2 w 66"/>
                <a:gd name="T23" fmla="*/ 27 h 97"/>
                <a:gd name="T24" fmla="*/ 10 w 66"/>
                <a:gd name="T25" fmla="*/ 31 h 97"/>
                <a:gd name="T26" fmla="*/ 6 w 66"/>
                <a:gd name="T27" fmla="*/ 43 h 97"/>
                <a:gd name="T28" fmla="*/ 21 w 66"/>
                <a:gd name="T29" fmla="*/ 47 h 97"/>
                <a:gd name="T30" fmla="*/ 8 w 66"/>
                <a:gd name="T31" fmla="*/ 63 h 97"/>
                <a:gd name="T32" fmla="*/ 23 w 66"/>
                <a:gd name="T33" fmla="*/ 61 h 97"/>
                <a:gd name="T34" fmla="*/ 0 w 66"/>
                <a:gd name="T35" fmla="*/ 7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" h="97">
                  <a:moveTo>
                    <a:pt x="0" y="80"/>
                  </a:moveTo>
                  <a:lnTo>
                    <a:pt x="8" y="89"/>
                  </a:lnTo>
                  <a:lnTo>
                    <a:pt x="2" y="96"/>
                  </a:lnTo>
                  <a:lnTo>
                    <a:pt x="62" y="82"/>
                  </a:lnTo>
                  <a:lnTo>
                    <a:pt x="65" y="31"/>
                  </a:lnTo>
                  <a:lnTo>
                    <a:pt x="58" y="20"/>
                  </a:lnTo>
                  <a:lnTo>
                    <a:pt x="41" y="24"/>
                  </a:lnTo>
                  <a:lnTo>
                    <a:pt x="35" y="17"/>
                  </a:lnTo>
                  <a:lnTo>
                    <a:pt x="41" y="6"/>
                  </a:lnTo>
                  <a:lnTo>
                    <a:pt x="35" y="0"/>
                  </a:lnTo>
                  <a:lnTo>
                    <a:pt x="29" y="24"/>
                  </a:lnTo>
                  <a:lnTo>
                    <a:pt x="2" y="31"/>
                  </a:lnTo>
                  <a:lnTo>
                    <a:pt x="10" y="35"/>
                  </a:lnTo>
                  <a:lnTo>
                    <a:pt x="6" y="49"/>
                  </a:lnTo>
                  <a:lnTo>
                    <a:pt x="23" y="53"/>
                  </a:lnTo>
                  <a:lnTo>
                    <a:pt x="8" y="71"/>
                  </a:lnTo>
                  <a:lnTo>
                    <a:pt x="25" y="69"/>
                  </a:lnTo>
                  <a:lnTo>
                    <a:pt x="0" y="8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29" name="Freeform 84"/>
            <p:cNvSpPr>
              <a:spLocks/>
            </p:cNvSpPr>
            <p:nvPr/>
          </p:nvSpPr>
          <p:spPr bwMode="auto">
            <a:xfrm>
              <a:off x="2561" y="1837"/>
              <a:ext cx="39" cy="35"/>
            </a:xfrm>
            <a:custGeom>
              <a:avLst/>
              <a:gdLst>
                <a:gd name="T0" fmla="*/ 0 w 40"/>
                <a:gd name="T1" fmla="*/ 19 h 38"/>
                <a:gd name="T2" fmla="*/ 6 w 40"/>
                <a:gd name="T3" fmla="*/ 27 h 38"/>
                <a:gd name="T4" fmla="*/ 20 w 40"/>
                <a:gd name="T5" fmla="*/ 22 h 38"/>
                <a:gd name="T6" fmla="*/ 26 w 40"/>
                <a:gd name="T7" fmla="*/ 31 h 38"/>
                <a:gd name="T8" fmla="*/ 37 w 40"/>
                <a:gd name="T9" fmla="*/ 19 h 38"/>
                <a:gd name="T10" fmla="*/ 26 w 40"/>
                <a:gd name="T11" fmla="*/ 6 h 38"/>
                <a:gd name="T12" fmla="*/ 12 w 40"/>
                <a:gd name="T13" fmla="*/ 0 h 38"/>
                <a:gd name="T14" fmla="*/ 8 w 40"/>
                <a:gd name="T15" fmla="*/ 11 h 38"/>
                <a:gd name="T16" fmla="*/ 0 w 40"/>
                <a:gd name="T17" fmla="*/ 19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8">
                  <a:moveTo>
                    <a:pt x="0" y="23"/>
                  </a:moveTo>
                  <a:lnTo>
                    <a:pt x="6" y="32"/>
                  </a:lnTo>
                  <a:lnTo>
                    <a:pt x="22" y="26"/>
                  </a:lnTo>
                  <a:lnTo>
                    <a:pt x="28" y="37"/>
                  </a:lnTo>
                  <a:lnTo>
                    <a:pt x="39" y="23"/>
                  </a:lnTo>
                  <a:lnTo>
                    <a:pt x="28" y="6"/>
                  </a:lnTo>
                  <a:lnTo>
                    <a:pt x="12" y="0"/>
                  </a:lnTo>
                  <a:lnTo>
                    <a:pt x="8" y="13"/>
                  </a:lnTo>
                  <a:lnTo>
                    <a:pt x="0" y="2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0" name="Freeform 85"/>
            <p:cNvSpPr>
              <a:spLocks/>
            </p:cNvSpPr>
            <p:nvPr/>
          </p:nvSpPr>
          <p:spPr bwMode="auto">
            <a:xfrm>
              <a:off x="2578" y="1755"/>
              <a:ext cx="18" cy="19"/>
            </a:xfrm>
            <a:custGeom>
              <a:avLst/>
              <a:gdLst>
                <a:gd name="T0" fmla="*/ 0 w 19"/>
                <a:gd name="T1" fmla="*/ 18 h 19"/>
                <a:gd name="T2" fmla="*/ 0 w 19"/>
                <a:gd name="T3" fmla="*/ 2 h 19"/>
                <a:gd name="T4" fmla="*/ 16 w 19"/>
                <a:gd name="T5" fmla="*/ 0 h 19"/>
                <a:gd name="T6" fmla="*/ 0 w 1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9">
                  <a:moveTo>
                    <a:pt x="0" y="18"/>
                  </a:moveTo>
                  <a:lnTo>
                    <a:pt x="0" y="2"/>
                  </a:lnTo>
                  <a:lnTo>
                    <a:pt x="18" y="0"/>
                  </a:lnTo>
                  <a:lnTo>
                    <a:pt x="0" y="1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1" name="Freeform 86"/>
            <p:cNvSpPr>
              <a:spLocks/>
            </p:cNvSpPr>
            <p:nvPr/>
          </p:nvSpPr>
          <p:spPr bwMode="auto">
            <a:xfrm>
              <a:off x="2580" y="1772"/>
              <a:ext cx="18" cy="19"/>
            </a:xfrm>
            <a:custGeom>
              <a:avLst/>
              <a:gdLst>
                <a:gd name="T0" fmla="*/ 0 w 19"/>
                <a:gd name="T1" fmla="*/ 15 h 19"/>
                <a:gd name="T2" fmla="*/ 9 w 19"/>
                <a:gd name="T3" fmla="*/ 0 h 19"/>
                <a:gd name="T4" fmla="*/ 16 w 19"/>
                <a:gd name="T5" fmla="*/ 18 h 19"/>
                <a:gd name="T6" fmla="*/ 0 w 19"/>
                <a:gd name="T7" fmla="*/ 1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9">
                  <a:moveTo>
                    <a:pt x="0" y="15"/>
                  </a:moveTo>
                  <a:lnTo>
                    <a:pt x="9" y="0"/>
                  </a:lnTo>
                  <a:lnTo>
                    <a:pt x="18" y="18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2" name="Freeform 87"/>
            <p:cNvSpPr>
              <a:spLocks/>
            </p:cNvSpPr>
            <p:nvPr/>
          </p:nvSpPr>
          <p:spPr bwMode="auto">
            <a:xfrm>
              <a:off x="2588" y="1751"/>
              <a:ext cx="122" cy="222"/>
            </a:xfrm>
            <a:custGeom>
              <a:avLst/>
              <a:gdLst>
                <a:gd name="T0" fmla="*/ 0 w 125"/>
                <a:gd name="T1" fmla="*/ 49 h 238"/>
                <a:gd name="T2" fmla="*/ 6 w 125"/>
                <a:gd name="T3" fmla="*/ 21 h 238"/>
                <a:gd name="T4" fmla="*/ 18 w 125"/>
                <a:gd name="T5" fmla="*/ 0 h 238"/>
                <a:gd name="T6" fmla="*/ 45 w 125"/>
                <a:gd name="T7" fmla="*/ 0 h 238"/>
                <a:gd name="T8" fmla="*/ 29 w 125"/>
                <a:gd name="T9" fmla="*/ 26 h 238"/>
                <a:gd name="T10" fmla="*/ 64 w 125"/>
                <a:gd name="T11" fmla="*/ 32 h 238"/>
                <a:gd name="T12" fmla="*/ 43 w 125"/>
                <a:gd name="T13" fmla="*/ 64 h 238"/>
                <a:gd name="T14" fmla="*/ 68 w 125"/>
                <a:gd name="T15" fmla="*/ 76 h 238"/>
                <a:gd name="T16" fmla="*/ 95 w 125"/>
                <a:gd name="T17" fmla="*/ 118 h 238"/>
                <a:gd name="T18" fmla="*/ 86 w 125"/>
                <a:gd name="T19" fmla="*/ 121 h 238"/>
                <a:gd name="T20" fmla="*/ 99 w 125"/>
                <a:gd name="T21" fmla="*/ 131 h 238"/>
                <a:gd name="T22" fmla="*/ 93 w 125"/>
                <a:gd name="T23" fmla="*/ 142 h 238"/>
                <a:gd name="T24" fmla="*/ 118 w 125"/>
                <a:gd name="T25" fmla="*/ 144 h 238"/>
                <a:gd name="T26" fmla="*/ 102 w 125"/>
                <a:gd name="T27" fmla="*/ 171 h 238"/>
                <a:gd name="T28" fmla="*/ 111 w 125"/>
                <a:gd name="T29" fmla="*/ 181 h 238"/>
                <a:gd name="T30" fmla="*/ 6 w 125"/>
                <a:gd name="T31" fmla="*/ 206 h 238"/>
                <a:gd name="T32" fmla="*/ 53 w 125"/>
                <a:gd name="T33" fmla="*/ 169 h 238"/>
                <a:gd name="T34" fmla="*/ 41 w 125"/>
                <a:gd name="T35" fmla="*/ 174 h 238"/>
                <a:gd name="T36" fmla="*/ 14 w 125"/>
                <a:gd name="T37" fmla="*/ 163 h 238"/>
                <a:gd name="T38" fmla="*/ 33 w 125"/>
                <a:gd name="T39" fmla="*/ 148 h 238"/>
                <a:gd name="T40" fmla="*/ 20 w 125"/>
                <a:gd name="T41" fmla="*/ 142 h 238"/>
                <a:gd name="T42" fmla="*/ 47 w 125"/>
                <a:gd name="T43" fmla="*/ 128 h 238"/>
                <a:gd name="T44" fmla="*/ 51 w 125"/>
                <a:gd name="T45" fmla="*/ 109 h 238"/>
                <a:gd name="T46" fmla="*/ 37 w 125"/>
                <a:gd name="T47" fmla="*/ 104 h 238"/>
                <a:gd name="T48" fmla="*/ 45 w 125"/>
                <a:gd name="T49" fmla="*/ 91 h 238"/>
                <a:gd name="T50" fmla="*/ 18 w 125"/>
                <a:gd name="T51" fmla="*/ 96 h 238"/>
                <a:gd name="T52" fmla="*/ 18 w 125"/>
                <a:gd name="T53" fmla="*/ 69 h 238"/>
                <a:gd name="T54" fmla="*/ 6 w 125"/>
                <a:gd name="T55" fmla="*/ 82 h 238"/>
                <a:gd name="T56" fmla="*/ 14 w 125"/>
                <a:gd name="T57" fmla="*/ 50 h 238"/>
                <a:gd name="T58" fmla="*/ 0 w 125"/>
                <a:gd name="T59" fmla="*/ 49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" h="238">
                  <a:moveTo>
                    <a:pt x="0" y="56"/>
                  </a:moveTo>
                  <a:lnTo>
                    <a:pt x="6" y="25"/>
                  </a:lnTo>
                  <a:lnTo>
                    <a:pt x="18" y="0"/>
                  </a:lnTo>
                  <a:lnTo>
                    <a:pt x="47" y="0"/>
                  </a:lnTo>
                  <a:lnTo>
                    <a:pt x="31" y="30"/>
                  </a:lnTo>
                  <a:lnTo>
                    <a:pt x="68" y="36"/>
                  </a:lnTo>
                  <a:lnTo>
                    <a:pt x="45" y="74"/>
                  </a:lnTo>
                  <a:lnTo>
                    <a:pt x="72" y="87"/>
                  </a:lnTo>
                  <a:lnTo>
                    <a:pt x="99" y="136"/>
                  </a:lnTo>
                  <a:lnTo>
                    <a:pt x="90" y="139"/>
                  </a:lnTo>
                  <a:lnTo>
                    <a:pt x="103" y="150"/>
                  </a:lnTo>
                  <a:lnTo>
                    <a:pt x="97" y="163"/>
                  </a:lnTo>
                  <a:lnTo>
                    <a:pt x="124" y="165"/>
                  </a:lnTo>
                  <a:lnTo>
                    <a:pt x="107" y="196"/>
                  </a:lnTo>
                  <a:lnTo>
                    <a:pt x="117" y="208"/>
                  </a:lnTo>
                  <a:lnTo>
                    <a:pt x="6" y="237"/>
                  </a:lnTo>
                  <a:lnTo>
                    <a:pt x="55" y="194"/>
                  </a:lnTo>
                  <a:lnTo>
                    <a:pt x="43" y="201"/>
                  </a:lnTo>
                  <a:lnTo>
                    <a:pt x="14" y="188"/>
                  </a:lnTo>
                  <a:lnTo>
                    <a:pt x="35" y="170"/>
                  </a:lnTo>
                  <a:lnTo>
                    <a:pt x="20" y="163"/>
                  </a:lnTo>
                  <a:lnTo>
                    <a:pt x="49" y="147"/>
                  </a:lnTo>
                  <a:lnTo>
                    <a:pt x="53" y="125"/>
                  </a:lnTo>
                  <a:lnTo>
                    <a:pt x="39" y="119"/>
                  </a:lnTo>
                  <a:lnTo>
                    <a:pt x="47" y="105"/>
                  </a:lnTo>
                  <a:lnTo>
                    <a:pt x="18" y="110"/>
                  </a:lnTo>
                  <a:lnTo>
                    <a:pt x="18" y="79"/>
                  </a:lnTo>
                  <a:lnTo>
                    <a:pt x="6" y="94"/>
                  </a:lnTo>
                  <a:lnTo>
                    <a:pt x="14" y="58"/>
                  </a:lnTo>
                  <a:lnTo>
                    <a:pt x="0" y="5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3" name="Freeform 88"/>
            <p:cNvSpPr>
              <a:spLocks/>
            </p:cNvSpPr>
            <p:nvPr/>
          </p:nvSpPr>
          <p:spPr bwMode="auto">
            <a:xfrm>
              <a:off x="3432" y="1423"/>
              <a:ext cx="36" cy="22"/>
            </a:xfrm>
            <a:custGeom>
              <a:avLst/>
              <a:gdLst>
                <a:gd name="T0" fmla="*/ 0 w 37"/>
                <a:gd name="T1" fmla="*/ 19 h 24"/>
                <a:gd name="T2" fmla="*/ 8 w 37"/>
                <a:gd name="T3" fmla="*/ 0 h 24"/>
                <a:gd name="T4" fmla="*/ 34 w 37"/>
                <a:gd name="T5" fmla="*/ 11 h 24"/>
                <a:gd name="T6" fmla="*/ 0 w 37"/>
                <a:gd name="T7" fmla="*/ 19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4">
                  <a:moveTo>
                    <a:pt x="0" y="23"/>
                  </a:moveTo>
                  <a:lnTo>
                    <a:pt x="8" y="0"/>
                  </a:lnTo>
                  <a:lnTo>
                    <a:pt x="36" y="13"/>
                  </a:lnTo>
                  <a:lnTo>
                    <a:pt x="0" y="2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4" name="Freeform 89"/>
            <p:cNvSpPr>
              <a:spLocks/>
            </p:cNvSpPr>
            <p:nvPr/>
          </p:nvSpPr>
          <p:spPr bwMode="auto">
            <a:xfrm>
              <a:off x="2984" y="2148"/>
              <a:ext cx="28" cy="65"/>
            </a:xfrm>
            <a:custGeom>
              <a:avLst/>
              <a:gdLst>
                <a:gd name="T0" fmla="*/ 0 w 29"/>
                <a:gd name="T1" fmla="*/ 45 h 71"/>
                <a:gd name="T2" fmla="*/ 2 w 29"/>
                <a:gd name="T3" fmla="*/ 15 h 71"/>
                <a:gd name="T4" fmla="*/ 14 w 29"/>
                <a:gd name="T5" fmla="*/ 0 h 71"/>
                <a:gd name="T6" fmla="*/ 26 w 29"/>
                <a:gd name="T7" fmla="*/ 35 h 71"/>
                <a:gd name="T8" fmla="*/ 14 w 29"/>
                <a:gd name="T9" fmla="*/ 59 h 71"/>
                <a:gd name="T10" fmla="*/ 0 w 29"/>
                <a:gd name="T11" fmla="*/ 4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71">
                  <a:moveTo>
                    <a:pt x="0" y="54"/>
                  </a:moveTo>
                  <a:lnTo>
                    <a:pt x="2" y="18"/>
                  </a:lnTo>
                  <a:lnTo>
                    <a:pt x="14" y="0"/>
                  </a:lnTo>
                  <a:lnTo>
                    <a:pt x="28" y="42"/>
                  </a:lnTo>
                  <a:lnTo>
                    <a:pt x="14" y="70"/>
                  </a:lnTo>
                  <a:lnTo>
                    <a:pt x="0" y="5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5" name="Freeform 90"/>
            <p:cNvSpPr>
              <a:spLocks/>
            </p:cNvSpPr>
            <p:nvPr/>
          </p:nvSpPr>
          <p:spPr bwMode="auto">
            <a:xfrm>
              <a:off x="2829" y="2002"/>
              <a:ext cx="123" cy="55"/>
            </a:xfrm>
            <a:custGeom>
              <a:avLst/>
              <a:gdLst>
                <a:gd name="T0" fmla="*/ 0 w 126"/>
                <a:gd name="T1" fmla="*/ 29 h 57"/>
                <a:gd name="T2" fmla="*/ 4 w 126"/>
                <a:gd name="T3" fmla="*/ 33 h 57"/>
                <a:gd name="T4" fmla="*/ 4 w 126"/>
                <a:gd name="T5" fmla="*/ 43 h 57"/>
                <a:gd name="T6" fmla="*/ 17 w 126"/>
                <a:gd name="T7" fmla="*/ 43 h 57"/>
                <a:gd name="T8" fmla="*/ 41 w 126"/>
                <a:gd name="T9" fmla="*/ 40 h 57"/>
                <a:gd name="T10" fmla="*/ 64 w 126"/>
                <a:gd name="T11" fmla="*/ 52 h 57"/>
                <a:gd name="T12" fmla="*/ 103 w 126"/>
                <a:gd name="T13" fmla="*/ 43 h 57"/>
                <a:gd name="T14" fmla="*/ 119 w 126"/>
                <a:gd name="T15" fmla="*/ 15 h 57"/>
                <a:gd name="T16" fmla="*/ 110 w 126"/>
                <a:gd name="T17" fmla="*/ 0 h 57"/>
                <a:gd name="T18" fmla="*/ 66 w 126"/>
                <a:gd name="T19" fmla="*/ 0 h 57"/>
                <a:gd name="T20" fmla="*/ 53 w 126"/>
                <a:gd name="T21" fmla="*/ 29 h 57"/>
                <a:gd name="T22" fmla="*/ 0 w 126"/>
                <a:gd name="T23" fmla="*/ 2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57">
                  <a:moveTo>
                    <a:pt x="0" y="31"/>
                  </a:moveTo>
                  <a:lnTo>
                    <a:pt x="4" y="35"/>
                  </a:lnTo>
                  <a:lnTo>
                    <a:pt x="4" y="47"/>
                  </a:lnTo>
                  <a:lnTo>
                    <a:pt x="17" y="47"/>
                  </a:lnTo>
                  <a:lnTo>
                    <a:pt x="43" y="42"/>
                  </a:lnTo>
                  <a:lnTo>
                    <a:pt x="68" y="56"/>
                  </a:lnTo>
                  <a:lnTo>
                    <a:pt x="108" y="47"/>
                  </a:lnTo>
                  <a:lnTo>
                    <a:pt x="125" y="17"/>
                  </a:lnTo>
                  <a:lnTo>
                    <a:pt x="116" y="0"/>
                  </a:lnTo>
                  <a:lnTo>
                    <a:pt x="70" y="0"/>
                  </a:lnTo>
                  <a:lnTo>
                    <a:pt x="55" y="31"/>
                  </a:lnTo>
                  <a:lnTo>
                    <a:pt x="0" y="3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6" name="Freeform 91"/>
            <p:cNvSpPr>
              <a:spLocks/>
            </p:cNvSpPr>
            <p:nvPr/>
          </p:nvSpPr>
          <p:spPr bwMode="auto">
            <a:xfrm>
              <a:off x="3032" y="2108"/>
              <a:ext cx="98" cy="68"/>
            </a:xfrm>
            <a:custGeom>
              <a:avLst/>
              <a:gdLst>
                <a:gd name="T0" fmla="*/ 0 w 100"/>
                <a:gd name="T1" fmla="*/ 44 h 71"/>
                <a:gd name="T2" fmla="*/ 6 w 100"/>
                <a:gd name="T3" fmla="*/ 0 h 71"/>
                <a:gd name="T4" fmla="*/ 95 w 100"/>
                <a:gd name="T5" fmla="*/ 11 h 71"/>
                <a:gd name="T6" fmla="*/ 76 w 100"/>
                <a:gd name="T7" fmla="*/ 37 h 71"/>
                <a:gd name="T8" fmla="*/ 84 w 100"/>
                <a:gd name="T9" fmla="*/ 52 h 71"/>
                <a:gd name="T10" fmla="*/ 59 w 100"/>
                <a:gd name="T11" fmla="*/ 55 h 71"/>
                <a:gd name="T12" fmla="*/ 47 w 100"/>
                <a:gd name="T13" fmla="*/ 64 h 71"/>
                <a:gd name="T14" fmla="*/ 8 w 100"/>
                <a:gd name="T15" fmla="*/ 64 h 71"/>
                <a:gd name="T16" fmla="*/ 0 w 100"/>
                <a:gd name="T17" fmla="*/ 44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71">
                  <a:moveTo>
                    <a:pt x="0" y="48"/>
                  </a:moveTo>
                  <a:lnTo>
                    <a:pt x="6" y="0"/>
                  </a:lnTo>
                  <a:lnTo>
                    <a:pt x="99" y="13"/>
                  </a:lnTo>
                  <a:lnTo>
                    <a:pt x="80" y="41"/>
                  </a:lnTo>
                  <a:lnTo>
                    <a:pt x="88" y="56"/>
                  </a:lnTo>
                  <a:lnTo>
                    <a:pt x="61" y="59"/>
                  </a:lnTo>
                  <a:lnTo>
                    <a:pt x="49" y="70"/>
                  </a:lnTo>
                  <a:lnTo>
                    <a:pt x="8" y="70"/>
                  </a:lnTo>
                  <a:lnTo>
                    <a:pt x="0" y="4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7" name="Freeform 92"/>
            <p:cNvSpPr>
              <a:spLocks/>
            </p:cNvSpPr>
            <p:nvPr/>
          </p:nvSpPr>
          <p:spPr bwMode="auto">
            <a:xfrm>
              <a:off x="3189" y="2300"/>
              <a:ext cx="37" cy="21"/>
            </a:xfrm>
            <a:custGeom>
              <a:avLst/>
              <a:gdLst>
                <a:gd name="T0" fmla="*/ 0 w 38"/>
                <a:gd name="T1" fmla="*/ 9 h 25"/>
                <a:gd name="T2" fmla="*/ 12 w 38"/>
                <a:gd name="T3" fmla="*/ 17 h 25"/>
                <a:gd name="T4" fmla="*/ 35 w 38"/>
                <a:gd name="T5" fmla="*/ 0 h 25"/>
                <a:gd name="T6" fmla="*/ 0 w 38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5">
                  <a:moveTo>
                    <a:pt x="0" y="13"/>
                  </a:moveTo>
                  <a:lnTo>
                    <a:pt x="12" y="24"/>
                  </a:lnTo>
                  <a:lnTo>
                    <a:pt x="37" y="0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8" name="Freeform 93"/>
            <p:cNvSpPr>
              <a:spLocks/>
            </p:cNvSpPr>
            <p:nvPr/>
          </p:nvSpPr>
          <p:spPr bwMode="auto">
            <a:xfrm>
              <a:off x="2871" y="1941"/>
              <a:ext cx="162" cy="85"/>
            </a:xfrm>
            <a:custGeom>
              <a:avLst/>
              <a:gdLst>
                <a:gd name="T0" fmla="*/ 0 w 166"/>
                <a:gd name="T1" fmla="*/ 20 h 89"/>
                <a:gd name="T2" fmla="*/ 27 w 166"/>
                <a:gd name="T3" fmla="*/ 57 h 89"/>
                <a:gd name="T4" fmla="*/ 71 w 166"/>
                <a:gd name="T5" fmla="*/ 55 h 89"/>
                <a:gd name="T6" fmla="*/ 79 w 166"/>
                <a:gd name="T7" fmla="*/ 74 h 89"/>
                <a:gd name="T8" fmla="*/ 98 w 166"/>
                <a:gd name="T9" fmla="*/ 80 h 89"/>
                <a:gd name="T10" fmla="*/ 131 w 166"/>
                <a:gd name="T11" fmla="*/ 64 h 89"/>
                <a:gd name="T12" fmla="*/ 150 w 166"/>
                <a:gd name="T13" fmla="*/ 66 h 89"/>
                <a:gd name="T14" fmla="*/ 157 w 166"/>
                <a:gd name="T15" fmla="*/ 51 h 89"/>
                <a:gd name="T16" fmla="*/ 119 w 166"/>
                <a:gd name="T17" fmla="*/ 46 h 89"/>
                <a:gd name="T18" fmla="*/ 41 w 166"/>
                <a:gd name="T19" fmla="*/ 8 h 89"/>
                <a:gd name="T20" fmla="*/ 33 w 166"/>
                <a:gd name="T21" fmla="*/ 0 h 89"/>
                <a:gd name="T22" fmla="*/ 0 w 166"/>
                <a:gd name="T23" fmla="*/ 2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6" h="89">
                  <a:moveTo>
                    <a:pt x="0" y="22"/>
                  </a:moveTo>
                  <a:lnTo>
                    <a:pt x="29" y="63"/>
                  </a:lnTo>
                  <a:lnTo>
                    <a:pt x="75" y="61"/>
                  </a:lnTo>
                  <a:lnTo>
                    <a:pt x="83" y="81"/>
                  </a:lnTo>
                  <a:lnTo>
                    <a:pt x="102" y="88"/>
                  </a:lnTo>
                  <a:lnTo>
                    <a:pt x="137" y="70"/>
                  </a:lnTo>
                  <a:lnTo>
                    <a:pt x="158" y="72"/>
                  </a:lnTo>
                  <a:lnTo>
                    <a:pt x="165" y="55"/>
                  </a:lnTo>
                  <a:lnTo>
                    <a:pt x="125" y="50"/>
                  </a:lnTo>
                  <a:lnTo>
                    <a:pt x="43" y="8"/>
                  </a:lnTo>
                  <a:lnTo>
                    <a:pt x="35" y="0"/>
                  </a:lnTo>
                  <a:lnTo>
                    <a:pt x="0" y="2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39" name="Freeform 94"/>
            <p:cNvSpPr>
              <a:spLocks/>
            </p:cNvSpPr>
            <p:nvPr/>
          </p:nvSpPr>
          <p:spPr bwMode="auto">
            <a:xfrm>
              <a:off x="2835" y="1829"/>
              <a:ext cx="21" cy="17"/>
            </a:xfrm>
            <a:custGeom>
              <a:avLst/>
              <a:gdLst>
                <a:gd name="T0" fmla="*/ 0 w 21"/>
                <a:gd name="T1" fmla="*/ 15 h 18"/>
                <a:gd name="T2" fmla="*/ 15 w 21"/>
                <a:gd name="T3" fmla="*/ 0 h 18"/>
                <a:gd name="T4" fmla="*/ 20 w 21"/>
                <a:gd name="T5" fmla="*/ 9 h 18"/>
                <a:gd name="T6" fmla="*/ 0 w 21"/>
                <a:gd name="T7" fmla="*/ 1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8">
                  <a:moveTo>
                    <a:pt x="0" y="17"/>
                  </a:moveTo>
                  <a:lnTo>
                    <a:pt x="15" y="0"/>
                  </a:lnTo>
                  <a:lnTo>
                    <a:pt x="20" y="10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0" name="Freeform 95"/>
            <p:cNvSpPr>
              <a:spLocks/>
            </p:cNvSpPr>
            <p:nvPr/>
          </p:nvSpPr>
          <p:spPr bwMode="auto">
            <a:xfrm>
              <a:off x="2855" y="1814"/>
              <a:ext cx="30" cy="32"/>
            </a:xfrm>
            <a:custGeom>
              <a:avLst/>
              <a:gdLst>
                <a:gd name="T0" fmla="*/ 0 w 31"/>
                <a:gd name="T1" fmla="*/ 13 h 34"/>
                <a:gd name="T2" fmla="*/ 19 w 31"/>
                <a:gd name="T3" fmla="*/ 29 h 34"/>
                <a:gd name="T4" fmla="*/ 28 w 31"/>
                <a:gd name="T5" fmla="*/ 13 h 34"/>
                <a:gd name="T6" fmla="*/ 23 w 31"/>
                <a:gd name="T7" fmla="*/ 0 h 34"/>
                <a:gd name="T8" fmla="*/ 0 w 31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4">
                  <a:moveTo>
                    <a:pt x="0" y="15"/>
                  </a:moveTo>
                  <a:lnTo>
                    <a:pt x="21" y="33"/>
                  </a:lnTo>
                  <a:lnTo>
                    <a:pt x="30" y="15"/>
                  </a:lnTo>
                  <a:lnTo>
                    <a:pt x="25" y="0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1" name="Freeform 96"/>
            <p:cNvSpPr>
              <a:spLocks/>
            </p:cNvSpPr>
            <p:nvPr/>
          </p:nvSpPr>
          <p:spPr bwMode="auto">
            <a:xfrm>
              <a:off x="3004" y="1401"/>
              <a:ext cx="172" cy="314"/>
            </a:xfrm>
            <a:custGeom>
              <a:avLst/>
              <a:gdLst>
                <a:gd name="T0" fmla="*/ 0 w 176"/>
                <a:gd name="T1" fmla="*/ 31 h 334"/>
                <a:gd name="T2" fmla="*/ 10 w 176"/>
                <a:gd name="T3" fmla="*/ 22 h 334"/>
                <a:gd name="T4" fmla="*/ 27 w 176"/>
                <a:gd name="T5" fmla="*/ 39 h 334"/>
                <a:gd name="T6" fmla="*/ 62 w 176"/>
                <a:gd name="T7" fmla="*/ 40 h 334"/>
                <a:gd name="T8" fmla="*/ 79 w 176"/>
                <a:gd name="T9" fmla="*/ 31 h 334"/>
                <a:gd name="T10" fmla="*/ 83 w 176"/>
                <a:gd name="T11" fmla="*/ 6 h 334"/>
                <a:gd name="T12" fmla="*/ 114 w 176"/>
                <a:gd name="T13" fmla="*/ 0 h 334"/>
                <a:gd name="T14" fmla="*/ 129 w 176"/>
                <a:gd name="T15" fmla="*/ 9 h 334"/>
                <a:gd name="T16" fmla="*/ 129 w 176"/>
                <a:gd name="T17" fmla="*/ 31 h 334"/>
                <a:gd name="T18" fmla="*/ 121 w 176"/>
                <a:gd name="T19" fmla="*/ 52 h 334"/>
                <a:gd name="T20" fmla="*/ 146 w 176"/>
                <a:gd name="T21" fmla="*/ 74 h 334"/>
                <a:gd name="T22" fmla="*/ 131 w 176"/>
                <a:gd name="T23" fmla="*/ 95 h 334"/>
                <a:gd name="T24" fmla="*/ 148 w 176"/>
                <a:gd name="T25" fmla="*/ 128 h 334"/>
                <a:gd name="T26" fmla="*/ 139 w 176"/>
                <a:gd name="T27" fmla="*/ 157 h 334"/>
                <a:gd name="T28" fmla="*/ 167 w 176"/>
                <a:gd name="T29" fmla="*/ 219 h 334"/>
                <a:gd name="T30" fmla="*/ 107 w 176"/>
                <a:gd name="T31" fmla="*/ 275 h 334"/>
                <a:gd name="T32" fmla="*/ 35 w 176"/>
                <a:gd name="T33" fmla="*/ 294 h 334"/>
                <a:gd name="T34" fmla="*/ 33 w 176"/>
                <a:gd name="T35" fmla="*/ 282 h 334"/>
                <a:gd name="T36" fmla="*/ 10 w 176"/>
                <a:gd name="T37" fmla="*/ 273 h 334"/>
                <a:gd name="T38" fmla="*/ 8 w 176"/>
                <a:gd name="T39" fmla="*/ 216 h 334"/>
                <a:gd name="T40" fmla="*/ 73 w 176"/>
                <a:gd name="T41" fmla="*/ 154 h 334"/>
                <a:gd name="T42" fmla="*/ 52 w 176"/>
                <a:gd name="T43" fmla="*/ 124 h 334"/>
                <a:gd name="T44" fmla="*/ 45 w 176"/>
                <a:gd name="T45" fmla="*/ 63 h 334"/>
                <a:gd name="T46" fmla="*/ 0 w 176"/>
                <a:gd name="T47" fmla="*/ 31 h 3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334">
                  <a:moveTo>
                    <a:pt x="0" y="35"/>
                  </a:moveTo>
                  <a:lnTo>
                    <a:pt x="10" y="24"/>
                  </a:lnTo>
                  <a:lnTo>
                    <a:pt x="29" y="44"/>
                  </a:lnTo>
                  <a:lnTo>
                    <a:pt x="64" y="46"/>
                  </a:lnTo>
                  <a:lnTo>
                    <a:pt x="83" y="35"/>
                  </a:lnTo>
                  <a:lnTo>
                    <a:pt x="87" y="6"/>
                  </a:lnTo>
                  <a:lnTo>
                    <a:pt x="120" y="0"/>
                  </a:lnTo>
                  <a:lnTo>
                    <a:pt x="135" y="11"/>
                  </a:lnTo>
                  <a:lnTo>
                    <a:pt x="135" y="35"/>
                  </a:lnTo>
                  <a:lnTo>
                    <a:pt x="127" y="58"/>
                  </a:lnTo>
                  <a:lnTo>
                    <a:pt x="152" y="84"/>
                  </a:lnTo>
                  <a:lnTo>
                    <a:pt x="137" y="107"/>
                  </a:lnTo>
                  <a:lnTo>
                    <a:pt x="154" y="145"/>
                  </a:lnTo>
                  <a:lnTo>
                    <a:pt x="145" y="178"/>
                  </a:lnTo>
                  <a:lnTo>
                    <a:pt x="175" y="248"/>
                  </a:lnTo>
                  <a:lnTo>
                    <a:pt x="112" y="312"/>
                  </a:lnTo>
                  <a:lnTo>
                    <a:pt x="37" y="333"/>
                  </a:lnTo>
                  <a:lnTo>
                    <a:pt x="35" y="319"/>
                  </a:lnTo>
                  <a:lnTo>
                    <a:pt x="10" y="308"/>
                  </a:lnTo>
                  <a:lnTo>
                    <a:pt x="8" y="245"/>
                  </a:lnTo>
                  <a:lnTo>
                    <a:pt x="77" y="174"/>
                  </a:lnTo>
                  <a:lnTo>
                    <a:pt x="54" y="140"/>
                  </a:lnTo>
                  <a:lnTo>
                    <a:pt x="47" y="71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2" name="Freeform 97"/>
            <p:cNvSpPr>
              <a:spLocks/>
            </p:cNvSpPr>
            <p:nvPr/>
          </p:nvSpPr>
          <p:spPr bwMode="auto">
            <a:xfrm>
              <a:off x="2998" y="2164"/>
              <a:ext cx="99" cy="119"/>
            </a:xfrm>
            <a:custGeom>
              <a:avLst/>
              <a:gdLst>
                <a:gd name="T0" fmla="*/ 0 w 101"/>
                <a:gd name="T1" fmla="*/ 44 h 127"/>
                <a:gd name="T2" fmla="*/ 14 w 101"/>
                <a:gd name="T3" fmla="*/ 20 h 127"/>
                <a:gd name="T4" fmla="*/ 43 w 101"/>
                <a:gd name="T5" fmla="*/ 9 h 127"/>
                <a:gd name="T6" fmla="*/ 81 w 101"/>
                <a:gd name="T7" fmla="*/ 11 h 127"/>
                <a:gd name="T8" fmla="*/ 96 w 101"/>
                <a:gd name="T9" fmla="*/ 0 h 127"/>
                <a:gd name="T10" fmla="*/ 91 w 101"/>
                <a:gd name="T11" fmla="*/ 22 h 127"/>
                <a:gd name="T12" fmla="*/ 66 w 101"/>
                <a:gd name="T13" fmla="*/ 20 h 127"/>
                <a:gd name="T14" fmla="*/ 52 w 101"/>
                <a:gd name="T15" fmla="*/ 38 h 127"/>
                <a:gd name="T16" fmla="*/ 39 w 101"/>
                <a:gd name="T17" fmla="*/ 26 h 127"/>
                <a:gd name="T18" fmla="*/ 48 w 101"/>
                <a:gd name="T19" fmla="*/ 56 h 127"/>
                <a:gd name="T20" fmla="*/ 35 w 101"/>
                <a:gd name="T21" fmla="*/ 62 h 127"/>
                <a:gd name="T22" fmla="*/ 58 w 101"/>
                <a:gd name="T23" fmla="*/ 74 h 127"/>
                <a:gd name="T24" fmla="*/ 58 w 101"/>
                <a:gd name="T25" fmla="*/ 85 h 127"/>
                <a:gd name="T26" fmla="*/ 39 w 101"/>
                <a:gd name="T27" fmla="*/ 89 h 127"/>
                <a:gd name="T28" fmla="*/ 45 w 101"/>
                <a:gd name="T29" fmla="*/ 111 h 127"/>
                <a:gd name="T30" fmla="*/ 25 w 101"/>
                <a:gd name="T31" fmla="*/ 103 h 127"/>
                <a:gd name="T32" fmla="*/ 16 w 101"/>
                <a:gd name="T33" fmla="*/ 83 h 127"/>
                <a:gd name="T34" fmla="*/ 45 w 101"/>
                <a:gd name="T35" fmla="*/ 76 h 127"/>
                <a:gd name="T36" fmla="*/ 18 w 101"/>
                <a:gd name="T37" fmla="*/ 74 h 127"/>
                <a:gd name="T38" fmla="*/ 0 w 101"/>
                <a:gd name="T39" fmla="*/ 44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1" h="127">
                  <a:moveTo>
                    <a:pt x="0" y="50"/>
                  </a:moveTo>
                  <a:lnTo>
                    <a:pt x="14" y="22"/>
                  </a:lnTo>
                  <a:lnTo>
                    <a:pt x="45" y="11"/>
                  </a:lnTo>
                  <a:lnTo>
                    <a:pt x="85" y="13"/>
                  </a:lnTo>
                  <a:lnTo>
                    <a:pt x="100" y="0"/>
                  </a:lnTo>
                  <a:lnTo>
                    <a:pt x="95" y="26"/>
                  </a:lnTo>
                  <a:lnTo>
                    <a:pt x="68" y="22"/>
                  </a:lnTo>
                  <a:lnTo>
                    <a:pt x="54" y="44"/>
                  </a:lnTo>
                  <a:lnTo>
                    <a:pt x="41" y="30"/>
                  </a:lnTo>
                  <a:lnTo>
                    <a:pt x="50" y="64"/>
                  </a:lnTo>
                  <a:lnTo>
                    <a:pt x="37" y="70"/>
                  </a:lnTo>
                  <a:lnTo>
                    <a:pt x="60" y="84"/>
                  </a:lnTo>
                  <a:lnTo>
                    <a:pt x="60" y="97"/>
                  </a:lnTo>
                  <a:lnTo>
                    <a:pt x="41" y="101"/>
                  </a:lnTo>
                  <a:lnTo>
                    <a:pt x="47" y="126"/>
                  </a:lnTo>
                  <a:lnTo>
                    <a:pt x="25" y="117"/>
                  </a:lnTo>
                  <a:lnTo>
                    <a:pt x="16" y="95"/>
                  </a:lnTo>
                  <a:lnTo>
                    <a:pt x="47" y="86"/>
                  </a:lnTo>
                  <a:lnTo>
                    <a:pt x="18" y="84"/>
                  </a:lnTo>
                  <a:lnTo>
                    <a:pt x="0" y="5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3" name="Freeform 98"/>
            <p:cNvSpPr>
              <a:spLocks/>
            </p:cNvSpPr>
            <p:nvPr/>
          </p:nvSpPr>
          <p:spPr bwMode="auto">
            <a:xfrm>
              <a:off x="3062" y="2301"/>
              <a:ext cx="35" cy="17"/>
            </a:xfrm>
            <a:custGeom>
              <a:avLst/>
              <a:gdLst>
                <a:gd name="T0" fmla="*/ 0 w 36"/>
                <a:gd name="T1" fmla="*/ 15 h 18"/>
                <a:gd name="T2" fmla="*/ 3 w 36"/>
                <a:gd name="T3" fmla="*/ 0 h 18"/>
                <a:gd name="T4" fmla="*/ 33 w 36"/>
                <a:gd name="T5" fmla="*/ 15 h 18"/>
                <a:gd name="T6" fmla="*/ 11 w 36"/>
                <a:gd name="T7" fmla="*/ 15 h 18"/>
                <a:gd name="T8" fmla="*/ 0 w 36"/>
                <a:gd name="T9" fmla="*/ 1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8">
                  <a:moveTo>
                    <a:pt x="0" y="17"/>
                  </a:moveTo>
                  <a:lnTo>
                    <a:pt x="3" y="0"/>
                  </a:lnTo>
                  <a:lnTo>
                    <a:pt x="35" y="17"/>
                  </a:lnTo>
                  <a:lnTo>
                    <a:pt x="11" y="17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4" name="Freeform 99"/>
            <p:cNvSpPr>
              <a:spLocks/>
            </p:cNvSpPr>
            <p:nvPr/>
          </p:nvSpPr>
          <p:spPr bwMode="auto">
            <a:xfrm>
              <a:off x="2934" y="2006"/>
              <a:ext cx="105" cy="70"/>
            </a:xfrm>
            <a:custGeom>
              <a:avLst/>
              <a:gdLst>
                <a:gd name="T0" fmla="*/ 0 w 108"/>
                <a:gd name="T1" fmla="*/ 37 h 75"/>
                <a:gd name="T2" fmla="*/ 18 w 108"/>
                <a:gd name="T3" fmla="*/ 11 h 75"/>
                <a:gd name="T4" fmla="*/ 35 w 108"/>
                <a:gd name="T5" fmla="*/ 18 h 75"/>
                <a:gd name="T6" fmla="*/ 71 w 108"/>
                <a:gd name="T7" fmla="*/ 0 h 75"/>
                <a:gd name="T8" fmla="*/ 90 w 108"/>
                <a:gd name="T9" fmla="*/ 4 h 75"/>
                <a:gd name="T10" fmla="*/ 101 w 108"/>
                <a:gd name="T11" fmla="*/ 14 h 75"/>
                <a:gd name="T12" fmla="*/ 61 w 108"/>
                <a:gd name="T13" fmla="*/ 56 h 75"/>
                <a:gd name="T14" fmla="*/ 31 w 108"/>
                <a:gd name="T15" fmla="*/ 64 h 75"/>
                <a:gd name="T16" fmla="*/ 0 w 108"/>
                <a:gd name="T17" fmla="*/ 3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75">
                  <a:moveTo>
                    <a:pt x="0" y="43"/>
                  </a:moveTo>
                  <a:lnTo>
                    <a:pt x="18" y="13"/>
                  </a:lnTo>
                  <a:lnTo>
                    <a:pt x="37" y="20"/>
                  </a:lnTo>
                  <a:lnTo>
                    <a:pt x="75" y="0"/>
                  </a:lnTo>
                  <a:lnTo>
                    <a:pt x="96" y="4"/>
                  </a:lnTo>
                  <a:lnTo>
                    <a:pt x="107" y="16"/>
                  </a:lnTo>
                  <a:lnTo>
                    <a:pt x="65" y="64"/>
                  </a:lnTo>
                  <a:lnTo>
                    <a:pt x="33" y="74"/>
                  </a:lnTo>
                  <a:lnTo>
                    <a:pt x="0" y="4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5" name="Freeform 100"/>
            <p:cNvSpPr>
              <a:spLocks/>
            </p:cNvSpPr>
            <p:nvPr/>
          </p:nvSpPr>
          <p:spPr bwMode="auto">
            <a:xfrm>
              <a:off x="2880" y="2242"/>
              <a:ext cx="45" cy="35"/>
            </a:xfrm>
            <a:custGeom>
              <a:avLst/>
              <a:gdLst>
                <a:gd name="T0" fmla="*/ 0 w 46"/>
                <a:gd name="T1" fmla="*/ 9 h 37"/>
                <a:gd name="T2" fmla="*/ 36 w 46"/>
                <a:gd name="T3" fmla="*/ 32 h 37"/>
                <a:gd name="T4" fmla="*/ 43 w 46"/>
                <a:gd name="T5" fmla="*/ 0 h 37"/>
                <a:gd name="T6" fmla="*/ 0 w 46"/>
                <a:gd name="T7" fmla="*/ 9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7">
                  <a:moveTo>
                    <a:pt x="0" y="9"/>
                  </a:moveTo>
                  <a:lnTo>
                    <a:pt x="38" y="36"/>
                  </a:lnTo>
                  <a:lnTo>
                    <a:pt x="45" y="0"/>
                  </a:lnTo>
                  <a:lnTo>
                    <a:pt x="0" y="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6" name="Freeform 101"/>
            <p:cNvSpPr>
              <a:spLocks/>
            </p:cNvSpPr>
            <p:nvPr/>
          </p:nvSpPr>
          <p:spPr bwMode="auto">
            <a:xfrm>
              <a:off x="2907" y="1852"/>
              <a:ext cx="153" cy="145"/>
            </a:xfrm>
            <a:custGeom>
              <a:avLst/>
              <a:gdLst>
                <a:gd name="T0" fmla="*/ 0 w 157"/>
                <a:gd name="T1" fmla="*/ 22 h 155"/>
                <a:gd name="T2" fmla="*/ 8 w 157"/>
                <a:gd name="T3" fmla="*/ 94 h 155"/>
                <a:gd name="T4" fmla="*/ 85 w 157"/>
                <a:gd name="T5" fmla="*/ 130 h 155"/>
                <a:gd name="T6" fmla="*/ 125 w 157"/>
                <a:gd name="T7" fmla="*/ 135 h 155"/>
                <a:gd name="T8" fmla="*/ 148 w 157"/>
                <a:gd name="T9" fmla="*/ 99 h 155"/>
                <a:gd name="T10" fmla="*/ 134 w 157"/>
                <a:gd name="T11" fmla="*/ 56 h 155"/>
                <a:gd name="T12" fmla="*/ 145 w 157"/>
                <a:gd name="T13" fmla="*/ 48 h 155"/>
                <a:gd name="T14" fmla="*/ 139 w 157"/>
                <a:gd name="T15" fmla="*/ 15 h 155"/>
                <a:gd name="T16" fmla="*/ 83 w 157"/>
                <a:gd name="T17" fmla="*/ 6 h 155"/>
                <a:gd name="T18" fmla="*/ 45 w 157"/>
                <a:gd name="T19" fmla="*/ 0 h 155"/>
                <a:gd name="T20" fmla="*/ 0 w 157"/>
                <a:gd name="T21" fmla="*/ 22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7" h="155">
                  <a:moveTo>
                    <a:pt x="0" y="26"/>
                  </a:moveTo>
                  <a:lnTo>
                    <a:pt x="8" y="107"/>
                  </a:lnTo>
                  <a:lnTo>
                    <a:pt x="89" y="149"/>
                  </a:lnTo>
                  <a:lnTo>
                    <a:pt x="131" y="154"/>
                  </a:lnTo>
                  <a:lnTo>
                    <a:pt x="156" y="113"/>
                  </a:lnTo>
                  <a:lnTo>
                    <a:pt x="141" y="64"/>
                  </a:lnTo>
                  <a:lnTo>
                    <a:pt x="153" y="55"/>
                  </a:lnTo>
                  <a:lnTo>
                    <a:pt x="147" y="17"/>
                  </a:lnTo>
                  <a:lnTo>
                    <a:pt x="87" y="6"/>
                  </a:lnTo>
                  <a:lnTo>
                    <a:pt x="47" y="0"/>
                  </a:lnTo>
                  <a:lnTo>
                    <a:pt x="0" y="2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7" name="Freeform 102"/>
            <p:cNvSpPr>
              <a:spLocks/>
            </p:cNvSpPr>
            <p:nvPr/>
          </p:nvSpPr>
          <p:spPr bwMode="auto">
            <a:xfrm>
              <a:off x="3000" y="2012"/>
              <a:ext cx="149" cy="108"/>
            </a:xfrm>
            <a:custGeom>
              <a:avLst/>
              <a:gdLst>
                <a:gd name="T0" fmla="*/ 0 w 152"/>
                <a:gd name="T1" fmla="*/ 51 h 115"/>
                <a:gd name="T2" fmla="*/ 37 w 152"/>
                <a:gd name="T3" fmla="*/ 90 h 115"/>
                <a:gd name="T4" fmla="*/ 126 w 152"/>
                <a:gd name="T5" fmla="*/ 100 h 115"/>
                <a:gd name="T6" fmla="*/ 145 w 152"/>
                <a:gd name="T7" fmla="*/ 67 h 115"/>
                <a:gd name="T8" fmla="*/ 122 w 152"/>
                <a:gd name="T9" fmla="*/ 65 h 115"/>
                <a:gd name="T10" fmla="*/ 120 w 152"/>
                <a:gd name="T11" fmla="*/ 34 h 115"/>
                <a:gd name="T12" fmla="*/ 99 w 152"/>
                <a:gd name="T13" fmla="*/ 0 h 115"/>
                <a:gd name="T14" fmla="*/ 37 w 152"/>
                <a:gd name="T15" fmla="*/ 8 h 115"/>
                <a:gd name="T16" fmla="*/ 0 w 152"/>
                <a:gd name="T17" fmla="*/ 51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15">
                  <a:moveTo>
                    <a:pt x="0" y="58"/>
                  </a:moveTo>
                  <a:lnTo>
                    <a:pt x="39" y="102"/>
                  </a:lnTo>
                  <a:lnTo>
                    <a:pt x="132" y="114"/>
                  </a:lnTo>
                  <a:lnTo>
                    <a:pt x="151" y="76"/>
                  </a:lnTo>
                  <a:lnTo>
                    <a:pt x="126" y="73"/>
                  </a:lnTo>
                  <a:lnTo>
                    <a:pt x="124" y="38"/>
                  </a:lnTo>
                  <a:lnTo>
                    <a:pt x="103" y="0"/>
                  </a:lnTo>
                  <a:lnTo>
                    <a:pt x="39" y="8"/>
                  </a:lnTo>
                  <a:lnTo>
                    <a:pt x="0" y="5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8" name="Freeform 103"/>
            <p:cNvSpPr>
              <a:spLocks/>
            </p:cNvSpPr>
            <p:nvPr/>
          </p:nvSpPr>
          <p:spPr bwMode="auto">
            <a:xfrm>
              <a:off x="2859" y="1434"/>
              <a:ext cx="199" cy="401"/>
            </a:xfrm>
            <a:custGeom>
              <a:avLst/>
              <a:gdLst>
                <a:gd name="T0" fmla="*/ 0 w 204"/>
                <a:gd name="T1" fmla="*/ 281 h 426"/>
                <a:gd name="T2" fmla="*/ 8 w 204"/>
                <a:gd name="T3" fmla="*/ 327 h 426"/>
                <a:gd name="T4" fmla="*/ 24 w 204"/>
                <a:gd name="T5" fmla="*/ 346 h 426"/>
                <a:gd name="T6" fmla="*/ 22 w 204"/>
                <a:gd name="T7" fmla="*/ 377 h 426"/>
                <a:gd name="T8" fmla="*/ 70 w 204"/>
                <a:gd name="T9" fmla="*/ 356 h 426"/>
                <a:gd name="T10" fmla="*/ 83 w 204"/>
                <a:gd name="T11" fmla="*/ 295 h 426"/>
                <a:gd name="T12" fmla="*/ 72 w 204"/>
                <a:gd name="T13" fmla="*/ 293 h 426"/>
                <a:gd name="T14" fmla="*/ 110 w 204"/>
                <a:gd name="T15" fmla="*/ 275 h 426"/>
                <a:gd name="T16" fmla="*/ 76 w 204"/>
                <a:gd name="T17" fmla="*/ 271 h 426"/>
                <a:gd name="T18" fmla="*/ 100 w 204"/>
                <a:gd name="T19" fmla="*/ 275 h 426"/>
                <a:gd name="T20" fmla="*/ 114 w 204"/>
                <a:gd name="T21" fmla="*/ 262 h 426"/>
                <a:gd name="T22" fmla="*/ 95 w 204"/>
                <a:gd name="T23" fmla="*/ 241 h 426"/>
                <a:gd name="T24" fmla="*/ 74 w 204"/>
                <a:gd name="T25" fmla="*/ 253 h 426"/>
                <a:gd name="T26" fmla="*/ 91 w 204"/>
                <a:gd name="T27" fmla="*/ 241 h 426"/>
                <a:gd name="T28" fmla="*/ 91 w 204"/>
                <a:gd name="T29" fmla="*/ 189 h 426"/>
                <a:gd name="T30" fmla="*/ 157 w 204"/>
                <a:gd name="T31" fmla="*/ 137 h 426"/>
                <a:gd name="T32" fmla="*/ 151 w 204"/>
                <a:gd name="T33" fmla="*/ 126 h 426"/>
                <a:gd name="T34" fmla="*/ 163 w 204"/>
                <a:gd name="T35" fmla="*/ 100 h 426"/>
                <a:gd name="T36" fmla="*/ 193 w 204"/>
                <a:gd name="T37" fmla="*/ 92 h 426"/>
                <a:gd name="T38" fmla="*/ 186 w 204"/>
                <a:gd name="T39" fmla="*/ 31 h 426"/>
                <a:gd name="T40" fmla="*/ 141 w 204"/>
                <a:gd name="T41" fmla="*/ 0 h 426"/>
                <a:gd name="T42" fmla="*/ 136 w 204"/>
                <a:gd name="T43" fmla="*/ 0 h 426"/>
                <a:gd name="T44" fmla="*/ 134 w 204"/>
                <a:gd name="T45" fmla="*/ 20 h 426"/>
                <a:gd name="T46" fmla="*/ 105 w 204"/>
                <a:gd name="T47" fmla="*/ 17 h 426"/>
                <a:gd name="T48" fmla="*/ 100 w 204"/>
                <a:gd name="T49" fmla="*/ 31 h 426"/>
                <a:gd name="T50" fmla="*/ 83 w 204"/>
                <a:gd name="T51" fmla="*/ 38 h 426"/>
                <a:gd name="T52" fmla="*/ 76 w 204"/>
                <a:gd name="T53" fmla="*/ 60 h 426"/>
                <a:gd name="T54" fmla="*/ 51 w 204"/>
                <a:gd name="T55" fmla="*/ 90 h 426"/>
                <a:gd name="T56" fmla="*/ 37 w 204"/>
                <a:gd name="T57" fmla="*/ 131 h 426"/>
                <a:gd name="T58" fmla="*/ 43 w 204"/>
                <a:gd name="T59" fmla="*/ 147 h 426"/>
                <a:gd name="T60" fmla="*/ 16 w 204"/>
                <a:gd name="T61" fmla="*/ 158 h 426"/>
                <a:gd name="T62" fmla="*/ 14 w 204"/>
                <a:gd name="T63" fmla="*/ 212 h 426"/>
                <a:gd name="T64" fmla="*/ 22 w 204"/>
                <a:gd name="T65" fmla="*/ 221 h 426"/>
                <a:gd name="T66" fmla="*/ 14 w 204"/>
                <a:gd name="T67" fmla="*/ 232 h 426"/>
                <a:gd name="T68" fmla="*/ 18 w 204"/>
                <a:gd name="T69" fmla="*/ 255 h 426"/>
                <a:gd name="T70" fmla="*/ 0 w 204"/>
                <a:gd name="T71" fmla="*/ 281 h 4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4" h="426">
                  <a:moveTo>
                    <a:pt x="0" y="317"/>
                  </a:moveTo>
                  <a:lnTo>
                    <a:pt x="8" y="369"/>
                  </a:lnTo>
                  <a:lnTo>
                    <a:pt x="26" y="391"/>
                  </a:lnTo>
                  <a:lnTo>
                    <a:pt x="24" y="425"/>
                  </a:lnTo>
                  <a:lnTo>
                    <a:pt x="74" y="402"/>
                  </a:lnTo>
                  <a:lnTo>
                    <a:pt x="87" y="332"/>
                  </a:lnTo>
                  <a:lnTo>
                    <a:pt x="76" y="330"/>
                  </a:lnTo>
                  <a:lnTo>
                    <a:pt x="116" y="310"/>
                  </a:lnTo>
                  <a:lnTo>
                    <a:pt x="80" y="306"/>
                  </a:lnTo>
                  <a:lnTo>
                    <a:pt x="105" y="310"/>
                  </a:lnTo>
                  <a:lnTo>
                    <a:pt x="120" y="295"/>
                  </a:lnTo>
                  <a:lnTo>
                    <a:pt x="99" y="272"/>
                  </a:lnTo>
                  <a:lnTo>
                    <a:pt x="78" y="286"/>
                  </a:lnTo>
                  <a:lnTo>
                    <a:pt x="95" y="272"/>
                  </a:lnTo>
                  <a:lnTo>
                    <a:pt x="95" y="213"/>
                  </a:lnTo>
                  <a:lnTo>
                    <a:pt x="165" y="155"/>
                  </a:lnTo>
                  <a:lnTo>
                    <a:pt x="159" y="142"/>
                  </a:lnTo>
                  <a:lnTo>
                    <a:pt x="171" y="113"/>
                  </a:lnTo>
                  <a:lnTo>
                    <a:pt x="203" y="104"/>
                  </a:lnTo>
                  <a:lnTo>
                    <a:pt x="196" y="35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140" y="22"/>
                  </a:lnTo>
                  <a:lnTo>
                    <a:pt x="111" y="19"/>
                  </a:lnTo>
                  <a:lnTo>
                    <a:pt x="105" y="35"/>
                  </a:lnTo>
                  <a:lnTo>
                    <a:pt x="87" y="42"/>
                  </a:lnTo>
                  <a:lnTo>
                    <a:pt x="80" y="68"/>
                  </a:lnTo>
                  <a:lnTo>
                    <a:pt x="53" y="102"/>
                  </a:lnTo>
                  <a:lnTo>
                    <a:pt x="39" y="148"/>
                  </a:lnTo>
                  <a:lnTo>
                    <a:pt x="45" y="166"/>
                  </a:lnTo>
                  <a:lnTo>
                    <a:pt x="16" y="179"/>
                  </a:lnTo>
                  <a:lnTo>
                    <a:pt x="14" y="239"/>
                  </a:lnTo>
                  <a:lnTo>
                    <a:pt x="24" y="250"/>
                  </a:lnTo>
                  <a:lnTo>
                    <a:pt x="14" y="261"/>
                  </a:lnTo>
                  <a:lnTo>
                    <a:pt x="18" y="288"/>
                  </a:lnTo>
                  <a:lnTo>
                    <a:pt x="0" y="3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49" name="Freeform 104"/>
            <p:cNvSpPr>
              <a:spLocks/>
            </p:cNvSpPr>
            <p:nvPr/>
          </p:nvSpPr>
          <p:spPr bwMode="auto">
            <a:xfrm>
              <a:off x="3091" y="2164"/>
              <a:ext cx="44" cy="39"/>
            </a:xfrm>
            <a:custGeom>
              <a:avLst/>
              <a:gdLst>
                <a:gd name="T0" fmla="*/ 0 w 45"/>
                <a:gd name="T1" fmla="*/ 25 h 42"/>
                <a:gd name="T2" fmla="*/ 4 w 45"/>
                <a:gd name="T3" fmla="*/ 0 h 42"/>
                <a:gd name="T4" fmla="*/ 29 w 45"/>
                <a:gd name="T5" fmla="*/ 0 h 42"/>
                <a:gd name="T6" fmla="*/ 42 w 45"/>
                <a:gd name="T7" fmla="*/ 18 h 42"/>
                <a:gd name="T8" fmla="*/ 22 w 45"/>
                <a:gd name="T9" fmla="*/ 18 h 42"/>
                <a:gd name="T10" fmla="*/ 2 w 45"/>
                <a:gd name="T11" fmla="*/ 35 h 42"/>
                <a:gd name="T12" fmla="*/ 12 w 45"/>
                <a:gd name="T13" fmla="*/ 25 h 42"/>
                <a:gd name="T14" fmla="*/ 0 w 45"/>
                <a:gd name="T15" fmla="*/ 25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42">
                  <a:moveTo>
                    <a:pt x="0" y="29"/>
                  </a:moveTo>
                  <a:lnTo>
                    <a:pt x="4" y="0"/>
                  </a:lnTo>
                  <a:lnTo>
                    <a:pt x="31" y="0"/>
                  </a:lnTo>
                  <a:lnTo>
                    <a:pt x="44" y="20"/>
                  </a:lnTo>
                  <a:lnTo>
                    <a:pt x="23" y="20"/>
                  </a:lnTo>
                  <a:lnTo>
                    <a:pt x="2" y="41"/>
                  </a:lnTo>
                  <a:lnTo>
                    <a:pt x="12" y="29"/>
                  </a:lnTo>
                  <a:lnTo>
                    <a:pt x="0" y="2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0" name="Freeform 105"/>
            <p:cNvSpPr>
              <a:spLocks/>
            </p:cNvSpPr>
            <p:nvPr/>
          </p:nvSpPr>
          <p:spPr bwMode="auto">
            <a:xfrm>
              <a:off x="3096" y="2158"/>
              <a:ext cx="286" cy="135"/>
            </a:xfrm>
            <a:custGeom>
              <a:avLst/>
              <a:gdLst>
                <a:gd name="T0" fmla="*/ 0 w 293"/>
                <a:gd name="T1" fmla="*/ 43 h 144"/>
                <a:gd name="T2" fmla="*/ 12 w 293"/>
                <a:gd name="T3" fmla="*/ 74 h 144"/>
                <a:gd name="T4" fmla="*/ 0 w 293"/>
                <a:gd name="T5" fmla="*/ 78 h 144"/>
                <a:gd name="T6" fmla="*/ 12 w 293"/>
                <a:gd name="T7" fmla="*/ 84 h 144"/>
                <a:gd name="T8" fmla="*/ 14 w 293"/>
                <a:gd name="T9" fmla="*/ 104 h 144"/>
                <a:gd name="T10" fmla="*/ 31 w 293"/>
                <a:gd name="T11" fmla="*/ 102 h 144"/>
                <a:gd name="T12" fmla="*/ 14 w 293"/>
                <a:gd name="T13" fmla="*/ 112 h 144"/>
                <a:gd name="T14" fmla="*/ 33 w 293"/>
                <a:gd name="T15" fmla="*/ 107 h 144"/>
                <a:gd name="T16" fmla="*/ 54 w 293"/>
                <a:gd name="T17" fmla="*/ 120 h 144"/>
                <a:gd name="T18" fmla="*/ 70 w 293"/>
                <a:gd name="T19" fmla="*/ 106 h 144"/>
                <a:gd name="T20" fmla="*/ 97 w 293"/>
                <a:gd name="T21" fmla="*/ 123 h 144"/>
                <a:gd name="T22" fmla="*/ 145 w 293"/>
                <a:gd name="T23" fmla="*/ 106 h 144"/>
                <a:gd name="T24" fmla="*/ 143 w 293"/>
                <a:gd name="T25" fmla="*/ 126 h 144"/>
                <a:gd name="T26" fmla="*/ 154 w 293"/>
                <a:gd name="T27" fmla="*/ 106 h 144"/>
                <a:gd name="T28" fmla="*/ 243 w 293"/>
                <a:gd name="T29" fmla="*/ 99 h 144"/>
                <a:gd name="T30" fmla="*/ 278 w 293"/>
                <a:gd name="T31" fmla="*/ 99 h 144"/>
                <a:gd name="T32" fmla="*/ 268 w 293"/>
                <a:gd name="T33" fmla="*/ 54 h 144"/>
                <a:gd name="T34" fmla="*/ 275 w 293"/>
                <a:gd name="T35" fmla="*/ 47 h 144"/>
                <a:gd name="T36" fmla="*/ 247 w 293"/>
                <a:gd name="T37" fmla="*/ 9 h 144"/>
                <a:gd name="T38" fmla="*/ 227 w 293"/>
                <a:gd name="T39" fmla="*/ 9 h 144"/>
                <a:gd name="T40" fmla="*/ 176 w 293"/>
                <a:gd name="T41" fmla="*/ 25 h 144"/>
                <a:gd name="T42" fmla="*/ 133 w 293"/>
                <a:gd name="T43" fmla="*/ 0 h 144"/>
                <a:gd name="T44" fmla="*/ 104 w 293"/>
                <a:gd name="T45" fmla="*/ 2 h 144"/>
                <a:gd name="T46" fmla="*/ 70 w 293"/>
                <a:gd name="T47" fmla="*/ 23 h 144"/>
                <a:gd name="T48" fmla="*/ 41 w 293"/>
                <a:gd name="T49" fmla="*/ 18 h 144"/>
                <a:gd name="T50" fmla="*/ 54 w 293"/>
                <a:gd name="T51" fmla="*/ 29 h 144"/>
                <a:gd name="T52" fmla="*/ 0 w 293"/>
                <a:gd name="T53" fmla="*/ 43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3" h="144">
                  <a:moveTo>
                    <a:pt x="0" y="49"/>
                  </a:moveTo>
                  <a:lnTo>
                    <a:pt x="12" y="84"/>
                  </a:lnTo>
                  <a:lnTo>
                    <a:pt x="0" y="89"/>
                  </a:lnTo>
                  <a:lnTo>
                    <a:pt x="12" y="96"/>
                  </a:lnTo>
                  <a:lnTo>
                    <a:pt x="14" y="118"/>
                  </a:lnTo>
                  <a:lnTo>
                    <a:pt x="33" y="116"/>
                  </a:lnTo>
                  <a:lnTo>
                    <a:pt x="14" y="127"/>
                  </a:lnTo>
                  <a:lnTo>
                    <a:pt x="35" y="122"/>
                  </a:lnTo>
                  <a:lnTo>
                    <a:pt x="56" y="136"/>
                  </a:lnTo>
                  <a:lnTo>
                    <a:pt x="74" y="120"/>
                  </a:lnTo>
                  <a:lnTo>
                    <a:pt x="101" y="140"/>
                  </a:lnTo>
                  <a:lnTo>
                    <a:pt x="153" y="120"/>
                  </a:lnTo>
                  <a:lnTo>
                    <a:pt x="151" y="143"/>
                  </a:lnTo>
                  <a:lnTo>
                    <a:pt x="162" y="120"/>
                  </a:lnTo>
                  <a:lnTo>
                    <a:pt x="255" y="113"/>
                  </a:lnTo>
                  <a:lnTo>
                    <a:pt x="292" y="113"/>
                  </a:lnTo>
                  <a:lnTo>
                    <a:pt x="282" y="62"/>
                  </a:lnTo>
                  <a:lnTo>
                    <a:pt x="289" y="53"/>
                  </a:lnTo>
                  <a:lnTo>
                    <a:pt x="259" y="11"/>
                  </a:lnTo>
                  <a:lnTo>
                    <a:pt x="239" y="11"/>
                  </a:lnTo>
                  <a:lnTo>
                    <a:pt x="184" y="29"/>
                  </a:lnTo>
                  <a:lnTo>
                    <a:pt x="139" y="0"/>
                  </a:lnTo>
                  <a:lnTo>
                    <a:pt x="110" y="2"/>
                  </a:lnTo>
                  <a:lnTo>
                    <a:pt x="74" y="26"/>
                  </a:lnTo>
                  <a:lnTo>
                    <a:pt x="43" y="20"/>
                  </a:lnTo>
                  <a:lnTo>
                    <a:pt x="56" y="33"/>
                  </a:lnTo>
                  <a:lnTo>
                    <a:pt x="0" y="4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1" name="Freeform 106"/>
            <p:cNvSpPr>
              <a:spLocks/>
            </p:cNvSpPr>
            <p:nvPr/>
          </p:nvSpPr>
          <p:spPr bwMode="auto">
            <a:xfrm>
              <a:off x="2922" y="2048"/>
              <a:ext cx="119" cy="136"/>
            </a:xfrm>
            <a:custGeom>
              <a:avLst/>
              <a:gdLst>
                <a:gd name="T0" fmla="*/ 0 w 122"/>
                <a:gd name="T1" fmla="*/ 30 h 147"/>
                <a:gd name="T2" fmla="*/ 0 w 122"/>
                <a:gd name="T3" fmla="*/ 9 h 147"/>
                <a:gd name="T4" fmla="*/ 29 w 122"/>
                <a:gd name="T5" fmla="*/ 0 h 147"/>
                <a:gd name="T6" fmla="*/ 56 w 122"/>
                <a:gd name="T7" fmla="*/ 26 h 147"/>
                <a:gd name="T8" fmla="*/ 79 w 122"/>
                <a:gd name="T9" fmla="*/ 19 h 147"/>
                <a:gd name="T10" fmla="*/ 110 w 122"/>
                <a:gd name="T11" fmla="*/ 56 h 147"/>
                <a:gd name="T12" fmla="*/ 106 w 122"/>
                <a:gd name="T13" fmla="*/ 98 h 147"/>
                <a:gd name="T14" fmla="*/ 115 w 122"/>
                <a:gd name="T15" fmla="*/ 115 h 147"/>
                <a:gd name="T16" fmla="*/ 91 w 122"/>
                <a:gd name="T17" fmla="*/ 125 h 147"/>
                <a:gd name="T18" fmla="*/ 79 w 122"/>
                <a:gd name="T19" fmla="*/ 91 h 147"/>
                <a:gd name="T20" fmla="*/ 69 w 122"/>
                <a:gd name="T21" fmla="*/ 105 h 147"/>
                <a:gd name="T22" fmla="*/ 29 w 122"/>
                <a:gd name="T23" fmla="*/ 72 h 147"/>
                <a:gd name="T24" fmla="*/ 12 w 122"/>
                <a:gd name="T25" fmla="*/ 36 h 147"/>
                <a:gd name="T26" fmla="*/ 2 w 122"/>
                <a:gd name="T27" fmla="*/ 43 h 147"/>
                <a:gd name="T28" fmla="*/ 0 w 122"/>
                <a:gd name="T29" fmla="*/ 30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47">
                  <a:moveTo>
                    <a:pt x="0" y="35"/>
                  </a:moveTo>
                  <a:lnTo>
                    <a:pt x="0" y="11"/>
                  </a:lnTo>
                  <a:lnTo>
                    <a:pt x="31" y="0"/>
                  </a:lnTo>
                  <a:lnTo>
                    <a:pt x="58" y="30"/>
                  </a:lnTo>
                  <a:lnTo>
                    <a:pt x="83" y="22"/>
                  </a:lnTo>
                  <a:lnTo>
                    <a:pt x="116" y="66"/>
                  </a:lnTo>
                  <a:lnTo>
                    <a:pt x="112" y="115"/>
                  </a:lnTo>
                  <a:lnTo>
                    <a:pt x="121" y="134"/>
                  </a:lnTo>
                  <a:lnTo>
                    <a:pt x="95" y="146"/>
                  </a:lnTo>
                  <a:lnTo>
                    <a:pt x="83" y="106"/>
                  </a:lnTo>
                  <a:lnTo>
                    <a:pt x="73" y="123"/>
                  </a:lnTo>
                  <a:lnTo>
                    <a:pt x="31" y="84"/>
                  </a:lnTo>
                  <a:lnTo>
                    <a:pt x="12" y="42"/>
                  </a:lnTo>
                  <a:lnTo>
                    <a:pt x="2" y="50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2" name="Freeform 107"/>
            <p:cNvSpPr>
              <a:spLocks/>
            </p:cNvSpPr>
            <p:nvPr/>
          </p:nvSpPr>
          <p:spPr bwMode="auto">
            <a:xfrm>
              <a:off x="3002" y="1130"/>
              <a:ext cx="2655" cy="1188"/>
            </a:xfrm>
            <a:custGeom>
              <a:avLst/>
              <a:gdLst>
                <a:gd name="T0" fmla="*/ 31 w 2720"/>
                <a:gd name="T1" fmla="*/ 616 h 1265"/>
                <a:gd name="T2" fmla="*/ 160 w 2720"/>
                <a:gd name="T3" fmla="*/ 552 h 1265"/>
                <a:gd name="T4" fmla="*/ 160 w 2720"/>
                <a:gd name="T5" fmla="*/ 390 h 1265"/>
                <a:gd name="T6" fmla="*/ 184 w 2720"/>
                <a:gd name="T7" fmla="*/ 268 h 1265"/>
                <a:gd name="T8" fmla="*/ 327 w 2720"/>
                <a:gd name="T9" fmla="*/ 363 h 1265"/>
                <a:gd name="T10" fmla="*/ 283 w 2720"/>
                <a:gd name="T11" fmla="*/ 444 h 1265"/>
                <a:gd name="T12" fmla="*/ 305 w 2720"/>
                <a:gd name="T13" fmla="*/ 398 h 1265"/>
                <a:gd name="T14" fmla="*/ 408 w 2720"/>
                <a:gd name="T15" fmla="*/ 331 h 1265"/>
                <a:gd name="T16" fmla="*/ 518 w 2720"/>
                <a:gd name="T17" fmla="*/ 301 h 1265"/>
                <a:gd name="T18" fmla="*/ 626 w 2720"/>
                <a:gd name="T19" fmla="*/ 270 h 1265"/>
                <a:gd name="T20" fmla="*/ 725 w 2720"/>
                <a:gd name="T21" fmla="*/ 242 h 1265"/>
                <a:gd name="T22" fmla="*/ 802 w 2720"/>
                <a:gd name="T23" fmla="*/ 177 h 1265"/>
                <a:gd name="T24" fmla="*/ 784 w 2720"/>
                <a:gd name="T25" fmla="*/ 350 h 1265"/>
                <a:gd name="T26" fmla="*/ 842 w 2720"/>
                <a:gd name="T27" fmla="*/ 300 h 1265"/>
                <a:gd name="T28" fmla="*/ 886 w 2720"/>
                <a:gd name="T29" fmla="*/ 319 h 1265"/>
                <a:gd name="T30" fmla="*/ 834 w 2720"/>
                <a:gd name="T31" fmla="*/ 172 h 1265"/>
                <a:gd name="T32" fmla="*/ 882 w 2720"/>
                <a:gd name="T33" fmla="*/ 206 h 1265"/>
                <a:gd name="T34" fmla="*/ 964 w 2720"/>
                <a:gd name="T35" fmla="*/ 265 h 1265"/>
                <a:gd name="T36" fmla="*/ 1017 w 2720"/>
                <a:gd name="T37" fmla="*/ 111 h 1265"/>
                <a:gd name="T38" fmla="*/ 1153 w 2720"/>
                <a:gd name="T39" fmla="*/ 66 h 1265"/>
                <a:gd name="T40" fmla="*/ 1236 w 2720"/>
                <a:gd name="T41" fmla="*/ 24 h 1265"/>
                <a:gd name="T42" fmla="*/ 1386 w 2720"/>
                <a:gd name="T43" fmla="*/ 36 h 1265"/>
                <a:gd name="T44" fmla="*/ 1280 w 2720"/>
                <a:gd name="T45" fmla="*/ 181 h 1265"/>
                <a:gd name="T46" fmla="*/ 1409 w 2720"/>
                <a:gd name="T47" fmla="*/ 145 h 1265"/>
                <a:gd name="T48" fmla="*/ 1502 w 2720"/>
                <a:gd name="T49" fmla="*/ 148 h 1265"/>
                <a:gd name="T50" fmla="*/ 1665 w 2720"/>
                <a:gd name="T51" fmla="*/ 166 h 1265"/>
                <a:gd name="T52" fmla="*/ 1796 w 2720"/>
                <a:gd name="T53" fmla="*/ 229 h 1265"/>
                <a:gd name="T54" fmla="*/ 1962 w 2720"/>
                <a:gd name="T55" fmla="*/ 211 h 1265"/>
                <a:gd name="T56" fmla="*/ 2150 w 2720"/>
                <a:gd name="T57" fmla="*/ 284 h 1265"/>
                <a:gd name="T58" fmla="*/ 2295 w 2720"/>
                <a:gd name="T59" fmla="*/ 292 h 1265"/>
                <a:gd name="T60" fmla="*/ 2523 w 2720"/>
                <a:gd name="T61" fmla="*/ 376 h 1265"/>
                <a:gd name="T62" fmla="*/ 2545 w 2720"/>
                <a:gd name="T63" fmla="*/ 409 h 1265"/>
                <a:gd name="T64" fmla="*/ 2503 w 2720"/>
                <a:gd name="T65" fmla="*/ 424 h 1265"/>
                <a:gd name="T66" fmla="*/ 2432 w 2720"/>
                <a:gd name="T67" fmla="*/ 382 h 1265"/>
                <a:gd name="T68" fmla="*/ 2416 w 2720"/>
                <a:gd name="T69" fmla="*/ 487 h 1265"/>
                <a:gd name="T70" fmla="*/ 2220 w 2720"/>
                <a:gd name="T71" fmla="*/ 557 h 1265"/>
                <a:gd name="T72" fmla="*/ 2171 w 2720"/>
                <a:gd name="T73" fmla="*/ 628 h 1265"/>
                <a:gd name="T74" fmla="*/ 2129 w 2720"/>
                <a:gd name="T75" fmla="*/ 726 h 1265"/>
                <a:gd name="T76" fmla="*/ 2083 w 2720"/>
                <a:gd name="T77" fmla="*/ 609 h 1265"/>
                <a:gd name="T78" fmla="*/ 2182 w 2720"/>
                <a:gd name="T79" fmla="*/ 485 h 1265"/>
                <a:gd name="T80" fmla="*/ 2050 w 2720"/>
                <a:gd name="T81" fmla="*/ 576 h 1265"/>
                <a:gd name="T82" fmla="*/ 1865 w 2720"/>
                <a:gd name="T83" fmla="*/ 574 h 1265"/>
                <a:gd name="T84" fmla="*/ 1801 w 2720"/>
                <a:gd name="T85" fmla="*/ 706 h 1265"/>
                <a:gd name="T86" fmla="*/ 1842 w 2720"/>
                <a:gd name="T87" fmla="*/ 732 h 1265"/>
                <a:gd name="T88" fmla="*/ 1703 w 2720"/>
                <a:gd name="T89" fmla="*/ 946 h 1265"/>
                <a:gd name="T90" fmla="*/ 1748 w 2720"/>
                <a:gd name="T91" fmla="*/ 834 h 1265"/>
                <a:gd name="T92" fmla="*/ 1523 w 2720"/>
                <a:gd name="T93" fmla="*/ 738 h 1265"/>
                <a:gd name="T94" fmla="*/ 1365 w 2720"/>
                <a:gd name="T95" fmla="*/ 814 h 1265"/>
                <a:gd name="T96" fmla="*/ 1184 w 2720"/>
                <a:gd name="T97" fmla="*/ 799 h 1265"/>
                <a:gd name="T98" fmla="*/ 952 w 2720"/>
                <a:gd name="T99" fmla="*/ 905 h 1265"/>
                <a:gd name="T100" fmla="*/ 820 w 2720"/>
                <a:gd name="T101" fmla="*/ 1041 h 1265"/>
                <a:gd name="T102" fmla="*/ 755 w 2720"/>
                <a:gd name="T103" fmla="*/ 1077 h 1265"/>
                <a:gd name="T104" fmla="*/ 520 w 2720"/>
                <a:gd name="T105" fmla="*/ 1069 h 1265"/>
                <a:gd name="T106" fmla="*/ 524 w 2720"/>
                <a:gd name="T107" fmla="*/ 1005 h 1265"/>
                <a:gd name="T108" fmla="*/ 461 w 2720"/>
                <a:gd name="T109" fmla="*/ 920 h 1265"/>
                <a:gd name="T110" fmla="*/ 439 w 2720"/>
                <a:gd name="T111" fmla="*/ 875 h 1265"/>
                <a:gd name="T112" fmla="*/ 435 w 2720"/>
                <a:gd name="T113" fmla="*/ 976 h 1265"/>
                <a:gd name="T114" fmla="*/ 401 w 2720"/>
                <a:gd name="T115" fmla="*/ 1041 h 1265"/>
                <a:gd name="T116" fmla="*/ 285 w 2720"/>
                <a:gd name="T117" fmla="*/ 887 h 1265"/>
                <a:gd name="T118" fmla="*/ 233 w 2720"/>
                <a:gd name="T119" fmla="*/ 905 h 1265"/>
                <a:gd name="T120" fmla="*/ 185 w 2720"/>
                <a:gd name="T121" fmla="*/ 872 h 1265"/>
                <a:gd name="T122" fmla="*/ 47 w 2720"/>
                <a:gd name="T123" fmla="*/ 846 h 1265"/>
                <a:gd name="T124" fmla="*/ 60 w 2720"/>
                <a:gd name="T125" fmla="*/ 702 h 12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20" h="1265">
                  <a:moveTo>
                    <a:pt x="0" y="785"/>
                  </a:moveTo>
                  <a:lnTo>
                    <a:pt x="22" y="761"/>
                  </a:lnTo>
                  <a:lnTo>
                    <a:pt x="14" y="772"/>
                  </a:lnTo>
                  <a:lnTo>
                    <a:pt x="24" y="774"/>
                  </a:lnTo>
                  <a:lnTo>
                    <a:pt x="22" y="723"/>
                  </a:lnTo>
                  <a:lnTo>
                    <a:pt x="33" y="699"/>
                  </a:lnTo>
                  <a:lnTo>
                    <a:pt x="45" y="694"/>
                  </a:lnTo>
                  <a:lnTo>
                    <a:pt x="70" y="717"/>
                  </a:lnTo>
                  <a:lnTo>
                    <a:pt x="77" y="671"/>
                  </a:lnTo>
                  <a:lnTo>
                    <a:pt x="66" y="673"/>
                  </a:lnTo>
                  <a:lnTo>
                    <a:pt x="62" y="649"/>
                  </a:lnTo>
                  <a:lnTo>
                    <a:pt x="168" y="626"/>
                  </a:lnTo>
                  <a:lnTo>
                    <a:pt x="141" y="618"/>
                  </a:lnTo>
                  <a:lnTo>
                    <a:pt x="143" y="604"/>
                  </a:lnTo>
                  <a:lnTo>
                    <a:pt x="127" y="609"/>
                  </a:lnTo>
                  <a:lnTo>
                    <a:pt x="187" y="544"/>
                  </a:lnTo>
                  <a:lnTo>
                    <a:pt x="160" y="475"/>
                  </a:lnTo>
                  <a:lnTo>
                    <a:pt x="168" y="442"/>
                  </a:lnTo>
                  <a:lnTo>
                    <a:pt x="152" y="406"/>
                  </a:lnTo>
                  <a:lnTo>
                    <a:pt x="164" y="384"/>
                  </a:lnTo>
                  <a:lnTo>
                    <a:pt x="141" y="357"/>
                  </a:lnTo>
                  <a:lnTo>
                    <a:pt x="147" y="333"/>
                  </a:lnTo>
                  <a:lnTo>
                    <a:pt x="177" y="306"/>
                  </a:lnTo>
                  <a:lnTo>
                    <a:pt x="193" y="304"/>
                  </a:lnTo>
                  <a:lnTo>
                    <a:pt x="214" y="311"/>
                  </a:lnTo>
                  <a:lnTo>
                    <a:pt x="197" y="315"/>
                  </a:lnTo>
                  <a:lnTo>
                    <a:pt x="210" y="326"/>
                  </a:lnTo>
                  <a:lnTo>
                    <a:pt x="258" y="329"/>
                  </a:lnTo>
                  <a:lnTo>
                    <a:pt x="341" y="384"/>
                  </a:lnTo>
                  <a:lnTo>
                    <a:pt x="343" y="411"/>
                  </a:lnTo>
                  <a:lnTo>
                    <a:pt x="306" y="435"/>
                  </a:lnTo>
                  <a:lnTo>
                    <a:pt x="195" y="402"/>
                  </a:lnTo>
                  <a:lnTo>
                    <a:pt x="239" y="442"/>
                  </a:lnTo>
                  <a:lnTo>
                    <a:pt x="239" y="486"/>
                  </a:lnTo>
                  <a:lnTo>
                    <a:pt x="285" y="511"/>
                  </a:lnTo>
                  <a:lnTo>
                    <a:pt x="297" y="504"/>
                  </a:lnTo>
                  <a:lnTo>
                    <a:pt x="289" y="486"/>
                  </a:lnTo>
                  <a:lnTo>
                    <a:pt x="270" y="480"/>
                  </a:lnTo>
                  <a:lnTo>
                    <a:pt x="274" y="464"/>
                  </a:lnTo>
                  <a:lnTo>
                    <a:pt x="293" y="482"/>
                  </a:lnTo>
                  <a:lnTo>
                    <a:pt x="339" y="486"/>
                  </a:lnTo>
                  <a:lnTo>
                    <a:pt x="320" y="451"/>
                  </a:lnTo>
                  <a:lnTo>
                    <a:pt x="360" y="420"/>
                  </a:lnTo>
                  <a:lnTo>
                    <a:pt x="390" y="442"/>
                  </a:lnTo>
                  <a:lnTo>
                    <a:pt x="390" y="360"/>
                  </a:lnTo>
                  <a:lnTo>
                    <a:pt x="376" y="346"/>
                  </a:lnTo>
                  <a:lnTo>
                    <a:pt x="425" y="364"/>
                  </a:lnTo>
                  <a:lnTo>
                    <a:pt x="428" y="375"/>
                  </a:lnTo>
                  <a:lnTo>
                    <a:pt x="403" y="391"/>
                  </a:lnTo>
                  <a:lnTo>
                    <a:pt x="428" y="417"/>
                  </a:lnTo>
                  <a:lnTo>
                    <a:pt x="452" y="384"/>
                  </a:lnTo>
                  <a:lnTo>
                    <a:pt x="544" y="337"/>
                  </a:lnTo>
                  <a:lnTo>
                    <a:pt x="559" y="335"/>
                  </a:lnTo>
                  <a:lnTo>
                    <a:pt x="544" y="342"/>
                  </a:lnTo>
                  <a:lnTo>
                    <a:pt x="559" y="366"/>
                  </a:lnTo>
                  <a:lnTo>
                    <a:pt x="625" y="335"/>
                  </a:lnTo>
                  <a:lnTo>
                    <a:pt x="640" y="357"/>
                  </a:lnTo>
                  <a:lnTo>
                    <a:pt x="655" y="340"/>
                  </a:lnTo>
                  <a:lnTo>
                    <a:pt x="648" y="315"/>
                  </a:lnTo>
                  <a:lnTo>
                    <a:pt x="657" y="306"/>
                  </a:lnTo>
                  <a:lnTo>
                    <a:pt x="707" y="317"/>
                  </a:lnTo>
                  <a:lnTo>
                    <a:pt x="773" y="362"/>
                  </a:lnTo>
                  <a:lnTo>
                    <a:pt x="786" y="340"/>
                  </a:lnTo>
                  <a:lnTo>
                    <a:pt x="773" y="320"/>
                  </a:lnTo>
                  <a:lnTo>
                    <a:pt x="752" y="313"/>
                  </a:lnTo>
                  <a:lnTo>
                    <a:pt x="761" y="275"/>
                  </a:lnTo>
                  <a:lnTo>
                    <a:pt x="746" y="271"/>
                  </a:lnTo>
                  <a:lnTo>
                    <a:pt x="750" y="253"/>
                  </a:lnTo>
                  <a:lnTo>
                    <a:pt x="775" y="235"/>
                  </a:lnTo>
                  <a:lnTo>
                    <a:pt x="792" y="191"/>
                  </a:lnTo>
                  <a:lnTo>
                    <a:pt x="825" y="191"/>
                  </a:lnTo>
                  <a:lnTo>
                    <a:pt x="842" y="200"/>
                  </a:lnTo>
                  <a:lnTo>
                    <a:pt x="829" y="246"/>
                  </a:lnTo>
                  <a:lnTo>
                    <a:pt x="844" y="269"/>
                  </a:lnTo>
                  <a:lnTo>
                    <a:pt x="840" y="333"/>
                  </a:lnTo>
                  <a:lnTo>
                    <a:pt x="854" y="355"/>
                  </a:lnTo>
                  <a:lnTo>
                    <a:pt x="850" y="380"/>
                  </a:lnTo>
                  <a:lnTo>
                    <a:pt x="823" y="397"/>
                  </a:lnTo>
                  <a:lnTo>
                    <a:pt x="832" y="406"/>
                  </a:lnTo>
                  <a:lnTo>
                    <a:pt x="798" y="415"/>
                  </a:lnTo>
                  <a:lnTo>
                    <a:pt x="832" y="431"/>
                  </a:lnTo>
                  <a:lnTo>
                    <a:pt x="875" y="380"/>
                  </a:lnTo>
                  <a:lnTo>
                    <a:pt x="869" y="346"/>
                  </a:lnTo>
                  <a:lnTo>
                    <a:pt x="884" y="340"/>
                  </a:lnTo>
                  <a:lnTo>
                    <a:pt x="907" y="337"/>
                  </a:lnTo>
                  <a:lnTo>
                    <a:pt x="917" y="355"/>
                  </a:lnTo>
                  <a:lnTo>
                    <a:pt x="917" y="380"/>
                  </a:lnTo>
                  <a:lnTo>
                    <a:pt x="943" y="386"/>
                  </a:lnTo>
                  <a:lnTo>
                    <a:pt x="921" y="377"/>
                  </a:lnTo>
                  <a:lnTo>
                    <a:pt x="930" y="362"/>
                  </a:lnTo>
                  <a:lnTo>
                    <a:pt x="923" y="340"/>
                  </a:lnTo>
                  <a:lnTo>
                    <a:pt x="861" y="329"/>
                  </a:lnTo>
                  <a:lnTo>
                    <a:pt x="869" y="275"/>
                  </a:lnTo>
                  <a:lnTo>
                    <a:pt x="848" y="246"/>
                  </a:lnTo>
                  <a:lnTo>
                    <a:pt x="879" y="217"/>
                  </a:lnTo>
                  <a:lnTo>
                    <a:pt x="875" y="195"/>
                  </a:lnTo>
                  <a:lnTo>
                    <a:pt x="890" y="208"/>
                  </a:lnTo>
                  <a:lnTo>
                    <a:pt x="884" y="249"/>
                  </a:lnTo>
                  <a:lnTo>
                    <a:pt x="894" y="253"/>
                  </a:lnTo>
                  <a:lnTo>
                    <a:pt x="937" y="266"/>
                  </a:lnTo>
                  <a:lnTo>
                    <a:pt x="898" y="231"/>
                  </a:lnTo>
                  <a:lnTo>
                    <a:pt x="926" y="233"/>
                  </a:lnTo>
                  <a:lnTo>
                    <a:pt x="919" y="222"/>
                  </a:lnTo>
                  <a:lnTo>
                    <a:pt x="937" y="213"/>
                  </a:lnTo>
                  <a:lnTo>
                    <a:pt x="1012" y="240"/>
                  </a:lnTo>
                  <a:lnTo>
                    <a:pt x="999" y="260"/>
                  </a:lnTo>
                  <a:lnTo>
                    <a:pt x="997" y="284"/>
                  </a:lnTo>
                  <a:lnTo>
                    <a:pt x="1012" y="300"/>
                  </a:lnTo>
                  <a:lnTo>
                    <a:pt x="1020" y="240"/>
                  </a:lnTo>
                  <a:lnTo>
                    <a:pt x="978" y="211"/>
                  </a:lnTo>
                  <a:lnTo>
                    <a:pt x="970" y="168"/>
                  </a:lnTo>
                  <a:lnTo>
                    <a:pt x="1068" y="155"/>
                  </a:lnTo>
                  <a:lnTo>
                    <a:pt x="1055" y="117"/>
                  </a:lnTo>
                  <a:lnTo>
                    <a:pt x="1068" y="126"/>
                  </a:lnTo>
                  <a:lnTo>
                    <a:pt x="1083" y="111"/>
                  </a:lnTo>
                  <a:lnTo>
                    <a:pt x="1072" y="106"/>
                  </a:lnTo>
                  <a:lnTo>
                    <a:pt x="1174" y="77"/>
                  </a:lnTo>
                  <a:lnTo>
                    <a:pt x="1164" y="68"/>
                  </a:lnTo>
                  <a:lnTo>
                    <a:pt x="1210" y="64"/>
                  </a:lnTo>
                  <a:lnTo>
                    <a:pt x="1210" y="75"/>
                  </a:lnTo>
                  <a:lnTo>
                    <a:pt x="1224" y="75"/>
                  </a:lnTo>
                  <a:lnTo>
                    <a:pt x="1257" y="60"/>
                  </a:lnTo>
                  <a:lnTo>
                    <a:pt x="1274" y="68"/>
                  </a:lnTo>
                  <a:lnTo>
                    <a:pt x="1260" y="53"/>
                  </a:lnTo>
                  <a:lnTo>
                    <a:pt x="1297" y="48"/>
                  </a:lnTo>
                  <a:lnTo>
                    <a:pt x="1297" y="28"/>
                  </a:lnTo>
                  <a:lnTo>
                    <a:pt x="1343" y="0"/>
                  </a:lnTo>
                  <a:lnTo>
                    <a:pt x="1376" y="15"/>
                  </a:lnTo>
                  <a:lnTo>
                    <a:pt x="1349" y="31"/>
                  </a:lnTo>
                  <a:lnTo>
                    <a:pt x="1395" y="31"/>
                  </a:lnTo>
                  <a:lnTo>
                    <a:pt x="1378" y="53"/>
                  </a:lnTo>
                  <a:lnTo>
                    <a:pt x="1455" y="40"/>
                  </a:lnTo>
                  <a:lnTo>
                    <a:pt x="1500" y="75"/>
                  </a:lnTo>
                  <a:lnTo>
                    <a:pt x="1492" y="86"/>
                  </a:lnTo>
                  <a:lnTo>
                    <a:pt x="1479" y="80"/>
                  </a:lnTo>
                  <a:lnTo>
                    <a:pt x="1498" y="91"/>
                  </a:lnTo>
                  <a:lnTo>
                    <a:pt x="1488" y="111"/>
                  </a:lnTo>
                  <a:lnTo>
                    <a:pt x="1343" y="206"/>
                  </a:lnTo>
                  <a:lnTo>
                    <a:pt x="1389" y="195"/>
                  </a:lnTo>
                  <a:lnTo>
                    <a:pt x="1380" y="182"/>
                  </a:lnTo>
                  <a:lnTo>
                    <a:pt x="1453" y="164"/>
                  </a:lnTo>
                  <a:lnTo>
                    <a:pt x="1432" y="166"/>
                  </a:lnTo>
                  <a:lnTo>
                    <a:pt x="1437" y="151"/>
                  </a:lnTo>
                  <a:lnTo>
                    <a:pt x="1479" y="164"/>
                  </a:lnTo>
                  <a:lnTo>
                    <a:pt x="1483" y="151"/>
                  </a:lnTo>
                  <a:lnTo>
                    <a:pt x="1492" y="182"/>
                  </a:lnTo>
                  <a:lnTo>
                    <a:pt x="1513" y="184"/>
                  </a:lnTo>
                  <a:lnTo>
                    <a:pt x="1494" y="171"/>
                  </a:lnTo>
                  <a:lnTo>
                    <a:pt x="1533" y="164"/>
                  </a:lnTo>
                  <a:lnTo>
                    <a:pt x="1577" y="168"/>
                  </a:lnTo>
                  <a:lnTo>
                    <a:pt x="1575" y="182"/>
                  </a:lnTo>
                  <a:lnTo>
                    <a:pt x="1615" y="191"/>
                  </a:lnTo>
                  <a:lnTo>
                    <a:pt x="1650" y="188"/>
                  </a:lnTo>
                  <a:lnTo>
                    <a:pt x="1650" y="160"/>
                  </a:lnTo>
                  <a:lnTo>
                    <a:pt x="1660" y="157"/>
                  </a:lnTo>
                  <a:lnTo>
                    <a:pt x="1748" y="188"/>
                  </a:lnTo>
                  <a:lnTo>
                    <a:pt x="1735" y="240"/>
                  </a:lnTo>
                  <a:lnTo>
                    <a:pt x="1777" y="275"/>
                  </a:lnTo>
                  <a:lnTo>
                    <a:pt x="1800" y="226"/>
                  </a:lnTo>
                  <a:lnTo>
                    <a:pt x="1815" y="249"/>
                  </a:lnTo>
                  <a:lnTo>
                    <a:pt x="1844" y="240"/>
                  </a:lnTo>
                  <a:lnTo>
                    <a:pt x="1885" y="260"/>
                  </a:lnTo>
                  <a:lnTo>
                    <a:pt x="1917" y="249"/>
                  </a:lnTo>
                  <a:lnTo>
                    <a:pt x="1912" y="226"/>
                  </a:lnTo>
                  <a:lnTo>
                    <a:pt x="1933" y="195"/>
                  </a:lnTo>
                  <a:lnTo>
                    <a:pt x="2068" y="220"/>
                  </a:lnTo>
                  <a:lnTo>
                    <a:pt x="2074" y="233"/>
                  </a:lnTo>
                  <a:lnTo>
                    <a:pt x="2059" y="240"/>
                  </a:lnTo>
                  <a:lnTo>
                    <a:pt x="2103" y="249"/>
                  </a:lnTo>
                  <a:lnTo>
                    <a:pt x="2118" y="271"/>
                  </a:lnTo>
                  <a:lnTo>
                    <a:pt x="2216" y="266"/>
                  </a:lnTo>
                  <a:lnTo>
                    <a:pt x="2234" y="284"/>
                  </a:lnTo>
                  <a:lnTo>
                    <a:pt x="2228" y="306"/>
                  </a:lnTo>
                  <a:lnTo>
                    <a:pt x="2257" y="322"/>
                  </a:lnTo>
                  <a:lnTo>
                    <a:pt x="2272" y="311"/>
                  </a:lnTo>
                  <a:lnTo>
                    <a:pt x="2343" y="320"/>
                  </a:lnTo>
                  <a:lnTo>
                    <a:pt x="2357" y="306"/>
                  </a:lnTo>
                  <a:lnTo>
                    <a:pt x="2365" y="329"/>
                  </a:lnTo>
                  <a:lnTo>
                    <a:pt x="2395" y="342"/>
                  </a:lnTo>
                  <a:lnTo>
                    <a:pt x="2409" y="331"/>
                  </a:lnTo>
                  <a:lnTo>
                    <a:pt x="2395" y="315"/>
                  </a:lnTo>
                  <a:lnTo>
                    <a:pt x="2403" y="300"/>
                  </a:lnTo>
                  <a:lnTo>
                    <a:pt x="2526" y="322"/>
                  </a:lnTo>
                  <a:lnTo>
                    <a:pt x="2610" y="380"/>
                  </a:lnTo>
                  <a:lnTo>
                    <a:pt x="2625" y="380"/>
                  </a:lnTo>
                  <a:lnTo>
                    <a:pt x="2648" y="426"/>
                  </a:lnTo>
                  <a:lnTo>
                    <a:pt x="2637" y="402"/>
                  </a:lnTo>
                  <a:lnTo>
                    <a:pt x="2652" y="400"/>
                  </a:lnTo>
                  <a:lnTo>
                    <a:pt x="2658" y="409"/>
                  </a:lnTo>
                  <a:lnTo>
                    <a:pt x="2685" y="406"/>
                  </a:lnTo>
                  <a:lnTo>
                    <a:pt x="2719" y="433"/>
                  </a:lnTo>
                  <a:lnTo>
                    <a:pt x="2671" y="464"/>
                  </a:lnTo>
                  <a:lnTo>
                    <a:pt x="2679" y="471"/>
                  </a:lnTo>
                  <a:lnTo>
                    <a:pt x="2662" y="478"/>
                  </a:lnTo>
                  <a:lnTo>
                    <a:pt x="2675" y="489"/>
                  </a:lnTo>
                  <a:lnTo>
                    <a:pt x="2648" y="489"/>
                  </a:lnTo>
                  <a:lnTo>
                    <a:pt x="2637" y="471"/>
                  </a:lnTo>
                  <a:lnTo>
                    <a:pt x="2627" y="480"/>
                  </a:lnTo>
                  <a:lnTo>
                    <a:pt x="2608" y="451"/>
                  </a:lnTo>
                  <a:lnTo>
                    <a:pt x="2575" y="451"/>
                  </a:lnTo>
                  <a:lnTo>
                    <a:pt x="2569" y="435"/>
                  </a:lnTo>
                  <a:lnTo>
                    <a:pt x="2575" y="426"/>
                  </a:lnTo>
                  <a:lnTo>
                    <a:pt x="2562" y="426"/>
                  </a:lnTo>
                  <a:lnTo>
                    <a:pt x="2553" y="433"/>
                  </a:lnTo>
                  <a:lnTo>
                    <a:pt x="2564" y="451"/>
                  </a:lnTo>
                  <a:lnTo>
                    <a:pt x="2555" y="464"/>
                  </a:lnTo>
                  <a:lnTo>
                    <a:pt x="2528" y="482"/>
                  </a:lnTo>
                  <a:lnTo>
                    <a:pt x="2511" y="480"/>
                  </a:lnTo>
                  <a:lnTo>
                    <a:pt x="2543" y="533"/>
                  </a:lnTo>
                  <a:lnTo>
                    <a:pt x="2536" y="553"/>
                  </a:lnTo>
                  <a:lnTo>
                    <a:pt x="2505" y="540"/>
                  </a:lnTo>
                  <a:lnTo>
                    <a:pt x="2505" y="549"/>
                  </a:lnTo>
                  <a:lnTo>
                    <a:pt x="2449" y="575"/>
                  </a:lnTo>
                  <a:lnTo>
                    <a:pt x="2397" y="629"/>
                  </a:lnTo>
                  <a:lnTo>
                    <a:pt x="2363" y="609"/>
                  </a:lnTo>
                  <a:lnTo>
                    <a:pt x="2330" y="631"/>
                  </a:lnTo>
                  <a:lnTo>
                    <a:pt x="2330" y="611"/>
                  </a:lnTo>
                  <a:lnTo>
                    <a:pt x="2313" y="631"/>
                  </a:lnTo>
                  <a:lnTo>
                    <a:pt x="2290" y="629"/>
                  </a:lnTo>
                  <a:lnTo>
                    <a:pt x="2266" y="682"/>
                  </a:lnTo>
                  <a:lnTo>
                    <a:pt x="2284" y="694"/>
                  </a:lnTo>
                  <a:lnTo>
                    <a:pt x="2278" y="712"/>
                  </a:lnTo>
                  <a:lnTo>
                    <a:pt x="2286" y="741"/>
                  </a:lnTo>
                  <a:lnTo>
                    <a:pt x="2270" y="734"/>
                  </a:lnTo>
                  <a:lnTo>
                    <a:pt x="2261" y="759"/>
                  </a:lnTo>
                  <a:lnTo>
                    <a:pt x="2268" y="779"/>
                  </a:lnTo>
                  <a:lnTo>
                    <a:pt x="2232" y="797"/>
                  </a:lnTo>
                  <a:lnTo>
                    <a:pt x="2234" y="823"/>
                  </a:lnTo>
                  <a:lnTo>
                    <a:pt x="2213" y="828"/>
                  </a:lnTo>
                  <a:lnTo>
                    <a:pt x="2205" y="854"/>
                  </a:lnTo>
                  <a:lnTo>
                    <a:pt x="2186" y="883"/>
                  </a:lnTo>
                  <a:lnTo>
                    <a:pt x="2166" y="779"/>
                  </a:lnTo>
                  <a:lnTo>
                    <a:pt x="2170" y="725"/>
                  </a:lnTo>
                  <a:lnTo>
                    <a:pt x="2186" y="691"/>
                  </a:lnTo>
                  <a:lnTo>
                    <a:pt x="2209" y="684"/>
                  </a:lnTo>
                  <a:lnTo>
                    <a:pt x="2266" y="613"/>
                  </a:lnTo>
                  <a:lnTo>
                    <a:pt x="2293" y="598"/>
                  </a:lnTo>
                  <a:lnTo>
                    <a:pt x="2299" y="558"/>
                  </a:lnTo>
                  <a:lnTo>
                    <a:pt x="2313" y="549"/>
                  </a:lnTo>
                  <a:lnTo>
                    <a:pt x="2290" y="549"/>
                  </a:lnTo>
                  <a:lnTo>
                    <a:pt x="2284" y="580"/>
                  </a:lnTo>
                  <a:lnTo>
                    <a:pt x="2236" y="609"/>
                  </a:lnTo>
                  <a:lnTo>
                    <a:pt x="2241" y="566"/>
                  </a:lnTo>
                  <a:lnTo>
                    <a:pt x="2191" y="575"/>
                  </a:lnTo>
                  <a:lnTo>
                    <a:pt x="2143" y="631"/>
                  </a:lnTo>
                  <a:lnTo>
                    <a:pt x="2151" y="653"/>
                  </a:lnTo>
                  <a:lnTo>
                    <a:pt x="2099" y="660"/>
                  </a:lnTo>
                  <a:lnTo>
                    <a:pt x="2093" y="653"/>
                  </a:lnTo>
                  <a:lnTo>
                    <a:pt x="2111" y="651"/>
                  </a:lnTo>
                  <a:lnTo>
                    <a:pt x="2068" y="638"/>
                  </a:lnTo>
                  <a:lnTo>
                    <a:pt x="2055" y="651"/>
                  </a:lnTo>
                  <a:lnTo>
                    <a:pt x="1958" y="651"/>
                  </a:lnTo>
                  <a:lnTo>
                    <a:pt x="1842" y="779"/>
                  </a:lnTo>
                  <a:lnTo>
                    <a:pt x="1865" y="783"/>
                  </a:lnTo>
                  <a:lnTo>
                    <a:pt x="1865" y="805"/>
                  </a:lnTo>
                  <a:lnTo>
                    <a:pt x="1877" y="792"/>
                  </a:lnTo>
                  <a:lnTo>
                    <a:pt x="1873" y="812"/>
                  </a:lnTo>
                  <a:lnTo>
                    <a:pt x="1890" y="801"/>
                  </a:lnTo>
                  <a:lnTo>
                    <a:pt x="1890" y="812"/>
                  </a:lnTo>
                  <a:lnTo>
                    <a:pt x="1894" y="792"/>
                  </a:lnTo>
                  <a:lnTo>
                    <a:pt x="1912" y="792"/>
                  </a:lnTo>
                  <a:lnTo>
                    <a:pt x="1937" y="819"/>
                  </a:lnTo>
                  <a:lnTo>
                    <a:pt x="1915" y="821"/>
                  </a:lnTo>
                  <a:lnTo>
                    <a:pt x="1933" y="830"/>
                  </a:lnTo>
                  <a:lnTo>
                    <a:pt x="1937" y="848"/>
                  </a:lnTo>
                  <a:lnTo>
                    <a:pt x="1923" y="888"/>
                  </a:lnTo>
                  <a:lnTo>
                    <a:pt x="1919" y="946"/>
                  </a:lnTo>
                  <a:lnTo>
                    <a:pt x="1838" y="1072"/>
                  </a:lnTo>
                  <a:lnTo>
                    <a:pt x="1808" y="1090"/>
                  </a:lnTo>
                  <a:lnTo>
                    <a:pt x="1788" y="1072"/>
                  </a:lnTo>
                  <a:lnTo>
                    <a:pt x="1767" y="1097"/>
                  </a:lnTo>
                  <a:lnTo>
                    <a:pt x="1767" y="1092"/>
                  </a:lnTo>
                  <a:lnTo>
                    <a:pt x="1777" y="1072"/>
                  </a:lnTo>
                  <a:lnTo>
                    <a:pt x="1773" y="1041"/>
                  </a:lnTo>
                  <a:lnTo>
                    <a:pt x="1806" y="1030"/>
                  </a:lnTo>
                  <a:lnTo>
                    <a:pt x="1835" y="946"/>
                  </a:lnTo>
                  <a:lnTo>
                    <a:pt x="1773" y="963"/>
                  </a:lnTo>
                  <a:lnTo>
                    <a:pt x="1767" y="932"/>
                  </a:lnTo>
                  <a:lnTo>
                    <a:pt x="1717" y="914"/>
                  </a:lnTo>
                  <a:lnTo>
                    <a:pt x="1688" y="828"/>
                  </a:lnTo>
                  <a:lnTo>
                    <a:pt x="1656" y="812"/>
                  </a:lnTo>
                  <a:lnTo>
                    <a:pt x="1598" y="837"/>
                  </a:lnTo>
                  <a:lnTo>
                    <a:pt x="1610" y="852"/>
                  </a:lnTo>
                  <a:lnTo>
                    <a:pt x="1585" y="903"/>
                  </a:lnTo>
                  <a:lnTo>
                    <a:pt x="1563" y="919"/>
                  </a:lnTo>
                  <a:lnTo>
                    <a:pt x="1540" y="908"/>
                  </a:lnTo>
                  <a:lnTo>
                    <a:pt x="1511" y="901"/>
                  </a:lnTo>
                  <a:lnTo>
                    <a:pt x="1432" y="923"/>
                  </a:lnTo>
                  <a:lnTo>
                    <a:pt x="1368" y="890"/>
                  </a:lnTo>
                  <a:lnTo>
                    <a:pt x="1326" y="894"/>
                  </a:lnTo>
                  <a:lnTo>
                    <a:pt x="1310" y="868"/>
                  </a:lnTo>
                  <a:lnTo>
                    <a:pt x="1268" y="848"/>
                  </a:lnTo>
                  <a:lnTo>
                    <a:pt x="1245" y="868"/>
                  </a:lnTo>
                  <a:lnTo>
                    <a:pt x="1243" y="906"/>
                  </a:lnTo>
                  <a:lnTo>
                    <a:pt x="1149" y="890"/>
                  </a:lnTo>
                  <a:lnTo>
                    <a:pt x="1085" y="932"/>
                  </a:lnTo>
                  <a:lnTo>
                    <a:pt x="1055" y="948"/>
                  </a:lnTo>
                  <a:lnTo>
                    <a:pt x="1049" y="981"/>
                  </a:lnTo>
                  <a:lnTo>
                    <a:pt x="1008" y="977"/>
                  </a:lnTo>
                  <a:lnTo>
                    <a:pt x="999" y="1026"/>
                  </a:lnTo>
                  <a:lnTo>
                    <a:pt x="960" y="1037"/>
                  </a:lnTo>
                  <a:lnTo>
                    <a:pt x="972" y="1072"/>
                  </a:lnTo>
                  <a:lnTo>
                    <a:pt x="964" y="1103"/>
                  </a:lnTo>
                  <a:lnTo>
                    <a:pt x="902" y="1143"/>
                  </a:lnTo>
                  <a:lnTo>
                    <a:pt x="865" y="1152"/>
                  </a:lnTo>
                  <a:lnTo>
                    <a:pt x="861" y="1181"/>
                  </a:lnTo>
                  <a:lnTo>
                    <a:pt x="875" y="1190"/>
                  </a:lnTo>
                  <a:lnTo>
                    <a:pt x="875" y="1217"/>
                  </a:lnTo>
                  <a:lnTo>
                    <a:pt x="854" y="1212"/>
                  </a:lnTo>
                  <a:lnTo>
                    <a:pt x="827" y="1230"/>
                  </a:lnTo>
                  <a:lnTo>
                    <a:pt x="815" y="1190"/>
                  </a:lnTo>
                  <a:lnTo>
                    <a:pt x="792" y="1221"/>
                  </a:lnTo>
                  <a:lnTo>
                    <a:pt x="721" y="1217"/>
                  </a:lnTo>
                  <a:lnTo>
                    <a:pt x="686" y="1264"/>
                  </a:lnTo>
                  <a:lnTo>
                    <a:pt x="663" y="1250"/>
                  </a:lnTo>
                  <a:lnTo>
                    <a:pt x="661" y="1232"/>
                  </a:lnTo>
                  <a:lnTo>
                    <a:pt x="596" y="1190"/>
                  </a:lnTo>
                  <a:lnTo>
                    <a:pt x="546" y="1212"/>
                  </a:lnTo>
                  <a:lnTo>
                    <a:pt x="548" y="1177"/>
                  </a:lnTo>
                  <a:lnTo>
                    <a:pt x="536" y="1168"/>
                  </a:lnTo>
                  <a:lnTo>
                    <a:pt x="546" y="1157"/>
                  </a:lnTo>
                  <a:lnTo>
                    <a:pt x="530" y="1155"/>
                  </a:lnTo>
                  <a:lnTo>
                    <a:pt x="530" y="1126"/>
                  </a:lnTo>
                  <a:lnTo>
                    <a:pt x="550" y="1139"/>
                  </a:lnTo>
                  <a:lnTo>
                    <a:pt x="559" y="1126"/>
                  </a:lnTo>
                  <a:lnTo>
                    <a:pt x="540" y="1103"/>
                  </a:lnTo>
                  <a:lnTo>
                    <a:pt x="530" y="1123"/>
                  </a:lnTo>
                  <a:lnTo>
                    <a:pt x="525" y="1086"/>
                  </a:lnTo>
                  <a:lnTo>
                    <a:pt x="505" y="1079"/>
                  </a:lnTo>
                  <a:lnTo>
                    <a:pt x="484" y="1043"/>
                  </a:lnTo>
                  <a:lnTo>
                    <a:pt x="507" y="1043"/>
                  </a:lnTo>
                  <a:lnTo>
                    <a:pt x="505" y="1028"/>
                  </a:lnTo>
                  <a:lnTo>
                    <a:pt x="519" y="1023"/>
                  </a:lnTo>
                  <a:lnTo>
                    <a:pt x="559" y="1028"/>
                  </a:lnTo>
                  <a:lnTo>
                    <a:pt x="525" y="977"/>
                  </a:lnTo>
                  <a:lnTo>
                    <a:pt x="461" y="992"/>
                  </a:lnTo>
                  <a:lnTo>
                    <a:pt x="469" y="997"/>
                  </a:lnTo>
                  <a:lnTo>
                    <a:pt x="455" y="1010"/>
                  </a:lnTo>
                  <a:lnTo>
                    <a:pt x="444" y="999"/>
                  </a:lnTo>
                  <a:lnTo>
                    <a:pt x="432" y="1046"/>
                  </a:lnTo>
                  <a:lnTo>
                    <a:pt x="446" y="1059"/>
                  </a:lnTo>
                  <a:lnTo>
                    <a:pt x="457" y="1106"/>
                  </a:lnTo>
                  <a:lnTo>
                    <a:pt x="490" y="1143"/>
                  </a:lnTo>
                  <a:lnTo>
                    <a:pt x="475" y="1150"/>
                  </a:lnTo>
                  <a:lnTo>
                    <a:pt x="465" y="1186"/>
                  </a:lnTo>
                  <a:lnTo>
                    <a:pt x="450" y="1181"/>
                  </a:lnTo>
                  <a:lnTo>
                    <a:pt x="450" y="1161"/>
                  </a:lnTo>
                  <a:lnTo>
                    <a:pt x="421" y="1181"/>
                  </a:lnTo>
                  <a:lnTo>
                    <a:pt x="396" y="1157"/>
                  </a:lnTo>
                  <a:lnTo>
                    <a:pt x="368" y="1115"/>
                  </a:lnTo>
                  <a:lnTo>
                    <a:pt x="347" y="1115"/>
                  </a:lnTo>
                  <a:lnTo>
                    <a:pt x="345" y="1086"/>
                  </a:lnTo>
                  <a:lnTo>
                    <a:pt x="270" y="1026"/>
                  </a:lnTo>
                  <a:lnTo>
                    <a:pt x="299" y="1006"/>
                  </a:lnTo>
                  <a:lnTo>
                    <a:pt x="289" y="990"/>
                  </a:lnTo>
                  <a:lnTo>
                    <a:pt x="310" y="974"/>
                  </a:lnTo>
                  <a:lnTo>
                    <a:pt x="247" y="994"/>
                  </a:lnTo>
                  <a:lnTo>
                    <a:pt x="245" y="1010"/>
                  </a:lnTo>
                  <a:lnTo>
                    <a:pt x="224" y="1003"/>
                  </a:lnTo>
                  <a:lnTo>
                    <a:pt x="245" y="1026"/>
                  </a:lnTo>
                  <a:lnTo>
                    <a:pt x="270" y="1023"/>
                  </a:lnTo>
                  <a:lnTo>
                    <a:pt x="229" y="1046"/>
                  </a:lnTo>
                  <a:lnTo>
                    <a:pt x="206" y="1023"/>
                  </a:lnTo>
                  <a:lnTo>
                    <a:pt x="222" y="1006"/>
                  </a:lnTo>
                  <a:lnTo>
                    <a:pt x="193" y="1003"/>
                  </a:lnTo>
                  <a:lnTo>
                    <a:pt x="195" y="988"/>
                  </a:lnTo>
                  <a:lnTo>
                    <a:pt x="168" y="997"/>
                  </a:lnTo>
                  <a:lnTo>
                    <a:pt x="160" y="1023"/>
                  </a:lnTo>
                  <a:lnTo>
                    <a:pt x="137" y="1023"/>
                  </a:lnTo>
                  <a:lnTo>
                    <a:pt x="135" y="988"/>
                  </a:lnTo>
                  <a:lnTo>
                    <a:pt x="112" y="952"/>
                  </a:lnTo>
                  <a:lnTo>
                    <a:pt x="49" y="959"/>
                  </a:lnTo>
                  <a:lnTo>
                    <a:pt x="39" y="946"/>
                  </a:lnTo>
                  <a:lnTo>
                    <a:pt x="43" y="930"/>
                  </a:lnTo>
                  <a:lnTo>
                    <a:pt x="68" y="890"/>
                  </a:lnTo>
                  <a:lnTo>
                    <a:pt x="56" y="843"/>
                  </a:lnTo>
                  <a:lnTo>
                    <a:pt x="68" y="832"/>
                  </a:lnTo>
                  <a:lnTo>
                    <a:pt x="62" y="797"/>
                  </a:lnTo>
                  <a:lnTo>
                    <a:pt x="0" y="78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3" name="Freeform 108"/>
            <p:cNvSpPr>
              <a:spLocks/>
            </p:cNvSpPr>
            <p:nvPr/>
          </p:nvSpPr>
          <p:spPr bwMode="auto">
            <a:xfrm>
              <a:off x="500" y="1337"/>
              <a:ext cx="1330" cy="824"/>
            </a:xfrm>
            <a:custGeom>
              <a:avLst/>
              <a:gdLst>
                <a:gd name="T0" fmla="*/ 97 w 1363"/>
                <a:gd name="T1" fmla="*/ 93 h 879"/>
                <a:gd name="T2" fmla="*/ 150 w 1363"/>
                <a:gd name="T3" fmla="*/ 80 h 879"/>
                <a:gd name="T4" fmla="*/ 230 w 1363"/>
                <a:gd name="T5" fmla="*/ 82 h 879"/>
                <a:gd name="T6" fmla="*/ 355 w 1363"/>
                <a:gd name="T7" fmla="*/ 95 h 879"/>
                <a:gd name="T8" fmla="*/ 399 w 1363"/>
                <a:gd name="T9" fmla="*/ 130 h 879"/>
                <a:gd name="T10" fmla="*/ 509 w 1363"/>
                <a:gd name="T11" fmla="*/ 149 h 879"/>
                <a:gd name="T12" fmla="*/ 488 w 1363"/>
                <a:gd name="T13" fmla="*/ 114 h 879"/>
                <a:gd name="T14" fmla="*/ 584 w 1363"/>
                <a:gd name="T15" fmla="*/ 132 h 879"/>
                <a:gd name="T16" fmla="*/ 665 w 1363"/>
                <a:gd name="T17" fmla="*/ 122 h 879"/>
                <a:gd name="T18" fmla="*/ 672 w 1363"/>
                <a:gd name="T19" fmla="*/ 122 h 879"/>
                <a:gd name="T20" fmla="*/ 688 w 1363"/>
                <a:gd name="T21" fmla="*/ 120 h 879"/>
                <a:gd name="T22" fmla="*/ 718 w 1363"/>
                <a:gd name="T23" fmla="*/ 80 h 879"/>
                <a:gd name="T24" fmla="*/ 694 w 1363"/>
                <a:gd name="T25" fmla="*/ 0 h 879"/>
                <a:gd name="T26" fmla="*/ 737 w 1363"/>
                <a:gd name="T27" fmla="*/ 58 h 879"/>
                <a:gd name="T28" fmla="*/ 752 w 1363"/>
                <a:gd name="T29" fmla="*/ 82 h 879"/>
                <a:gd name="T30" fmla="*/ 806 w 1363"/>
                <a:gd name="T31" fmla="*/ 117 h 879"/>
                <a:gd name="T32" fmla="*/ 840 w 1363"/>
                <a:gd name="T33" fmla="*/ 105 h 879"/>
                <a:gd name="T34" fmla="*/ 903 w 1363"/>
                <a:gd name="T35" fmla="*/ 91 h 879"/>
                <a:gd name="T36" fmla="*/ 903 w 1363"/>
                <a:gd name="T37" fmla="*/ 152 h 879"/>
                <a:gd name="T38" fmla="*/ 826 w 1363"/>
                <a:gd name="T39" fmla="*/ 167 h 879"/>
                <a:gd name="T40" fmla="*/ 790 w 1363"/>
                <a:gd name="T41" fmla="*/ 202 h 879"/>
                <a:gd name="T42" fmla="*/ 765 w 1363"/>
                <a:gd name="T43" fmla="*/ 255 h 879"/>
                <a:gd name="T44" fmla="*/ 737 w 1363"/>
                <a:gd name="T45" fmla="*/ 275 h 879"/>
                <a:gd name="T46" fmla="*/ 704 w 1363"/>
                <a:gd name="T47" fmla="*/ 314 h 879"/>
                <a:gd name="T48" fmla="*/ 732 w 1363"/>
                <a:gd name="T49" fmla="*/ 429 h 879"/>
                <a:gd name="T50" fmla="*/ 840 w 1363"/>
                <a:gd name="T51" fmla="*/ 481 h 879"/>
                <a:gd name="T52" fmla="*/ 903 w 1363"/>
                <a:gd name="T53" fmla="*/ 543 h 879"/>
                <a:gd name="T54" fmla="*/ 928 w 1363"/>
                <a:gd name="T55" fmla="*/ 570 h 879"/>
                <a:gd name="T56" fmla="*/ 983 w 1363"/>
                <a:gd name="T57" fmla="*/ 445 h 879"/>
                <a:gd name="T58" fmla="*/ 970 w 1363"/>
                <a:gd name="T59" fmla="*/ 358 h 879"/>
                <a:gd name="T60" fmla="*/ 964 w 1363"/>
                <a:gd name="T61" fmla="*/ 307 h 879"/>
                <a:gd name="T62" fmla="*/ 1018 w 1363"/>
                <a:gd name="T63" fmla="*/ 282 h 879"/>
                <a:gd name="T64" fmla="*/ 1085 w 1363"/>
                <a:gd name="T65" fmla="*/ 347 h 879"/>
                <a:gd name="T66" fmla="*/ 1066 w 1363"/>
                <a:gd name="T67" fmla="*/ 389 h 879"/>
                <a:gd name="T68" fmla="*/ 1108 w 1363"/>
                <a:gd name="T69" fmla="*/ 384 h 879"/>
                <a:gd name="T70" fmla="*/ 1151 w 1363"/>
                <a:gd name="T71" fmla="*/ 362 h 879"/>
                <a:gd name="T72" fmla="*/ 1162 w 1363"/>
                <a:gd name="T73" fmla="*/ 376 h 879"/>
                <a:gd name="T74" fmla="*/ 1190 w 1363"/>
                <a:gd name="T75" fmla="*/ 392 h 879"/>
                <a:gd name="T76" fmla="*/ 1192 w 1363"/>
                <a:gd name="T77" fmla="*/ 415 h 879"/>
                <a:gd name="T78" fmla="*/ 1198 w 1363"/>
                <a:gd name="T79" fmla="*/ 447 h 879"/>
                <a:gd name="T80" fmla="*/ 1269 w 1363"/>
                <a:gd name="T81" fmla="*/ 486 h 879"/>
                <a:gd name="T82" fmla="*/ 1273 w 1363"/>
                <a:gd name="T83" fmla="*/ 516 h 879"/>
                <a:gd name="T84" fmla="*/ 1297 w 1363"/>
                <a:gd name="T85" fmla="*/ 543 h 879"/>
                <a:gd name="T86" fmla="*/ 1062 w 1363"/>
                <a:gd name="T87" fmla="*/ 667 h 879"/>
                <a:gd name="T88" fmla="*/ 1131 w 1363"/>
                <a:gd name="T89" fmla="*/ 639 h 879"/>
                <a:gd name="T90" fmla="*/ 1210 w 1363"/>
                <a:gd name="T91" fmla="*/ 696 h 879"/>
                <a:gd name="T92" fmla="*/ 1212 w 1363"/>
                <a:gd name="T93" fmla="*/ 701 h 879"/>
                <a:gd name="T94" fmla="*/ 1179 w 1363"/>
                <a:gd name="T95" fmla="*/ 697 h 879"/>
                <a:gd name="T96" fmla="*/ 1111 w 1363"/>
                <a:gd name="T97" fmla="*/ 691 h 879"/>
                <a:gd name="T98" fmla="*/ 990 w 1363"/>
                <a:gd name="T99" fmla="*/ 716 h 879"/>
                <a:gd name="T100" fmla="*/ 943 w 1363"/>
                <a:gd name="T101" fmla="*/ 752 h 879"/>
                <a:gd name="T102" fmla="*/ 889 w 1363"/>
                <a:gd name="T103" fmla="*/ 748 h 879"/>
                <a:gd name="T104" fmla="*/ 928 w 1363"/>
                <a:gd name="T105" fmla="*/ 709 h 879"/>
                <a:gd name="T106" fmla="*/ 851 w 1363"/>
                <a:gd name="T107" fmla="*/ 640 h 879"/>
                <a:gd name="T108" fmla="*/ 818 w 1363"/>
                <a:gd name="T109" fmla="*/ 635 h 879"/>
                <a:gd name="T110" fmla="*/ 696 w 1363"/>
                <a:gd name="T111" fmla="*/ 607 h 879"/>
                <a:gd name="T112" fmla="*/ 249 w 1363"/>
                <a:gd name="T113" fmla="*/ 596 h 879"/>
                <a:gd name="T114" fmla="*/ 198 w 1363"/>
                <a:gd name="T115" fmla="*/ 539 h 879"/>
                <a:gd name="T116" fmla="*/ 164 w 1363"/>
                <a:gd name="T117" fmla="*/ 449 h 879"/>
                <a:gd name="T118" fmla="*/ 45 w 1363"/>
                <a:gd name="T119" fmla="*/ 367 h 8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63" h="879">
                  <a:moveTo>
                    <a:pt x="0" y="388"/>
                  </a:moveTo>
                  <a:lnTo>
                    <a:pt x="0" y="82"/>
                  </a:lnTo>
                  <a:lnTo>
                    <a:pt x="108" y="122"/>
                  </a:lnTo>
                  <a:lnTo>
                    <a:pt x="101" y="106"/>
                  </a:lnTo>
                  <a:lnTo>
                    <a:pt x="112" y="95"/>
                  </a:lnTo>
                  <a:lnTo>
                    <a:pt x="178" y="62"/>
                  </a:lnTo>
                  <a:lnTo>
                    <a:pt x="126" y="104"/>
                  </a:lnTo>
                  <a:lnTo>
                    <a:pt x="158" y="91"/>
                  </a:lnTo>
                  <a:lnTo>
                    <a:pt x="158" y="99"/>
                  </a:lnTo>
                  <a:lnTo>
                    <a:pt x="212" y="64"/>
                  </a:lnTo>
                  <a:lnTo>
                    <a:pt x="206" y="53"/>
                  </a:lnTo>
                  <a:lnTo>
                    <a:pt x="242" y="93"/>
                  </a:lnTo>
                  <a:lnTo>
                    <a:pt x="265" y="68"/>
                  </a:lnTo>
                  <a:lnTo>
                    <a:pt x="263" y="93"/>
                  </a:lnTo>
                  <a:lnTo>
                    <a:pt x="292" y="77"/>
                  </a:lnTo>
                  <a:lnTo>
                    <a:pt x="373" y="108"/>
                  </a:lnTo>
                  <a:lnTo>
                    <a:pt x="408" y="106"/>
                  </a:lnTo>
                  <a:lnTo>
                    <a:pt x="429" y="126"/>
                  </a:lnTo>
                  <a:lnTo>
                    <a:pt x="404" y="139"/>
                  </a:lnTo>
                  <a:lnTo>
                    <a:pt x="419" y="148"/>
                  </a:lnTo>
                  <a:lnTo>
                    <a:pt x="492" y="139"/>
                  </a:lnTo>
                  <a:lnTo>
                    <a:pt x="525" y="166"/>
                  </a:lnTo>
                  <a:lnTo>
                    <a:pt x="529" y="182"/>
                  </a:lnTo>
                  <a:lnTo>
                    <a:pt x="535" y="170"/>
                  </a:lnTo>
                  <a:lnTo>
                    <a:pt x="525" y="148"/>
                  </a:lnTo>
                  <a:lnTo>
                    <a:pt x="558" y="119"/>
                  </a:lnTo>
                  <a:lnTo>
                    <a:pt x="527" y="137"/>
                  </a:lnTo>
                  <a:lnTo>
                    <a:pt x="512" y="130"/>
                  </a:lnTo>
                  <a:lnTo>
                    <a:pt x="554" y="106"/>
                  </a:lnTo>
                  <a:lnTo>
                    <a:pt x="577" y="137"/>
                  </a:lnTo>
                  <a:lnTo>
                    <a:pt x="600" y="137"/>
                  </a:lnTo>
                  <a:lnTo>
                    <a:pt x="614" y="150"/>
                  </a:lnTo>
                  <a:lnTo>
                    <a:pt x="679" y="148"/>
                  </a:lnTo>
                  <a:lnTo>
                    <a:pt x="677" y="137"/>
                  </a:lnTo>
                  <a:lnTo>
                    <a:pt x="696" y="155"/>
                  </a:lnTo>
                  <a:lnTo>
                    <a:pt x="698" y="139"/>
                  </a:lnTo>
                  <a:lnTo>
                    <a:pt x="683" y="146"/>
                  </a:lnTo>
                  <a:lnTo>
                    <a:pt x="673" y="128"/>
                  </a:lnTo>
                  <a:lnTo>
                    <a:pt x="698" y="126"/>
                  </a:lnTo>
                  <a:lnTo>
                    <a:pt x="706" y="139"/>
                  </a:lnTo>
                  <a:lnTo>
                    <a:pt x="714" y="135"/>
                  </a:lnTo>
                  <a:lnTo>
                    <a:pt x="710" y="155"/>
                  </a:lnTo>
                  <a:lnTo>
                    <a:pt x="727" y="168"/>
                  </a:lnTo>
                  <a:lnTo>
                    <a:pt x="723" y="137"/>
                  </a:lnTo>
                  <a:lnTo>
                    <a:pt x="754" y="119"/>
                  </a:lnTo>
                  <a:lnTo>
                    <a:pt x="746" y="106"/>
                  </a:lnTo>
                  <a:lnTo>
                    <a:pt x="737" y="115"/>
                  </a:lnTo>
                  <a:lnTo>
                    <a:pt x="754" y="91"/>
                  </a:lnTo>
                  <a:lnTo>
                    <a:pt x="708" y="71"/>
                  </a:lnTo>
                  <a:lnTo>
                    <a:pt x="712" y="26"/>
                  </a:lnTo>
                  <a:lnTo>
                    <a:pt x="723" y="26"/>
                  </a:lnTo>
                  <a:lnTo>
                    <a:pt x="729" y="0"/>
                  </a:lnTo>
                  <a:lnTo>
                    <a:pt x="765" y="26"/>
                  </a:lnTo>
                  <a:lnTo>
                    <a:pt x="765" y="44"/>
                  </a:lnTo>
                  <a:lnTo>
                    <a:pt x="790" y="66"/>
                  </a:lnTo>
                  <a:lnTo>
                    <a:pt x="774" y="66"/>
                  </a:lnTo>
                  <a:lnTo>
                    <a:pt x="780" y="73"/>
                  </a:lnTo>
                  <a:lnTo>
                    <a:pt x="772" y="84"/>
                  </a:lnTo>
                  <a:lnTo>
                    <a:pt x="801" y="91"/>
                  </a:lnTo>
                  <a:lnTo>
                    <a:pt x="790" y="93"/>
                  </a:lnTo>
                  <a:lnTo>
                    <a:pt x="807" y="130"/>
                  </a:lnTo>
                  <a:lnTo>
                    <a:pt x="821" y="99"/>
                  </a:lnTo>
                  <a:lnTo>
                    <a:pt x="842" y="110"/>
                  </a:lnTo>
                  <a:lnTo>
                    <a:pt x="846" y="133"/>
                  </a:lnTo>
                  <a:lnTo>
                    <a:pt x="838" y="139"/>
                  </a:lnTo>
                  <a:lnTo>
                    <a:pt x="857" y="168"/>
                  </a:lnTo>
                  <a:lnTo>
                    <a:pt x="867" y="162"/>
                  </a:lnTo>
                  <a:lnTo>
                    <a:pt x="882" y="119"/>
                  </a:lnTo>
                  <a:lnTo>
                    <a:pt x="898" y="115"/>
                  </a:lnTo>
                  <a:lnTo>
                    <a:pt x="886" y="79"/>
                  </a:lnTo>
                  <a:lnTo>
                    <a:pt x="930" y="82"/>
                  </a:lnTo>
                  <a:lnTo>
                    <a:pt x="948" y="104"/>
                  </a:lnTo>
                  <a:lnTo>
                    <a:pt x="942" y="113"/>
                  </a:lnTo>
                  <a:lnTo>
                    <a:pt x="951" y="119"/>
                  </a:lnTo>
                  <a:lnTo>
                    <a:pt x="932" y="126"/>
                  </a:lnTo>
                  <a:lnTo>
                    <a:pt x="948" y="173"/>
                  </a:lnTo>
                  <a:lnTo>
                    <a:pt x="921" y="197"/>
                  </a:lnTo>
                  <a:lnTo>
                    <a:pt x="909" y="186"/>
                  </a:lnTo>
                  <a:lnTo>
                    <a:pt x="915" y="202"/>
                  </a:lnTo>
                  <a:lnTo>
                    <a:pt x="867" y="190"/>
                  </a:lnTo>
                  <a:lnTo>
                    <a:pt x="878" y="208"/>
                  </a:lnTo>
                  <a:lnTo>
                    <a:pt x="859" y="228"/>
                  </a:lnTo>
                  <a:lnTo>
                    <a:pt x="811" y="210"/>
                  </a:lnTo>
                  <a:lnTo>
                    <a:pt x="830" y="230"/>
                  </a:lnTo>
                  <a:lnTo>
                    <a:pt x="863" y="235"/>
                  </a:lnTo>
                  <a:lnTo>
                    <a:pt x="838" y="273"/>
                  </a:lnTo>
                  <a:lnTo>
                    <a:pt x="815" y="270"/>
                  </a:lnTo>
                  <a:lnTo>
                    <a:pt x="803" y="290"/>
                  </a:lnTo>
                  <a:lnTo>
                    <a:pt x="758" y="273"/>
                  </a:lnTo>
                  <a:lnTo>
                    <a:pt x="801" y="290"/>
                  </a:lnTo>
                  <a:lnTo>
                    <a:pt x="803" y="306"/>
                  </a:lnTo>
                  <a:lnTo>
                    <a:pt x="774" y="313"/>
                  </a:lnTo>
                  <a:lnTo>
                    <a:pt x="780" y="319"/>
                  </a:lnTo>
                  <a:lnTo>
                    <a:pt x="772" y="319"/>
                  </a:lnTo>
                  <a:lnTo>
                    <a:pt x="772" y="335"/>
                  </a:lnTo>
                  <a:lnTo>
                    <a:pt x="739" y="357"/>
                  </a:lnTo>
                  <a:lnTo>
                    <a:pt x="733" y="428"/>
                  </a:lnTo>
                  <a:lnTo>
                    <a:pt x="743" y="441"/>
                  </a:lnTo>
                  <a:lnTo>
                    <a:pt x="763" y="432"/>
                  </a:lnTo>
                  <a:lnTo>
                    <a:pt x="769" y="489"/>
                  </a:lnTo>
                  <a:lnTo>
                    <a:pt x="794" y="478"/>
                  </a:lnTo>
                  <a:lnTo>
                    <a:pt x="824" y="491"/>
                  </a:lnTo>
                  <a:lnTo>
                    <a:pt x="886" y="531"/>
                  </a:lnTo>
                  <a:lnTo>
                    <a:pt x="882" y="547"/>
                  </a:lnTo>
                  <a:lnTo>
                    <a:pt x="888" y="536"/>
                  </a:lnTo>
                  <a:lnTo>
                    <a:pt x="934" y="538"/>
                  </a:lnTo>
                  <a:lnTo>
                    <a:pt x="934" y="598"/>
                  </a:lnTo>
                  <a:lnTo>
                    <a:pt x="948" y="618"/>
                  </a:lnTo>
                  <a:lnTo>
                    <a:pt x="938" y="620"/>
                  </a:lnTo>
                  <a:lnTo>
                    <a:pt x="961" y="631"/>
                  </a:lnTo>
                  <a:lnTo>
                    <a:pt x="953" y="651"/>
                  </a:lnTo>
                  <a:lnTo>
                    <a:pt x="975" y="649"/>
                  </a:lnTo>
                  <a:lnTo>
                    <a:pt x="1007" y="618"/>
                  </a:lnTo>
                  <a:lnTo>
                    <a:pt x="992" y="609"/>
                  </a:lnTo>
                  <a:lnTo>
                    <a:pt x="975" y="556"/>
                  </a:lnTo>
                  <a:lnTo>
                    <a:pt x="1032" y="507"/>
                  </a:lnTo>
                  <a:lnTo>
                    <a:pt x="1025" y="507"/>
                  </a:lnTo>
                  <a:lnTo>
                    <a:pt x="1011" y="448"/>
                  </a:lnTo>
                  <a:lnTo>
                    <a:pt x="990" y="432"/>
                  </a:lnTo>
                  <a:lnTo>
                    <a:pt x="1019" y="408"/>
                  </a:lnTo>
                  <a:lnTo>
                    <a:pt x="1009" y="397"/>
                  </a:lnTo>
                  <a:lnTo>
                    <a:pt x="1013" y="375"/>
                  </a:lnTo>
                  <a:lnTo>
                    <a:pt x="1000" y="370"/>
                  </a:lnTo>
                  <a:lnTo>
                    <a:pt x="1013" y="350"/>
                  </a:lnTo>
                  <a:lnTo>
                    <a:pt x="1000" y="337"/>
                  </a:lnTo>
                  <a:lnTo>
                    <a:pt x="1007" y="319"/>
                  </a:lnTo>
                  <a:lnTo>
                    <a:pt x="1050" y="330"/>
                  </a:lnTo>
                  <a:lnTo>
                    <a:pt x="1069" y="321"/>
                  </a:lnTo>
                  <a:lnTo>
                    <a:pt x="1107" y="350"/>
                  </a:lnTo>
                  <a:lnTo>
                    <a:pt x="1107" y="364"/>
                  </a:lnTo>
                  <a:lnTo>
                    <a:pt x="1138" y="366"/>
                  </a:lnTo>
                  <a:lnTo>
                    <a:pt x="1140" y="395"/>
                  </a:lnTo>
                  <a:lnTo>
                    <a:pt x="1111" y="395"/>
                  </a:lnTo>
                  <a:lnTo>
                    <a:pt x="1136" y="399"/>
                  </a:lnTo>
                  <a:lnTo>
                    <a:pt x="1144" y="419"/>
                  </a:lnTo>
                  <a:lnTo>
                    <a:pt x="1119" y="443"/>
                  </a:lnTo>
                  <a:lnTo>
                    <a:pt x="1157" y="430"/>
                  </a:lnTo>
                  <a:lnTo>
                    <a:pt x="1159" y="452"/>
                  </a:lnTo>
                  <a:lnTo>
                    <a:pt x="1142" y="461"/>
                  </a:lnTo>
                  <a:lnTo>
                    <a:pt x="1163" y="437"/>
                  </a:lnTo>
                  <a:lnTo>
                    <a:pt x="1167" y="455"/>
                  </a:lnTo>
                  <a:lnTo>
                    <a:pt x="1188" y="430"/>
                  </a:lnTo>
                  <a:lnTo>
                    <a:pt x="1192" y="443"/>
                  </a:lnTo>
                  <a:lnTo>
                    <a:pt x="1209" y="412"/>
                  </a:lnTo>
                  <a:lnTo>
                    <a:pt x="1202" y="406"/>
                  </a:lnTo>
                  <a:lnTo>
                    <a:pt x="1219" y="388"/>
                  </a:lnTo>
                  <a:lnTo>
                    <a:pt x="1238" y="421"/>
                  </a:lnTo>
                  <a:lnTo>
                    <a:pt x="1221" y="428"/>
                  </a:lnTo>
                  <a:lnTo>
                    <a:pt x="1240" y="424"/>
                  </a:lnTo>
                  <a:lnTo>
                    <a:pt x="1246" y="437"/>
                  </a:lnTo>
                  <a:lnTo>
                    <a:pt x="1234" y="441"/>
                  </a:lnTo>
                  <a:lnTo>
                    <a:pt x="1250" y="446"/>
                  </a:lnTo>
                  <a:lnTo>
                    <a:pt x="1240" y="455"/>
                  </a:lnTo>
                  <a:lnTo>
                    <a:pt x="1252" y="452"/>
                  </a:lnTo>
                  <a:lnTo>
                    <a:pt x="1258" y="467"/>
                  </a:lnTo>
                  <a:lnTo>
                    <a:pt x="1252" y="473"/>
                  </a:lnTo>
                  <a:lnTo>
                    <a:pt x="1269" y="487"/>
                  </a:lnTo>
                  <a:lnTo>
                    <a:pt x="1244" y="498"/>
                  </a:lnTo>
                  <a:lnTo>
                    <a:pt x="1263" y="498"/>
                  </a:lnTo>
                  <a:lnTo>
                    <a:pt x="1258" y="509"/>
                  </a:lnTo>
                  <a:lnTo>
                    <a:pt x="1286" y="520"/>
                  </a:lnTo>
                  <a:lnTo>
                    <a:pt x="1296" y="545"/>
                  </a:lnTo>
                  <a:lnTo>
                    <a:pt x="1307" y="536"/>
                  </a:lnTo>
                  <a:lnTo>
                    <a:pt x="1332" y="553"/>
                  </a:lnTo>
                  <a:lnTo>
                    <a:pt x="1273" y="578"/>
                  </a:lnTo>
                  <a:lnTo>
                    <a:pt x="1286" y="589"/>
                  </a:lnTo>
                  <a:lnTo>
                    <a:pt x="1337" y="564"/>
                  </a:lnTo>
                  <a:lnTo>
                    <a:pt x="1337" y="587"/>
                  </a:lnTo>
                  <a:lnTo>
                    <a:pt x="1357" y="582"/>
                  </a:lnTo>
                  <a:lnTo>
                    <a:pt x="1362" y="591"/>
                  </a:lnTo>
                  <a:lnTo>
                    <a:pt x="1349" y="591"/>
                  </a:lnTo>
                  <a:lnTo>
                    <a:pt x="1362" y="618"/>
                  </a:lnTo>
                  <a:lnTo>
                    <a:pt x="1292" y="669"/>
                  </a:lnTo>
                  <a:lnTo>
                    <a:pt x="1192" y="669"/>
                  </a:lnTo>
                  <a:lnTo>
                    <a:pt x="1148" y="707"/>
                  </a:lnTo>
                  <a:lnTo>
                    <a:pt x="1115" y="758"/>
                  </a:lnTo>
                  <a:lnTo>
                    <a:pt x="1148" y="718"/>
                  </a:lnTo>
                  <a:lnTo>
                    <a:pt x="1204" y="695"/>
                  </a:lnTo>
                  <a:lnTo>
                    <a:pt x="1221" y="713"/>
                  </a:lnTo>
                  <a:lnTo>
                    <a:pt x="1188" y="727"/>
                  </a:lnTo>
                  <a:lnTo>
                    <a:pt x="1215" y="735"/>
                  </a:lnTo>
                  <a:lnTo>
                    <a:pt x="1209" y="751"/>
                  </a:lnTo>
                  <a:lnTo>
                    <a:pt x="1229" y="780"/>
                  </a:lnTo>
                  <a:lnTo>
                    <a:pt x="1271" y="791"/>
                  </a:lnTo>
                  <a:lnTo>
                    <a:pt x="1281" y="753"/>
                  </a:lnTo>
                  <a:lnTo>
                    <a:pt x="1281" y="778"/>
                  </a:lnTo>
                  <a:lnTo>
                    <a:pt x="1292" y="773"/>
                  </a:lnTo>
                  <a:lnTo>
                    <a:pt x="1273" y="798"/>
                  </a:lnTo>
                  <a:lnTo>
                    <a:pt x="1223" y="813"/>
                  </a:lnTo>
                  <a:lnTo>
                    <a:pt x="1206" y="840"/>
                  </a:lnTo>
                  <a:lnTo>
                    <a:pt x="1192" y="815"/>
                  </a:lnTo>
                  <a:lnTo>
                    <a:pt x="1238" y="793"/>
                  </a:lnTo>
                  <a:lnTo>
                    <a:pt x="1215" y="795"/>
                  </a:lnTo>
                  <a:lnTo>
                    <a:pt x="1219" y="780"/>
                  </a:lnTo>
                  <a:lnTo>
                    <a:pt x="1177" y="798"/>
                  </a:lnTo>
                  <a:lnTo>
                    <a:pt x="1167" y="786"/>
                  </a:lnTo>
                  <a:lnTo>
                    <a:pt x="1167" y="753"/>
                  </a:lnTo>
                  <a:lnTo>
                    <a:pt x="1140" y="744"/>
                  </a:lnTo>
                  <a:lnTo>
                    <a:pt x="1121" y="795"/>
                  </a:lnTo>
                  <a:lnTo>
                    <a:pt x="1040" y="815"/>
                  </a:lnTo>
                  <a:lnTo>
                    <a:pt x="984" y="835"/>
                  </a:lnTo>
                  <a:lnTo>
                    <a:pt x="975" y="846"/>
                  </a:lnTo>
                  <a:lnTo>
                    <a:pt x="988" y="846"/>
                  </a:lnTo>
                  <a:lnTo>
                    <a:pt x="990" y="855"/>
                  </a:lnTo>
                  <a:lnTo>
                    <a:pt x="921" y="878"/>
                  </a:lnTo>
                  <a:lnTo>
                    <a:pt x="926" y="866"/>
                  </a:lnTo>
                  <a:lnTo>
                    <a:pt x="932" y="860"/>
                  </a:lnTo>
                  <a:lnTo>
                    <a:pt x="934" y="851"/>
                  </a:lnTo>
                  <a:lnTo>
                    <a:pt x="942" y="842"/>
                  </a:lnTo>
                  <a:lnTo>
                    <a:pt x="946" y="798"/>
                  </a:lnTo>
                  <a:lnTo>
                    <a:pt x="957" y="813"/>
                  </a:lnTo>
                  <a:lnTo>
                    <a:pt x="975" y="806"/>
                  </a:lnTo>
                  <a:lnTo>
                    <a:pt x="961" y="780"/>
                  </a:lnTo>
                  <a:lnTo>
                    <a:pt x="903" y="767"/>
                  </a:lnTo>
                  <a:lnTo>
                    <a:pt x="898" y="767"/>
                  </a:lnTo>
                  <a:lnTo>
                    <a:pt x="894" y="729"/>
                  </a:lnTo>
                  <a:lnTo>
                    <a:pt x="882" y="731"/>
                  </a:lnTo>
                  <a:lnTo>
                    <a:pt x="871" y="709"/>
                  </a:lnTo>
                  <a:lnTo>
                    <a:pt x="859" y="709"/>
                  </a:lnTo>
                  <a:lnTo>
                    <a:pt x="859" y="722"/>
                  </a:lnTo>
                  <a:lnTo>
                    <a:pt x="844" y="702"/>
                  </a:lnTo>
                  <a:lnTo>
                    <a:pt x="817" y="729"/>
                  </a:lnTo>
                  <a:lnTo>
                    <a:pt x="739" y="709"/>
                  </a:lnTo>
                  <a:lnTo>
                    <a:pt x="731" y="691"/>
                  </a:lnTo>
                  <a:lnTo>
                    <a:pt x="729" y="704"/>
                  </a:lnTo>
                  <a:lnTo>
                    <a:pt x="292" y="704"/>
                  </a:lnTo>
                  <a:lnTo>
                    <a:pt x="286" y="682"/>
                  </a:lnTo>
                  <a:lnTo>
                    <a:pt x="261" y="678"/>
                  </a:lnTo>
                  <a:lnTo>
                    <a:pt x="263" y="664"/>
                  </a:lnTo>
                  <a:lnTo>
                    <a:pt x="212" y="647"/>
                  </a:lnTo>
                  <a:lnTo>
                    <a:pt x="219" y="638"/>
                  </a:lnTo>
                  <a:lnTo>
                    <a:pt x="208" y="613"/>
                  </a:lnTo>
                  <a:lnTo>
                    <a:pt x="193" y="609"/>
                  </a:lnTo>
                  <a:lnTo>
                    <a:pt x="168" y="558"/>
                  </a:lnTo>
                  <a:lnTo>
                    <a:pt x="172" y="542"/>
                  </a:lnTo>
                  <a:lnTo>
                    <a:pt x="172" y="511"/>
                  </a:lnTo>
                  <a:lnTo>
                    <a:pt x="143" y="498"/>
                  </a:lnTo>
                  <a:lnTo>
                    <a:pt x="87" y="404"/>
                  </a:lnTo>
                  <a:lnTo>
                    <a:pt x="56" y="430"/>
                  </a:lnTo>
                  <a:lnTo>
                    <a:pt x="47" y="417"/>
                  </a:lnTo>
                  <a:lnTo>
                    <a:pt x="43" y="415"/>
                  </a:lnTo>
                  <a:lnTo>
                    <a:pt x="29" y="388"/>
                  </a:lnTo>
                  <a:lnTo>
                    <a:pt x="0" y="38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4" name="Freeform 109"/>
            <p:cNvSpPr>
              <a:spLocks/>
            </p:cNvSpPr>
            <p:nvPr/>
          </p:nvSpPr>
          <p:spPr bwMode="auto">
            <a:xfrm>
              <a:off x="689" y="1955"/>
              <a:ext cx="81" cy="54"/>
            </a:xfrm>
            <a:custGeom>
              <a:avLst/>
              <a:gdLst>
                <a:gd name="T0" fmla="*/ 0 w 83"/>
                <a:gd name="T1" fmla="*/ 0 h 58"/>
                <a:gd name="T2" fmla="*/ 42 w 83"/>
                <a:gd name="T3" fmla="*/ 8 h 58"/>
                <a:gd name="T4" fmla="*/ 78 w 83"/>
                <a:gd name="T5" fmla="*/ 49 h 58"/>
                <a:gd name="T6" fmla="*/ 57 w 83"/>
                <a:gd name="T7" fmla="*/ 42 h 58"/>
                <a:gd name="T8" fmla="*/ 0 w 8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58">
                  <a:moveTo>
                    <a:pt x="0" y="0"/>
                  </a:moveTo>
                  <a:lnTo>
                    <a:pt x="44" y="10"/>
                  </a:lnTo>
                  <a:lnTo>
                    <a:pt x="82" y="57"/>
                  </a:lnTo>
                  <a:lnTo>
                    <a:pt x="59" y="4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5" name="Freeform 110"/>
            <p:cNvSpPr>
              <a:spLocks/>
            </p:cNvSpPr>
            <p:nvPr/>
          </p:nvSpPr>
          <p:spPr bwMode="auto">
            <a:xfrm>
              <a:off x="728" y="1242"/>
              <a:ext cx="165" cy="127"/>
            </a:xfrm>
            <a:custGeom>
              <a:avLst/>
              <a:gdLst>
                <a:gd name="T0" fmla="*/ 0 w 169"/>
                <a:gd name="T1" fmla="*/ 88 h 135"/>
                <a:gd name="T2" fmla="*/ 8 w 169"/>
                <a:gd name="T3" fmla="*/ 74 h 135"/>
                <a:gd name="T4" fmla="*/ 29 w 169"/>
                <a:gd name="T5" fmla="*/ 25 h 135"/>
                <a:gd name="T6" fmla="*/ 21 w 169"/>
                <a:gd name="T7" fmla="*/ 6 h 135"/>
                <a:gd name="T8" fmla="*/ 67 w 169"/>
                <a:gd name="T9" fmla="*/ 0 h 135"/>
                <a:gd name="T10" fmla="*/ 102 w 169"/>
                <a:gd name="T11" fmla="*/ 20 h 135"/>
                <a:gd name="T12" fmla="*/ 124 w 169"/>
                <a:gd name="T13" fmla="*/ 9 h 135"/>
                <a:gd name="T14" fmla="*/ 160 w 169"/>
                <a:gd name="T15" fmla="*/ 36 h 135"/>
                <a:gd name="T16" fmla="*/ 86 w 169"/>
                <a:gd name="T17" fmla="*/ 81 h 135"/>
                <a:gd name="T18" fmla="*/ 80 w 169"/>
                <a:gd name="T19" fmla="*/ 106 h 135"/>
                <a:gd name="T20" fmla="*/ 44 w 169"/>
                <a:gd name="T21" fmla="*/ 119 h 135"/>
                <a:gd name="T22" fmla="*/ 27 w 169"/>
                <a:gd name="T23" fmla="*/ 97 h 135"/>
                <a:gd name="T24" fmla="*/ 0 w 169"/>
                <a:gd name="T25" fmla="*/ 88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35">
                  <a:moveTo>
                    <a:pt x="0" y="100"/>
                  </a:moveTo>
                  <a:lnTo>
                    <a:pt x="8" y="84"/>
                  </a:lnTo>
                  <a:lnTo>
                    <a:pt x="31" y="29"/>
                  </a:lnTo>
                  <a:lnTo>
                    <a:pt x="21" y="6"/>
                  </a:lnTo>
                  <a:lnTo>
                    <a:pt x="71" y="0"/>
                  </a:lnTo>
                  <a:lnTo>
                    <a:pt x="107" y="22"/>
                  </a:lnTo>
                  <a:lnTo>
                    <a:pt x="130" y="11"/>
                  </a:lnTo>
                  <a:lnTo>
                    <a:pt x="168" y="40"/>
                  </a:lnTo>
                  <a:lnTo>
                    <a:pt x="90" y="91"/>
                  </a:lnTo>
                  <a:lnTo>
                    <a:pt x="84" y="120"/>
                  </a:lnTo>
                  <a:lnTo>
                    <a:pt x="46" y="134"/>
                  </a:lnTo>
                  <a:lnTo>
                    <a:pt x="29" y="109"/>
                  </a:lnTo>
                  <a:lnTo>
                    <a:pt x="0" y="10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6" name="Freeform 111"/>
            <p:cNvSpPr>
              <a:spLocks/>
            </p:cNvSpPr>
            <p:nvPr/>
          </p:nvSpPr>
          <p:spPr bwMode="auto">
            <a:xfrm>
              <a:off x="773" y="1126"/>
              <a:ext cx="115" cy="72"/>
            </a:xfrm>
            <a:custGeom>
              <a:avLst/>
              <a:gdLst>
                <a:gd name="T0" fmla="*/ 0 w 118"/>
                <a:gd name="T1" fmla="*/ 50 h 77"/>
                <a:gd name="T2" fmla="*/ 25 w 118"/>
                <a:gd name="T3" fmla="*/ 61 h 77"/>
                <a:gd name="T4" fmla="*/ 33 w 118"/>
                <a:gd name="T5" fmla="*/ 48 h 77"/>
                <a:gd name="T6" fmla="*/ 37 w 118"/>
                <a:gd name="T7" fmla="*/ 66 h 77"/>
                <a:gd name="T8" fmla="*/ 50 w 118"/>
                <a:gd name="T9" fmla="*/ 61 h 77"/>
                <a:gd name="T10" fmla="*/ 48 w 118"/>
                <a:gd name="T11" fmla="*/ 45 h 77"/>
                <a:gd name="T12" fmla="*/ 58 w 118"/>
                <a:gd name="T13" fmla="*/ 52 h 77"/>
                <a:gd name="T14" fmla="*/ 67 w 118"/>
                <a:gd name="T15" fmla="*/ 29 h 77"/>
                <a:gd name="T16" fmla="*/ 75 w 118"/>
                <a:gd name="T17" fmla="*/ 27 h 77"/>
                <a:gd name="T18" fmla="*/ 81 w 118"/>
                <a:gd name="T19" fmla="*/ 48 h 77"/>
                <a:gd name="T20" fmla="*/ 102 w 118"/>
                <a:gd name="T21" fmla="*/ 34 h 77"/>
                <a:gd name="T22" fmla="*/ 98 w 118"/>
                <a:gd name="T23" fmla="*/ 13 h 77"/>
                <a:gd name="T24" fmla="*/ 111 w 118"/>
                <a:gd name="T25" fmla="*/ 9 h 77"/>
                <a:gd name="T26" fmla="*/ 96 w 118"/>
                <a:gd name="T27" fmla="*/ 0 h 77"/>
                <a:gd name="T28" fmla="*/ 56 w 118"/>
                <a:gd name="T29" fmla="*/ 9 h 77"/>
                <a:gd name="T30" fmla="*/ 0 w 118"/>
                <a:gd name="T31" fmla="*/ 50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8" h="77">
                  <a:moveTo>
                    <a:pt x="0" y="58"/>
                  </a:moveTo>
                  <a:lnTo>
                    <a:pt x="27" y="69"/>
                  </a:lnTo>
                  <a:lnTo>
                    <a:pt x="35" y="55"/>
                  </a:lnTo>
                  <a:lnTo>
                    <a:pt x="39" y="76"/>
                  </a:lnTo>
                  <a:lnTo>
                    <a:pt x="52" y="69"/>
                  </a:lnTo>
                  <a:lnTo>
                    <a:pt x="50" y="51"/>
                  </a:lnTo>
                  <a:lnTo>
                    <a:pt x="62" y="60"/>
                  </a:lnTo>
                  <a:lnTo>
                    <a:pt x="71" y="33"/>
                  </a:lnTo>
                  <a:lnTo>
                    <a:pt x="79" y="31"/>
                  </a:lnTo>
                  <a:lnTo>
                    <a:pt x="85" y="55"/>
                  </a:lnTo>
                  <a:lnTo>
                    <a:pt x="108" y="38"/>
                  </a:lnTo>
                  <a:lnTo>
                    <a:pt x="104" y="15"/>
                  </a:lnTo>
                  <a:lnTo>
                    <a:pt x="117" y="11"/>
                  </a:lnTo>
                  <a:lnTo>
                    <a:pt x="102" y="0"/>
                  </a:lnTo>
                  <a:lnTo>
                    <a:pt x="58" y="11"/>
                  </a:lnTo>
                  <a:lnTo>
                    <a:pt x="0" y="5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7" name="Freeform 112"/>
            <p:cNvSpPr>
              <a:spLocks/>
            </p:cNvSpPr>
            <p:nvPr/>
          </p:nvSpPr>
          <p:spPr bwMode="auto">
            <a:xfrm>
              <a:off x="835" y="1286"/>
              <a:ext cx="282" cy="169"/>
            </a:xfrm>
            <a:custGeom>
              <a:avLst/>
              <a:gdLst>
                <a:gd name="T0" fmla="*/ 0 w 289"/>
                <a:gd name="T1" fmla="*/ 51 h 180"/>
                <a:gd name="T2" fmla="*/ 14 w 289"/>
                <a:gd name="T3" fmla="*/ 38 h 180"/>
                <a:gd name="T4" fmla="*/ 8 w 289"/>
                <a:gd name="T5" fmla="*/ 33 h 180"/>
                <a:gd name="T6" fmla="*/ 39 w 289"/>
                <a:gd name="T7" fmla="*/ 9 h 180"/>
                <a:gd name="T8" fmla="*/ 66 w 289"/>
                <a:gd name="T9" fmla="*/ 0 h 180"/>
                <a:gd name="T10" fmla="*/ 74 w 289"/>
                <a:gd name="T11" fmla="*/ 17 h 180"/>
                <a:gd name="T12" fmla="*/ 66 w 289"/>
                <a:gd name="T13" fmla="*/ 26 h 180"/>
                <a:gd name="T14" fmla="*/ 91 w 289"/>
                <a:gd name="T15" fmla="*/ 11 h 180"/>
                <a:gd name="T16" fmla="*/ 118 w 289"/>
                <a:gd name="T17" fmla="*/ 24 h 180"/>
                <a:gd name="T18" fmla="*/ 105 w 289"/>
                <a:gd name="T19" fmla="*/ 35 h 180"/>
                <a:gd name="T20" fmla="*/ 138 w 289"/>
                <a:gd name="T21" fmla="*/ 26 h 180"/>
                <a:gd name="T22" fmla="*/ 130 w 289"/>
                <a:gd name="T23" fmla="*/ 13 h 180"/>
                <a:gd name="T24" fmla="*/ 141 w 289"/>
                <a:gd name="T25" fmla="*/ 15 h 180"/>
                <a:gd name="T26" fmla="*/ 168 w 289"/>
                <a:gd name="T27" fmla="*/ 58 h 180"/>
                <a:gd name="T28" fmla="*/ 176 w 289"/>
                <a:gd name="T29" fmla="*/ 49 h 180"/>
                <a:gd name="T30" fmla="*/ 163 w 289"/>
                <a:gd name="T31" fmla="*/ 2 h 180"/>
                <a:gd name="T32" fmla="*/ 184 w 289"/>
                <a:gd name="T33" fmla="*/ 4 h 180"/>
                <a:gd name="T34" fmla="*/ 207 w 289"/>
                <a:gd name="T35" fmla="*/ 20 h 180"/>
                <a:gd name="T36" fmla="*/ 218 w 289"/>
                <a:gd name="T37" fmla="*/ 76 h 180"/>
                <a:gd name="T38" fmla="*/ 274 w 289"/>
                <a:gd name="T39" fmla="*/ 105 h 180"/>
                <a:gd name="T40" fmla="*/ 271 w 289"/>
                <a:gd name="T41" fmla="*/ 118 h 180"/>
                <a:gd name="T42" fmla="*/ 258 w 289"/>
                <a:gd name="T43" fmla="*/ 113 h 180"/>
                <a:gd name="T44" fmla="*/ 242 w 289"/>
                <a:gd name="T45" fmla="*/ 123 h 180"/>
                <a:gd name="T46" fmla="*/ 265 w 289"/>
                <a:gd name="T47" fmla="*/ 136 h 180"/>
                <a:gd name="T48" fmla="*/ 244 w 289"/>
                <a:gd name="T49" fmla="*/ 147 h 180"/>
                <a:gd name="T50" fmla="*/ 209 w 289"/>
                <a:gd name="T51" fmla="*/ 142 h 180"/>
                <a:gd name="T52" fmla="*/ 186 w 289"/>
                <a:gd name="T53" fmla="*/ 126 h 180"/>
                <a:gd name="T54" fmla="*/ 143 w 289"/>
                <a:gd name="T55" fmla="*/ 153 h 180"/>
                <a:gd name="T56" fmla="*/ 89 w 289"/>
                <a:gd name="T57" fmla="*/ 158 h 180"/>
                <a:gd name="T58" fmla="*/ 76 w 289"/>
                <a:gd name="T59" fmla="*/ 134 h 180"/>
                <a:gd name="T60" fmla="*/ 45 w 289"/>
                <a:gd name="T61" fmla="*/ 132 h 180"/>
                <a:gd name="T62" fmla="*/ 22 w 289"/>
                <a:gd name="T63" fmla="*/ 110 h 180"/>
                <a:gd name="T64" fmla="*/ 103 w 289"/>
                <a:gd name="T65" fmla="*/ 97 h 180"/>
                <a:gd name="T66" fmla="*/ 22 w 289"/>
                <a:gd name="T67" fmla="*/ 89 h 180"/>
                <a:gd name="T68" fmla="*/ 12 w 289"/>
                <a:gd name="T69" fmla="*/ 78 h 180"/>
                <a:gd name="T70" fmla="*/ 53 w 289"/>
                <a:gd name="T71" fmla="*/ 62 h 180"/>
                <a:gd name="T72" fmla="*/ 14 w 289"/>
                <a:gd name="T73" fmla="*/ 64 h 180"/>
                <a:gd name="T74" fmla="*/ 18 w 289"/>
                <a:gd name="T75" fmla="*/ 58 h 180"/>
                <a:gd name="T76" fmla="*/ 0 w 289"/>
                <a:gd name="T77" fmla="*/ 51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9" h="180">
                  <a:moveTo>
                    <a:pt x="0" y="57"/>
                  </a:moveTo>
                  <a:lnTo>
                    <a:pt x="14" y="44"/>
                  </a:lnTo>
                  <a:lnTo>
                    <a:pt x="8" y="37"/>
                  </a:lnTo>
                  <a:lnTo>
                    <a:pt x="41" y="11"/>
                  </a:lnTo>
                  <a:lnTo>
                    <a:pt x="70" y="0"/>
                  </a:lnTo>
                  <a:lnTo>
                    <a:pt x="78" y="19"/>
                  </a:lnTo>
                  <a:lnTo>
                    <a:pt x="70" y="30"/>
                  </a:lnTo>
                  <a:lnTo>
                    <a:pt x="95" y="13"/>
                  </a:lnTo>
                  <a:lnTo>
                    <a:pt x="124" y="28"/>
                  </a:lnTo>
                  <a:lnTo>
                    <a:pt x="111" y="39"/>
                  </a:lnTo>
                  <a:lnTo>
                    <a:pt x="145" y="30"/>
                  </a:lnTo>
                  <a:lnTo>
                    <a:pt x="136" y="15"/>
                  </a:lnTo>
                  <a:lnTo>
                    <a:pt x="149" y="17"/>
                  </a:lnTo>
                  <a:lnTo>
                    <a:pt x="176" y="66"/>
                  </a:lnTo>
                  <a:lnTo>
                    <a:pt x="184" y="55"/>
                  </a:lnTo>
                  <a:lnTo>
                    <a:pt x="171" y="2"/>
                  </a:lnTo>
                  <a:lnTo>
                    <a:pt x="194" y="4"/>
                  </a:lnTo>
                  <a:lnTo>
                    <a:pt x="217" y="22"/>
                  </a:lnTo>
                  <a:lnTo>
                    <a:pt x="229" y="86"/>
                  </a:lnTo>
                  <a:lnTo>
                    <a:pt x="288" y="119"/>
                  </a:lnTo>
                  <a:lnTo>
                    <a:pt x="285" y="134"/>
                  </a:lnTo>
                  <a:lnTo>
                    <a:pt x="271" y="128"/>
                  </a:lnTo>
                  <a:lnTo>
                    <a:pt x="254" y="139"/>
                  </a:lnTo>
                  <a:lnTo>
                    <a:pt x="279" y="154"/>
                  </a:lnTo>
                  <a:lnTo>
                    <a:pt x="256" y="167"/>
                  </a:lnTo>
                  <a:lnTo>
                    <a:pt x="219" y="161"/>
                  </a:lnTo>
                  <a:lnTo>
                    <a:pt x="196" y="143"/>
                  </a:lnTo>
                  <a:lnTo>
                    <a:pt x="151" y="174"/>
                  </a:lnTo>
                  <a:lnTo>
                    <a:pt x="93" y="179"/>
                  </a:lnTo>
                  <a:lnTo>
                    <a:pt x="80" y="152"/>
                  </a:lnTo>
                  <a:lnTo>
                    <a:pt x="47" y="150"/>
                  </a:lnTo>
                  <a:lnTo>
                    <a:pt x="24" y="125"/>
                  </a:lnTo>
                  <a:lnTo>
                    <a:pt x="109" y="110"/>
                  </a:lnTo>
                  <a:lnTo>
                    <a:pt x="24" y="101"/>
                  </a:lnTo>
                  <a:lnTo>
                    <a:pt x="12" y="88"/>
                  </a:lnTo>
                  <a:lnTo>
                    <a:pt x="55" y="70"/>
                  </a:lnTo>
                  <a:lnTo>
                    <a:pt x="14" y="72"/>
                  </a:lnTo>
                  <a:lnTo>
                    <a:pt x="18" y="66"/>
                  </a:lnTo>
                  <a:lnTo>
                    <a:pt x="0" y="5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8" name="Freeform 113"/>
            <p:cNvSpPr>
              <a:spLocks/>
            </p:cNvSpPr>
            <p:nvPr/>
          </p:nvSpPr>
          <p:spPr bwMode="auto">
            <a:xfrm>
              <a:off x="857" y="1153"/>
              <a:ext cx="190" cy="94"/>
            </a:xfrm>
            <a:custGeom>
              <a:avLst/>
              <a:gdLst>
                <a:gd name="T0" fmla="*/ 0 w 195"/>
                <a:gd name="T1" fmla="*/ 58 h 100"/>
                <a:gd name="T2" fmla="*/ 8 w 195"/>
                <a:gd name="T3" fmla="*/ 52 h 100"/>
                <a:gd name="T4" fmla="*/ 37 w 195"/>
                <a:gd name="T5" fmla="*/ 42 h 100"/>
                <a:gd name="T6" fmla="*/ 8 w 195"/>
                <a:gd name="T7" fmla="*/ 44 h 100"/>
                <a:gd name="T8" fmla="*/ 43 w 195"/>
                <a:gd name="T9" fmla="*/ 35 h 100"/>
                <a:gd name="T10" fmla="*/ 14 w 195"/>
                <a:gd name="T11" fmla="*/ 35 h 100"/>
                <a:gd name="T12" fmla="*/ 16 w 195"/>
                <a:gd name="T13" fmla="*/ 26 h 100"/>
                <a:gd name="T14" fmla="*/ 45 w 195"/>
                <a:gd name="T15" fmla="*/ 24 h 100"/>
                <a:gd name="T16" fmla="*/ 25 w 195"/>
                <a:gd name="T17" fmla="*/ 23 h 100"/>
                <a:gd name="T18" fmla="*/ 39 w 195"/>
                <a:gd name="T19" fmla="*/ 15 h 100"/>
                <a:gd name="T20" fmla="*/ 77 w 195"/>
                <a:gd name="T21" fmla="*/ 24 h 100"/>
                <a:gd name="T22" fmla="*/ 96 w 195"/>
                <a:gd name="T23" fmla="*/ 46 h 100"/>
                <a:gd name="T24" fmla="*/ 130 w 195"/>
                <a:gd name="T25" fmla="*/ 51 h 100"/>
                <a:gd name="T26" fmla="*/ 117 w 195"/>
                <a:gd name="T27" fmla="*/ 35 h 100"/>
                <a:gd name="T28" fmla="*/ 125 w 195"/>
                <a:gd name="T29" fmla="*/ 26 h 100"/>
                <a:gd name="T30" fmla="*/ 110 w 195"/>
                <a:gd name="T31" fmla="*/ 17 h 100"/>
                <a:gd name="T32" fmla="*/ 133 w 195"/>
                <a:gd name="T33" fmla="*/ 0 h 100"/>
                <a:gd name="T34" fmla="*/ 144 w 195"/>
                <a:gd name="T35" fmla="*/ 20 h 100"/>
                <a:gd name="T36" fmla="*/ 135 w 195"/>
                <a:gd name="T37" fmla="*/ 29 h 100"/>
                <a:gd name="T38" fmla="*/ 150 w 195"/>
                <a:gd name="T39" fmla="*/ 31 h 100"/>
                <a:gd name="T40" fmla="*/ 146 w 195"/>
                <a:gd name="T41" fmla="*/ 40 h 100"/>
                <a:gd name="T42" fmla="*/ 163 w 195"/>
                <a:gd name="T43" fmla="*/ 42 h 100"/>
                <a:gd name="T44" fmla="*/ 171 w 195"/>
                <a:gd name="T45" fmla="*/ 31 h 100"/>
                <a:gd name="T46" fmla="*/ 184 w 195"/>
                <a:gd name="T47" fmla="*/ 46 h 100"/>
                <a:gd name="T48" fmla="*/ 173 w 195"/>
                <a:gd name="T49" fmla="*/ 66 h 100"/>
                <a:gd name="T50" fmla="*/ 135 w 195"/>
                <a:gd name="T51" fmla="*/ 64 h 100"/>
                <a:gd name="T52" fmla="*/ 73 w 195"/>
                <a:gd name="T53" fmla="*/ 87 h 100"/>
                <a:gd name="T54" fmla="*/ 50 w 195"/>
                <a:gd name="T55" fmla="*/ 75 h 100"/>
                <a:gd name="T56" fmla="*/ 100 w 195"/>
                <a:gd name="T57" fmla="*/ 55 h 100"/>
                <a:gd name="T58" fmla="*/ 57 w 195"/>
                <a:gd name="T59" fmla="*/ 68 h 100"/>
                <a:gd name="T60" fmla="*/ 64 w 195"/>
                <a:gd name="T61" fmla="*/ 52 h 100"/>
                <a:gd name="T62" fmla="*/ 41 w 195"/>
                <a:gd name="T63" fmla="*/ 70 h 100"/>
                <a:gd name="T64" fmla="*/ 16 w 195"/>
                <a:gd name="T65" fmla="*/ 64 h 100"/>
                <a:gd name="T66" fmla="*/ 0 w 195"/>
                <a:gd name="T67" fmla="*/ 58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" h="100">
                  <a:moveTo>
                    <a:pt x="0" y="66"/>
                  </a:moveTo>
                  <a:lnTo>
                    <a:pt x="8" y="59"/>
                  </a:lnTo>
                  <a:lnTo>
                    <a:pt x="39" y="48"/>
                  </a:lnTo>
                  <a:lnTo>
                    <a:pt x="8" y="50"/>
                  </a:lnTo>
                  <a:lnTo>
                    <a:pt x="45" y="39"/>
                  </a:lnTo>
                  <a:lnTo>
                    <a:pt x="14" y="39"/>
                  </a:lnTo>
                  <a:lnTo>
                    <a:pt x="16" y="30"/>
                  </a:lnTo>
                  <a:lnTo>
                    <a:pt x="47" y="28"/>
                  </a:lnTo>
                  <a:lnTo>
                    <a:pt x="27" y="26"/>
                  </a:lnTo>
                  <a:lnTo>
                    <a:pt x="41" y="17"/>
                  </a:lnTo>
                  <a:lnTo>
                    <a:pt x="81" y="28"/>
                  </a:lnTo>
                  <a:lnTo>
                    <a:pt x="102" y="52"/>
                  </a:lnTo>
                  <a:lnTo>
                    <a:pt x="137" y="57"/>
                  </a:lnTo>
                  <a:lnTo>
                    <a:pt x="123" y="39"/>
                  </a:lnTo>
                  <a:lnTo>
                    <a:pt x="131" y="30"/>
                  </a:lnTo>
                  <a:lnTo>
                    <a:pt x="116" y="19"/>
                  </a:lnTo>
                  <a:lnTo>
                    <a:pt x="141" y="0"/>
                  </a:lnTo>
                  <a:lnTo>
                    <a:pt x="152" y="22"/>
                  </a:lnTo>
                  <a:lnTo>
                    <a:pt x="143" y="33"/>
                  </a:lnTo>
                  <a:lnTo>
                    <a:pt x="158" y="35"/>
                  </a:lnTo>
                  <a:lnTo>
                    <a:pt x="154" y="46"/>
                  </a:lnTo>
                  <a:lnTo>
                    <a:pt x="171" y="48"/>
                  </a:lnTo>
                  <a:lnTo>
                    <a:pt x="181" y="35"/>
                  </a:lnTo>
                  <a:lnTo>
                    <a:pt x="194" y="52"/>
                  </a:lnTo>
                  <a:lnTo>
                    <a:pt x="183" y="74"/>
                  </a:lnTo>
                  <a:lnTo>
                    <a:pt x="143" y="72"/>
                  </a:lnTo>
                  <a:lnTo>
                    <a:pt x="77" y="99"/>
                  </a:lnTo>
                  <a:lnTo>
                    <a:pt x="52" y="85"/>
                  </a:lnTo>
                  <a:lnTo>
                    <a:pt x="106" y="63"/>
                  </a:lnTo>
                  <a:lnTo>
                    <a:pt x="60" y="77"/>
                  </a:lnTo>
                  <a:lnTo>
                    <a:pt x="68" y="59"/>
                  </a:lnTo>
                  <a:lnTo>
                    <a:pt x="43" y="79"/>
                  </a:lnTo>
                  <a:lnTo>
                    <a:pt x="16" y="72"/>
                  </a:lnTo>
                  <a:lnTo>
                    <a:pt x="0" y="6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59" name="Freeform 114"/>
            <p:cNvSpPr>
              <a:spLocks/>
            </p:cNvSpPr>
            <p:nvPr/>
          </p:nvSpPr>
          <p:spPr bwMode="auto">
            <a:xfrm>
              <a:off x="1046" y="1056"/>
              <a:ext cx="97" cy="61"/>
            </a:xfrm>
            <a:custGeom>
              <a:avLst/>
              <a:gdLst>
                <a:gd name="T0" fmla="*/ 0 w 99"/>
                <a:gd name="T1" fmla="*/ 0 h 65"/>
                <a:gd name="T2" fmla="*/ 8 w 99"/>
                <a:gd name="T3" fmla="*/ 20 h 65"/>
                <a:gd name="T4" fmla="*/ 29 w 99"/>
                <a:gd name="T5" fmla="*/ 20 h 65"/>
                <a:gd name="T6" fmla="*/ 22 w 99"/>
                <a:gd name="T7" fmla="*/ 25 h 65"/>
                <a:gd name="T8" fmla="*/ 29 w 99"/>
                <a:gd name="T9" fmla="*/ 32 h 65"/>
                <a:gd name="T10" fmla="*/ 8 w 99"/>
                <a:gd name="T11" fmla="*/ 36 h 65"/>
                <a:gd name="T12" fmla="*/ 41 w 99"/>
                <a:gd name="T13" fmla="*/ 42 h 65"/>
                <a:gd name="T14" fmla="*/ 94 w 99"/>
                <a:gd name="T15" fmla="*/ 56 h 65"/>
                <a:gd name="T16" fmla="*/ 85 w 99"/>
                <a:gd name="T17" fmla="*/ 23 h 65"/>
                <a:gd name="T18" fmla="*/ 48 w 99"/>
                <a:gd name="T19" fmla="*/ 6 h 65"/>
                <a:gd name="T20" fmla="*/ 35 w 99"/>
                <a:gd name="T21" fmla="*/ 14 h 65"/>
                <a:gd name="T22" fmla="*/ 31 w 99"/>
                <a:gd name="T23" fmla="*/ 0 h 65"/>
                <a:gd name="T24" fmla="*/ 0 w 99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" h="65">
                  <a:moveTo>
                    <a:pt x="0" y="0"/>
                  </a:moveTo>
                  <a:lnTo>
                    <a:pt x="8" y="22"/>
                  </a:lnTo>
                  <a:lnTo>
                    <a:pt x="31" y="22"/>
                  </a:lnTo>
                  <a:lnTo>
                    <a:pt x="22" y="29"/>
                  </a:lnTo>
                  <a:lnTo>
                    <a:pt x="31" y="36"/>
                  </a:lnTo>
                  <a:lnTo>
                    <a:pt x="8" y="41"/>
                  </a:lnTo>
                  <a:lnTo>
                    <a:pt x="43" y="48"/>
                  </a:lnTo>
                  <a:lnTo>
                    <a:pt x="98" y="64"/>
                  </a:lnTo>
                  <a:lnTo>
                    <a:pt x="89" y="27"/>
                  </a:lnTo>
                  <a:lnTo>
                    <a:pt x="50" y="6"/>
                  </a:lnTo>
                  <a:lnTo>
                    <a:pt x="37" y="16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0" name="Freeform 115"/>
            <p:cNvSpPr>
              <a:spLocks/>
            </p:cNvSpPr>
            <p:nvPr/>
          </p:nvSpPr>
          <p:spPr bwMode="auto">
            <a:xfrm>
              <a:off x="1091" y="1170"/>
              <a:ext cx="78" cy="57"/>
            </a:xfrm>
            <a:custGeom>
              <a:avLst/>
              <a:gdLst>
                <a:gd name="T0" fmla="*/ 0 w 80"/>
                <a:gd name="T1" fmla="*/ 35 h 60"/>
                <a:gd name="T2" fmla="*/ 8 w 80"/>
                <a:gd name="T3" fmla="*/ 22 h 60"/>
                <a:gd name="T4" fmla="*/ 20 w 80"/>
                <a:gd name="T5" fmla="*/ 26 h 60"/>
                <a:gd name="T6" fmla="*/ 4 w 80"/>
                <a:gd name="T7" fmla="*/ 10 h 60"/>
                <a:gd name="T8" fmla="*/ 10 w 80"/>
                <a:gd name="T9" fmla="*/ 4 h 60"/>
                <a:gd name="T10" fmla="*/ 39 w 80"/>
                <a:gd name="T11" fmla="*/ 19 h 60"/>
                <a:gd name="T12" fmla="*/ 20 w 80"/>
                <a:gd name="T13" fmla="*/ 2 h 60"/>
                <a:gd name="T14" fmla="*/ 66 w 80"/>
                <a:gd name="T15" fmla="*/ 0 h 60"/>
                <a:gd name="T16" fmla="*/ 75 w 80"/>
                <a:gd name="T17" fmla="*/ 39 h 60"/>
                <a:gd name="T18" fmla="*/ 64 w 80"/>
                <a:gd name="T19" fmla="*/ 33 h 60"/>
                <a:gd name="T20" fmla="*/ 64 w 80"/>
                <a:gd name="T21" fmla="*/ 53 h 60"/>
                <a:gd name="T22" fmla="*/ 29 w 80"/>
                <a:gd name="T23" fmla="*/ 50 h 60"/>
                <a:gd name="T24" fmla="*/ 35 w 80"/>
                <a:gd name="T25" fmla="*/ 46 h 60"/>
                <a:gd name="T26" fmla="*/ 27 w 80"/>
                <a:gd name="T27" fmla="*/ 39 h 60"/>
                <a:gd name="T28" fmla="*/ 54 w 80"/>
                <a:gd name="T29" fmla="*/ 28 h 60"/>
                <a:gd name="T30" fmla="*/ 0 w 80"/>
                <a:gd name="T31" fmla="*/ 35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0" h="60">
                  <a:moveTo>
                    <a:pt x="0" y="39"/>
                  </a:moveTo>
                  <a:lnTo>
                    <a:pt x="8" y="24"/>
                  </a:lnTo>
                  <a:lnTo>
                    <a:pt x="22" y="2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41" y="21"/>
                  </a:lnTo>
                  <a:lnTo>
                    <a:pt x="22" y="2"/>
                  </a:lnTo>
                  <a:lnTo>
                    <a:pt x="70" y="0"/>
                  </a:lnTo>
                  <a:lnTo>
                    <a:pt x="79" y="43"/>
                  </a:lnTo>
                  <a:lnTo>
                    <a:pt x="68" y="37"/>
                  </a:lnTo>
                  <a:lnTo>
                    <a:pt x="68" y="59"/>
                  </a:lnTo>
                  <a:lnTo>
                    <a:pt x="31" y="56"/>
                  </a:lnTo>
                  <a:lnTo>
                    <a:pt x="37" y="50"/>
                  </a:lnTo>
                  <a:lnTo>
                    <a:pt x="29" y="43"/>
                  </a:lnTo>
                  <a:lnTo>
                    <a:pt x="56" y="30"/>
                  </a:lnTo>
                  <a:lnTo>
                    <a:pt x="0" y="3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1" name="Freeform 116"/>
            <p:cNvSpPr>
              <a:spLocks/>
            </p:cNvSpPr>
            <p:nvPr/>
          </p:nvSpPr>
          <p:spPr bwMode="auto">
            <a:xfrm>
              <a:off x="1091" y="1269"/>
              <a:ext cx="93" cy="89"/>
            </a:xfrm>
            <a:custGeom>
              <a:avLst/>
              <a:gdLst>
                <a:gd name="T0" fmla="*/ 0 w 95"/>
                <a:gd name="T1" fmla="*/ 42 h 96"/>
                <a:gd name="T2" fmla="*/ 4 w 95"/>
                <a:gd name="T3" fmla="*/ 30 h 96"/>
                <a:gd name="T4" fmla="*/ 35 w 95"/>
                <a:gd name="T5" fmla="*/ 38 h 96"/>
                <a:gd name="T6" fmla="*/ 29 w 95"/>
                <a:gd name="T7" fmla="*/ 24 h 96"/>
                <a:gd name="T8" fmla="*/ 37 w 95"/>
                <a:gd name="T9" fmla="*/ 24 h 96"/>
                <a:gd name="T10" fmla="*/ 18 w 95"/>
                <a:gd name="T11" fmla="*/ 19 h 96"/>
                <a:gd name="T12" fmla="*/ 29 w 95"/>
                <a:gd name="T13" fmla="*/ 13 h 96"/>
                <a:gd name="T14" fmla="*/ 20 w 95"/>
                <a:gd name="T15" fmla="*/ 6 h 96"/>
                <a:gd name="T16" fmla="*/ 77 w 95"/>
                <a:gd name="T17" fmla="*/ 0 h 96"/>
                <a:gd name="T18" fmla="*/ 79 w 95"/>
                <a:gd name="T19" fmla="*/ 19 h 96"/>
                <a:gd name="T20" fmla="*/ 62 w 95"/>
                <a:gd name="T21" fmla="*/ 32 h 96"/>
                <a:gd name="T22" fmla="*/ 87 w 95"/>
                <a:gd name="T23" fmla="*/ 38 h 96"/>
                <a:gd name="T24" fmla="*/ 90 w 95"/>
                <a:gd name="T25" fmla="*/ 66 h 96"/>
                <a:gd name="T26" fmla="*/ 52 w 95"/>
                <a:gd name="T27" fmla="*/ 82 h 96"/>
                <a:gd name="T28" fmla="*/ 35 w 95"/>
                <a:gd name="T29" fmla="*/ 58 h 96"/>
                <a:gd name="T30" fmla="*/ 0 w 95"/>
                <a:gd name="T31" fmla="*/ 42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6">
                  <a:moveTo>
                    <a:pt x="0" y="48"/>
                  </a:moveTo>
                  <a:lnTo>
                    <a:pt x="4" y="35"/>
                  </a:lnTo>
                  <a:lnTo>
                    <a:pt x="37" y="44"/>
                  </a:lnTo>
                  <a:lnTo>
                    <a:pt x="31" y="28"/>
                  </a:lnTo>
                  <a:lnTo>
                    <a:pt x="39" y="28"/>
                  </a:lnTo>
                  <a:lnTo>
                    <a:pt x="18" y="22"/>
                  </a:lnTo>
                  <a:lnTo>
                    <a:pt x="31" y="15"/>
                  </a:lnTo>
                  <a:lnTo>
                    <a:pt x="20" y="8"/>
                  </a:lnTo>
                  <a:lnTo>
                    <a:pt x="81" y="0"/>
                  </a:lnTo>
                  <a:lnTo>
                    <a:pt x="83" y="22"/>
                  </a:lnTo>
                  <a:lnTo>
                    <a:pt x="64" y="37"/>
                  </a:lnTo>
                  <a:lnTo>
                    <a:pt x="91" y="44"/>
                  </a:lnTo>
                  <a:lnTo>
                    <a:pt x="94" y="77"/>
                  </a:lnTo>
                  <a:lnTo>
                    <a:pt x="54" y="95"/>
                  </a:lnTo>
                  <a:lnTo>
                    <a:pt x="37" y="68"/>
                  </a:lnTo>
                  <a:lnTo>
                    <a:pt x="0" y="4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2" name="Freeform 117"/>
            <p:cNvSpPr>
              <a:spLocks/>
            </p:cNvSpPr>
            <p:nvPr/>
          </p:nvSpPr>
          <p:spPr bwMode="auto">
            <a:xfrm>
              <a:off x="1157" y="1075"/>
              <a:ext cx="58" cy="45"/>
            </a:xfrm>
            <a:custGeom>
              <a:avLst/>
              <a:gdLst>
                <a:gd name="T0" fmla="*/ 0 w 59"/>
                <a:gd name="T1" fmla="*/ 0 h 49"/>
                <a:gd name="T2" fmla="*/ 6 w 59"/>
                <a:gd name="T3" fmla="*/ 23 h 49"/>
                <a:gd name="T4" fmla="*/ 24 w 59"/>
                <a:gd name="T5" fmla="*/ 25 h 49"/>
                <a:gd name="T6" fmla="*/ 8 w 59"/>
                <a:gd name="T7" fmla="*/ 28 h 49"/>
                <a:gd name="T8" fmla="*/ 16 w 59"/>
                <a:gd name="T9" fmla="*/ 40 h 49"/>
                <a:gd name="T10" fmla="*/ 51 w 59"/>
                <a:gd name="T11" fmla="*/ 35 h 49"/>
                <a:gd name="T12" fmla="*/ 56 w 59"/>
                <a:gd name="T13" fmla="*/ 18 h 49"/>
                <a:gd name="T14" fmla="*/ 0 w 5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49">
                  <a:moveTo>
                    <a:pt x="0" y="0"/>
                  </a:moveTo>
                  <a:lnTo>
                    <a:pt x="6" y="27"/>
                  </a:lnTo>
                  <a:lnTo>
                    <a:pt x="24" y="29"/>
                  </a:lnTo>
                  <a:lnTo>
                    <a:pt x="8" y="34"/>
                  </a:lnTo>
                  <a:lnTo>
                    <a:pt x="16" y="48"/>
                  </a:lnTo>
                  <a:lnTo>
                    <a:pt x="53" y="41"/>
                  </a:lnTo>
                  <a:lnTo>
                    <a:pt x="58" y="22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3" name="Freeform 118"/>
            <p:cNvSpPr>
              <a:spLocks/>
            </p:cNvSpPr>
            <p:nvPr/>
          </p:nvSpPr>
          <p:spPr bwMode="auto">
            <a:xfrm>
              <a:off x="1176" y="1145"/>
              <a:ext cx="269" cy="102"/>
            </a:xfrm>
            <a:custGeom>
              <a:avLst/>
              <a:gdLst>
                <a:gd name="T0" fmla="*/ 0 w 276"/>
                <a:gd name="T1" fmla="*/ 13 h 109"/>
                <a:gd name="T2" fmla="*/ 18 w 276"/>
                <a:gd name="T3" fmla="*/ 0 h 109"/>
                <a:gd name="T4" fmla="*/ 39 w 276"/>
                <a:gd name="T5" fmla="*/ 7 h 109"/>
                <a:gd name="T6" fmla="*/ 56 w 276"/>
                <a:gd name="T7" fmla="*/ 13 h 109"/>
                <a:gd name="T8" fmla="*/ 52 w 276"/>
                <a:gd name="T9" fmla="*/ 24 h 109"/>
                <a:gd name="T10" fmla="*/ 82 w 276"/>
                <a:gd name="T11" fmla="*/ 17 h 109"/>
                <a:gd name="T12" fmla="*/ 99 w 276"/>
                <a:gd name="T13" fmla="*/ 24 h 109"/>
                <a:gd name="T14" fmla="*/ 86 w 276"/>
                <a:gd name="T15" fmla="*/ 24 h 109"/>
                <a:gd name="T16" fmla="*/ 116 w 276"/>
                <a:gd name="T17" fmla="*/ 33 h 109"/>
                <a:gd name="T18" fmla="*/ 82 w 276"/>
                <a:gd name="T19" fmla="*/ 36 h 109"/>
                <a:gd name="T20" fmla="*/ 99 w 276"/>
                <a:gd name="T21" fmla="*/ 42 h 109"/>
                <a:gd name="T22" fmla="*/ 86 w 276"/>
                <a:gd name="T23" fmla="*/ 50 h 109"/>
                <a:gd name="T24" fmla="*/ 103 w 276"/>
                <a:gd name="T25" fmla="*/ 44 h 109"/>
                <a:gd name="T26" fmla="*/ 122 w 276"/>
                <a:gd name="T27" fmla="*/ 63 h 109"/>
                <a:gd name="T28" fmla="*/ 124 w 276"/>
                <a:gd name="T29" fmla="*/ 53 h 109"/>
                <a:gd name="T30" fmla="*/ 173 w 276"/>
                <a:gd name="T31" fmla="*/ 63 h 109"/>
                <a:gd name="T32" fmla="*/ 221 w 276"/>
                <a:gd name="T33" fmla="*/ 46 h 109"/>
                <a:gd name="T34" fmla="*/ 261 w 276"/>
                <a:gd name="T35" fmla="*/ 65 h 109"/>
                <a:gd name="T36" fmla="*/ 249 w 276"/>
                <a:gd name="T37" fmla="*/ 75 h 109"/>
                <a:gd name="T38" fmla="*/ 254 w 276"/>
                <a:gd name="T39" fmla="*/ 90 h 109"/>
                <a:gd name="T40" fmla="*/ 231 w 276"/>
                <a:gd name="T41" fmla="*/ 95 h 109"/>
                <a:gd name="T42" fmla="*/ 204 w 276"/>
                <a:gd name="T43" fmla="*/ 80 h 109"/>
                <a:gd name="T44" fmla="*/ 204 w 276"/>
                <a:gd name="T45" fmla="*/ 90 h 109"/>
                <a:gd name="T46" fmla="*/ 189 w 276"/>
                <a:gd name="T47" fmla="*/ 95 h 109"/>
                <a:gd name="T48" fmla="*/ 130 w 276"/>
                <a:gd name="T49" fmla="*/ 95 h 109"/>
                <a:gd name="T50" fmla="*/ 124 w 276"/>
                <a:gd name="T51" fmla="*/ 80 h 109"/>
                <a:gd name="T52" fmla="*/ 112 w 276"/>
                <a:gd name="T53" fmla="*/ 95 h 109"/>
                <a:gd name="T54" fmla="*/ 93 w 276"/>
                <a:gd name="T55" fmla="*/ 80 h 109"/>
                <a:gd name="T56" fmla="*/ 80 w 276"/>
                <a:gd name="T57" fmla="*/ 90 h 109"/>
                <a:gd name="T58" fmla="*/ 57 w 276"/>
                <a:gd name="T59" fmla="*/ 29 h 109"/>
                <a:gd name="T60" fmla="*/ 31 w 276"/>
                <a:gd name="T61" fmla="*/ 33 h 109"/>
                <a:gd name="T62" fmla="*/ 0 w 276"/>
                <a:gd name="T63" fmla="*/ 13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6" h="109">
                  <a:moveTo>
                    <a:pt x="0" y="15"/>
                  </a:moveTo>
                  <a:lnTo>
                    <a:pt x="18" y="0"/>
                  </a:lnTo>
                  <a:lnTo>
                    <a:pt x="41" y="8"/>
                  </a:lnTo>
                  <a:lnTo>
                    <a:pt x="58" y="15"/>
                  </a:lnTo>
                  <a:lnTo>
                    <a:pt x="54" y="28"/>
                  </a:lnTo>
                  <a:lnTo>
                    <a:pt x="86" y="19"/>
                  </a:lnTo>
                  <a:lnTo>
                    <a:pt x="105" y="28"/>
                  </a:lnTo>
                  <a:lnTo>
                    <a:pt x="90" y="28"/>
                  </a:lnTo>
                  <a:lnTo>
                    <a:pt x="122" y="37"/>
                  </a:lnTo>
                  <a:lnTo>
                    <a:pt x="86" y="41"/>
                  </a:lnTo>
                  <a:lnTo>
                    <a:pt x="105" y="48"/>
                  </a:lnTo>
                  <a:lnTo>
                    <a:pt x="90" y="57"/>
                  </a:lnTo>
                  <a:lnTo>
                    <a:pt x="109" y="50"/>
                  </a:lnTo>
                  <a:lnTo>
                    <a:pt x="128" y="72"/>
                  </a:lnTo>
                  <a:lnTo>
                    <a:pt x="130" y="61"/>
                  </a:lnTo>
                  <a:lnTo>
                    <a:pt x="182" y="72"/>
                  </a:lnTo>
                  <a:lnTo>
                    <a:pt x="233" y="52"/>
                  </a:lnTo>
                  <a:lnTo>
                    <a:pt x="275" y="74"/>
                  </a:lnTo>
                  <a:lnTo>
                    <a:pt x="262" y="85"/>
                  </a:lnTo>
                  <a:lnTo>
                    <a:pt x="268" y="103"/>
                  </a:lnTo>
                  <a:lnTo>
                    <a:pt x="243" y="108"/>
                  </a:lnTo>
                  <a:lnTo>
                    <a:pt x="214" y="92"/>
                  </a:lnTo>
                  <a:lnTo>
                    <a:pt x="214" y="103"/>
                  </a:lnTo>
                  <a:lnTo>
                    <a:pt x="199" y="108"/>
                  </a:lnTo>
                  <a:lnTo>
                    <a:pt x="136" y="108"/>
                  </a:lnTo>
                  <a:lnTo>
                    <a:pt x="130" y="92"/>
                  </a:lnTo>
                  <a:lnTo>
                    <a:pt x="118" y="108"/>
                  </a:lnTo>
                  <a:lnTo>
                    <a:pt x="97" y="92"/>
                  </a:lnTo>
                  <a:lnTo>
                    <a:pt x="84" y="103"/>
                  </a:lnTo>
                  <a:lnTo>
                    <a:pt x="60" y="33"/>
                  </a:lnTo>
                  <a:lnTo>
                    <a:pt x="33" y="37"/>
                  </a:lnTo>
                  <a:lnTo>
                    <a:pt x="0" y="1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4" name="Freeform 119"/>
            <p:cNvSpPr>
              <a:spLocks/>
            </p:cNvSpPr>
            <p:nvPr/>
          </p:nvSpPr>
          <p:spPr bwMode="auto">
            <a:xfrm>
              <a:off x="1184" y="965"/>
              <a:ext cx="179" cy="140"/>
            </a:xfrm>
            <a:custGeom>
              <a:avLst/>
              <a:gdLst>
                <a:gd name="T0" fmla="*/ 0 w 184"/>
                <a:gd name="T1" fmla="*/ 40 h 150"/>
                <a:gd name="T2" fmla="*/ 41 w 184"/>
                <a:gd name="T3" fmla="*/ 34 h 150"/>
                <a:gd name="T4" fmla="*/ 18 w 184"/>
                <a:gd name="T5" fmla="*/ 17 h 150"/>
                <a:gd name="T6" fmla="*/ 54 w 184"/>
                <a:gd name="T7" fmla="*/ 7 h 150"/>
                <a:gd name="T8" fmla="*/ 25 w 184"/>
                <a:gd name="T9" fmla="*/ 0 h 150"/>
                <a:gd name="T10" fmla="*/ 74 w 184"/>
                <a:gd name="T11" fmla="*/ 9 h 150"/>
                <a:gd name="T12" fmla="*/ 86 w 184"/>
                <a:gd name="T13" fmla="*/ 34 h 150"/>
                <a:gd name="T14" fmla="*/ 112 w 184"/>
                <a:gd name="T15" fmla="*/ 35 h 150"/>
                <a:gd name="T16" fmla="*/ 120 w 184"/>
                <a:gd name="T17" fmla="*/ 51 h 150"/>
                <a:gd name="T18" fmla="*/ 122 w 184"/>
                <a:gd name="T19" fmla="*/ 40 h 150"/>
                <a:gd name="T20" fmla="*/ 133 w 184"/>
                <a:gd name="T21" fmla="*/ 40 h 150"/>
                <a:gd name="T22" fmla="*/ 126 w 184"/>
                <a:gd name="T23" fmla="*/ 51 h 150"/>
                <a:gd name="T24" fmla="*/ 141 w 184"/>
                <a:gd name="T25" fmla="*/ 60 h 150"/>
                <a:gd name="T26" fmla="*/ 133 w 184"/>
                <a:gd name="T27" fmla="*/ 73 h 150"/>
                <a:gd name="T28" fmla="*/ 159 w 184"/>
                <a:gd name="T29" fmla="*/ 72 h 150"/>
                <a:gd name="T30" fmla="*/ 173 w 184"/>
                <a:gd name="T31" fmla="*/ 87 h 150"/>
                <a:gd name="T32" fmla="*/ 141 w 184"/>
                <a:gd name="T33" fmla="*/ 93 h 150"/>
                <a:gd name="T34" fmla="*/ 131 w 184"/>
                <a:gd name="T35" fmla="*/ 108 h 150"/>
                <a:gd name="T36" fmla="*/ 123 w 184"/>
                <a:gd name="T37" fmla="*/ 93 h 150"/>
                <a:gd name="T38" fmla="*/ 118 w 184"/>
                <a:gd name="T39" fmla="*/ 130 h 150"/>
                <a:gd name="T40" fmla="*/ 95 w 184"/>
                <a:gd name="T41" fmla="*/ 110 h 150"/>
                <a:gd name="T42" fmla="*/ 105 w 184"/>
                <a:gd name="T43" fmla="*/ 130 h 150"/>
                <a:gd name="T44" fmla="*/ 63 w 184"/>
                <a:gd name="T45" fmla="*/ 127 h 150"/>
                <a:gd name="T46" fmla="*/ 53 w 184"/>
                <a:gd name="T47" fmla="*/ 116 h 150"/>
                <a:gd name="T48" fmla="*/ 72 w 184"/>
                <a:gd name="T49" fmla="*/ 116 h 150"/>
                <a:gd name="T50" fmla="*/ 52 w 184"/>
                <a:gd name="T51" fmla="*/ 110 h 150"/>
                <a:gd name="T52" fmla="*/ 46 w 184"/>
                <a:gd name="T53" fmla="*/ 105 h 150"/>
                <a:gd name="T54" fmla="*/ 54 w 184"/>
                <a:gd name="T55" fmla="*/ 103 h 150"/>
                <a:gd name="T56" fmla="*/ 39 w 184"/>
                <a:gd name="T57" fmla="*/ 97 h 150"/>
                <a:gd name="T58" fmla="*/ 93 w 184"/>
                <a:gd name="T59" fmla="*/ 84 h 150"/>
                <a:gd name="T60" fmla="*/ 25 w 184"/>
                <a:gd name="T61" fmla="*/ 87 h 150"/>
                <a:gd name="T62" fmla="*/ 14 w 184"/>
                <a:gd name="T63" fmla="*/ 76 h 150"/>
                <a:gd name="T64" fmla="*/ 39 w 184"/>
                <a:gd name="T65" fmla="*/ 68 h 150"/>
                <a:gd name="T66" fmla="*/ 2 w 184"/>
                <a:gd name="T67" fmla="*/ 60 h 150"/>
                <a:gd name="T68" fmla="*/ 10 w 184"/>
                <a:gd name="T69" fmla="*/ 60 h 150"/>
                <a:gd name="T70" fmla="*/ 0 w 184"/>
                <a:gd name="T71" fmla="*/ 49 h 150"/>
                <a:gd name="T72" fmla="*/ 41 w 184"/>
                <a:gd name="T73" fmla="*/ 49 h 150"/>
                <a:gd name="T74" fmla="*/ 0 w 184"/>
                <a:gd name="T75" fmla="*/ 40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50">
                  <a:moveTo>
                    <a:pt x="0" y="46"/>
                  </a:moveTo>
                  <a:lnTo>
                    <a:pt x="43" y="39"/>
                  </a:lnTo>
                  <a:lnTo>
                    <a:pt x="20" y="19"/>
                  </a:lnTo>
                  <a:lnTo>
                    <a:pt x="58" y="8"/>
                  </a:lnTo>
                  <a:lnTo>
                    <a:pt x="27" y="0"/>
                  </a:lnTo>
                  <a:lnTo>
                    <a:pt x="78" y="11"/>
                  </a:lnTo>
                  <a:lnTo>
                    <a:pt x="90" y="39"/>
                  </a:lnTo>
                  <a:lnTo>
                    <a:pt x="118" y="41"/>
                  </a:lnTo>
                  <a:lnTo>
                    <a:pt x="126" y="59"/>
                  </a:lnTo>
                  <a:lnTo>
                    <a:pt x="128" y="46"/>
                  </a:lnTo>
                  <a:lnTo>
                    <a:pt x="141" y="46"/>
                  </a:lnTo>
                  <a:lnTo>
                    <a:pt x="134" y="59"/>
                  </a:lnTo>
                  <a:lnTo>
                    <a:pt x="149" y="69"/>
                  </a:lnTo>
                  <a:lnTo>
                    <a:pt x="141" y="84"/>
                  </a:lnTo>
                  <a:lnTo>
                    <a:pt x="168" y="82"/>
                  </a:lnTo>
                  <a:lnTo>
                    <a:pt x="183" y="100"/>
                  </a:lnTo>
                  <a:lnTo>
                    <a:pt x="149" y="107"/>
                  </a:lnTo>
                  <a:lnTo>
                    <a:pt x="139" y="124"/>
                  </a:lnTo>
                  <a:lnTo>
                    <a:pt x="130" y="107"/>
                  </a:lnTo>
                  <a:lnTo>
                    <a:pt x="124" y="149"/>
                  </a:lnTo>
                  <a:lnTo>
                    <a:pt x="101" y="126"/>
                  </a:lnTo>
                  <a:lnTo>
                    <a:pt x="111" y="149"/>
                  </a:lnTo>
                  <a:lnTo>
                    <a:pt x="67" y="146"/>
                  </a:lnTo>
                  <a:lnTo>
                    <a:pt x="56" y="133"/>
                  </a:lnTo>
                  <a:lnTo>
                    <a:pt x="76" y="133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58" y="118"/>
                  </a:lnTo>
                  <a:lnTo>
                    <a:pt x="41" y="111"/>
                  </a:lnTo>
                  <a:lnTo>
                    <a:pt x="99" y="96"/>
                  </a:lnTo>
                  <a:lnTo>
                    <a:pt x="27" y="100"/>
                  </a:lnTo>
                  <a:lnTo>
                    <a:pt x="14" y="87"/>
                  </a:lnTo>
                  <a:lnTo>
                    <a:pt x="41" y="78"/>
                  </a:lnTo>
                  <a:lnTo>
                    <a:pt x="2" y="69"/>
                  </a:lnTo>
                  <a:lnTo>
                    <a:pt x="10" y="69"/>
                  </a:lnTo>
                  <a:lnTo>
                    <a:pt x="0" y="57"/>
                  </a:lnTo>
                  <a:lnTo>
                    <a:pt x="43" y="57"/>
                  </a:lnTo>
                  <a:lnTo>
                    <a:pt x="0" y="4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5" name="Freeform 120"/>
            <p:cNvSpPr>
              <a:spLocks/>
            </p:cNvSpPr>
            <p:nvPr/>
          </p:nvSpPr>
          <p:spPr bwMode="auto">
            <a:xfrm>
              <a:off x="1187" y="1204"/>
              <a:ext cx="44" cy="34"/>
            </a:xfrm>
            <a:custGeom>
              <a:avLst/>
              <a:gdLst>
                <a:gd name="T0" fmla="*/ 0 w 45"/>
                <a:gd name="T1" fmla="*/ 22 h 39"/>
                <a:gd name="T2" fmla="*/ 6 w 45"/>
                <a:gd name="T3" fmla="*/ 0 h 39"/>
                <a:gd name="T4" fmla="*/ 35 w 45"/>
                <a:gd name="T5" fmla="*/ 6 h 39"/>
                <a:gd name="T6" fmla="*/ 42 w 45"/>
                <a:gd name="T7" fmla="*/ 29 h 39"/>
                <a:gd name="T8" fmla="*/ 0 w 45"/>
                <a:gd name="T9" fmla="*/ 2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9">
                  <a:moveTo>
                    <a:pt x="0" y="29"/>
                  </a:moveTo>
                  <a:lnTo>
                    <a:pt x="6" y="0"/>
                  </a:lnTo>
                  <a:lnTo>
                    <a:pt x="37" y="8"/>
                  </a:lnTo>
                  <a:lnTo>
                    <a:pt x="44" y="38"/>
                  </a:lnTo>
                  <a:lnTo>
                    <a:pt x="0" y="2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6" name="Freeform 121"/>
            <p:cNvSpPr>
              <a:spLocks/>
            </p:cNvSpPr>
            <p:nvPr/>
          </p:nvSpPr>
          <p:spPr bwMode="auto">
            <a:xfrm>
              <a:off x="1184" y="1119"/>
              <a:ext cx="51" cy="17"/>
            </a:xfrm>
            <a:custGeom>
              <a:avLst/>
              <a:gdLst>
                <a:gd name="T0" fmla="*/ 0 w 52"/>
                <a:gd name="T1" fmla="*/ 6 h 18"/>
                <a:gd name="T2" fmla="*/ 12 w 52"/>
                <a:gd name="T3" fmla="*/ 15 h 18"/>
                <a:gd name="T4" fmla="*/ 49 w 52"/>
                <a:gd name="T5" fmla="*/ 6 h 18"/>
                <a:gd name="T6" fmla="*/ 14 w 52"/>
                <a:gd name="T7" fmla="*/ 0 h 18"/>
                <a:gd name="T8" fmla="*/ 0 w 52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8">
                  <a:moveTo>
                    <a:pt x="0" y="6"/>
                  </a:moveTo>
                  <a:lnTo>
                    <a:pt x="12" y="17"/>
                  </a:lnTo>
                  <a:lnTo>
                    <a:pt x="51" y="6"/>
                  </a:lnTo>
                  <a:lnTo>
                    <a:pt x="14" y="0"/>
                  </a:lnTo>
                  <a:lnTo>
                    <a:pt x="0" y="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7" name="Freeform 122"/>
            <p:cNvSpPr>
              <a:spLocks/>
            </p:cNvSpPr>
            <p:nvPr/>
          </p:nvSpPr>
          <p:spPr bwMode="auto">
            <a:xfrm>
              <a:off x="1197" y="1264"/>
              <a:ext cx="84" cy="73"/>
            </a:xfrm>
            <a:custGeom>
              <a:avLst/>
              <a:gdLst>
                <a:gd name="T0" fmla="*/ 0 w 86"/>
                <a:gd name="T1" fmla="*/ 11 h 78"/>
                <a:gd name="T2" fmla="*/ 2 w 86"/>
                <a:gd name="T3" fmla="*/ 42 h 78"/>
                <a:gd name="T4" fmla="*/ 10 w 86"/>
                <a:gd name="T5" fmla="*/ 50 h 78"/>
                <a:gd name="T6" fmla="*/ 6 w 86"/>
                <a:gd name="T7" fmla="*/ 67 h 78"/>
                <a:gd name="T8" fmla="*/ 20 w 86"/>
                <a:gd name="T9" fmla="*/ 67 h 78"/>
                <a:gd name="T10" fmla="*/ 31 w 86"/>
                <a:gd name="T11" fmla="*/ 53 h 78"/>
                <a:gd name="T12" fmla="*/ 20 w 86"/>
                <a:gd name="T13" fmla="*/ 42 h 78"/>
                <a:gd name="T14" fmla="*/ 53 w 86"/>
                <a:gd name="T15" fmla="*/ 42 h 78"/>
                <a:gd name="T16" fmla="*/ 81 w 86"/>
                <a:gd name="T17" fmla="*/ 4 h 78"/>
                <a:gd name="T18" fmla="*/ 6 w 86"/>
                <a:gd name="T19" fmla="*/ 0 h 78"/>
                <a:gd name="T20" fmla="*/ 16 w 86"/>
                <a:gd name="T21" fmla="*/ 13 h 78"/>
                <a:gd name="T22" fmla="*/ 0 w 86"/>
                <a:gd name="T23" fmla="*/ 1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0" y="13"/>
                  </a:moveTo>
                  <a:lnTo>
                    <a:pt x="2" y="48"/>
                  </a:lnTo>
                  <a:lnTo>
                    <a:pt x="10" y="57"/>
                  </a:lnTo>
                  <a:lnTo>
                    <a:pt x="6" y="77"/>
                  </a:lnTo>
                  <a:lnTo>
                    <a:pt x="20" y="77"/>
                  </a:lnTo>
                  <a:lnTo>
                    <a:pt x="33" y="61"/>
                  </a:lnTo>
                  <a:lnTo>
                    <a:pt x="20" y="48"/>
                  </a:lnTo>
                  <a:lnTo>
                    <a:pt x="55" y="48"/>
                  </a:lnTo>
                  <a:lnTo>
                    <a:pt x="85" y="4"/>
                  </a:lnTo>
                  <a:lnTo>
                    <a:pt x="6" y="0"/>
                  </a:lnTo>
                  <a:lnTo>
                    <a:pt x="16" y="15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8" name="Freeform 123"/>
            <p:cNvSpPr>
              <a:spLocks/>
            </p:cNvSpPr>
            <p:nvPr/>
          </p:nvSpPr>
          <p:spPr bwMode="auto">
            <a:xfrm>
              <a:off x="1252" y="886"/>
              <a:ext cx="480" cy="297"/>
            </a:xfrm>
            <a:custGeom>
              <a:avLst/>
              <a:gdLst>
                <a:gd name="T0" fmla="*/ 27 w 492"/>
                <a:gd name="T1" fmla="*/ 76 h 316"/>
                <a:gd name="T2" fmla="*/ 52 w 492"/>
                <a:gd name="T3" fmla="*/ 81 h 316"/>
                <a:gd name="T4" fmla="*/ 114 w 492"/>
                <a:gd name="T5" fmla="*/ 79 h 316"/>
                <a:gd name="T6" fmla="*/ 102 w 492"/>
                <a:gd name="T7" fmla="*/ 88 h 316"/>
                <a:gd name="T8" fmla="*/ 87 w 492"/>
                <a:gd name="T9" fmla="*/ 108 h 316"/>
                <a:gd name="T10" fmla="*/ 129 w 492"/>
                <a:gd name="T11" fmla="*/ 110 h 316"/>
                <a:gd name="T12" fmla="*/ 181 w 492"/>
                <a:gd name="T13" fmla="*/ 82 h 316"/>
                <a:gd name="T14" fmla="*/ 252 w 492"/>
                <a:gd name="T15" fmla="*/ 92 h 316"/>
                <a:gd name="T16" fmla="*/ 183 w 492"/>
                <a:gd name="T17" fmla="*/ 144 h 316"/>
                <a:gd name="T18" fmla="*/ 85 w 492"/>
                <a:gd name="T19" fmla="*/ 117 h 316"/>
                <a:gd name="T20" fmla="*/ 85 w 492"/>
                <a:gd name="T21" fmla="*/ 140 h 316"/>
                <a:gd name="T22" fmla="*/ 160 w 492"/>
                <a:gd name="T23" fmla="*/ 174 h 316"/>
                <a:gd name="T24" fmla="*/ 104 w 492"/>
                <a:gd name="T25" fmla="*/ 176 h 316"/>
                <a:gd name="T26" fmla="*/ 93 w 492"/>
                <a:gd name="T27" fmla="*/ 197 h 316"/>
                <a:gd name="T28" fmla="*/ 112 w 492"/>
                <a:gd name="T29" fmla="*/ 187 h 316"/>
                <a:gd name="T30" fmla="*/ 95 w 492"/>
                <a:gd name="T31" fmla="*/ 213 h 316"/>
                <a:gd name="T32" fmla="*/ 110 w 492"/>
                <a:gd name="T33" fmla="*/ 228 h 316"/>
                <a:gd name="T34" fmla="*/ 114 w 492"/>
                <a:gd name="T35" fmla="*/ 237 h 316"/>
                <a:gd name="T36" fmla="*/ 81 w 492"/>
                <a:gd name="T37" fmla="*/ 242 h 316"/>
                <a:gd name="T38" fmla="*/ 54 w 492"/>
                <a:gd name="T39" fmla="*/ 255 h 316"/>
                <a:gd name="T40" fmla="*/ 100 w 492"/>
                <a:gd name="T41" fmla="*/ 275 h 316"/>
                <a:gd name="T42" fmla="*/ 133 w 492"/>
                <a:gd name="T43" fmla="*/ 268 h 316"/>
                <a:gd name="T44" fmla="*/ 148 w 492"/>
                <a:gd name="T45" fmla="*/ 268 h 316"/>
                <a:gd name="T46" fmla="*/ 166 w 492"/>
                <a:gd name="T47" fmla="*/ 278 h 316"/>
                <a:gd name="T48" fmla="*/ 195 w 492"/>
                <a:gd name="T49" fmla="*/ 255 h 316"/>
                <a:gd name="T50" fmla="*/ 210 w 492"/>
                <a:gd name="T51" fmla="*/ 235 h 316"/>
                <a:gd name="T52" fmla="*/ 243 w 492"/>
                <a:gd name="T53" fmla="*/ 213 h 316"/>
                <a:gd name="T54" fmla="*/ 259 w 492"/>
                <a:gd name="T55" fmla="*/ 201 h 316"/>
                <a:gd name="T56" fmla="*/ 260 w 492"/>
                <a:gd name="T57" fmla="*/ 178 h 316"/>
                <a:gd name="T58" fmla="*/ 215 w 492"/>
                <a:gd name="T59" fmla="*/ 166 h 316"/>
                <a:gd name="T60" fmla="*/ 215 w 492"/>
                <a:gd name="T61" fmla="*/ 160 h 316"/>
                <a:gd name="T62" fmla="*/ 308 w 492"/>
                <a:gd name="T63" fmla="*/ 144 h 316"/>
                <a:gd name="T64" fmla="*/ 331 w 492"/>
                <a:gd name="T65" fmla="*/ 125 h 316"/>
                <a:gd name="T66" fmla="*/ 417 w 492"/>
                <a:gd name="T67" fmla="*/ 72 h 316"/>
                <a:gd name="T68" fmla="*/ 350 w 492"/>
                <a:gd name="T69" fmla="*/ 70 h 316"/>
                <a:gd name="T70" fmla="*/ 467 w 492"/>
                <a:gd name="T71" fmla="*/ 42 h 316"/>
                <a:gd name="T72" fmla="*/ 431 w 492"/>
                <a:gd name="T73" fmla="*/ 11 h 316"/>
                <a:gd name="T74" fmla="*/ 279 w 492"/>
                <a:gd name="T75" fmla="*/ 0 h 316"/>
                <a:gd name="T76" fmla="*/ 259 w 492"/>
                <a:gd name="T77" fmla="*/ 4 h 316"/>
                <a:gd name="T78" fmla="*/ 233 w 492"/>
                <a:gd name="T79" fmla="*/ 31 h 316"/>
                <a:gd name="T80" fmla="*/ 180 w 492"/>
                <a:gd name="T81" fmla="*/ 18 h 316"/>
                <a:gd name="T82" fmla="*/ 138 w 492"/>
                <a:gd name="T83" fmla="*/ 20 h 316"/>
                <a:gd name="T84" fmla="*/ 166 w 492"/>
                <a:gd name="T85" fmla="*/ 49 h 316"/>
                <a:gd name="T86" fmla="*/ 102 w 492"/>
                <a:gd name="T87" fmla="*/ 49 h 3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316">
                  <a:moveTo>
                    <a:pt x="0" y="75"/>
                  </a:moveTo>
                  <a:lnTo>
                    <a:pt x="43" y="75"/>
                  </a:lnTo>
                  <a:lnTo>
                    <a:pt x="29" y="86"/>
                  </a:lnTo>
                  <a:lnTo>
                    <a:pt x="91" y="77"/>
                  </a:lnTo>
                  <a:lnTo>
                    <a:pt x="37" y="86"/>
                  </a:lnTo>
                  <a:lnTo>
                    <a:pt x="54" y="91"/>
                  </a:lnTo>
                  <a:lnTo>
                    <a:pt x="37" y="91"/>
                  </a:lnTo>
                  <a:lnTo>
                    <a:pt x="41" y="100"/>
                  </a:lnTo>
                  <a:lnTo>
                    <a:pt x="120" y="89"/>
                  </a:lnTo>
                  <a:lnTo>
                    <a:pt x="43" y="109"/>
                  </a:lnTo>
                  <a:lnTo>
                    <a:pt x="76" y="122"/>
                  </a:lnTo>
                  <a:lnTo>
                    <a:pt x="108" y="100"/>
                  </a:lnTo>
                  <a:lnTo>
                    <a:pt x="160" y="97"/>
                  </a:lnTo>
                  <a:lnTo>
                    <a:pt x="106" y="106"/>
                  </a:lnTo>
                  <a:lnTo>
                    <a:pt x="91" y="122"/>
                  </a:lnTo>
                  <a:lnTo>
                    <a:pt x="124" y="126"/>
                  </a:lnTo>
                  <a:lnTo>
                    <a:pt x="160" y="106"/>
                  </a:lnTo>
                  <a:lnTo>
                    <a:pt x="135" y="124"/>
                  </a:lnTo>
                  <a:lnTo>
                    <a:pt x="160" y="124"/>
                  </a:lnTo>
                  <a:lnTo>
                    <a:pt x="195" y="111"/>
                  </a:lnTo>
                  <a:lnTo>
                    <a:pt x="191" y="93"/>
                  </a:lnTo>
                  <a:lnTo>
                    <a:pt x="228" y="80"/>
                  </a:lnTo>
                  <a:lnTo>
                    <a:pt x="201" y="109"/>
                  </a:lnTo>
                  <a:lnTo>
                    <a:pt x="264" y="104"/>
                  </a:lnTo>
                  <a:lnTo>
                    <a:pt x="139" y="133"/>
                  </a:lnTo>
                  <a:lnTo>
                    <a:pt x="168" y="163"/>
                  </a:lnTo>
                  <a:lnTo>
                    <a:pt x="193" y="163"/>
                  </a:lnTo>
                  <a:lnTo>
                    <a:pt x="178" y="172"/>
                  </a:lnTo>
                  <a:lnTo>
                    <a:pt x="131" y="138"/>
                  </a:lnTo>
                  <a:lnTo>
                    <a:pt x="89" y="133"/>
                  </a:lnTo>
                  <a:lnTo>
                    <a:pt x="89" y="148"/>
                  </a:lnTo>
                  <a:lnTo>
                    <a:pt x="106" y="154"/>
                  </a:lnTo>
                  <a:lnTo>
                    <a:pt x="89" y="159"/>
                  </a:lnTo>
                  <a:lnTo>
                    <a:pt x="139" y="194"/>
                  </a:lnTo>
                  <a:lnTo>
                    <a:pt x="118" y="194"/>
                  </a:lnTo>
                  <a:lnTo>
                    <a:pt x="168" y="197"/>
                  </a:lnTo>
                  <a:lnTo>
                    <a:pt x="141" y="203"/>
                  </a:lnTo>
                  <a:lnTo>
                    <a:pt x="153" y="217"/>
                  </a:lnTo>
                  <a:lnTo>
                    <a:pt x="110" y="199"/>
                  </a:lnTo>
                  <a:lnTo>
                    <a:pt x="85" y="203"/>
                  </a:lnTo>
                  <a:lnTo>
                    <a:pt x="72" y="232"/>
                  </a:lnTo>
                  <a:lnTo>
                    <a:pt x="97" y="223"/>
                  </a:lnTo>
                  <a:lnTo>
                    <a:pt x="95" y="234"/>
                  </a:lnTo>
                  <a:lnTo>
                    <a:pt x="104" y="234"/>
                  </a:lnTo>
                  <a:lnTo>
                    <a:pt x="118" y="212"/>
                  </a:lnTo>
                  <a:lnTo>
                    <a:pt x="114" y="230"/>
                  </a:lnTo>
                  <a:lnTo>
                    <a:pt x="126" y="232"/>
                  </a:lnTo>
                  <a:lnTo>
                    <a:pt x="99" y="241"/>
                  </a:lnTo>
                  <a:lnTo>
                    <a:pt x="118" y="241"/>
                  </a:lnTo>
                  <a:lnTo>
                    <a:pt x="104" y="248"/>
                  </a:lnTo>
                  <a:lnTo>
                    <a:pt x="116" y="259"/>
                  </a:lnTo>
                  <a:lnTo>
                    <a:pt x="135" y="259"/>
                  </a:lnTo>
                  <a:lnTo>
                    <a:pt x="153" y="237"/>
                  </a:lnTo>
                  <a:lnTo>
                    <a:pt x="120" y="268"/>
                  </a:lnTo>
                  <a:lnTo>
                    <a:pt x="89" y="243"/>
                  </a:lnTo>
                  <a:lnTo>
                    <a:pt x="60" y="248"/>
                  </a:lnTo>
                  <a:lnTo>
                    <a:pt x="85" y="274"/>
                  </a:lnTo>
                  <a:lnTo>
                    <a:pt x="41" y="288"/>
                  </a:lnTo>
                  <a:lnTo>
                    <a:pt x="47" y="306"/>
                  </a:lnTo>
                  <a:lnTo>
                    <a:pt x="56" y="288"/>
                  </a:lnTo>
                  <a:lnTo>
                    <a:pt x="56" y="306"/>
                  </a:lnTo>
                  <a:lnTo>
                    <a:pt x="85" y="297"/>
                  </a:lnTo>
                  <a:lnTo>
                    <a:pt x="106" y="312"/>
                  </a:lnTo>
                  <a:lnTo>
                    <a:pt x="118" y="312"/>
                  </a:lnTo>
                  <a:lnTo>
                    <a:pt x="110" y="301"/>
                  </a:lnTo>
                  <a:lnTo>
                    <a:pt x="139" y="303"/>
                  </a:lnTo>
                  <a:lnTo>
                    <a:pt x="135" y="292"/>
                  </a:lnTo>
                  <a:lnTo>
                    <a:pt x="147" y="306"/>
                  </a:lnTo>
                  <a:lnTo>
                    <a:pt x="156" y="303"/>
                  </a:lnTo>
                  <a:lnTo>
                    <a:pt x="151" y="294"/>
                  </a:lnTo>
                  <a:lnTo>
                    <a:pt x="174" y="303"/>
                  </a:lnTo>
                  <a:lnTo>
                    <a:pt x="174" y="315"/>
                  </a:lnTo>
                  <a:lnTo>
                    <a:pt x="216" y="303"/>
                  </a:lnTo>
                  <a:lnTo>
                    <a:pt x="224" y="286"/>
                  </a:lnTo>
                  <a:lnTo>
                    <a:pt x="205" y="288"/>
                  </a:lnTo>
                  <a:lnTo>
                    <a:pt x="205" y="272"/>
                  </a:lnTo>
                  <a:lnTo>
                    <a:pt x="160" y="272"/>
                  </a:lnTo>
                  <a:lnTo>
                    <a:pt x="220" y="266"/>
                  </a:lnTo>
                  <a:lnTo>
                    <a:pt x="228" y="257"/>
                  </a:lnTo>
                  <a:lnTo>
                    <a:pt x="220" y="241"/>
                  </a:lnTo>
                  <a:lnTo>
                    <a:pt x="255" y="241"/>
                  </a:lnTo>
                  <a:lnTo>
                    <a:pt x="264" y="234"/>
                  </a:lnTo>
                  <a:lnTo>
                    <a:pt x="241" y="230"/>
                  </a:lnTo>
                  <a:lnTo>
                    <a:pt x="272" y="228"/>
                  </a:lnTo>
                  <a:lnTo>
                    <a:pt x="251" y="217"/>
                  </a:lnTo>
                  <a:lnTo>
                    <a:pt x="276" y="210"/>
                  </a:lnTo>
                  <a:lnTo>
                    <a:pt x="274" y="201"/>
                  </a:lnTo>
                  <a:lnTo>
                    <a:pt x="228" y="199"/>
                  </a:lnTo>
                  <a:lnTo>
                    <a:pt x="253" y="190"/>
                  </a:lnTo>
                  <a:lnTo>
                    <a:pt x="226" y="188"/>
                  </a:lnTo>
                  <a:lnTo>
                    <a:pt x="276" y="194"/>
                  </a:lnTo>
                  <a:lnTo>
                    <a:pt x="278" y="185"/>
                  </a:lnTo>
                  <a:lnTo>
                    <a:pt x="226" y="181"/>
                  </a:lnTo>
                  <a:lnTo>
                    <a:pt x="293" y="172"/>
                  </a:lnTo>
                  <a:lnTo>
                    <a:pt x="276" y="159"/>
                  </a:lnTo>
                  <a:lnTo>
                    <a:pt x="324" y="163"/>
                  </a:lnTo>
                  <a:lnTo>
                    <a:pt x="339" y="148"/>
                  </a:lnTo>
                  <a:lnTo>
                    <a:pt x="314" y="145"/>
                  </a:lnTo>
                  <a:lnTo>
                    <a:pt x="347" y="142"/>
                  </a:lnTo>
                  <a:lnTo>
                    <a:pt x="341" y="131"/>
                  </a:lnTo>
                  <a:lnTo>
                    <a:pt x="355" y="133"/>
                  </a:lnTo>
                  <a:lnTo>
                    <a:pt x="438" y="82"/>
                  </a:lnTo>
                  <a:lnTo>
                    <a:pt x="349" y="100"/>
                  </a:lnTo>
                  <a:lnTo>
                    <a:pt x="399" y="77"/>
                  </a:lnTo>
                  <a:lnTo>
                    <a:pt x="368" y="80"/>
                  </a:lnTo>
                  <a:lnTo>
                    <a:pt x="362" y="69"/>
                  </a:lnTo>
                  <a:lnTo>
                    <a:pt x="418" y="75"/>
                  </a:lnTo>
                  <a:lnTo>
                    <a:pt x="491" y="48"/>
                  </a:lnTo>
                  <a:lnTo>
                    <a:pt x="491" y="35"/>
                  </a:lnTo>
                  <a:lnTo>
                    <a:pt x="459" y="35"/>
                  </a:lnTo>
                  <a:lnTo>
                    <a:pt x="453" y="13"/>
                  </a:lnTo>
                  <a:lnTo>
                    <a:pt x="368" y="24"/>
                  </a:lnTo>
                  <a:lnTo>
                    <a:pt x="405" y="8"/>
                  </a:lnTo>
                  <a:lnTo>
                    <a:pt x="293" y="0"/>
                  </a:lnTo>
                  <a:lnTo>
                    <a:pt x="285" y="11"/>
                  </a:lnTo>
                  <a:lnTo>
                    <a:pt x="293" y="17"/>
                  </a:lnTo>
                  <a:lnTo>
                    <a:pt x="272" y="4"/>
                  </a:lnTo>
                  <a:lnTo>
                    <a:pt x="222" y="6"/>
                  </a:lnTo>
                  <a:lnTo>
                    <a:pt x="255" y="28"/>
                  </a:lnTo>
                  <a:lnTo>
                    <a:pt x="245" y="35"/>
                  </a:lnTo>
                  <a:lnTo>
                    <a:pt x="226" y="13"/>
                  </a:lnTo>
                  <a:lnTo>
                    <a:pt x="178" y="11"/>
                  </a:lnTo>
                  <a:lnTo>
                    <a:pt x="189" y="20"/>
                  </a:lnTo>
                  <a:lnTo>
                    <a:pt x="156" y="17"/>
                  </a:lnTo>
                  <a:lnTo>
                    <a:pt x="172" y="31"/>
                  </a:lnTo>
                  <a:lnTo>
                    <a:pt x="145" y="22"/>
                  </a:lnTo>
                  <a:lnTo>
                    <a:pt x="151" y="31"/>
                  </a:lnTo>
                  <a:lnTo>
                    <a:pt x="137" y="35"/>
                  </a:lnTo>
                  <a:lnTo>
                    <a:pt x="174" y="55"/>
                  </a:lnTo>
                  <a:lnTo>
                    <a:pt x="95" y="31"/>
                  </a:lnTo>
                  <a:lnTo>
                    <a:pt x="76" y="48"/>
                  </a:lnTo>
                  <a:lnTo>
                    <a:pt x="108" y="55"/>
                  </a:lnTo>
                  <a:lnTo>
                    <a:pt x="56" y="51"/>
                  </a:lnTo>
                  <a:lnTo>
                    <a:pt x="0" y="7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69" name="Freeform 124"/>
            <p:cNvSpPr>
              <a:spLocks/>
            </p:cNvSpPr>
            <p:nvPr/>
          </p:nvSpPr>
          <p:spPr bwMode="auto">
            <a:xfrm>
              <a:off x="1285" y="1272"/>
              <a:ext cx="443" cy="386"/>
            </a:xfrm>
            <a:custGeom>
              <a:avLst/>
              <a:gdLst>
                <a:gd name="T0" fmla="*/ 4 w 454"/>
                <a:gd name="T1" fmla="*/ 41 h 409"/>
                <a:gd name="T2" fmla="*/ 52 w 454"/>
                <a:gd name="T3" fmla="*/ 0 h 409"/>
                <a:gd name="T4" fmla="*/ 47 w 454"/>
                <a:gd name="T5" fmla="*/ 41 h 409"/>
                <a:gd name="T6" fmla="*/ 74 w 454"/>
                <a:gd name="T7" fmla="*/ 85 h 409"/>
                <a:gd name="T8" fmla="*/ 77 w 454"/>
                <a:gd name="T9" fmla="*/ 92 h 409"/>
                <a:gd name="T10" fmla="*/ 60 w 454"/>
                <a:gd name="T11" fmla="*/ 60 h 409"/>
                <a:gd name="T12" fmla="*/ 64 w 454"/>
                <a:gd name="T13" fmla="*/ 31 h 409"/>
                <a:gd name="T14" fmla="*/ 68 w 454"/>
                <a:gd name="T15" fmla="*/ 27 h 409"/>
                <a:gd name="T16" fmla="*/ 74 w 454"/>
                <a:gd name="T17" fmla="*/ 17 h 409"/>
                <a:gd name="T18" fmla="*/ 110 w 454"/>
                <a:gd name="T19" fmla="*/ 6 h 409"/>
                <a:gd name="T20" fmla="*/ 129 w 454"/>
                <a:gd name="T21" fmla="*/ 22 h 409"/>
                <a:gd name="T22" fmla="*/ 137 w 454"/>
                <a:gd name="T23" fmla="*/ 62 h 409"/>
                <a:gd name="T24" fmla="*/ 164 w 454"/>
                <a:gd name="T25" fmla="*/ 56 h 409"/>
                <a:gd name="T26" fmla="*/ 222 w 454"/>
                <a:gd name="T27" fmla="*/ 47 h 409"/>
                <a:gd name="T28" fmla="*/ 226 w 454"/>
                <a:gd name="T29" fmla="*/ 75 h 409"/>
                <a:gd name="T30" fmla="*/ 241 w 454"/>
                <a:gd name="T31" fmla="*/ 80 h 409"/>
                <a:gd name="T32" fmla="*/ 264 w 454"/>
                <a:gd name="T33" fmla="*/ 73 h 409"/>
                <a:gd name="T34" fmla="*/ 285 w 454"/>
                <a:gd name="T35" fmla="*/ 91 h 409"/>
                <a:gd name="T36" fmla="*/ 293 w 454"/>
                <a:gd name="T37" fmla="*/ 92 h 409"/>
                <a:gd name="T38" fmla="*/ 304 w 454"/>
                <a:gd name="T39" fmla="*/ 101 h 409"/>
                <a:gd name="T40" fmla="*/ 326 w 454"/>
                <a:gd name="T41" fmla="*/ 110 h 409"/>
                <a:gd name="T42" fmla="*/ 322 w 454"/>
                <a:gd name="T43" fmla="*/ 120 h 409"/>
                <a:gd name="T44" fmla="*/ 331 w 454"/>
                <a:gd name="T45" fmla="*/ 116 h 409"/>
                <a:gd name="T46" fmla="*/ 320 w 454"/>
                <a:gd name="T47" fmla="*/ 140 h 409"/>
                <a:gd name="T48" fmla="*/ 326 w 454"/>
                <a:gd name="T49" fmla="*/ 151 h 409"/>
                <a:gd name="T50" fmla="*/ 328 w 454"/>
                <a:gd name="T51" fmla="*/ 169 h 409"/>
                <a:gd name="T52" fmla="*/ 379 w 454"/>
                <a:gd name="T53" fmla="*/ 187 h 409"/>
                <a:gd name="T54" fmla="*/ 408 w 454"/>
                <a:gd name="T55" fmla="*/ 211 h 409"/>
                <a:gd name="T56" fmla="*/ 431 w 454"/>
                <a:gd name="T57" fmla="*/ 229 h 409"/>
                <a:gd name="T58" fmla="*/ 415 w 454"/>
                <a:gd name="T59" fmla="*/ 239 h 409"/>
                <a:gd name="T60" fmla="*/ 413 w 454"/>
                <a:gd name="T61" fmla="*/ 260 h 409"/>
                <a:gd name="T62" fmla="*/ 399 w 454"/>
                <a:gd name="T63" fmla="*/ 279 h 409"/>
                <a:gd name="T64" fmla="*/ 333 w 454"/>
                <a:gd name="T65" fmla="*/ 237 h 409"/>
                <a:gd name="T66" fmla="*/ 334 w 454"/>
                <a:gd name="T67" fmla="*/ 260 h 409"/>
                <a:gd name="T68" fmla="*/ 353 w 454"/>
                <a:gd name="T69" fmla="*/ 284 h 409"/>
                <a:gd name="T70" fmla="*/ 375 w 454"/>
                <a:gd name="T71" fmla="*/ 302 h 409"/>
                <a:gd name="T72" fmla="*/ 382 w 454"/>
                <a:gd name="T73" fmla="*/ 347 h 409"/>
                <a:gd name="T74" fmla="*/ 360 w 454"/>
                <a:gd name="T75" fmla="*/ 363 h 409"/>
                <a:gd name="T76" fmla="*/ 270 w 454"/>
                <a:gd name="T77" fmla="*/ 318 h 409"/>
                <a:gd name="T78" fmla="*/ 257 w 454"/>
                <a:gd name="T79" fmla="*/ 308 h 409"/>
                <a:gd name="T80" fmla="*/ 231 w 454"/>
                <a:gd name="T81" fmla="*/ 279 h 409"/>
                <a:gd name="T82" fmla="*/ 217 w 454"/>
                <a:gd name="T83" fmla="*/ 288 h 409"/>
                <a:gd name="T84" fmla="*/ 180 w 454"/>
                <a:gd name="T85" fmla="*/ 288 h 409"/>
                <a:gd name="T86" fmla="*/ 249 w 454"/>
                <a:gd name="T87" fmla="*/ 264 h 409"/>
                <a:gd name="T88" fmla="*/ 266 w 454"/>
                <a:gd name="T89" fmla="*/ 211 h 409"/>
                <a:gd name="T90" fmla="*/ 229 w 454"/>
                <a:gd name="T91" fmla="*/ 164 h 409"/>
                <a:gd name="T92" fmla="*/ 201 w 454"/>
                <a:gd name="T93" fmla="*/ 169 h 409"/>
                <a:gd name="T94" fmla="*/ 216 w 454"/>
                <a:gd name="T95" fmla="*/ 150 h 409"/>
                <a:gd name="T96" fmla="*/ 185 w 454"/>
                <a:gd name="T97" fmla="*/ 120 h 409"/>
                <a:gd name="T98" fmla="*/ 170 w 454"/>
                <a:gd name="T99" fmla="*/ 132 h 409"/>
                <a:gd name="T100" fmla="*/ 138 w 454"/>
                <a:gd name="T101" fmla="*/ 134 h 409"/>
                <a:gd name="T102" fmla="*/ 10 w 454"/>
                <a:gd name="T103" fmla="*/ 92 h 409"/>
                <a:gd name="T104" fmla="*/ 0 w 454"/>
                <a:gd name="T105" fmla="*/ 80 h 4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4" h="409">
                  <a:moveTo>
                    <a:pt x="0" y="90"/>
                  </a:moveTo>
                  <a:lnTo>
                    <a:pt x="4" y="46"/>
                  </a:lnTo>
                  <a:lnTo>
                    <a:pt x="22" y="13"/>
                  </a:lnTo>
                  <a:lnTo>
                    <a:pt x="54" y="0"/>
                  </a:lnTo>
                  <a:lnTo>
                    <a:pt x="78" y="6"/>
                  </a:lnTo>
                  <a:lnTo>
                    <a:pt x="49" y="46"/>
                  </a:lnTo>
                  <a:lnTo>
                    <a:pt x="60" y="70"/>
                  </a:lnTo>
                  <a:lnTo>
                    <a:pt x="78" y="95"/>
                  </a:lnTo>
                  <a:lnTo>
                    <a:pt x="54" y="104"/>
                  </a:lnTo>
                  <a:lnTo>
                    <a:pt x="81" y="104"/>
                  </a:lnTo>
                  <a:lnTo>
                    <a:pt x="85" y="84"/>
                  </a:lnTo>
                  <a:lnTo>
                    <a:pt x="64" y="68"/>
                  </a:lnTo>
                  <a:lnTo>
                    <a:pt x="81" y="55"/>
                  </a:lnTo>
                  <a:lnTo>
                    <a:pt x="68" y="35"/>
                  </a:lnTo>
                  <a:lnTo>
                    <a:pt x="93" y="42"/>
                  </a:lnTo>
                  <a:lnTo>
                    <a:pt x="72" y="31"/>
                  </a:lnTo>
                  <a:lnTo>
                    <a:pt x="99" y="33"/>
                  </a:lnTo>
                  <a:lnTo>
                    <a:pt x="78" y="19"/>
                  </a:lnTo>
                  <a:lnTo>
                    <a:pt x="101" y="22"/>
                  </a:lnTo>
                  <a:lnTo>
                    <a:pt x="116" y="6"/>
                  </a:lnTo>
                  <a:lnTo>
                    <a:pt x="135" y="4"/>
                  </a:lnTo>
                  <a:lnTo>
                    <a:pt x="135" y="24"/>
                  </a:lnTo>
                  <a:lnTo>
                    <a:pt x="147" y="31"/>
                  </a:lnTo>
                  <a:lnTo>
                    <a:pt x="143" y="70"/>
                  </a:lnTo>
                  <a:lnTo>
                    <a:pt x="162" y="53"/>
                  </a:lnTo>
                  <a:lnTo>
                    <a:pt x="172" y="62"/>
                  </a:lnTo>
                  <a:lnTo>
                    <a:pt x="195" y="42"/>
                  </a:lnTo>
                  <a:lnTo>
                    <a:pt x="234" y="53"/>
                  </a:lnTo>
                  <a:lnTo>
                    <a:pt x="249" y="70"/>
                  </a:lnTo>
                  <a:lnTo>
                    <a:pt x="238" y="84"/>
                  </a:lnTo>
                  <a:lnTo>
                    <a:pt x="261" y="77"/>
                  </a:lnTo>
                  <a:lnTo>
                    <a:pt x="253" y="90"/>
                  </a:lnTo>
                  <a:lnTo>
                    <a:pt x="268" y="95"/>
                  </a:lnTo>
                  <a:lnTo>
                    <a:pt x="278" y="82"/>
                  </a:lnTo>
                  <a:lnTo>
                    <a:pt x="297" y="88"/>
                  </a:lnTo>
                  <a:lnTo>
                    <a:pt x="299" y="102"/>
                  </a:lnTo>
                  <a:lnTo>
                    <a:pt x="284" y="104"/>
                  </a:lnTo>
                  <a:lnTo>
                    <a:pt x="307" y="104"/>
                  </a:lnTo>
                  <a:lnTo>
                    <a:pt x="303" y="119"/>
                  </a:lnTo>
                  <a:lnTo>
                    <a:pt x="320" y="113"/>
                  </a:lnTo>
                  <a:lnTo>
                    <a:pt x="309" y="126"/>
                  </a:lnTo>
                  <a:lnTo>
                    <a:pt x="342" y="124"/>
                  </a:lnTo>
                  <a:lnTo>
                    <a:pt x="324" y="135"/>
                  </a:lnTo>
                  <a:lnTo>
                    <a:pt x="338" y="135"/>
                  </a:lnTo>
                  <a:lnTo>
                    <a:pt x="332" y="144"/>
                  </a:lnTo>
                  <a:lnTo>
                    <a:pt x="347" y="130"/>
                  </a:lnTo>
                  <a:lnTo>
                    <a:pt x="363" y="146"/>
                  </a:lnTo>
                  <a:lnTo>
                    <a:pt x="336" y="157"/>
                  </a:lnTo>
                  <a:lnTo>
                    <a:pt x="374" y="168"/>
                  </a:lnTo>
                  <a:lnTo>
                    <a:pt x="342" y="170"/>
                  </a:lnTo>
                  <a:lnTo>
                    <a:pt x="353" y="177"/>
                  </a:lnTo>
                  <a:lnTo>
                    <a:pt x="344" y="190"/>
                  </a:lnTo>
                  <a:lnTo>
                    <a:pt x="382" y="215"/>
                  </a:lnTo>
                  <a:lnTo>
                    <a:pt x="398" y="210"/>
                  </a:lnTo>
                  <a:lnTo>
                    <a:pt x="409" y="239"/>
                  </a:lnTo>
                  <a:lnTo>
                    <a:pt x="428" y="237"/>
                  </a:lnTo>
                  <a:lnTo>
                    <a:pt x="423" y="250"/>
                  </a:lnTo>
                  <a:lnTo>
                    <a:pt x="453" y="257"/>
                  </a:lnTo>
                  <a:lnTo>
                    <a:pt x="450" y="272"/>
                  </a:lnTo>
                  <a:lnTo>
                    <a:pt x="436" y="268"/>
                  </a:lnTo>
                  <a:lnTo>
                    <a:pt x="442" y="279"/>
                  </a:lnTo>
                  <a:lnTo>
                    <a:pt x="434" y="292"/>
                  </a:lnTo>
                  <a:lnTo>
                    <a:pt x="421" y="286"/>
                  </a:lnTo>
                  <a:lnTo>
                    <a:pt x="419" y="314"/>
                  </a:lnTo>
                  <a:lnTo>
                    <a:pt x="367" y="263"/>
                  </a:lnTo>
                  <a:lnTo>
                    <a:pt x="349" y="266"/>
                  </a:lnTo>
                  <a:lnTo>
                    <a:pt x="363" y="281"/>
                  </a:lnTo>
                  <a:lnTo>
                    <a:pt x="351" y="292"/>
                  </a:lnTo>
                  <a:lnTo>
                    <a:pt x="361" y="292"/>
                  </a:lnTo>
                  <a:lnTo>
                    <a:pt x="371" y="319"/>
                  </a:lnTo>
                  <a:lnTo>
                    <a:pt x="396" y="323"/>
                  </a:lnTo>
                  <a:lnTo>
                    <a:pt x="394" y="339"/>
                  </a:lnTo>
                  <a:lnTo>
                    <a:pt x="407" y="352"/>
                  </a:lnTo>
                  <a:lnTo>
                    <a:pt x="401" y="390"/>
                  </a:lnTo>
                  <a:lnTo>
                    <a:pt x="336" y="352"/>
                  </a:lnTo>
                  <a:lnTo>
                    <a:pt x="378" y="408"/>
                  </a:lnTo>
                  <a:lnTo>
                    <a:pt x="297" y="376"/>
                  </a:lnTo>
                  <a:lnTo>
                    <a:pt x="284" y="357"/>
                  </a:lnTo>
                  <a:lnTo>
                    <a:pt x="297" y="354"/>
                  </a:lnTo>
                  <a:lnTo>
                    <a:pt x="270" y="345"/>
                  </a:lnTo>
                  <a:lnTo>
                    <a:pt x="263" y="323"/>
                  </a:lnTo>
                  <a:lnTo>
                    <a:pt x="243" y="314"/>
                  </a:lnTo>
                  <a:lnTo>
                    <a:pt x="243" y="330"/>
                  </a:lnTo>
                  <a:lnTo>
                    <a:pt x="228" y="323"/>
                  </a:lnTo>
                  <a:lnTo>
                    <a:pt x="211" y="337"/>
                  </a:lnTo>
                  <a:lnTo>
                    <a:pt x="189" y="323"/>
                  </a:lnTo>
                  <a:lnTo>
                    <a:pt x="199" y="297"/>
                  </a:lnTo>
                  <a:lnTo>
                    <a:pt x="261" y="297"/>
                  </a:lnTo>
                  <a:lnTo>
                    <a:pt x="247" y="272"/>
                  </a:lnTo>
                  <a:lnTo>
                    <a:pt x="280" y="237"/>
                  </a:lnTo>
                  <a:lnTo>
                    <a:pt x="255" y="188"/>
                  </a:lnTo>
                  <a:lnTo>
                    <a:pt x="241" y="184"/>
                  </a:lnTo>
                  <a:lnTo>
                    <a:pt x="249" y="177"/>
                  </a:lnTo>
                  <a:lnTo>
                    <a:pt x="211" y="190"/>
                  </a:lnTo>
                  <a:lnTo>
                    <a:pt x="211" y="175"/>
                  </a:lnTo>
                  <a:lnTo>
                    <a:pt x="226" y="168"/>
                  </a:lnTo>
                  <a:lnTo>
                    <a:pt x="197" y="148"/>
                  </a:lnTo>
                  <a:lnTo>
                    <a:pt x="195" y="135"/>
                  </a:lnTo>
                  <a:lnTo>
                    <a:pt x="170" y="126"/>
                  </a:lnTo>
                  <a:lnTo>
                    <a:pt x="178" y="148"/>
                  </a:lnTo>
                  <a:lnTo>
                    <a:pt x="135" y="139"/>
                  </a:lnTo>
                  <a:lnTo>
                    <a:pt x="145" y="150"/>
                  </a:lnTo>
                  <a:lnTo>
                    <a:pt x="31" y="130"/>
                  </a:lnTo>
                  <a:lnTo>
                    <a:pt x="10" y="104"/>
                  </a:lnTo>
                  <a:lnTo>
                    <a:pt x="45" y="106"/>
                  </a:lnTo>
                  <a:lnTo>
                    <a:pt x="0" y="9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0" name="Freeform 125"/>
            <p:cNvSpPr>
              <a:spLocks/>
            </p:cNvSpPr>
            <p:nvPr/>
          </p:nvSpPr>
          <p:spPr bwMode="auto">
            <a:xfrm>
              <a:off x="1326" y="1536"/>
              <a:ext cx="106" cy="88"/>
            </a:xfrm>
            <a:custGeom>
              <a:avLst/>
              <a:gdLst>
                <a:gd name="T0" fmla="*/ 0 w 108"/>
                <a:gd name="T1" fmla="*/ 66 h 93"/>
                <a:gd name="T2" fmla="*/ 16 w 108"/>
                <a:gd name="T3" fmla="*/ 50 h 93"/>
                <a:gd name="T4" fmla="*/ 26 w 108"/>
                <a:gd name="T5" fmla="*/ 0 h 93"/>
                <a:gd name="T6" fmla="*/ 32 w 108"/>
                <a:gd name="T7" fmla="*/ 18 h 93"/>
                <a:gd name="T8" fmla="*/ 59 w 108"/>
                <a:gd name="T9" fmla="*/ 22 h 93"/>
                <a:gd name="T10" fmla="*/ 103 w 108"/>
                <a:gd name="T11" fmla="*/ 59 h 93"/>
                <a:gd name="T12" fmla="*/ 96 w 108"/>
                <a:gd name="T13" fmla="*/ 72 h 93"/>
                <a:gd name="T14" fmla="*/ 55 w 108"/>
                <a:gd name="T15" fmla="*/ 54 h 93"/>
                <a:gd name="T16" fmla="*/ 30 w 108"/>
                <a:gd name="T17" fmla="*/ 82 h 93"/>
                <a:gd name="T18" fmla="*/ 24 w 108"/>
                <a:gd name="T19" fmla="*/ 59 h 93"/>
                <a:gd name="T20" fmla="*/ 0 w 108"/>
                <a:gd name="T21" fmla="*/ 66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8" h="93">
                  <a:moveTo>
                    <a:pt x="0" y="74"/>
                  </a:moveTo>
                  <a:lnTo>
                    <a:pt x="16" y="56"/>
                  </a:lnTo>
                  <a:lnTo>
                    <a:pt x="26" y="0"/>
                  </a:lnTo>
                  <a:lnTo>
                    <a:pt x="34" y="20"/>
                  </a:lnTo>
                  <a:lnTo>
                    <a:pt x="61" y="24"/>
                  </a:lnTo>
                  <a:lnTo>
                    <a:pt x="107" y="65"/>
                  </a:lnTo>
                  <a:lnTo>
                    <a:pt x="100" y="80"/>
                  </a:lnTo>
                  <a:lnTo>
                    <a:pt x="57" y="60"/>
                  </a:lnTo>
                  <a:lnTo>
                    <a:pt x="32" y="92"/>
                  </a:lnTo>
                  <a:lnTo>
                    <a:pt x="24" y="65"/>
                  </a:lnTo>
                  <a:lnTo>
                    <a:pt x="0" y="7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1" name="Freeform 126"/>
            <p:cNvSpPr>
              <a:spLocks/>
            </p:cNvSpPr>
            <p:nvPr/>
          </p:nvSpPr>
          <p:spPr bwMode="auto">
            <a:xfrm>
              <a:off x="1761" y="1931"/>
              <a:ext cx="105" cy="126"/>
            </a:xfrm>
            <a:custGeom>
              <a:avLst/>
              <a:gdLst>
                <a:gd name="T0" fmla="*/ 0 w 108"/>
                <a:gd name="T1" fmla="*/ 93 h 132"/>
                <a:gd name="T2" fmla="*/ 44 w 108"/>
                <a:gd name="T3" fmla="*/ 6 h 132"/>
                <a:gd name="T4" fmla="*/ 59 w 108"/>
                <a:gd name="T5" fmla="*/ 0 h 132"/>
                <a:gd name="T6" fmla="*/ 40 w 108"/>
                <a:gd name="T7" fmla="*/ 47 h 132"/>
                <a:gd name="T8" fmla="*/ 53 w 108"/>
                <a:gd name="T9" fmla="*/ 35 h 132"/>
                <a:gd name="T10" fmla="*/ 61 w 108"/>
                <a:gd name="T11" fmla="*/ 56 h 132"/>
                <a:gd name="T12" fmla="*/ 87 w 108"/>
                <a:gd name="T13" fmla="*/ 56 h 132"/>
                <a:gd name="T14" fmla="*/ 84 w 108"/>
                <a:gd name="T15" fmla="*/ 74 h 132"/>
                <a:gd name="T16" fmla="*/ 94 w 108"/>
                <a:gd name="T17" fmla="*/ 72 h 132"/>
                <a:gd name="T18" fmla="*/ 87 w 108"/>
                <a:gd name="T19" fmla="*/ 91 h 132"/>
                <a:gd name="T20" fmla="*/ 98 w 108"/>
                <a:gd name="T21" fmla="*/ 80 h 132"/>
                <a:gd name="T22" fmla="*/ 101 w 108"/>
                <a:gd name="T23" fmla="*/ 98 h 132"/>
                <a:gd name="T24" fmla="*/ 88 w 108"/>
                <a:gd name="T25" fmla="*/ 119 h 132"/>
                <a:gd name="T26" fmla="*/ 87 w 108"/>
                <a:gd name="T27" fmla="*/ 105 h 132"/>
                <a:gd name="T28" fmla="*/ 84 w 108"/>
                <a:gd name="T29" fmla="*/ 113 h 132"/>
                <a:gd name="T30" fmla="*/ 84 w 108"/>
                <a:gd name="T31" fmla="*/ 91 h 132"/>
                <a:gd name="T32" fmla="*/ 57 w 108"/>
                <a:gd name="T33" fmla="*/ 113 h 132"/>
                <a:gd name="T34" fmla="*/ 71 w 108"/>
                <a:gd name="T35" fmla="*/ 96 h 132"/>
                <a:gd name="T36" fmla="*/ 50 w 108"/>
                <a:gd name="T37" fmla="*/ 98 h 132"/>
                <a:gd name="T38" fmla="*/ 55 w 108"/>
                <a:gd name="T39" fmla="*/ 91 h 132"/>
                <a:gd name="T40" fmla="*/ 0 w 108"/>
                <a:gd name="T41" fmla="*/ 93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8" h="132">
                  <a:moveTo>
                    <a:pt x="0" y="102"/>
                  </a:moveTo>
                  <a:lnTo>
                    <a:pt x="46" y="6"/>
                  </a:lnTo>
                  <a:lnTo>
                    <a:pt x="63" y="0"/>
                  </a:lnTo>
                  <a:lnTo>
                    <a:pt x="42" y="51"/>
                  </a:lnTo>
                  <a:lnTo>
                    <a:pt x="57" y="39"/>
                  </a:lnTo>
                  <a:lnTo>
                    <a:pt x="65" y="62"/>
                  </a:lnTo>
                  <a:lnTo>
                    <a:pt x="92" y="62"/>
                  </a:lnTo>
                  <a:lnTo>
                    <a:pt x="88" y="82"/>
                  </a:lnTo>
                  <a:lnTo>
                    <a:pt x="100" y="79"/>
                  </a:lnTo>
                  <a:lnTo>
                    <a:pt x="92" y="99"/>
                  </a:lnTo>
                  <a:lnTo>
                    <a:pt x="104" y="88"/>
                  </a:lnTo>
                  <a:lnTo>
                    <a:pt x="107" y="108"/>
                  </a:lnTo>
                  <a:lnTo>
                    <a:pt x="94" y="131"/>
                  </a:lnTo>
                  <a:lnTo>
                    <a:pt x="92" y="115"/>
                  </a:lnTo>
                  <a:lnTo>
                    <a:pt x="88" y="124"/>
                  </a:lnTo>
                  <a:lnTo>
                    <a:pt x="88" y="99"/>
                  </a:lnTo>
                  <a:lnTo>
                    <a:pt x="61" y="124"/>
                  </a:lnTo>
                  <a:lnTo>
                    <a:pt x="75" y="106"/>
                  </a:lnTo>
                  <a:lnTo>
                    <a:pt x="52" y="108"/>
                  </a:lnTo>
                  <a:lnTo>
                    <a:pt x="59" y="99"/>
                  </a:lnTo>
                  <a:lnTo>
                    <a:pt x="0" y="10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2" name="Freeform 127"/>
            <p:cNvSpPr>
              <a:spLocks/>
            </p:cNvSpPr>
            <p:nvPr/>
          </p:nvSpPr>
          <p:spPr bwMode="auto">
            <a:xfrm>
              <a:off x="1549" y="864"/>
              <a:ext cx="946" cy="841"/>
            </a:xfrm>
            <a:custGeom>
              <a:avLst/>
              <a:gdLst>
                <a:gd name="T0" fmla="*/ 103 w 969"/>
                <a:gd name="T1" fmla="*/ 187 h 897"/>
                <a:gd name="T2" fmla="*/ 120 w 969"/>
                <a:gd name="T3" fmla="*/ 155 h 897"/>
                <a:gd name="T4" fmla="*/ 79 w 969"/>
                <a:gd name="T5" fmla="*/ 136 h 897"/>
                <a:gd name="T6" fmla="*/ 173 w 969"/>
                <a:gd name="T7" fmla="*/ 76 h 897"/>
                <a:gd name="T8" fmla="*/ 266 w 969"/>
                <a:gd name="T9" fmla="*/ 52 h 897"/>
                <a:gd name="T10" fmla="*/ 338 w 969"/>
                <a:gd name="T11" fmla="*/ 82 h 897"/>
                <a:gd name="T12" fmla="*/ 322 w 969"/>
                <a:gd name="T13" fmla="*/ 47 h 897"/>
                <a:gd name="T14" fmla="*/ 431 w 969"/>
                <a:gd name="T15" fmla="*/ 66 h 897"/>
                <a:gd name="T16" fmla="*/ 487 w 969"/>
                <a:gd name="T17" fmla="*/ 47 h 897"/>
                <a:gd name="T18" fmla="*/ 403 w 969"/>
                <a:gd name="T19" fmla="*/ 20 h 897"/>
                <a:gd name="T20" fmla="*/ 504 w 969"/>
                <a:gd name="T21" fmla="*/ 33 h 897"/>
                <a:gd name="T22" fmla="*/ 501 w 969"/>
                <a:gd name="T23" fmla="*/ 4 h 897"/>
                <a:gd name="T24" fmla="*/ 693 w 969"/>
                <a:gd name="T25" fmla="*/ 15 h 897"/>
                <a:gd name="T26" fmla="*/ 709 w 969"/>
                <a:gd name="T27" fmla="*/ 20 h 897"/>
                <a:gd name="T28" fmla="*/ 773 w 969"/>
                <a:gd name="T29" fmla="*/ 40 h 897"/>
                <a:gd name="T30" fmla="*/ 590 w 969"/>
                <a:gd name="T31" fmla="*/ 74 h 897"/>
                <a:gd name="T32" fmla="*/ 687 w 969"/>
                <a:gd name="T33" fmla="*/ 92 h 897"/>
                <a:gd name="T34" fmla="*/ 799 w 969"/>
                <a:gd name="T35" fmla="*/ 83 h 897"/>
                <a:gd name="T36" fmla="*/ 877 w 969"/>
                <a:gd name="T37" fmla="*/ 72 h 897"/>
                <a:gd name="T38" fmla="*/ 782 w 969"/>
                <a:gd name="T39" fmla="*/ 128 h 897"/>
                <a:gd name="T40" fmla="*/ 843 w 969"/>
                <a:gd name="T41" fmla="*/ 146 h 897"/>
                <a:gd name="T42" fmla="*/ 787 w 969"/>
                <a:gd name="T43" fmla="*/ 200 h 897"/>
                <a:gd name="T44" fmla="*/ 793 w 969"/>
                <a:gd name="T45" fmla="*/ 239 h 897"/>
                <a:gd name="T46" fmla="*/ 778 w 969"/>
                <a:gd name="T47" fmla="*/ 268 h 897"/>
                <a:gd name="T48" fmla="*/ 805 w 969"/>
                <a:gd name="T49" fmla="*/ 295 h 897"/>
                <a:gd name="T50" fmla="*/ 771 w 969"/>
                <a:gd name="T51" fmla="*/ 323 h 897"/>
                <a:gd name="T52" fmla="*/ 787 w 969"/>
                <a:gd name="T53" fmla="*/ 350 h 897"/>
                <a:gd name="T54" fmla="*/ 799 w 969"/>
                <a:gd name="T55" fmla="*/ 377 h 897"/>
                <a:gd name="T56" fmla="*/ 697 w 969"/>
                <a:gd name="T57" fmla="*/ 397 h 897"/>
                <a:gd name="T58" fmla="*/ 719 w 969"/>
                <a:gd name="T59" fmla="*/ 438 h 897"/>
                <a:gd name="T60" fmla="*/ 773 w 969"/>
                <a:gd name="T61" fmla="*/ 449 h 897"/>
                <a:gd name="T62" fmla="*/ 765 w 969"/>
                <a:gd name="T63" fmla="*/ 479 h 897"/>
                <a:gd name="T64" fmla="*/ 689 w 969"/>
                <a:gd name="T65" fmla="*/ 447 h 897"/>
                <a:gd name="T66" fmla="*/ 703 w 969"/>
                <a:gd name="T67" fmla="*/ 494 h 897"/>
                <a:gd name="T68" fmla="*/ 707 w 969"/>
                <a:gd name="T69" fmla="*/ 545 h 897"/>
                <a:gd name="T70" fmla="*/ 620 w 969"/>
                <a:gd name="T71" fmla="*/ 563 h 897"/>
                <a:gd name="T72" fmla="*/ 558 w 969"/>
                <a:gd name="T73" fmla="*/ 626 h 897"/>
                <a:gd name="T74" fmla="*/ 532 w 969"/>
                <a:gd name="T75" fmla="*/ 613 h 897"/>
                <a:gd name="T76" fmla="*/ 480 w 969"/>
                <a:gd name="T77" fmla="*/ 656 h 897"/>
                <a:gd name="T78" fmla="*/ 478 w 969"/>
                <a:gd name="T79" fmla="*/ 687 h 897"/>
                <a:gd name="T80" fmla="*/ 476 w 969"/>
                <a:gd name="T81" fmla="*/ 713 h 897"/>
                <a:gd name="T82" fmla="*/ 445 w 969"/>
                <a:gd name="T83" fmla="*/ 775 h 897"/>
                <a:gd name="T84" fmla="*/ 378 w 969"/>
                <a:gd name="T85" fmla="*/ 767 h 897"/>
                <a:gd name="T86" fmla="*/ 359 w 969"/>
                <a:gd name="T87" fmla="*/ 748 h 897"/>
                <a:gd name="T88" fmla="*/ 326 w 969"/>
                <a:gd name="T89" fmla="*/ 678 h 897"/>
                <a:gd name="T90" fmla="*/ 318 w 969"/>
                <a:gd name="T91" fmla="*/ 642 h 897"/>
                <a:gd name="T92" fmla="*/ 308 w 969"/>
                <a:gd name="T93" fmla="*/ 564 h 897"/>
                <a:gd name="T94" fmla="*/ 304 w 969"/>
                <a:gd name="T95" fmla="*/ 553 h 897"/>
                <a:gd name="T96" fmla="*/ 311 w 969"/>
                <a:gd name="T97" fmla="*/ 502 h 897"/>
                <a:gd name="T98" fmla="*/ 338 w 969"/>
                <a:gd name="T99" fmla="*/ 483 h 897"/>
                <a:gd name="T100" fmla="*/ 318 w 969"/>
                <a:gd name="T101" fmla="*/ 458 h 897"/>
                <a:gd name="T102" fmla="*/ 288 w 969"/>
                <a:gd name="T103" fmla="*/ 458 h 897"/>
                <a:gd name="T104" fmla="*/ 264 w 969"/>
                <a:gd name="T105" fmla="*/ 440 h 897"/>
                <a:gd name="T106" fmla="*/ 247 w 969"/>
                <a:gd name="T107" fmla="*/ 358 h 897"/>
                <a:gd name="T108" fmla="*/ 182 w 969"/>
                <a:gd name="T109" fmla="*/ 297 h 897"/>
                <a:gd name="T110" fmla="*/ 103 w 969"/>
                <a:gd name="T111" fmla="*/ 305 h 897"/>
                <a:gd name="T112" fmla="*/ 22 w 969"/>
                <a:gd name="T113" fmla="*/ 268 h 897"/>
                <a:gd name="T114" fmla="*/ 101 w 969"/>
                <a:gd name="T115" fmla="*/ 250 h 8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9" h="897">
                  <a:moveTo>
                    <a:pt x="0" y="252"/>
                  </a:moveTo>
                  <a:lnTo>
                    <a:pt x="6" y="238"/>
                  </a:lnTo>
                  <a:lnTo>
                    <a:pt x="68" y="212"/>
                  </a:lnTo>
                  <a:lnTo>
                    <a:pt x="108" y="212"/>
                  </a:lnTo>
                  <a:lnTo>
                    <a:pt x="131" y="194"/>
                  </a:lnTo>
                  <a:lnTo>
                    <a:pt x="124" y="187"/>
                  </a:lnTo>
                  <a:lnTo>
                    <a:pt x="137" y="178"/>
                  </a:lnTo>
                  <a:lnTo>
                    <a:pt x="126" y="176"/>
                  </a:lnTo>
                  <a:lnTo>
                    <a:pt x="147" y="166"/>
                  </a:lnTo>
                  <a:lnTo>
                    <a:pt x="141" y="157"/>
                  </a:lnTo>
                  <a:lnTo>
                    <a:pt x="112" y="172"/>
                  </a:lnTo>
                  <a:lnTo>
                    <a:pt x="83" y="155"/>
                  </a:lnTo>
                  <a:lnTo>
                    <a:pt x="120" y="146"/>
                  </a:lnTo>
                  <a:lnTo>
                    <a:pt x="139" y="115"/>
                  </a:lnTo>
                  <a:lnTo>
                    <a:pt x="183" y="115"/>
                  </a:lnTo>
                  <a:lnTo>
                    <a:pt x="181" y="86"/>
                  </a:lnTo>
                  <a:lnTo>
                    <a:pt x="212" y="84"/>
                  </a:lnTo>
                  <a:lnTo>
                    <a:pt x="246" y="106"/>
                  </a:lnTo>
                  <a:lnTo>
                    <a:pt x="206" y="77"/>
                  </a:lnTo>
                  <a:lnTo>
                    <a:pt x="279" y="59"/>
                  </a:lnTo>
                  <a:lnTo>
                    <a:pt x="298" y="71"/>
                  </a:lnTo>
                  <a:lnTo>
                    <a:pt x="298" y="99"/>
                  </a:lnTo>
                  <a:lnTo>
                    <a:pt x="309" y="75"/>
                  </a:lnTo>
                  <a:lnTo>
                    <a:pt x="354" y="93"/>
                  </a:lnTo>
                  <a:lnTo>
                    <a:pt x="340" y="79"/>
                  </a:lnTo>
                  <a:lnTo>
                    <a:pt x="363" y="82"/>
                  </a:lnTo>
                  <a:lnTo>
                    <a:pt x="342" y="66"/>
                  </a:lnTo>
                  <a:lnTo>
                    <a:pt x="338" y="53"/>
                  </a:lnTo>
                  <a:lnTo>
                    <a:pt x="348" y="51"/>
                  </a:lnTo>
                  <a:lnTo>
                    <a:pt x="440" y="88"/>
                  </a:lnTo>
                  <a:lnTo>
                    <a:pt x="434" y="75"/>
                  </a:lnTo>
                  <a:lnTo>
                    <a:pt x="452" y="75"/>
                  </a:lnTo>
                  <a:lnTo>
                    <a:pt x="440" y="64"/>
                  </a:lnTo>
                  <a:lnTo>
                    <a:pt x="471" y="66"/>
                  </a:lnTo>
                  <a:lnTo>
                    <a:pt x="421" y="37"/>
                  </a:lnTo>
                  <a:lnTo>
                    <a:pt x="511" y="53"/>
                  </a:lnTo>
                  <a:lnTo>
                    <a:pt x="492" y="37"/>
                  </a:lnTo>
                  <a:lnTo>
                    <a:pt x="438" y="35"/>
                  </a:lnTo>
                  <a:lnTo>
                    <a:pt x="456" y="33"/>
                  </a:lnTo>
                  <a:lnTo>
                    <a:pt x="423" y="22"/>
                  </a:lnTo>
                  <a:lnTo>
                    <a:pt x="465" y="24"/>
                  </a:lnTo>
                  <a:lnTo>
                    <a:pt x="448" y="17"/>
                  </a:lnTo>
                  <a:lnTo>
                    <a:pt x="465" y="13"/>
                  </a:lnTo>
                  <a:lnTo>
                    <a:pt x="529" y="37"/>
                  </a:lnTo>
                  <a:lnTo>
                    <a:pt x="523" y="28"/>
                  </a:lnTo>
                  <a:lnTo>
                    <a:pt x="552" y="22"/>
                  </a:lnTo>
                  <a:lnTo>
                    <a:pt x="527" y="17"/>
                  </a:lnTo>
                  <a:lnTo>
                    <a:pt x="525" y="4"/>
                  </a:lnTo>
                  <a:lnTo>
                    <a:pt x="544" y="0"/>
                  </a:lnTo>
                  <a:lnTo>
                    <a:pt x="721" y="6"/>
                  </a:lnTo>
                  <a:lnTo>
                    <a:pt x="735" y="13"/>
                  </a:lnTo>
                  <a:lnTo>
                    <a:pt x="727" y="17"/>
                  </a:lnTo>
                  <a:lnTo>
                    <a:pt x="608" y="19"/>
                  </a:lnTo>
                  <a:lnTo>
                    <a:pt x="623" y="26"/>
                  </a:lnTo>
                  <a:lnTo>
                    <a:pt x="575" y="33"/>
                  </a:lnTo>
                  <a:lnTo>
                    <a:pt x="744" y="22"/>
                  </a:lnTo>
                  <a:lnTo>
                    <a:pt x="750" y="31"/>
                  </a:lnTo>
                  <a:lnTo>
                    <a:pt x="727" y="39"/>
                  </a:lnTo>
                  <a:lnTo>
                    <a:pt x="767" y="35"/>
                  </a:lnTo>
                  <a:lnTo>
                    <a:pt x="811" y="46"/>
                  </a:lnTo>
                  <a:lnTo>
                    <a:pt x="744" y="71"/>
                  </a:lnTo>
                  <a:lnTo>
                    <a:pt x="638" y="68"/>
                  </a:lnTo>
                  <a:lnTo>
                    <a:pt x="663" y="75"/>
                  </a:lnTo>
                  <a:lnTo>
                    <a:pt x="619" y="84"/>
                  </a:lnTo>
                  <a:lnTo>
                    <a:pt x="619" y="95"/>
                  </a:lnTo>
                  <a:lnTo>
                    <a:pt x="735" y="77"/>
                  </a:lnTo>
                  <a:lnTo>
                    <a:pt x="746" y="86"/>
                  </a:lnTo>
                  <a:lnTo>
                    <a:pt x="721" y="104"/>
                  </a:lnTo>
                  <a:lnTo>
                    <a:pt x="799" y="75"/>
                  </a:lnTo>
                  <a:lnTo>
                    <a:pt x="803" y="102"/>
                  </a:lnTo>
                  <a:lnTo>
                    <a:pt x="765" y="148"/>
                  </a:lnTo>
                  <a:lnTo>
                    <a:pt x="838" y="95"/>
                  </a:lnTo>
                  <a:lnTo>
                    <a:pt x="838" y="104"/>
                  </a:lnTo>
                  <a:lnTo>
                    <a:pt x="872" y="102"/>
                  </a:lnTo>
                  <a:lnTo>
                    <a:pt x="880" y="84"/>
                  </a:lnTo>
                  <a:lnTo>
                    <a:pt x="920" y="82"/>
                  </a:lnTo>
                  <a:lnTo>
                    <a:pt x="968" y="95"/>
                  </a:lnTo>
                  <a:lnTo>
                    <a:pt x="922" y="122"/>
                  </a:lnTo>
                  <a:lnTo>
                    <a:pt x="924" y="133"/>
                  </a:lnTo>
                  <a:lnTo>
                    <a:pt x="820" y="146"/>
                  </a:lnTo>
                  <a:lnTo>
                    <a:pt x="901" y="146"/>
                  </a:lnTo>
                  <a:lnTo>
                    <a:pt x="832" y="166"/>
                  </a:lnTo>
                  <a:lnTo>
                    <a:pt x="841" y="180"/>
                  </a:lnTo>
                  <a:lnTo>
                    <a:pt x="884" y="166"/>
                  </a:lnTo>
                  <a:lnTo>
                    <a:pt x="851" y="187"/>
                  </a:lnTo>
                  <a:lnTo>
                    <a:pt x="847" y="212"/>
                  </a:lnTo>
                  <a:lnTo>
                    <a:pt x="859" y="203"/>
                  </a:lnTo>
                  <a:lnTo>
                    <a:pt x="826" y="227"/>
                  </a:lnTo>
                  <a:lnTo>
                    <a:pt x="813" y="272"/>
                  </a:lnTo>
                  <a:lnTo>
                    <a:pt x="830" y="263"/>
                  </a:lnTo>
                  <a:lnTo>
                    <a:pt x="855" y="272"/>
                  </a:lnTo>
                  <a:lnTo>
                    <a:pt x="832" y="272"/>
                  </a:lnTo>
                  <a:lnTo>
                    <a:pt x="832" y="285"/>
                  </a:lnTo>
                  <a:lnTo>
                    <a:pt x="870" y="292"/>
                  </a:lnTo>
                  <a:lnTo>
                    <a:pt x="872" y="307"/>
                  </a:lnTo>
                  <a:lnTo>
                    <a:pt x="816" y="305"/>
                  </a:lnTo>
                  <a:lnTo>
                    <a:pt x="830" y="311"/>
                  </a:lnTo>
                  <a:lnTo>
                    <a:pt x="801" y="318"/>
                  </a:lnTo>
                  <a:lnTo>
                    <a:pt x="816" y="334"/>
                  </a:lnTo>
                  <a:lnTo>
                    <a:pt x="845" y="336"/>
                  </a:lnTo>
                  <a:lnTo>
                    <a:pt x="826" y="347"/>
                  </a:lnTo>
                  <a:lnTo>
                    <a:pt x="849" y="356"/>
                  </a:lnTo>
                  <a:lnTo>
                    <a:pt x="849" y="378"/>
                  </a:lnTo>
                  <a:lnTo>
                    <a:pt x="809" y="367"/>
                  </a:lnTo>
                  <a:lnTo>
                    <a:pt x="832" y="378"/>
                  </a:lnTo>
                  <a:lnTo>
                    <a:pt x="818" y="387"/>
                  </a:lnTo>
                  <a:lnTo>
                    <a:pt x="830" y="385"/>
                  </a:lnTo>
                  <a:lnTo>
                    <a:pt x="826" y="398"/>
                  </a:lnTo>
                  <a:lnTo>
                    <a:pt x="857" y="407"/>
                  </a:lnTo>
                  <a:lnTo>
                    <a:pt x="811" y="403"/>
                  </a:lnTo>
                  <a:lnTo>
                    <a:pt x="803" y="411"/>
                  </a:lnTo>
                  <a:lnTo>
                    <a:pt x="838" y="429"/>
                  </a:lnTo>
                  <a:lnTo>
                    <a:pt x="832" y="445"/>
                  </a:lnTo>
                  <a:lnTo>
                    <a:pt x="803" y="456"/>
                  </a:lnTo>
                  <a:lnTo>
                    <a:pt x="775" y="431"/>
                  </a:lnTo>
                  <a:lnTo>
                    <a:pt x="731" y="451"/>
                  </a:lnTo>
                  <a:lnTo>
                    <a:pt x="762" y="462"/>
                  </a:lnTo>
                  <a:lnTo>
                    <a:pt x="735" y="474"/>
                  </a:lnTo>
                  <a:lnTo>
                    <a:pt x="765" y="476"/>
                  </a:lnTo>
                  <a:lnTo>
                    <a:pt x="754" y="498"/>
                  </a:lnTo>
                  <a:lnTo>
                    <a:pt x="769" y="485"/>
                  </a:lnTo>
                  <a:lnTo>
                    <a:pt x="803" y="502"/>
                  </a:lnTo>
                  <a:lnTo>
                    <a:pt x="793" y="518"/>
                  </a:lnTo>
                  <a:lnTo>
                    <a:pt x="811" y="511"/>
                  </a:lnTo>
                  <a:lnTo>
                    <a:pt x="803" y="527"/>
                  </a:lnTo>
                  <a:lnTo>
                    <a:pt x="816" y="520"/>
                  </a:lnTo>
                  <a:lnTo>
                    <a:pt x="818" y="558"/>
                  </a:lnTo>
                  <a:lnTo>
                    <a:pt x="803" y="545"/>
                  </a:lnTo>
                  <a:lnTo>
                    <a:pt x="801" y="558"/>
                  </a:lnTo>
                  <a:lnTo>
                    <a:pt x="786" y="558"/>
                  </a:lnTo>
                  <a:lnTo>
                    <a:pt x="767" y="527"/>
                  </a:lnTo>
                  <a:lnTo>
                    <a:pt x="723" y="509"/>
                  </a:lnTo>
                  <a:lnTo>
                    <a:pt x="754" y="529"/>
                  </a:lnTo>
                  <a:lnTo>
                    <a:pt x="710" y="540"/>
                  </a:lnTo>
                  <a:lnTo>
                    <a:pt x="698" y="558"/>
                  </a:lnTo>
                  <a:lnTo>
                    <a:pt x="737" y="562"/>
                  </a:lnTo>
                  <a:lnTo>
                    <a:pt x="706" y="574"/>
                  </a:lnTo>
                  <a:lnTo>
                    <a:pt x="754" y="560"/>
                  </a:lnTo>
                  <a:lnTo>
                    <a:pt x="805" y="576"/>
                  </a:lnTo>
                  <a:lnTo>
                    <a:pt x="742" y="620"/>
                  </a:lnTo>
                  <a:lnTo>
                    <a:pt x="679" y="638"/>
                  </a:lnTo>
                  <a:lnTo>
                    <a:pt x="656" y="640"/>
                  </a:lnTo>
                  <a:lnTo>
                    <a:pt x="642" y="622"/>
                  </a:lnTo>
                  <a:lnTo>
                    <a:pt x="650" y="640"/>
                  </a:lnTo>
                  <a:lnTo>
                    <a:pt x="633" y="653"/>
                  </a:lnTo>
                  <a:lnTo>
                    <a:pt x="608" y="700"/>
                  </a:lnTo>
                  <a:lnTo>
                    <a:pt x="590" y="698"/>
                  </a:lnTo>
                  <a:lnTo>
                    <a:pt x="586" y="713"/>
                  </a:lnTo>
                  <a:lnTo>
                    <a:pt x="569" y="716"/>
                  </a:lnTo>
                  <a:lnTo>
                    <a:pt x="558" y="709"/>
                  </a:lnTo>
                  <a:lnTo>
                    <a:pt x="571" y="700"/>
                  </a:lnTo>
                  <a:lnTo>
                    <a:pt x="558" y="698"/>
                  </a:lnTo>
                  <a:lnTo>
                    <a:pt x="550" y="722"/>
                  </a:lnTo>
                  <a:lnTo>
                    <a:pt x="523" y="727"/>
                  </a:lnTo>
                  <a:lnTo>
                    <a:pt x="523" y="745"/>
                  </a:lnTo>
                  <a:lnTo>
                    <a:pt x="504" y="747"/>
                  </a:lnTo>
                  <a:lnTo>
                    <a:pt x="521" y="762"/>
                  </a:lnTo>
                  <a:lnTo>
                    <a:pt x="500" y="764"/>
                  </a:lnTo>
                  <a:lnTo>
                    <a:pt x="517" y="782"/>
                  </a:lnTo>
                  <a:lnTo>
                    <a:pt x="502" y="782"/>
                  </a:lnTo>
                  <a:lnTo>
                    <a:pt x="513" y="787"/>
                  </a:lnTo>
                  <a:lnTo>
                    <a:pt x="502" y="807"/>
                  </a:lnTo>
                  <a:lnTo>
                    <a:pt x="492" y="802"/>
                  </a:lnTo>
                  <a:lnTo>
                    <a:pt x="500" y="811"/>
                  </a:lnTo>
                  <a:lnTo>
                    <a:pt x="481" y="818"/>
                  </a:lnTo>
                  <a:lnTo>
                    <a:pt x="492" y="844"/>
                  </a:lnTo>
                  <a:lnTo>
                    <a:pt x="481" y="882"/>
                  </a:lnTo>
                  <a:lnTo>
                    <a:pt x="467" y="882"/>
                  </a:lnTo>
                  <a:lnTo>
                    <a:pt x="475" y="896"/>
                  </a:lnTo>
                  <a:lnTo>
                    <a:pt x="444" y="896"/>
                  </a:lnTo>
                  <a:lnTo>
                    <a:pt x="440" y="871"/>
                  </a:lnTo>
                  <a:lnTo>
                    <a:pt x="396" y="873"/>
                  </a:lnTo>
                  <a:lnTo>
                    <a:pt x="406" y="869"/>
                  </a:lnTo>
                  <a:lnTo>
                    <a:pt x="381" y="858"/>
                  </a:lnTo>
                  <a:lnTo>
                    <a:pt x="394" y="851"/>
                  </a:lnTo>
                  <a:lnTo>
                    <a:pt x="377" y="851"/>
                  </a:lnTo>
                  <a:lnTo>
                    <a:pt x="384" y="833"/>
                  </a:lnTo>
                  <a:lnTo>
                    <a:pt x="373" y="840"/>
                  </a:lnTo>
                  <a:lnTo>
                    <a:pt x="344" y="787"/>
                  </a:lnTo>
                  <a:lnTo>
                    <a:pt x="342" y="771"/>
                  </a:lnTo>
                  <a:lnTo>
                    <a:pt x="367" y="756"/>
                  </a:lnTo>
                  <a:lnTo>
                    <a:pt x="354" y="749"/>
                  </a:lnTo>
                  <a:lnTo>
                    <a:pt x="334" y="769"/>
                  </a:lnTo>
                  <a:lnTo>
                    <a:pt x="334" y="731"/>
                  </a:lnTo>
                  <a:lnTo>
                    <a:pt x="313" y="709"/>
                  </a:lnTo>
                  <a:lnTo>
                    <a:pt x="319" y="680"/>
                  </a:lnTo>
                  <a:lnTo>
                    <a:pt x="304" y="669"/>
                  </a:lnTo>
                  <a:lnTo>
                    <a:pt x="323" y="642"/>
                  </a:lnTo>
                  <a:lnTo>
                    <a:pt x="313" y="638"/>
                  </a:lnTo>
                  <a:lnTo>
                    <a:pt x="350" y="638"/>
                  </a:lnTo>
                  <a:lnTo>
                    <a:pt x="346" y="629"/>
                  </a:lnTo>
                  <a:lnTo>
                    <a:pt x="319" y="629"/>
                  </a:lnTo>
                  <a:lnTo>
                    <a:pt x="361" y="607"/>
                  </a:lnTo>
                  <a:lnTo>
                    <a:pt x="350" y="598"/>
                  </a:lnTo>
                  <a:lnTo>
                    <a:pt x="361" y="574"/>
                  </a:lnTo>
                  <a:lnTo>
                    <a:pt x="327" y="571"/>
                  </a:lnTo>
                  <a:lnTo>
                    <a:pt x="294" y="549"/>
                  </a:lnTo>
                  <a:lnTo>
                    <a:pt x="354" y="562"/>
                  </a:lnTo>
                  <a:lnTo>
                    <a:pt x="346" y="551"/>
                  </a:lnTo>
                  <a:lnTo>
                    <a:pt x="354" y="549"/>
                  </a:lnTo>
                  <a:lnTo>
                    <a:pt x="332" y="534"/>
                  </a:lnTo>
                  <a:lnTo>
                    <a:pt x="340" y="527"/>
                  </a:lnTo>
                  <a:lnTo>
                    <a:pt x="325" y="531"/>
                  </a:lnTo>
                  <a:lnTo>
                    <a:pt x="334" y="520"/>
                  </a:lnTo>
                  <a:lnTo>
                    <a:pt x="319" y="520"/>
                  </a:lnTo>
                  <a:lnTo>
                    <a:pt x="338" y="514"/>
                  </a:lnTo>
                  <a:lnTo>
                    <a:pt x="309" y="500"/>
                  </a:lnTo>
                  <a:lnTo>
                    <a:pt x="302" y="520"/>
                  </a:lnTo>
                  <a:lnTo>
                    <a:pt x="279" y="520"/>
                  </a:lnTo>
                  <a:lnTo>
                    <a:pt x="275" y="514"/>
                  </a:lnTo>
                  <a:lnTo>
                    <a:pt x="292" y="500"/>
                  </a:lnTo>
                  <a:lnTo>
                    <a:pt x="277" y="500"/>
                  </a:lnTo>
                  <a:lnTo>
                    <a:pt x="294" y="469"/>
                  </a:lnTo>
                  <a:lnTo>
                    <a:pt x="277" y="460"/>
                  </a:lnTo>
                  <a:lnTo>
                    <a:pt x="284" y="447"/>
                  </a:lnTo>
                  <a:lnTo>
                    <a:pt x="259" y="407"/>
                  </a:lnTo>
                  <a:lnTo>
                    <a:pt x="267" y="407"/>
                  </a:lnTo>
                  <a:lnTo>
                    <a:pt x="228" y="369"/>
                  </a:lnTo>
                  <a:lnTo>
                    <a:pt x="228" y="356"/>
                  </a:lnTo>
                  <a:lnTo>
                    <a:pt x="191" y="338"/>
                  </a:lnTo>
                  <a:lnTo>
                    <a:pt x="156" y="329"/>
                  </a:lnTo>
                  <a:lnTo>
                    <a:pt x="122" y="345"/>
                  </a:lnTo>
                  <a:lnTo>
                    <a:pt x="95" y="334"/>
                  </a:lnTo>
                  <a:lnTo>
                    <a:pt x="108" y="347"/>
                  </a:lnTo>
                  <a:lnTo>
                    <a:pt x="79" y="343"/>
                  </a:lnTo>
                  <a:lnTo>
                    <a:pt x="54" y="329"/>
                  </a:lnTo>
                  <a:lnTo>
                    <a:pt x="79" y="318"/>
                  </a:lnTo>
                  <a:lnTo>
                    <a:pt x="24" y="305"/>
                  </a:lnTo>
                  <a:lnTo>
                    <a:pt x="45" y="292"/>
                  </a:lnTo>
                  <a:lnTo>
                    <a:pt x="108" y="298"/>
                  </a:lnTo>
                  <a:lnTo>
                    <a:pt x="116" y="292"/>
                  </a:lnTo>
                  <a:lnTo>
                    <a:pt x="106" y="285"/>
                  </a:lnTo>
                  <a:lnTo>
                    <a:pt x="116" y="278"/>
                  </a:lnTo>
                  <a:lnTo>
                    <a:pt x="60" y="283"/>
                  </a:lnTo>
                  <a:lnTo>
                    <a:pt x="0" y="25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3" name="Freeform 128"/>
            <p:cNvSpPr>
              <a:spLocks/>
            </p:cNvSpPr>
            <p:nvPr/>
          </p:nvSpPr>
          <p:spPr bwMode="auto">
            <a:xfrm>
              <a:off x="73" y="1357"/>
              <a:ext cx="465" cy="489"/>
            </a:xfrm>
            <a:custGeom>
              <a:avLst/>
              <a:gdLst>
                <a:gd name="T0" fmla="*/ 29 w 476"/>
                <a:gd name="T1" fmla="*/ 185 h 522"/>
                <a:gd name="T2" fmla="*/ 31 w 476"/>
                <a:gd name="T3" fmla="*/ 204 h 522"/>
                <a:gd name="T4" fmla="*/ 83 w 476"/>
                <a:gd name="T5" fmla="*/ 213 h 522"/>
                <a:gd name="T6" fmla="*/ 102 w 476"/>
                <a:gd name="T7" fmla="*/ 206 h 522"/>
                <a:gd name="T8" fmla="*/ 45 w 476"/>
                <a:gd name="T9" fmla="*/ 260 h 522"/>
                <a:gd name="T10" fmla="*/ 43 w 476"/>
                <a:gd name="T11" fmla="*/ 286 h 522"/>
                <a:gd name="T12" fmla="*/ 43 w 476"/>
                <a:gd name="T13" fmla="*/ 304 h 522"/>
                <a:gd name="T14" fmla="*/ 54 w 476"/>
                <a:gd name="T15" fmla="*/ 321 h 522"/>
                <a:gd name="T16" fmla="*/ 74 w 476"/>
                <a:gd name="T17" fmla="*/ 339 h 522"/>
                <a:gd name="T18" fmla="*/ 85 w 476"/>
                <a:gd name="T19" fmla="*/ 321 h 522"/>
                <a:gd name="T20" fmla="*/ 91 w 476"/>
                <a:gd name="T21" fmla="*/ 364 h 522"/>
                <a:gd name="T22" fmla="*/ 138 w 476"/>
                <a:gd name="T23" fmla="*/ 368 h 522"/>
                <a:gd name="T24" fmla="*/ 151 w 476"/>
                <a:gd name="T25" fmla="*/ 364 h 522"/>
                <a:gd name="T26" fmla="*/ 144 w 476"/>
                <a:gd name="T27" fmla="*/ 411 h 522"/>
                <a:gd name="T28" fmla="*/ 119 w 476"/>
                <a:gd name="T29" fmla="*/ 436 h 522"/>
                <a:gd name="T30" fmla="*/ 70 w 476"/>
                <a:gd name="T31" fmla="*/ 457 h 522"/>
                <a:gd name="T32" fmla="*/ 128 w 476"/>
                <a:gd name="T33" fmla="*/ 441 h 522"/>
                <a:gd name="T34" fmla="*/ 138 w 476"/>
                <a:gd name="T35" fmla="*/ 416 h 522"/>
                <a:gd name="T36" fmla="*/ 211 w 476"/>
                <a:gd name="T37" fmla="*/ 374 h 522"/>
                <a:gd name="T38" fmla="*/ 213 w 476"/>
                <a:gd name="T39" fmla="*/ 347 h 522"/>
                <a:gd name="T40" fmla="*/ 269 w 476"/>
                <a:gd name="T41" fmla="*/ 267 h 522"/>
                <a:gd name="T42" fmla="*/ 284 w 476"/>
                <a:gd name="T43" fmla="*/ 288 h 522"/>
                <a:gd name="T44" fmla="*/ 288 w 476"/>
                <a:gd name="T45" fmla="*/ 305 h 522"/>
                <a:gd name="T46" fmla="*/ 246 w 476"/>
                <a:gd name="T47" fmla="*/ 333 h 522"/>
                <a:gd name="T48" fmla="*/ 248 w 476"/>
                <a:gd name="T49" fmla="*/ 350 h 522"/>
                <a:gd name="T50" fmla="*/ 303 w 476"/>
                <a:gd name="T51" fmla="*/ 315 h 522"/>
                <a:gd name="T52" fmla="*/ 307 w 476"/>
                <a:gd name="T53" fmla="*/ 294 h 522"/>
                <a:gd name="T54" fmla="*/ 328 w 476"/>
                <a:gd name="T55" fmla="*/ 300 h 522"/>
                <a:gd name="T56" fmla="*/ 363 w 476"/>
                <a:gd name="T57" fmla="*/ 327 h 522"/>
                <a:gd name="T58" fmla="*/ 432 w 476"/>
                <a:gd name="T59" fmla="*/ 327 h 522"/>
                <a:gd name="T60" fmla="*/ 430 w 476"/>
                <a:gd name="T61" fmla="*/ 343 h 522"/>
                <a:gd name="T62" fmla="*/ 453 w 476"/>
                <a:gd name="T63" fmla="*/ 343 h 522"/>
                <a:gd name="T64" fmla="*/ 411 w 476"/>
                <a:gd name="T65" fmla="*/ 321 h 522"/>
                <a:gd name="T66" fmla="*/ 248 w 476"/>
                <a:gd name="T67" fmla="*/ 31 h 522"/>
                <a:gd name="T68" fmla="*/ 196 w 476"/>
                <a:gd name="T69" fmla="*/ 9 h 522"/>
                <a:gd name="T70" fmla="*/ 180 w 476"/>
                <a:gd name="T71" fmla="*/ 17 h 522"/>
                <a:gd name="T72" fmla="*/ 173 w 476"/>
                <a:gd name="T73" fmla="*/ 0 h 522"/>
                <a:gd name="T74" fmla="*/ 126 w 476"/>
                <a:gd name="T75" fmla="*/ 21 h 522"/>
                <a:gd name="T76" fmla="*/ 121 w 476"/>
                <a:gd name="T77" fmla="*/ 27 h 522"/>
                <a:gd name="T78" fmla="*/ 97 w 476"/>
                <a:gd name="T79" fmla="*/ 49 h 522"/>
                <a:gd name="T80" fmla="*/ 68 w 476"/>
                <a:gd name="T81" fmla="*/ 69 h 522"/>
                <a:gd name="T82" fmla="*/ 31 w 476"/>
                <a:gd name="T83" fmla="*/ 91 h 522"/>
                <a:gd name="T84" fmla="*/ 66 w 476"/>
                <a:gd name="T85" fmla="*/ 132 h 522"/>
                <a:gd name="T86" fmla="*/ 91 w 476"/>
                <a:gd name="T87" fmla="*/ 146 h 522"/>
                <a:gd name="T88" fmla="*/ 109 w 476"/>
                <a:gd name="T89" fmla="*/ 157 h 522"/>
                <a:gd name="T90" fmla="*/ 66 w 476"/>
                <a:gd name="T91" fmla="*/ 163 h 522"/>
                <a:gd name="T92" fmla="*/ 52 w 476"/>
                <a:gd name="T93" fmla="*/ 147 h 5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76" h="522">
                  <a:moveTo>
                    <a:pt x="0" y="199"/>
                  </a:moveTo>
                  <a:lnTo>
                    <a:pt x="31" y="211"/>
                  </a:lnTo>
                  <a:lnTo>
                    <a:pt x="18" y="213"/>
                  </a:lnTo>
                  <a:lnTo>
                    <a:pt x="33" y="233"/>
                  </a:lnTo>
                  <a:lnTo>
                    <a:pt x="78" y="231"/>
                  </a:lnTo>
                  <a:lnTo>
                    <a:pt x="87" y="242"/>
                  </a:lnTo>
                  <a:lnTo>
                    <a:pt x="117" y="228"/>
                  </a:lnTo>
                  <a:lnTo>
                    <a:pt x="106" y="235"/>
                  </a:lnTo>
                  <a:lnTo>
                    <a:pt x="113" y="266"/>
                  </a:lnTo>
                  <a:lnTo>
                    <a:pt x="47" y="297"/>
                  </a:lnTo>
                  <a:lnTo>
                    <a:pt x="29" y="331"/>
                  </a:lnTo>
                  <a:lnTo>
                    <a:pt x="45" y="326"/>
                  </a:lnTo>
                  <a:lnTo>
                    <a:pt x="33" y="333"/>
                  </a:lnTo>
                  <a:lnTo>
                    <a:pt x="45" y="346"/>
                  </a:lnTo>
                  <a:lnTo>
                    <a:pt x="68" y="348"/>
                  </a:lnTo>
                  <a:lnTo>
                    <a:pt x="56" y="366"/>
                  </a:lnTo>
                  <a:lnTo>
                    <a:pt x="68" y="384"/>
                  </a:lnTo>
                  <a:lnTo>
                    <a:pt x="78" y="386"/>
                  </a:lnTo>
                  <a:lnTo>
                    <a:pt x="103" y="348"/>
                  </a:lnTo>
                  <a:lnTo>
                    <a:pt x="89" y="366"/>
                  </a:lnTo>
                  <a:lnTo>
                    <a:pt x="101" y="402"/>
                  </a:lnTo>
                  <a:lnTo>
                    <a:pt x="95" y="415"/>
                  </a:lnTo>
                  <a:lnTo>
                    <a:pt x="125" y="395"/>
                  </a:lnTo>
                  <a:lnTo>
                    <a:pt x="144" y="419"/>
                  </a:lnTo>
                  <a:lnTo>
                    <a:pt x="152" y="406"/>
                  </a:lnTo>
                  <a:lnTo>
                    <a:pt x="159" y="415"/>
                  </a:lnTo>
                  <a:lnTo>
                    <a:pt x="181" y="402"/>
                  </a:lnTo>
                  <a:lnTo>
                    <a:pt x="150" y="469"/>
                  </a:lnTo>
                  <a:lnTo>
                    <a:pt x="127" y="481"/>
                  </a:lnTo>
                  <a:lnTo>
                    <a:pt x="125" y="496"/>
                  </a:lnTo>
                  <a:lnTo>
                    <a:pt x="95" y="496"/>
                  </a:lnTo>
                  <a:lnTo>
                    <a:pt x="74" y="521"/>
                  </a:lnTo>
                  <a:lnTo>
                    <a:pt x="101" y="503"/>
                  </a:lnTo>
                  <a:lnTo>
                    <a:pt x="134" y="503"/>
                  </a:lnTo>
                  <a:lnTo>
                    <a:pt x="150" y="487"/>
                  </a:lnTo>
                  <a:lnTo>
                    <a:pt x="144" y="474"/>
                  </a:lnTo>
                  <a:lnTo>
                    <a:pt x="163" y="478"/>
                  </a:lnTo>
                  <a:lnTo>
                    <a:pt x="221" y="426"/>
                  </a:lnTo>
                  <a:lnTo>
                    <a:pt x="233" y="408"/>
                  </a:lnTo>
                  <a:lnTo>
                    <a:pt x="223" y="395"/>
                  </a:lnTo>
                  <a:lnTo>
                    <a:pt x="275" y="335"/>
                  </a:lnTo>
                  <a:lnTo>
                    <a:pt x="281" y="304"/>
                  </a:lnTo>
                  <a:lnTo>
                    <a:pt x="277" y="335"/>
                  </a:lnTo>
                  <a:lnTo>
                    <a:pt x="298" y="328"/>
                  </a:lnTo>
                  <a:lnTo>
                    <a:pt x="287" y="342"/>
                  </a:lnTo>
                  <a:lnTo>
                    <a:pt x="302" y="348"/>
                  </a:lnTo>
                  <a:lnTo>
                    <a:pt x="265" y="353"/>
                  </a:lnTo>
                  <a:lnTo>
                    <a:pt x="258" y="379"/>
                  </a:lnTo>
                  <a:lnTo>
                    <a:pt x="273" y="379"/>
                  </a:lnTo>
                  <a:lnTo>
                    <a:pt x="260" y="399"/>
                  </a:lnTo>
                  <a:lnTo>
                    <a:pt x="310" y="373"/>
                  </a:lnTo>
                  <a:lnTo>
                    <a:pt x="317" y="359"/>
                  </a:lnTo>
                  <a:lnTo>
                    <a:pt x="308" y="351"/>
                  </a:lnTo>
                  <a:lnTo>
                    <a:pt x="321" y="335"/>
                  </a:lnTo>
                  <a:lnTo>
                    <a:pt x="319" y="348"/>
                  </a:lnTo>
                  <a:lnTo>
                    <a:pt x="344" y="342"/>
                  </a:lnTo>
                  <a:lnTo>
                    <a:pt x="339" y="353"/>
                  </a:lnTo>
                  <a:lnTo>
                    <a:pt x="381" y="373"/>
                  </a:lnTo>
                  <a:lnTo>
                    <a:pt x="441" y="384"/>
                  </a:lnTo>
                  <a:lnTo>
                    <a:pt x="452" y="373"/>
                  </a:lnTo>
                  <a:lnTo>
                    <a:pt x="460" y="379"/>
                  </a:lnTo>
                  <a:lnTo>
                    <a:pt x="450" y="391"/>
                  </a:lnTo>
                  <a:lnTo>
                    <a:pt x="466" y="402"/>
                  </a:lnTo>
                  <a:lnTo>
                    <a:pt x="475" y="391"/>
                  </a:lnTo>
                  <a:lnTo>
                    <a:pt x="460" y="366"/>
                  </a:lnTo>
                  <a:lnTo>
                    <a:pt x="431" y="366"/>
                  </a:lnTo>
                  <a:lnTo>
                    <a:pt x="431" y="59"/>
                  </a:lnTo>
                  <a:lnTo>
                    <a:pt x="260" y="35"/>
                  </a:lnTo>
                  <a:lnTo>
                    <a:pt x="254" y="22"/>
                  </a:lnTo>
                  <a:lnTo>
                    <a:pt x="206" y="11"/>
                  </a:lnTo>
                  <a:lnTo>
                    <a:pt x="202" y="24"/>
                  </a:lnTo>
                  <a:lnTo>
                    <a:pt x="188" y="19"/>
                  </a:lnTo>
                  <a:lnTo>
                    <a:pt x="200" y="11"/>
                  </a:lnTo>
                  <a:lnTo>
                    <a:pt x="181" y="0"/>
                  </a:lnTo>
                  <a:lnTo>
                    <a:pt x="163" y="22"/>
                  </a:lnTo>
                  <a:lnTo>
                    <a:pt x="132" y="24"/>
                  </a:lnTo>
                  <a:lnTo>
                    <a:pt x="129" y="42"/>
                  </a:lnTo>
                  <a:lnTo>
                    <a:pt x="127" y="31"/>
                  </a:lnTo>
                  <a:lnTo>
                    <a:pt x="97" y="39"/>
                  </a:lnTo>
                  <a:lnTo>
                    <a:pt x="101" y="55"/>
                  </a:lnTo>
                  <a:lnTo>
                    <a:pt x="89" y="51"/>
                  </a:lnTo>
                  <a:lnTo>
                    <a:pt x="72" y="79"/>
                  </a:lnTo>
                  <a:lnTo>
                    <a:pt x="29" y="91"/>
                  </a:lnTo>
                  <a:lnTo>
                    <a:pt x="33" y="104"/>
                  </a:lnTo>
                  <a:lnTo>
                    <a:pt x="20" y="108"/>
                  </a:lnTo>
                  <a:lnTo>
                    <a:pt x="70" y="151"/>
                  </a:lnTo>
                  <a:lnTo>
                    <a:pt x="138" y="171"/>
                  </a:lnTo>
                  <a:lnTo>
                    <a:pt x="95" y="166"/>
                  </a:lnTo>
                  <a:lnTo>
                    <a:pt x="97" y="177"/>
                  </a:lnTo>
                  <a:lnTo>
                    <a:pt x="115" y="179"/>
                  </a:lnTo>
                  <a:lnTo>
                    <a:pt x="101" y="188"/>
                  </a:lnTo>
                  <a:lnTo>
                    <a:pt x="70" y="186"/>
                  </a:lnTo>
                  <a:lnTo>
                    <a:pt x="70" y="166"/>
                  </a:lnTo>
                  <a:lnTo>
                    <a:pt x="54" y="168"/>
                  </a:lnTo>
                  <a:lnTo>
                    <a:pt x="0" y="19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4" name="Freeform 129"/>
            <p:cNvSpPr>
              <a:spLocks/>
            </p:cNvSpPr>
            <p:nvPr/>
          </p:nvSpPr>
          <p:spPr bwMode="auto">
            <a:xfrm>
              <a:off x="274" y="1770"/>
              <a:ext cx="49" cy="33"/>
            </a:xfrm>
            <a:custGeom>
              <a:avLst/>
              <a:gdLst>
                <a:gd name="T0" fmla="*/ 0 w 50"/>
                <a:gd name="T1" fmla="*/ 12 h 35"/>
                <a:gd name="T2" fmla="*/ 14 w 50"/>
                <a:gd name="T3" fmla="*/ 30 h 35"/>
                <a:gd name="T4" fmla="*/ 47 w 50"/>
                <a:gd name="T5" fmla="*/ 5 h 35"/>
                <a:gd name="T6" fmla="*/ 17 w 50"/>
                <a:gd name="T7" fmla="*/ 0 h 35"/>
                <a:gd name="T8" fmla="*/ 19 w 50"/>
                <a:gd name="T9" fmla="*/ 12 h 35"/>
                <a:gd name="T10" fmla="*/ 0 w 50"/>
                <a:gd name="T11" fmla="*/ 1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5">
                  <a:moveTo>
                    <a:pt x="0" y="14"/>
                  </a:moveTo>
                  <a:lnTo>
                    <a:pt x="14" y="34"/>
                  </a:lnTo>
                  <a:lnTo>
                    <a:pt x="49" y="5"/>
                  </a:lnTo>
                  <a:lnTo>
                    <a:pt x="17" y="0"/>
                  </a:lnTo>
                  <a:lnTo>
                    <a:pt x="19" y="14"/>
                  </a:lnTo>
                  <a:lnTo>
                    <a:pt x="0" y="1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5" name="Freeform 130"/>
            <p:cNvSpPr>
              <a:spLocks/>
            </p:cNvSpPr>
            <p:nvPr/>
          </p:nvSpPr>
          <p:spPr bwMode="auto">
            <a:xfrm>
              <a:off x="539" y="1715"/>
              <a:ext cx="123" cy="137"/>
            </a:xfrm>
            <a:custGeom>
              <a:avLst/>
              <a:gdLst>
                <a:gd name="T0" fmla="*/ 0 w 126"/>
                <a:gd name="T1" fmla="*/ 11 h 145"/>
                <a:gd name="T2" fmla="*/ 4 w 126"/>
                <a:gd name="T3" fmla="*/ 29 h 145"/>
                <a:gd name="T4" fmla="*/ 21 w 126"/>
                <a:gd name="T5" fmla="*/ 40 h 145"/>
                <a:gd name="T6" fmla="*/ 27 w 126"/>
                <a:gd name="T7" fmla="*/ 33 h 145"/>
                <a:gd name="T8" fmla="*/ 12 w 126"/>
                <a:gd name="T9" fmla="*/ 24 h 145"/>
                <a:gd name="T10" fmla="*/ 27 w 126"/>
                <a:gd name="T11" fmla="*/ 24 h 145"/>
                <a:gd name="T12" fmla="*/ 39 w 126"/>
                <a:gd name="T13" fmla="*/ 40 h 145"/>
                <a:gd name="T14" fmla="*/ 37 w 126"/>
                <a:gd name="T15" fmla="*/ 11 h 145"/>
                <a:gd name="T16" fmla="*/ 45 w 126"/>
                <a:gd name="T17" fmla="*/ 36 h 145"/>
                <a:gd name="T18" fmla="*/ 71 w 126"/>
                <a:gd name="T19" fmla="*/ 49 h 145"/>
                <a:gd name="T20" fmla="*/ 66 w 126"/>
                <a:gd name="T21" fmla="*/ 69 h 145"/>
                <a:gd name="T22" fmla="*/ 96 w 126"/>
                <a:gd name="T23" fmla="*/ 92 h 145"/>
                <a:gd name="T24" fmla="*/ 87 w 126"/>
                <a:gd name="T25" fmla="*/ 108 h 145"/>
                <a:gd name="T26" fmla="*/ 103 w 126"/>
                <a:gd name="T27" fmla="*/ 96 h 145"/>
                <a:gd name="T28" fmla="*/ 106 w 126"/>
                <a:gd name="T29" fmla="*/ 128 h 145"/>
                <a:gd name="T30" fmla="*/ 116 w 126"/>
                <a:gd name="T31" fmla="*/ 124 h 145"/>
                <a:gd name="T32" fmla="*/ 119 w 126"/>
                <a:gd name="T33" fmla="*/ 98 h 145"/>
                <a:gd name="T34" fmla="*/ 89 w 126"/>
                <a:gd name="T35" fmla="*/ 84 h 145"/>
                <a:gd name="T36" fmla="*/ 37 w 126"/>
                <a:gd name="T37" fmla="*/ 0 h 145"/>
                <a:gd name="T38" fmla="*/ 6 w 126"/>
                <a:gd name="T39" fmla="*/ 24 h 145"/>
                <a:gd name="T40" fmla="*/ 0 w 126"/>
                <a:gd name="T41" fmla="*/ 11 h 1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6" h="145">
                  <a:moveTo>
                    <a:pt x="0" y="13"/>
                  </a:moveTo>
                  <a:lnTo>
                    <a:pt x="4" y="33"/>
                  </a:lnTo>
                  <a:lnTo>
                    <a:pt x="22" y="44"/>
                  </a:lnTo>
                  <a:lnTo>
                    <a:pt x="29" y="37"/>
                  </a:lnTo>
                  <a:lnTo>
                    <a:pt x="12" y="26"/>
                  </a:lnTo>
                  <a:lnTo>
                    <a:pt x="29" y="26"/>
                  </a:lnTo>
                  <a:lnTo>
                    <a:pt x="41" y="44"/>
                  </a:lnTo>
                  <a:lnTo>
                    <a:pt x="39" y="13"/>
                  </a:lnTo>
                  <a:lnTo>
                    <a:pt x="47" y="40"/>
                  </a:lnTo>
                  <a:lnTo>
                    <a:pt x="75" y="55"/>
                  </a:lnTo>
                  <a:lnTo>
                    <a:pt x="70" y="77"/>
                  </a:lnTo>
                  <a:lnTo>
                    <a:pt x="100" y="103"/>
                  </a:lnTo>
                  <a:lnTo>
                    <a:pt x="91" y="121"/>
                  </a:lnTo>
                  <a:lnTo>
                    <a:pt x="108" y="108"/>
                  </a:lnTo>
                  <a:lnTo>
                    <a:pt x="112" y="144"/>
                  </a:lnTo>
                  <a:lnTo>
                    <a:pt x="122" y="139"/>
                  </a:lnTo>
                  <a:lnTo>
                    <a:pt x="125" y="110"/>
                  </a:lnTo>
                  <a:lnTo>
                    <a:pt x="93" y="94"/>
                  </a:lnTo>
                  <a:lnTo>
                    <a:pt x="39" y="0"/>
                  </a:lnTo>
                  <a:lnTo>
                    <a:pt x="6" y="26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6" name="Freeform 131"/>
            <p:cNvSpPr>
              <a:spLocks/>
            </p:cNvSpPr>
            <p:nvPr/>
          </p:nvSpPr>
          <p:spPr bwMode="auto">
            <a:xfrm>
              <a:off x="563" y="1761"/>
              <a:ext cx="23" cy="22"/>
            </a:xfrm>
            <a:custGeom>
              <a:avLst/>
              <a:gdLst>
                <a:gd name="T0" fmla="*/ 0 w 24"/>
                <a:gd name="T1" fmla="*/ 0 h 23"/>
                <a:gd name="T2" fmla="*/ 8 w 24"/>
                <a:gd name="T3" fmla="*/ 20 h 23"/>
                <a:gd name="T4" fmla="*/ 10 w 24"/>
                <a:gd name="T5" fmla="*/ 10 h 23"/>
                <a:gd name="T6" fmla="*/ 21 w 24"/>
                <a:gd name="T7" fmla="*/ 20 h 23"/>
                <a:gd name="T8" fmla="*/ 10 w 24"/>
                <a:gd name="T9" fmla="*/ 10 h 23"/>
                <a:gd name="T10" fmla="*/ 21 w 24"/>
                <a:gd name="T11" fmla="*/ 4 h 23"/>
                <a:gd name="T12" fmla="*/ 0 w 24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8" y="22"/>
                  </a:lnTo>
                  <a:lnTo>
                    <a:pt x="10" y="10"/>
                  </a:lnTo>
                  <a:lnTo>
                    <a:pt x="23" y="22"/>
                  </a:lnTo>
                  <a:lnTo>
                    <a:pt x="10" y="10"/>
                  </a:ln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7" name="Freeform 132"/>
            <p:cNvSpPr>
              <a:spLocks/>
            </p:cNvSpPr>
            <p:nvPr/>
          </p:nvSpPr>
          <p:spPr bwMode="auto">
            <a:xfrm>
              <a:off x="578" y="1778"/>
              <a:ext cx="17" cy="35"/>
            </a:xfrm>
            <a:custGeom>
              <a:avLst/>
              <a:gdLst>
                <a:gd name="T0" fmla="*/ 0 w 18"/>
                <a:gd name="T1" fmla="*/ 0 h 39"/>
                <a:gd name="T2" fmla="*/ 15 w 18"/>
                <a:gd name="T3" fmla="*/ 4 h 39"/>
                <a:gd name="T4" fmla="*/ 15 w 18"/>
                <a:gd name="T5" fmla="*/ 31 h 39"/>
                <a:gd name="T6" fmla="*/ 0 w 18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9">
                  <a:moveTo>
                    <a:pt x="0" y="0"/>
                  </a:moveTo>
                  <a:lnTo>
                    <a:pt x="17" y="6"/>
                  </a:lnTo>
                  <a:lnTo>
                    <a:pt x="17" y="3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8" name="Freeform 133"/>
            <p:cNvSpPr>
              <a:spLocks/>
            </p:cNvSpPr>
            <p:nvPr/>
          </p:nvSpPr>
          <p:spPr bwMode="auto">
            <a:xfrm>
              <a:off x="587" y="1762"/>
              <a:ext cx="20" cy="22"/>
            </a:xfrm>
            <a:custGeom>
              <a:avLst/>
              <a:gdLst>
                <a:gd name="T0" fmla="*/ 0 w 20"/>
                <a:gd name="T1" fmla="*/ 0 h 23"/>
                <a:gd name="T2" fmla="*/ 4 w 20"/>
                <a:gd name="T3" fmla="*/ 20 h 23"/>
                <a:gd name="T4" fmla="*/ 16 w 20"/>
                <a:gd name="T5" fmla="*/ 20 h 23"/>
                <a:gd name="T6" fmla="*/ 9 w 20"/>
                <a:gd name="T7" fmla="*/ 2 h 23"/>
                <a:gd name="T8" fmla="*/ 19 w 20"/>
                <a:gd name="T9" fmla="*/ 13 h 23"/>
                <a:gd name="T10" fmla="*/ 11 w 20"/>
                <a:gd name="T11" fmla="*/ 0 h 23"/>
                <a:gd name="T12" fmla="*/ 0 w 2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lnTo>
                    <a:pt x="4" y="22"/>
                  </a:lnTo>
                  <a:lnTo>
                    <a:pt x="16" y="22"/>
                  </a:lnTo>
                  <a:lnTo>
                    <a:pt x="9" y="2"/>
                  </a:lnTo>
                  <a:lnTo>
                    <a:pt x="19" y="15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79" name="Freeform 134"/>
            <p:cNvSpPr>
              <a:spLocks/>
            </p:cNvSpPr>
            <p:nvPr/>
          </p:nvSpPr>
          <p:spPr bwMode="auto">
            <a:xfrm>
              <a:off x="599" y="1793"/>
              <a:ext cx="18" cy="17"/>
            </a:xfrm>
            <a:custGeom>
              <a:avLst/>
              <a:gdLst>
                <a:gd name="T0" fmla="*/ 0 w 18"/>
                <a:gd name="T1" fmla="*/ 0 h 19"/>
                <a:gd name="T2" fmla="*/ 15 w 18"/>
                <a:gd name="T3" fmla="*/ 14 h 19"/>
                <a:gd name="T4" fmla="*/ 17 w 18"/>
                <a:gd name="T5" fmla="*/ 0 h 19"/>
                <a:gd name="T6" fmla="*/ 0 w 1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15" y="18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0" name="Freeform 135"/>
            <p:cNvSpPr>
              <a:spLocks/>
            </p:cNvSpPr>
            <p:nvPr/>
          </p:nvSpPr>
          <p:spPr bwMode="auto">
            <a:xfrm>
              <a:off x="606" y="1812"/>
              <a:ext cx="21" cy="34"/>
            </a:xfrm>
            <a:custGeom>
              <a:avLst/>
              <a:gdLst>
                <a:gd name="T0" fmla="*/ 0 w 22"/>
                <a:gd name="T1" fmla="*/ 0 h 39"/>
                <a:gd name="T2" fmla="*/ 16 w 22"/>
                <a:gd name="T3" fmla="*/ 10 h 39"/>
                <a:gd name="T4" fmla="*/ 19 w 22"/>
                <a:gd name="T5" fmla="*/ 29 h 39"/>
                <a:gd name="T6" fmla="*/ 0 w 2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39">
                  <a:moveTo>
                    <a:pt x="0" y="0"/>
                  </a:moveTo>
                  <a:lnTo>
                    <a:pt x="18" y="13"/>
                  </a:lnTo>
                  <a:lnTo>
                    <a:pt x="21" y="3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1" name="Freeform 136"/>
            <p:cNvSpPr>
              <a:spLocks/>
            </p:cNvSpPr>
            <p:nvPr/>
          </p:nvSpPr>
          <p:spPr bwMode="auto">
            <a:xfrm>
              <a:off x="640" y="1823"/>
              <a:ext cx="20" cy="17"/>
            </a:xfrm>
            <a:custGeom>
              <a:avLst/>
              <a:gdLst>
                <a:gd name="T0" fmla="*/ 0 w 20"/>
                <a:gd name="T1" fmla="*/ 7 h 19"/>
                <a:gd name="T2" fmla="*/ 9 w 20"/>
                <a:gd name="T3" fmla="*/ 0 h 19"/>
                <a:gd name="T4" fmla="*/ 19 w 20"/>
                <a:gd name="T5" fmla="*/ 14 h 19"/>
                <a:gd name="T6" fmla="*/ 0 w 20"/>
                <a:gd name="T7" fmla="*/ 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9" y="0"/>
                  </a:lnTo>
                  <a:lnTo>
                    <a:pt x="19" y="18"/>
                  </a:lnTo>
                  <a:lnTo>
                    <a:pt x="0" y="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2" name="Freeform 137"/>
            <p:cNvSpPr>
              <a:spLocks/>
            </p:cNvSpPr>
            <p:nvPr/>
          </p:nvSpPr>
          <p:spPr bwMode="auto">
            <a:xfrm>
              <a:off x="748" y="1989"/>
              <a:ext cx="896" cy="530"/>
            </a:xfrm>
            <a:custGeom>
              <a:avLst/>
              <a:gdLst>
                <a:gd name="T0" fmla="*/ 10 w 917"/>
                <a:gd name="T1" fmla="*/ 66 h 565"/>
                <a:gd name="T2" fmla="*/ 12 w 917"/>
                <a:gd name="T3" fmla="*/ 72 h 565"/>
                <a:gd name="T4" fmla="*/ 27 w 917"/>
                <a:gd name="T5" fmla="*/ 245 h 565"/>
                <a:gd name="T6" fmla="*/ 33 w 917"/>
                <a:gd name="T7" fmla="*/ 263 h 565"/>
                <a:gd name="T8" fmla="*/ 93 w 917"/>
                <a:gd name="T9" fmla="*/ 326 h 565"/>
                <a:gd name="T10" fmla="*/ 149 w 917"/>
                <a:gd name="T11" fmla="*/ 351 h 565"/>
                <a:gd name="T12" fmla="*/ 274 w 917"/>
                <a:gd name="T13" fmla="*/ 369 h 565"/>
                <a:gd name="T14" fmla="*/ 350 w 917"/>
                <a:gd name="T15" fmla="*/ 407 h 565"/>
                <a:gd name="T16" fmla="*/ 417 w 917"/>
                <a:gd name="T17" fmla="*/ 482 h 565"/>
                <a:gd name="T18" fmla="*/ 445 w 917"/>
                <a:gd name="T19" fmla="*/ 425 h 565"/>
                <a:gd name="T20" fmla="*/ 496 w 917"/>
                <a:gd name="T21" fmla="*/ 407 h 565"/>
                <a:gd name="T22" fmla="*/ 535 w 917"/>
                <a:gd name="T23" fmla="*/ 400 h 565"/>
                <a:gd name="T24" fmla="*/ 554 w 917"/>
                <a:gd name="T25" fmla="*/ 396 h 565"/>
                <a:gd name="T26" fmla="*/ 556 w 917"/>
                <a:gd name="T27" fmla="*/ 400 h 565"/>
                <a:gd name="T28" fmla="*/ 635 w 917"/>
                <a:gd name="T29" fmla="*/ 421 h 565"/>
                <a:gd name="T30" fmla="*/ 659 w 917"/>
                <a:gd name="T31" fmla="*/ 496 h 565"/>
                <a:gd name="T32" fmla="*/ 675 w 917"/>
                <a:gd name="T33" fmla="*/ 462 h 565"/>
                <a:gd name="T34" fmla="*/ 667 w 917"/>
                <a:gd name="T35" fmla="*/ 355 h 565"/>
                <a:gd name="T36" fmla="*/ 729 w 917"/>
                <a:gd name="T37" fmla="*/ 288 h 565"/>
                <a:gd name="T38" fmla="*/ 733 w 917"/>
                <a:gd name="T39" fmla="*/ 264 h 565"/>
                <a:gd name="T40" fmla="*/ 717 w 917"/>
                <a:gd name="T41" fmla="*/ 234 h 565"/>
                <a:gd name="T42" fmla="*/ 729 w 917"/>
                <a:gd name="T43" fmla="*/ 220 h 565"/>
                <a:gd name="T44" fmla="*/ 743 w 917"/>
                <a:gd name="T45" fmla="*/ 263 h 565"/>
                <a:gd name="T46" fmla="*/ 745 w 917"/>
                <a:gd name="T47" fmla="*/ 211 h 565"/>
                <a:gd name="T48" fmla="*/ 769 w 917"/>
                <a:gd name="T49" fmla="*/ 186 h 565"/>
                <a:gd name="T50" fmla="*/ 814 w 917"/>
                <a:gd name="T51" fmla="*/ 155 h 565"/>
                <a:gd name="T52" fmla="*/ 875 w 917"/>
                <a:gd name="T53" fmla="*/ 106 h 565"/>
                <a:gd name="T54" fmla="*/ 862 w 917"/>
                <a:gd name="T55" fmla="*/ 82 h 565"/>
                <a:gd name="T56" fmla="*/ 838 w 917"/>
                <a:gd name="T57" fmla="*/ 45 h 565"/>
                <a:gd name="T58" fmla="*/ 743 w 917"/>
                <a:gd name="T59" fmla="*/ 107 h 565"/>
                <a:gd name="T60" fmla="*/ 693 w 917"/>
                <a:gd name="T61" fmla="*/ 135 h 565"/>
                <a:gd name="T62" fmla="*/ 649 w 917"/>
                <a:gd name="T63" fmla="*/ 173 h 565"/>
                <a:gd name="T64" fmla="*/ 629 w 917"/>
                <a:gd name="T65" fmla="*/ 163 h 565"/>
                <a:gd name="T66" fmla="*/ 640 w 917"/>
                <a:gd name="T67" fmla="*/ 147 h 565"/>
                <a:gd name="T68" fmla="*/ 635 w 917"/>
                <a:gd name="T69" fmla="*/ 117 h 565"/>
                <a:gd name="T70" fmla="*/ 623 w 917"/>
                <a:gd name="T71" fmla="*/ 92 h 565"/>
                <a:gd name="T72" fmla="*/ 581 w 917"/>
                <a:gd name="T73" fmla="*/ 106 h 565"/>
                <a:gd name="T74" fmla="*/ 562 w 917"/>
                <a:gd name="T75" fmla="*/ 166 h 565"/>
                <a:gd name="T76" fmla="*/ 570 w 917"/>
                <a:gd name="T77" fmla="*/ 92 h 565"/>
                <a:gd name="T78" fmla="*/ 577 w 917"/>
                <a:gd name="T79" fmla="*/ 78 h 565"/>
                <a:gd name="T80" fmla="*/ 611 w 917"/>
                <a:gd name="T81" fmla="*/ 64 h 565"/>
                <a:gd name="T82" fmla="*/ 550 w 917"/>
                <a:gd name="T83" fmla="*/ 56 h 565"/>
                <a:gd name="T84" fmla="*/ 522 w 917"/>
                <a:gd name="T85" fmla="*/ 63 h 565"/>
                <a:gd name="T86" fmla="*/ 528 w 917"/>
                <a:gd name="T87" fmla="*/ 31 h 565"/>
                <a:gd name="T88" fmla="*/ 447 w 917"/>
                <a:gd name="T89" fmla="*/ 0 h 565"/>
                <a:gd name="T90" fmla="*/ 27 w 917"/>
                <a:gd name="T91" fmla="*/ 9 h 565"/>
                <a:gd name="T92" fmla="*/ 27 w 917"/>
                <a:gd name="T93" fmla="*/ 45 h 565"/>
                <a:gd name="T94" fmla="*/ 0 w 917"/>
                <a:gd name="T95" fmla="*/ 27 h 5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17" h="565">
                  <a:moveTo>
                    <a:pt x="0" y="31"/>
                  </a:moveTo>
                  <a:lnTo>
                    <a:pt x="10" y="75"/>
                  </a:lnTo>
                  <a:lnTo>
                    <a:pt x="22" y="80"/>
                  </a:lnTo>
                  <a:lnTo>
                    <a:pt x="12" y="82"/>
                  </a:lnTo>
                  <a:lnTo>
                    <a:pt x="4" y="222"/>
                  </a:lnTo>
                  <a:lnTo>
                    <a:pt x="29" y="278"/>
                  </a:lnTo>
                  <a:lnTo>
                    <a:pt x="41" y="278"/>
                  </a:lnTo>
                  <a:lnTo>
                    <a:pt x="35" y="298"/>
                  </a:lnTo>
                  <a:lnTo>
                    <a:pt x="66" y="358"/>
                  </a:lnTo>
                  <a:lnTo>
                    <a:pt x="97" y="370"/>
                  </a:lnTo>
                  <a:lnTo>
                    <a:pt x="120" y="405"/>
                  </a:lnTo>
                  <a:lnTo>
                    <a:pt x="156" y="399"/>
                  </a:lnTo>
                  <a:lnTo>
                    <a:pt x="216" y="430"/>
                  </a:lnTo>
                  <a:lnTo>
                    <a:pt x="287" y="419"/>
                  </a:lnTo>
                  <a:lnTo>
                    <a:pt x="333" y="479"/>
                  </a:lnTo>
                  <a:lnTo>
                    <a:pt x="366" y="463"/>
                  </a:lnTo>
                  <a:lnTo>
                    <a:pt x="406" y="535"/>
                  </a:lnTo>
                  <a:lnTo>
                    <a:pt x="437" y="548"/>
                  </a:lnTo>
                  <a:lnTo>
                    <a:pt x="435" y="508"/>
                  </a:lnTo>
                  <a:lnTo>
                    <a:pt x="466" y="483"/>
                  </a:lnTo>
                  <a:lnTo>
                    <a:pt x="471" y="463"/>
                  </a:lnTo>
                  <a:lnTo>
                    <a:pt x="520" y="463"/>
                  </a:lnTo>
                  <a:lnTo>
                    <a:pt x="561" y="479"/>
                  </a:lnTo>
                  <a:lnTo>
                    <a:pt x="561" y="454"/>
                  </a:lnTo>
                  <a:lnTo>
                    <a:pt x="545" y="452"/>
                  </a:lnTo>
                  <a:lnTo>
                    <a:pt x="580" y="450"/>
                  </a:lnTo>
                  <a:lnTo>
                    <a:pt x="580" y="439"/>
                  </a:lnTo>
                  <a:lnTo>
                    <a:pt x="582" y="454"/>
                  </a:lnTo>
                  <a:lnTo>
                    <a:pt x="649" y="459"/>
                  </a:lnTo>
                  <a:lnTo>
                    <a:pt x="665" y="479"/>
                  </a:lnTo>
                  <a:lnTo>
                    <a:pt x="667" y="514"/>
                  </a:lnTo>
                  <a:lnTo>
                    <a:pt x="690" y="564"/>
                  </a:lnTo>
                  <a:lnTo>
                    <a:pt x="701" y="561"/>
                  </a:lnTo>
                  <a:lnTo>
                    <a:pt x="707" y="526"/>
                  </a:lnTo>
                  <a:lnTo>
                    <a:pt x="684" y="439"/>
                  </a:lnTo>
                  <a:lnTo>
                    <a:pt x="699" y="403"/>
                  </a:lnTo>
                  <a:lnTo>
                    <a:pt x="778" y="334"/>
                  </a:lnTo>
                  <a:lnTo>
                    <a:pt x="763" y="327"/>
                  </a:lnTo>
                  <a:lnTo>
                    <a:pt x="778" y="323"/>
                  </a:lnTo>
                  <a:lnTo>
                    <a:pt x="768" y="300"/>
                  </a:lnTo>
                  <a:lnTo>
                    <a:pt x="768" y="280"/>
                  </a:lnTo>
                  <a:lnTo>
                    <a:pt x="751" y="265"/>
                  </a:lnTo>
                  <a:lnTo>
                    <a:pt x="768" y="276"/>
                  </a:lnTo>
                  <a:lnTo>
                    <a:pt x="763" y="251"/>
                  </a:lnTo>
                  <a:lnTo>
                    <a:pt x="776" y="240"/>
                  </a:lnTo>
                  <a:lnTo>
                    <a:pt x="778" y="298"/>
                  </a:lnTo>
                  <a:lnTo>
                    <a:pt x="788" y="265"/>
                  </a:lnTo>
                  <a:lnTo>
                    <a:pt x="780" y="240"/>
                  </a:lnTo>
                  <a:lnTo>
                    <a:pt x="790" y="256"/>
                  </a:lnTo>
                  <a:lnTo>
                    <a:pt x="805" y="211"/>
                  </a:lnTo>
                  <a:lnTo>
                    <a:pt x="870" y="191"/>
                  </a:lnTo>
                  <a:lnTo>
                    <a:pt x="853" y="176"/>
                  </a:lnTo>
                  <a:lnTo>
                    <a:pt x="865" y="144"/>
                  </a:lnTo>
                  <a:lnTo>
                    <a:pt x="916" y="120"/>
                  </a:lnTo>
                  <a:lnTo>
                    <a:pt x="916" y="104"/>
                  </a:lnTo>
                  <a:lnTo>
                    <a:pt x="903" y="93"/>
                  </a:lnTo>
                  <a:lnTo>
                    <a:pt x="903" y="62"/>
                  </a:lnTo>
                  <a:lnTo>
                    <a:pt x="878" y="51"/>
                  </a:lnTo>
                  <a:lnTo>
                    <a:pt x="859" y="102"/>
                  </a:lnTo>
                  <a:lnTo>
                    <a:pt x="778" y="122"/>
                  </a:lnTo>
                  <a:lnTo>
                    <a:pt x="772" y="147"/>
                  </a:lnTo>
                  <a:lnTo>
                    <a:pt x="726" y="153"/>
                  </a:lnTo>
                  <a:lnTo>
                    <a:pt x="728" y="162"/>
                  </a:lnTo>
                  <a:lnTo>
                    <a:pt x="680" y="196"/>
                  </a:lnTo>
                  <a:lnTo>
                    <a:pt x="661" y="193"/>
                  </a:lnTo>
                  <a:lnTo>
                    <a:pt x="659" y="185"/>
                  </a:lnTo>
                  <a:lnTo>
                    <a:pt x="665" y="176"/>
                  </a:lnTo>
                  <a:lnTo>
                    <a:pt x="670" y="167"/>
                  </a:lnTo>
                  <a:lnTo>
                    <a:pt x="672" y="160"/>
                  </a:lnTo>
                  <a:lnTo>
                    <a:pt x="665" y="133"/>
                  </a:lnTo>
                  <a:lnTo>
                    <a:pt x="649" y="142"/>
                  </a:lnTo>
                  <a:lnTo>
                    <a:pt x="653" y="104"/>
                  </a:lnTo>
                  <a:lnTo>
                    <a:pt x="628" y="93"/>
                  </a:lnTo>
                  <a:lnTo>
                    <a:pt x="609" y="120"/>
                  </a:lnTo>
                  <a:lnTo>
                    <a:pt x="603" y="187"/>
                  </a:lnTo>
                  <a:lnTo>
                    <a:pt x="588" y="189"/>
                  </a:lnTo>
                  <a:lnTo>
                    <a:pt x="584" y="156"/>
                  </a:lnTo>
                  <a:lnTo>
                    <a:pt x="597" y="104"/>
                  </a:lnTo>
                  <a:lnTo>
                    <a:pt x="584" y="113"/>
                  </a:lnTo>
                  <a:lnTo>
                    <a:pt x="605" y="89"/>
                  </a:lnTo>
                  <a:lnTo>
                    <a:pt x="647" y="86"/>
                  </a:lnTo>
                  <a:lnTo>
                    <a:pt x="640" y="73"/>
                  </a:lnTo>
                  <a:lnTo>
                    <a:pt x="636" y="73"/>
                  </a:lnTo>
                  <a:lnTo>
                    <a:pt x="576" y="64"/>
                  </a:lnTo>
                  <a:lnTo>
                    <a:pt x="584" y="49"/>
                  </a:lnTo>
                  <a:lnTo>
                    <a:pt x="547" y="71"/>
                  </a:lnTo>
                  <a:lnTo>
                    <a:pt x="517" y="71"/>
                  </a:lnTo>
                  <a:lnTo>
                    <a:pt x="553" y="35"/>
                  </a:lnTo>
                  <a:lnTo>
                    <a:pt x="477" y="17"/>
                  </a:lnTo>
                  <a:lnTo>
                    <a:pt x="468" y="0"/>
                  </a:lnTo>
                  <a:lnTo>
                    <a:pt x="466" y="11"/>
                  </a:lnTo>
                  <a:lnTo>
                    <a:pt x="29" y="11"/>
                  </a:lnTo>
                  <a:lnTo>
                    <a:pt x="37" y="33"/>
                  </a:lnTo>
                  <a:lnTo>
                    <a:pt x="29" y="51"/>
                  </a:lnTo>
                  <a:lnTo>
                    <a:pt x="31" y="33"/>
                  </a:lnTo>
                  <a:lnTo>
                    <a:pt x="0" y="3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3" name="Freeform 138"/>
            <p:cNvSpPr>
              <a:spLocks/>
            </p:cNvSpPr>
            <p:nvPr/>
          </p:nvSpPr>
          <p:spPr bwMode="auto">
            <a:xfrm>
              <a:off x="1641" y="2650"/>
              <a:ext cx="23" cy="17"/>
            </a:xfrm>
            <a:custGeom>
              <a:avLst/>
              <a:gdLst>
                <a:gd name="T0" fmla="*/ 0 w 24"/>
                <a:gd name="T1" fmla="*/ 0 h 18"/>
                <a:gd name="T2" fmla="*/ 2 w 24"/>
                <a:gd name="T3" fmla="*/ 15 h 18"/>
                <a:gd name="T4" fmla="*/ 21 w 24"/>
                <a:gd name="T5" fmla="*/ 8 h 18"/>
                <a:gd name="T6" fmla="*/ 0 w 2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" y="17"/>
                  </a:lnTo>
                  <a:lnTo>
                    <a:pt x="23" y="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4" name="Freeform 139"/>
            <p:cNvSpPr>
              <a:spLocks/>
            </p:cNvSpPr>
            <p:nvPr/>
          </p:nvSpPr>
          <p:spPr bwMode="auto">
            <a:xfrm>
              <a:off x="1541" y="3417"/>
              <a:ext cx="308" cy="669"/>
            </a:xfrm>
            <a:custGeom>
              <a:avLst/>
              <a:gdLst>
                <a:gd name="T0" fmla="*/ 0 w 316"/>
                <a:gd name="T1" fmla="*/ 578 h 713"/>
                <a:gd name="T2" fmla="*/ 4 w 316"/>
                <a:gd name="T3" fmla="*/ 593 h 713"/>
                <a:gd name="T4" fmla="*/ 16 w 316"/>
                <a:gd name="T5" fmla="*/ 587 h 713"/>
                <a:gd name="T6" fmla="*/ 19 w 316"/>
                <a:gd name="T7" fmla="*/ 619 h 713"/>
                <a:gd name="T8" fmla="*/ 77 w 316"/>
                <a:gd name="T9" fmla="*/ 627 h 713"/>
                <a:gd name="T10" fmla="*/ 60 w 316"/>
                <a:gd name="T11" fmla="*/ 609 h 713"/>
                <a:gd name="T12" fmla="*/ 70 w 316"/>
                <a:gd name="T13" fmla="*/ 568 h 713"/>
                <a:gd name="T14" fmla="*/ 83 w 316"/>
                <a:gd name="T15" fmla="*/ 574 h 713"/>
                <a:gd name="T16" fmla="*/ 118 w 316"/>
                <a:gd name="T17" fmla="*/ 516 h 713"/>
                <a:gd name="T18" fmla="*/ 91 w 316"/>
                <a:gd name="T19" fmla="*/ 480 h 713"/>
                <a:gd name="T20" fmla="*/ 120 w 316"/>
                <a:gd name="T21" fmla="*/ 460 h 713"/>
                <a:gd name="T22" fmla="*/ 124 w 316"/>
                <a:gd name="T23" fmla="*/ 430 h 713"/>
                <a:gd name="T24" fmla="*/ 137 w 316"/>
                <a:gd name="T25" fmla="*/ 417 h 713"/>
                <a:gd name="T26" fmla="*/ 127 w 316"/>
                <a:gd name="T27" fmla="*/ 410 h 713"/>
                <a:gd name="T28" fmla="*/ 147 w 316"/>
                <a:gd name="T29" fmla="*/ 410 h 713"/>
                <a:gd name="T30" fmla="*/ 145 w 316"/>
                <a:gd name="T31" fmla="*/ 396 h 713"/>
                <a:gd name="T32" fmla="*/ 135 w 316"/>
                <a:gd name="T33" fmla="*/ 404 h 713"/>
                <a:gd name="T34" fmla="*/ 127 w 316"/>
                <a:gd name="T35" fmla="*/ 394 h 713"/>
                <a:gd name="T36" fmla="*/ 124 w 316"/>
                <a:gd name="T37" fmla="*/ 372 h 713"/>
                <a:gd name="T38" fmla="*/ 166 w 316"/>
                <a:gd name="T39" fmla="*/ 373 h 713"/>
                <a:gd name="T40" fmla="*/ 169 w 316"/>
                <a:gd name="T41" fmla="*/ 328 h 713"/>
                <a:gd name="T42" fmla="*/ 234 w 316"/>
                <a:gd name="T43" fmla="*/ 322 h 713"/>
                <a:gd name="T44" fmla="*/ 253 w 316"/>
                <a:gd name="T45" fmla="*/ 287 h 713"/>
                <a:gd name="T46" fmla="*/ 227 w 316"/>
                <a:gd name="T47" fmla="*/ 231 h 713"/>
                <a:gd name="T48" fmla="*/ 242 w 316"/>
                <a:gd name="T49" fmla="*/ 158 h 713"/>
                <a:gd name="T50" fmla="*/ 299 w 316"/>
                <a:gd name="T51" fmla="*/ 98 h 713"/>
                <a:gd name="T52" fmla="*/ 296 w 316"/>
                <a:gd name="T53" fmla="*/ 72 h 713"/>
                <a:gd name="T54" fmla="*/ 285 w 316"/>
                <a:gd name="T55" fmla="*/ 69 h 713"/>
                <a:gd name="T56" fmla="*/ 271 w 316"/>
                <a:gd name="T57" fmla="*/ 101 h 713"/>
                <a:gd name="T58" fmla="*/ 227 w 316"/>
                <a:gd name="T59" fmla="*/ 99 h 713"/>
                <a:gd name="T60" fmla="*/ 238 w 316"/>
                <a:gd name="T61" fmla="*/ 64 h 713"/>
                <a:gd name="T62" fmla="*/ 164 w 316"/>
                <a:gd name="T63" fmla="*/ 8 h 713"/>
                <a:gd name="T64" fmla="*/ 139 w 316"/>
                <a:gd name="T65" fmla="*/ 4 h 713"/>
                <a:gd name="T66" fmla="*/ 137 w 316"/>
                <a:gd name="T67" fmla="*/ 15 h 713"/>
                <a:gd name="T68" fmla="*/ 110 w 316"/>
                <a:gd name="T69" fmla="*/ 0 h 713"/>
                <a:gd name="T70" fmla="*/ 93 w 316"/>
                <a:gd name="T71" fmla="*/ 20 h 713"/>
                <a:gd name="T72" fmla="*/ 93 w 316"/>
                <a:gd name="T73" fmla="*/ 40 h 713"/>
                <a:gd name="T74" fmla="*/ 77 w 316"/>
                <a:gd name="T75" fmla="*/ 50 h 713"/>
                <a:gd name="T76" fmla="*/ 77 w 316"/>
                <a:gd name="T77" fmla="*/ 93 h 713"/>
                <a:gd name="T78" fmla="*/ 58 w 316"/>
                <a:gd name="T79" fmla="*/ 117 h 713"/>
                <a:gd name="T80" fmla="*/ 45 w 316"/>
                <a:gd name="T81" fmla="*/ 179 h 713"/>
                <a:gd name="T82" fmla="*/ 54 w 316"/>
                <a:gd name="T83" fmla="*/ 236 h 713"/>
                <a:gd name="T84" fmla="*/ 35 w 316"/>
                <a:gd name="T85" fmla="*/ 285 h 713"/>
                <a:gd name="T86" fmla="*/ 19 w 316"/>
                <a:gd name="T87" fmla="*/ 406 h 713"/>
                <a:gd name="T88" fmla="*/ 31 w 316"/>
                <a:gd name="T89" fmla="*/ 451 h 713"/>
                <a:gd name="T90" fmla="*/ 20 w 316"/>
                <a:gd name="T91" fmla="*/ 455 h 713"/>
                <a:gd name="T92" fmla="*/ 27 w 316"/>
                <a:gd name="T93" fmla="*/ 494 h 713"/>
                <a:gd name="T94" fmla="*/ 0 w 316"/>
                <a:gd name="T95" fmla="*/ 578 h 7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6" h="713">
                  <a:moveTo>
                    <a:pt x="0" y="656"/>
                  </a:moveTo>
                  <a:lnTo>
                    <a:pt x="4" y="674"/>
                  </a:lnTo>
                  <a:lnTo>
                    <a:pt x="16" y="667"/>
                  </a:lnTo>
                  <a:lnTo>
                    <a:pt x="20" y="703"/>
                  </a:lnTo>
                  <a:lnTo>
                    <a:pt x="81" y="712"/>
                  </a:lnTo>
                  <a:lnTo>
                    <a:pt x="64" y="692"/>
                  </a:lnTo>
                  <a:lnTo>
                    <a:pt x="74" y="645"/>
                  </a:lnTo>
                  <a:lnTo>
                    <a:pt x="87" y="652"/>
                  </a:lnTo>
                  <a:lnTo>
                    <a:pt x="124" y="586"/>
                  </a:lnTo>
                  <a:lnTo>
                    <a:pt x="95" y="546"/>
                  </a:lnTo>
                  <a:lnTo>
                    <a:pt x="126" y="522"/>
                  </a:lnTo>
                  <a:lnTo>
                    <a:pt x="130" y="488"/>
                  </a:lnTo>
                  <a:lnTo>
                    <a:pt x="145" y="473"/>
                  </a:lnTo>
                  <a:lnTo>
                    <a:pt x="133" y="466"/>
                  </a:lnTo>
                  <a:lnTo>
                    <a:pt x="155" y="466"/>
                  </a:lnTo>
                  <a:lnTo>
                    <a:pt x="153" y="450"/>
                  </a:lnTo>
                  <a:lnTo>
                    <a:pt x="143" y="459"/>
                  </a:lnTo>
                  <a:lnTo>
                    <a:pt x="133" y="448"/>
                  </a:lnTo>
                  <a:lnTo>
                    <a:pt x="130" y="422"/>
                  </a:lnTo>
                  <a:lnTo>
                    <a:pt x="174" y="424"/>
                  </a:lnTo>
                  <a:lnTo>
                    <a:pt x="178" y="373"/>
                  </a:lnTo>
                  <a:lnTo>
                    <a:pt x="246" y="366"/>
                  </a:lnTo>
                  <a:lnTo>
                    <a:pt x="267" y="326"/>
                  </a:lnTo>
                  <a:lnTo>
                    <a:pt x="239" y="262"/>
                  </a:lnTo>
                  <a:lnTo>
                    <a:pt x="254" y="179"/>
                  </a:lnTo>
                  <a:lnTo>
                    <a:pt x="315" y="111"/>
                  </a:lnTo>
                  <a:lnTo>
                    <a:pt x="312" y="82"/>
                  </a:lnTo>
                  <a:lnTo>
                    <a:pt x="300" y="79"/>
                  </a:lnTo>
                  <a:lnTo>
                    <a:pt x="285" y="115"/>
                  </a:lnTo>
                  <a:lnTo>
                    <a:pt x="239" y="113"/>
                  </a:lnTo>
                  <a:lnTo>
                    <a:pt x="250" y="73"/>
                  </a:lnTo>
                  <a:lnTo>
                    <a:pt x="172" y="8"/>
                  </a:lnTo>
                  <a:lnTo>
                    <a:pt x="147" y="4"/>
                  </a:lnTo>
                  <a:lnTo>
                    <a:pt x="145" y="17"/>
                  </a:lnTo>
                  <a:lnTo>
                    <a:pt x="116" y="0"/>
                  </a:lnTo>
                  <a:lnTo>
                    <a:pt x="97" y="22"/>
                  </a:lnTo>
                  <a:lnTo>
                    <a:pt x="97" y="46"/>
                  </a:lnTo>
                  <a:lnTo>
                    <a:pt x="81" y="57"/>
                  </a:lnTo>
                  <a:lnTo>
                    <a:pt x="81" y="106"/>
                  </a:lnTo>
                  <a:lnTo>
                    <a:pt x="62" y="133"/>
                  </a:lnTo>
                  <a:lnTo>
                    <a:pt x="47" y="204"/>
                  </a:lnTo>
                  <a:lnTo>
                    <a:pt x="56" y="268"/>
                  </a:lnTo>
                  <a:lnTo>
                    <a:pt x="37" y="324"/>
                  </a:lnTo>
                  <a:lnTo>
                    <a:pt x="20" y="462"/>
                  </a:lnTo>
                  <a:lnTo>
                    <a:pt x="33" y="513"/>
                  </a:lnTo>
                  <a:lnTo>
                    <a:pt x="22" y="517"/>
                  </a:lnTo>
                  <a:lnTo>
                    <a:pt x="29" y="562"/>
                  </a:lnTo>
                  <a:lnTo>
                    <a:pt x="0" y="65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5" name="Freeform 140"/>
            <p:cNvSpPr>
              <a:spLocks/>
            </p:cNvSpPr>
            <p:nvPr/>
          </p:nvSpPr>
          <p:spPr bwMode="auto">
            <a:xfrm>
              <a:off x="1619" y="4092"/>
              <a:ext cx="55" cy="59"/>
            </a:xfrm>
            <a:custGeom>
              <a:avLst/>
              <a:gdLst>
                <a:gd name="T0" fmla="*/ 0 w 56"/>
                <a:gd name="T1" fmla="*/ 0 h 60"/>
                <a:gd name="T2" fmla="*/ 2 w 56"/>
                <a:gd name="T3" fmla="*/ 57 h 60"/>
                <a:gd name="T4" fmla="*/ 53 w 56"/>
                <a:gd name="T5" fmla="*/ 50 h 60"/>
                <a:gd name="T6" fmla="*/ 12 w 56"/>
                <a:gd name="T7" fmla="*/ 30 h 60"/>
                <a:gd name="T8" fmla="*/ 0 w 5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0">
                  <a:moveTo>
                    <a:pt x="0" y="0"/>
                  </a:moveTo>
                  <a:lnTo>
                    <a:pt x="2" y="59"/>
                  </a:lnTo>
                  <a:lnTo>
                    <a:pt x="55" y="52"/>
                  </a:lnTo>
                  <a:lnTo>
                    <a:pt x="12" y="3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6" name="Freeform 141"/>
            <p:cNvSpPr>
              <a:spLocks/>
            </p:cNvSpPr>
            <p:nvPr/>
          </p:nvSpPr>
          <p:spPr bwMode="auto">
            <a:xfrm>
              <a:off x="1601" y="3181"/>
              <a:ext cx="188" cy="255"/>
            </a:xfrm>
            <a:custGeom>
              <a:avLst/>
              <a:gdLst>
                <a:gd name="T0" fmla="*/ 0 w 193"/>
                <a:gd name="T1" fmla="*/ 24 h 271"/>
                <a:gd name="T2" fmla="*/ 14 w 193"/>
                <a:gd name="T3" fmla="*/ 51 h 271"/>
                <a:gd name="T4" fmla="*/ 4 w 193"/>
                <a:gd name="T5" fmla="*/ 104 h 271"/>
                <a:gd name="T6" fmla="*/ 14 w 193"/>
                <a:gd name="T7" fmla="*/ 110 h 271"/>
                <a:gd name="T8" fmla="*/ 10 w 193"/>
                <a:gd name="T9" fmla="*/ 118 h 271"/>
                <a:gd name="T10" fmla="*/ 2 w 193"/>
                <a:gd name="T11" fmla="*/ 141 h 271"/>
                <a:gd name="T12" fmla="*/ 18 w 193"/>
                <a:gd name="T13" fmla="*/ 172 h 271"/>
                <a:gd name="T14" fmla="*/ 24 w 193"/>
                <a:gd name="T15" fmla="*/ 239 h 271"/>
                <a:gd name="T16" fmla="*/ 35 w 193"/>
                <a:gd name="T17" fmla="*/ 239 h 271"/>
                <a:gd name="T18" fmla="*/ 54 w 193"/>
                <a:gd name="T19" fmla="*/ 218 h 271"/>
                <a:gd name="T20" fmla="*/ 81 w 193"/>
                <a:gd name="T21" fmla="*/ 236 h 271"/>
                <a:gd name="T22" fmla="*/ 83 w 193"/>
                <a:gd name="T23" fmla="*/ 223 h 271"/>
                <a:gd name="T24" fmla="*/ 106 w 193"/>
                <a:gd name="T25" fmla="*/ 229 h 271"/>
                <a:gd name="T26" fmla="*/ 118 w 193"/>
                <a:gd name="T27" fmla="*/ 183 h 271"/>
                <a:gd name="T28" fmla="*/ 162 w 193"/>
                <a:gd name="T29" fmla="*/ 172 h 271"/>
                <a:gd name="T30" fmla="*/ 175 w 193"/>
                <a:gd name="T31" fmla="*/ 187 h 271"/>
                <a:gd name="T32" fmla="*/ 182 w 193"/>
                <a:gd name="T33" fmla="*/ 153 h 271"/>
                <a:gd name="T34" fmla="*/ 171 w 193"/>
                <a:gd name="T35" fmla="*/ 121 h 271"/>
                <a:gd name="T36" fmla="*/ 145 w 193"/>
                <a:gd name="T37" fmla="*/ 120 h 271"/>
                <a:gd name="T38" fmla="*/ 135 w 193"/>
                <a:gd name="T39" fmla="*/ 72 h 271"/>
                <a:gd name="T40" fmla="*/ 68 w 193"/>
                <a:gd name="T41" fmla="*/ 40 h 271"/>
                <a:gd name="T42" fmla="*/ 62 w 193"/>
                <a:gd name="T43" fmla="*/ 0 h 271"/>
                <a:gd name="T44" fmla="*/ 19 w 193"/>
                <a:gd name="T45" fmla="*/ 24 h 271"/>
                <a:gd name="T46" fmla="*/ 0 w 193"/>
                <a:gd name="T47" fmla="*/ 24 h 2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3" h="271">
                  <a:moveTo>
                    <a:pt x="0" y="28"/>
                  </a:moveTo>
                  <a:lnTo>
                    <a:pt x="14" y="57"/>
                  </a:lnTo>
                  <a:lnTo>
                    <a:pt x="4" y="117"/>
                  </a:lnTo>
                  <a:lnTo>
                    <a:pt x="14" y="124"/>
                  </a:lnTo>
                  <a:lnTo>
                    <a:pt x="10" y="133"/>
                  </a:lnTo>
                  <a:lnTo>
                    <a:pt x="2" y="159"/>
                  </a:lnTo>
                  <a:lnTo>
                    <a:pt x="18" y="195"/>
                  </a:lnTo>
                  <a:lnTo>
                    <a:pt x="26" y="270"/>
                  </a:lnTo>
                  <a:lnTo>
                    <a:pt x="37" y="270"/>
                  </a:lnTo>
                  <a:lnTo>
                    <a:pt x="56" y="247"/>
                  </a:lnTo>
                  <a:lnTo>
                    <a:pt x="85" y="267"/>
                  </a:lnTo>
                  <a:lnTo>
                    <a:pt x="87" y="252"/>
                  </a:lnTo>
                  <a:lnTo>
                    <a:pt x="112" y="258"/>
                  </a:lnTo>
                  <a:lnTo>
                    <a:pt x="124" y="206"/>
                  </a:lnTo>
                  <a:lnTo>
                    <a:pt x="170" y="195"/>
                  </a:lnTo>
                  <a:lnTo>
                    <a:pt x="185" y="212"/>
                  </a:lnTo>
                  <a:lnTo>
                    <a:pt x="192" y="173"/>
                  </a:lnTo>
                  <a:lnTo>
                    <a:pt x="181" y="137"/>
                  </a:lnTo>
                  <a:lnTo>
                    <a:pt x="153" y="135"/>
                  </a:lnTo>
                  <a:lnTo>
                    <a:pt x="143" y="81"/>
                  </a:lnTo>
                  <a:lnTo>
                    <a:pt x="72" y="46"/>
                  </a:lnTo>
                  <a:lnTo>
                    <a:pt x="66" y="0"/>
                  </a:lnTo>
                  <a:lnTo>
                    <a:pt x="20" y="28"/>
                  </a:lnTo>
                  <a:lnTo>
                    <a:pt x="0" y="2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7" name="Freeform 142"/>
            <p:cNvSpPr>
              <a:spLocks/>
            </p:cNvSpPr>
            <p:nvPr/>
          </p:nvSpPr>
          <p:spPr bwMode="auto">
            <a:xfrm>
              <a:off x="1537" y="2902"/>
              <a:ext cx="608" cy="757"/>
            </a:xfrm>
            <a:custGeom>
              <a:avLst/>
              <a:gdLst>
                <a:gd name="T0" fmla="*/ 12 w 623"/>
                <a:gd name="T1" fmla="*/ 256 h 806"/>
                <a:gd name="T2" fmla="*/ 50 w 623"/>
                <a:gd name="T3" fmla="*/ 255 h 806"/>
                <a:gd name="T4" fmla="*/ 61 w 623"/>
                <a:gd name="T5" fmla="*/ 284 h 806"/>
                <a:gd name="T6" fmla="*/ 127 w 623"/>
                <a:gd name="T7" fmla="*/ 258 h 806"/>
                <a:gd name="T8" fmla="*/ 198 w 623"/>
                <a:gd name="T9" fmla="*/ 332 h 806"/>
                <a:gd name="T10" fmla="*/ 231 w 623"/>
                <a:gd name="T11" fmla="*/ 382 h 806"/>
                <a:gd name="T12" fmla="*/ 239 w 623"/>
                <a:gd name="T13" fmla="*/ 451 h 806"/>
                <a:gd name="T14" fmla="*/ 274 w 623"/>
                <a:gd name="T15" fmla="*/ 491 h 806"/>
                <a:gd name="T16" fmla="*/ 297 w 623"/>
                <a:gd name="T17" fmla="*/ 521 h 806"/>
                <a:gd name="T18" fmla="*/ 304 w 623"/>
                <a:gd name="T19" fmla="*/ 555 h 806"/>
                <a:gd name="T20" fmla="*/ 249 w 623"/>
                <a:gd name="T21" fmla="*/ 641 h 806"/>
                <a:gd name="T22" fmla="*/ 304 w 623"/>
                <a:gd name="T23" fmla="*/ 674 h 806"/>
                <a:gd name="T24" fmla="*/ 310 w 623"/>
                <a:gd name="T25" fmla="*/ 710 h 806"/>
                <a:gd name="T26" fmla="*/ 385 w 623"/>
                <a:gd name="T27" fmla="*/ 550 h 806"/>
                <a:gd name="T28" fmla="*/ 481 w 623"/>
                <a:gd name="T29" fmla="*/ 501 h 806"/>
                <a:gd name="T30" fmla="*/ 527 w 623"/>
                <a:gd name="T31" fmla="*/ 405 h 806"/>
                <a:gd name="T32" fmla="*/ 586 w 623"/>
                <a:gd name="T33" fmla="*/ 249 h 806"/>
                <a:gd name="T34" fmla="*/ 584 w 623"/>
                <a:gd name="T35" fmla="*/ 184 h 806"/>
                <a:gd name="T36" fmla="*/ 520 w 623"/>
                <a:gd name="T37" fmla="*/ 145 h 806"/>
                <a:gd name="T38" fmla="*/ 439 w 623"/>
                <a:gd name="T39" fmla="*/ 117 h 806"/>
                <a:gd name="T40" fmla="*/ 393 w 623"/>
                <a:gd name="T41" fmla="*/ 104 h 806"/>
                <a:gd name="T42" fmla="*/ 372 w 623"/>
                <a:gd name="T43" fmla="*/ 123 h 806"/>
                <a:gd name="T44" fmla="*/ 353 w 623"/>
                <a:gd name="T45" fmla="*/ 122 h 806"/>
                <a:gd name="T46" fmla="*/ 364 w 623"/>
                <a:gd name="T47" fmla="*/ 63 h 806"/>
                <a:gd name="T48" fmla="*/ 316 w 623"/>
                <a:gd name="T49" fmla="*/ 53 h 806"/>
                <a:gd name="T50" fmla="*/ 264 w 623"/>
                <a:gd name="T51" fmla="*/ 54 h 806"/>
                <a:gd name="T52" fmla="*/ 212 w 623"/>
                <a:gd name="T53" fmla="*/ 45 h 806"/>
                <a:gd name="T54" fmla="*/ 202 w 623"/>
                <a:gd name="T55" fmla="*/ 0 h 806"/>
                <a:gd name="T56" fmla="*/ 137 w 623"/>
                <a:gd name="T57" fmla="*/ 13 h 806"/>
                <a:gd name="T58" fmla="*/ 158 w 623"/>
                <a:gd name="T59" fmla="*/ 53 h 806"/>
                <a:gd name="T60" fmla="*/ 104 w 623"/>
                <a:gd name="T61" fmla="*/ 68 h 806"/>
                <a:gd name="T62" fmla="*/ 61 w 623"/>
                <a:gd name="T63" fmla="*/ 61 h 806"/>
                <a:gd name="T64" fmla="*/ 58 w 623"/>
                <a:gd name="T65" fmla="*/ 80 h 806"/>
                <a:gd name="T66" fmla="*/ 58 w 623"/>
                <a:gd name="T67" fmla="*/ 165 h 806"/>
                <a:gd name="T68" fmla="*/ 0 w 623"/>
                <a:gd name="T69" fmla="*/ 222 h 8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23" h="806">
                  <a:moveTo>
                    <a:pt x="0" y="251"/>
                  </a:moveTo>
                  <a:lnTo>
                    <a:pt x="12" y="291"/>
                  </a:lnTo>
                  <a:lnTo>
                    <a:pt x="35" y="302"/>
                  </a:lnTo>
                  <a:lnTo>
                    <a:pt x="52" y="289"/>
                  </a:lnTo>
                  <a:lnTo>
                    <a:pt x="52" y="322"/>
                  </a:lnTo>
                  <a:lnTo>
                    <a:pt x="64" y="322"/>
                  </a:lnTo>
                  <a:lnTo>
                    <a:pt x="85" y="322"/>
                  </a:lnTo>
                  <a:lnTo>
                    <a:pt x="133" y="293"/>
                  </a:lnTo>
                  <a:lnTo>
                    <a:pt x="137" y="340"/>
                  </a:lnTo>
                  <a:lnTo>
                    <a:pt x="208" y="376"/>
                  </a:lnTo>
                  <a:lnTo>
                    <a:pt x="218" y="433"/>
                  </a:lnTo>
                  <a:lnTo>
                    <a:pt x="243" y="433"/>
                  </a:lnTo>
                  <a:lnTo>
                    <a:pt x="257" y="470"/>
                  </a:lnTo>
                  <a:lnTo>
                    <a:pt x="251" y="511"/>
                  </a:lnTo>
                  <a:lnTo>
                    <a:pt x="255" y="551"/>
                  </a:lnTo>
                  <a:lnTo>
                    <a:pt x="288" y="557"/>
                  </a:lnTo>
                  <a:lnTo>
                    <a:pt x="294" y="588"/>
                  </a:lnTo>
                  <a:lnTo>
                    <a:pt x="311" y="591"/>
                  </a:lnTo>
                  <a:lnTo>
                    <a:pt x="307" y="629"/>
                  </a:lnTo>
                  <a:lnTo>
                    <a:pt x="319" y="629"/>
                  </a:lnTo>
                  <a:lnTo>
                    <a:pt x="321" y="660"/>
                  </a:lnTo>
                  <a:lnTo>
                    <a:pt x="261" y="727"/>
                  </a:lnTo>
                  <a:lnTo>
                    <a:pt x="271" y="722"/>
                  </a:lnTo>
                  <a:lnTo>
                    <a:pt x="319" y="764"/>
                  </a:lnTo>
                  <a:lnTo>
                    <a:pt x="330" y="784"/>
                  </a:lnTo>
                  <a:lnTo>
                    <a:pt x="326" y="805"/>
                  </a:lnTo>
                  <a:lnTo>
                    <a:pt x="401" y="684"/>
                  </a:lnTo>
                  <a:lnTo>
                    <a:pt x="405" y="624"/>
                  </a:lnTo>
                  <a:lnTo>
                    <a:pt x="467" y="568"/>
                  </a:lnTo>
                  <a:lnTo>
                    <a:pt x="505" y="568"/>
                  </a:lnTo>
                  <a:lnTo>
                    <a:pt x="519" y="551"/>
                  </a:lnTo>
                  <a:lnTo>
                    <a:pt x="553" y="459"/>
                  </a:lnTo>
                  <a:lnTo>
                    <a:pt x="555" y="369"/>
                  </a:lnTo>
                  <a:lnTo>
                    <a:pt x="615" y="282"/>
                  </a:lnTo>
                  <a:lnTo>
                    <a:pt x="622" y="244"/>
                  </a:lnTo>
                  <a:lnTo>
                    <a:pt x="613" y="209"/>
                  </a:lnTo>
                  <a:lnTo>
                    <a:pt x="586" y="202"/>
                  </a:lnTo>
                  <a:lnTo>
                    <a:pt x="546" y="164"/>
                  </a:lnTo>
                  <a:lnTo>
                    <a:pt x="469" y="155"/>
                  </a:lnTo>
                  <a:lnTo>
                    <a:pt x="461" y="133"/>
                  </a:lnTo>
                  <a:lnTo>
                    <a:pt x="428" y="115"/>
                  </a:lnTo>
                  <a:lnTo>
                    <a:pt x="413" y="118"/>
                  </a:lnTo>
                  <a:lnTo>
                    <a:pt x="392" y="151"/>
                  </a:lnTo>
                  <a:lnTo>
                    <a:pt x="390" y="140"/>
                  </a:lnTo>
                  <a:lnTo>
                    <a:pt x="359" y="144"/>
                  </a:lnTo>
                  <a:lnTo>
                    <a:pt x="371" y="138"/>
                  </a:lnTo>
                  <a:lnTo>
                    <a:pt x="359" y="111"/>
                  </a:lnTo>
                  <a:lnTo>
                    <a:pt x="382" y="71"/>
                  </a:lnTo>
                  <a:lnTo>
                    <a:pt x="357" y="22"/>
                  </a:lnTo>
                  <a:lnTo>
                    <a:pt x="332" y="60"/>
                  </a:lnTo>
                  <a:lnTo>
                    <a:pt x="311" y="57"/>
                  </a:lnTo>
                  <a:lnTo>
                    <a:pt x="278" y="62"/>
                  </a:lnTo>
                  <a:lnTo>
                    <a:pt x="231" y="71"/>
                  </a:lnTo>
                  <a:lnTo>
                    <a:pt x="222" y="51"/>
                  </a:lnTo>
                  <a:lnTo>
                    <a:pt x="225" y="13"/>
                  </a:lnTo>
                  <a:lnTo>
                    <a:pt x="212" y="0"/>
                  </a:lnTo>
                  <a:lnTo>
                    <a:pt x="172" y="24"/>
                  </a:lnTo>
                  <a:lnTo>
                    <a:pt x="143" y="15"/>
                  </a:lnTo>
                  <a:lnTo>
                    <a:pt x="152" y="55"/>
                  </a:lnTo>
                  <a:lnTo>
                    <a:pt x="166" y="60"/>
                  </a:lnTo>
                  <a:lnTo>
                    <a:pt x="129" y="86"/>
                  </a:lnTo>
                  <a:lnTo>
                    <a:pt x="110" y="77"/>
                  </a:lnTo>
                  <a:lnTo>
                    <a:pt x="102" y="62"/>
                  </a:lnTo>
                  <a:lnTo>
                    <a:pt x="64" y="69"/>
                  </a:lnTo>
                  <a:lnTo>
                    <a:pt x="75" y="89"/>
                  </a:lnTo>
                  <a:lnTo>
                    <a:pt x="60" y="91"/>
                  </a:lnTo>
                  <a:lnTo>
                    <a:pt x="68" y="129"/>
                  </a:lnTo>
                  <a:lnTo>
                    <a:pt x="60" y="187"/>
                  </a:lnTo>
                  <a:lnTo>
                    <a:pt x="20" y="207"/>
                  </a:lnTo>
                  <a:lnTo>
                    <a:pt x="0" y="25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8" name="Freeform 143"/>
            <p:cNvSpPr>
              <a:spLocks/>
            </p:cNvSpPr>
            <p:nvPr/>
          </p:nvSpPr>
          <p:spPr bwMode="auto">
            <a:xfrm>
              <a:off x="1297" y="2648"/>
              <a:ext cx="19" cy="51"/>
            </a:xfrm>
            <a:custGeom>
              <a:avLst/>
              <a:gdLst>
                <a:gd name="T0" fmla="*/ 0 w 19"/>
                <a:gd name="T1" fmla="*/ 12 h 57"/>
                <a:gd name="T2" fmla="*/ 6 w 19"/>
                <a:gd name="T3" fmla="*/ 45 h 57"/>
                <a:gd name="T4" fmla="*/ 18 w 19"/>
                <a:gd name="T5" fmla="*/ 0 h 57"/>
                <a:gd name="T6" fmla="*/ 0 w 19"/>
                <a:gd name="T7" fmla="*/ 12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57">
                  <a:moveTo>
                    <a:pt x="0" y="14"/>
                  </a:moveTo>
                  <a:lnTo>
                    <a:pt x="6" y="56"/>
                  </a:lnTo>
                  <a:lnTo>
                    <a:pt x="18" y="0"/>
                  </a:lnTo>
                  <a:lnTo>
                    <a:pt x="0" y="1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89" name="Freeform 144"/>
            <p:cNvSpPr>
              <a:spLocks/>
            </p:cNvSpPr>
            <p:nvPr/>
          </p:nvSpPr>
          <p:spPr bwMode="auto">
            <a:xfrm>
              <a:off x="1511" y="3333"/>
              <a:ext cx="129" cy="792"/>
            </a:xfrm>
            <a:custGeom>
              <a:avLst/>
              <a:gdLst>
                <a:gd name="T0" fmla="*/ 0 w 132"/>
                <a:gd name="T1" fmla="*/ 578 h 845"/>
                <a:gd name="T2" fmla="*/ 10 w 132"/>
                <a:gd name="T3" fmla="*/ 556 h 845"/>
                <a:gd name="T4" fmla="*/ 25 w 132"/>
                <a:gd name="T5" fmla="*/ 572 h 845"/>
                <a:gd name="T6" fmla="*/ 43 w 132"/>
                <a:gd name="T7" fmla="*/ 535 h 845"/>
                <a:gd name="T8" fmla="*/ 35 w 132"/>
                <a:gd name="T9" fmla="*/ 519 h 845"/>
                <a:gd name="T10" fmla="*/ 49 w 132"/>
                <a:gd name="T11" fmla="*/ 467 h 845"/>
                <a:gd name="T12" fmla="*/ 25 w 132"/>
                <a:gd name="T13" fmla="*/ 463 h 845"/>
                <a:gd name="T14" fmla="*/ 29 w 132"/>
                <a:gd name="T15" fmla="*/ 379 h 845"/>
                <a:gd name="T16" fmla="*/ 62 w 132"/>
                <a:gd name="T17" fmla="*/ 289 h 845"/>
                <a:gd name="T18" fmla="*/ 60 w 132"/>
                <a:gd name="T19" fmla="*/ 215 h 845"/>
                <a:gd name="T20" fmla="*/ 81 w 132"/>
                <a:gd name="T21" fmla="*/ 74 h 845"/>
                <a:gd name="T22" fmla="*/ 75 w 132"/>
                <a:gd name="T23" fmla="*/ 11 h 845"/>
                <a:gd name="T24" fmla="*/ 89 w 132"/>
                <a:gd name="T25" fmla="*/ 0 h 845"/>
                <a:gd name="T26" fmla="*/ 106 w 132"/>
                <a:gd name="T27" fmla="*/ 31 h 845"/>
                <a:gd name="T28" fmla="*/ 114 w 132"/>
                <a:gd name="T29" fmla="*/ 99 h 845"/>
                <a:gd name="T30" fmla="*/ 125 w 132"/>
                <a:gd name="T31" fmla="*/ 99 h 845"/>
                <a:gd name="T32" fmla="*/ 125 w 132"/>
                <a:gd name="T33" fmla="*/ 120 h 845"/>
                <a:gd name="T34" fmla="*/ 107 w 132"/>
                <a:gd name="T35" fmla="*/ 128 h 845"/>
                <a:gd name="T36" fmla="*/ 107 w 132"/>
                <a:gd name="T37" fmla="*/ 173 h 845"/>
                <a:gd name="T38" fmla="*/ 89 w 132"/>
                <a:gd name="T39" fmla="*/ 197 h 845"/>
                <a:gd name="T40" fmla="*/ 77 w 132"/>
                <a:gd name="T41" fmla="*/ 258 h 845"/>
                <a:gd name="T42" fmla="*/ 85 w 132"/>
                <a:gd name="T43" fmla="*/ 316 h 845"/>
                <a:gd name="T44" fmla="*/ 66 w 132"/>
                <a:gd name="T45" fmla="*/ 365 h 845"/>
                <a:gd name="T46" fmla="*/ 54 w 132"/>
                <a:gd name="T47" fmla="*/ 486 h 845"/>
                <a:gd name="T48" fmla="*/ 64 w 132"/>
                <a:gd name="T49" fmla="*/ 530 h 845"/>
                <a:gd name="T50" fmla="*/ 54 w 132"/>
                <a:gd name="T51" fmla="*/ 535 h 845"/>
                <a:gd name="T52" fmla="*/ 60 w 132"/>
                <a:gd name="T53" fmla="*/ 574 h 845"/>
                <a:gd name="T54" fmla="*/ 33 w 132"/>
                <a:gd name="T55" fmla="*/ 657 h 845"/>
                <a:gd name="T56" fmla="*/ 35 w 132"/>
                <a:gd name="T57" fmla="*/ 670 h 845"/>
                <a:gd name="T58" fmla="*/ 47 w 132"/>
                <a:gd name="T59" fmla="*/ 666 h 845"/>
                <a:gd name="T60" fmla="*/ 54 w 132"/>
                <a:gd name="T61" fmla="*/ 698 h 845"/>
                <a:gd name="T62" fmla="*/ 107 w 132"/>
                <a:gd name="T63" fmla="*/ 706 h 845"/>
                <a:gd name="T64" fmla="*/ 70 w 132"/>
                <a:gd name="T65" fmla="*/ 718 h 845"/>
                <a:gd name="T66" fmla="*/ 66 w 132"/>
                <a:gd name="T67" fmla="*/ 741 h 845"/>
                <a:gd name="T68" fmla="*/ 52 w 132"/>
                <a:gd name="T69" fmla="*/ 734 h 845"/>
                <a:gd name="T70" fmla="*/ 68 w 132"/>
                <a:gd name="T71" fmla="*/ 718 h 845"/>
                <a:gd name="T72" fmla="*/ 43 w 132"/>
                <a:gd name="T73" fmla="*/ 711 h 845"/>
                <a:gd name="T74" fmla="*/ 39 w 132"/>
                <a:gd name="T75" fmla="*/ 686 h 845"/>
                <a:gd name="T76" fmla="*/ 33 w 132"/>
                <a:gd name="T77" fmla="*/ 698 h 845"/>
                <a:gd name="T78" fmla="*/ 22 w 132"/>
                <a:gd name="T79" fmla="*/ 675 h 845"/>
                <a:gd name="T80" fmla="*/ 27 w 132"/>
                <a:gd name="T81" fmla="*/ 666 h 845"/>
                <a:gd name="T82" fmla="*/ 18 w 132"/>
                <a:gd name="T83" fmla="*/ 655 h 845"/>
                <a:gd name="T84" fmla="*/ 25 w 132"/>
                <a:gd name="T85" fmla="*/ 640 h 845"/>
                <a:gd name="T86" fmla="*/ 18 w 132"/>
                <a:gd name="T87" fmla="*/ 605 h 845"/>
                <a:gd name="T88" fmla="*/ 35 w 132"/>
                <a:gd name="T89" fmla="*/ 609 h 845"/>
                <a:gd name="T90" fmla="*/ 18 w 132"/>
                <a:gd name="T91" fmla="*/ 591 h 845"/>
                <a:gd name="T92" fmla="*/ 22 w 132"/>
                <a:gd name="T93" fmla="*/ 576 h 845"/>
                <a:gd name="T94" fmla="*/ 0 w 132"/>
                <a:gd name="T95" fmla="*/ 578 h 8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845">
                  <a:moveTo>
                    <a:pt x="0" y="658"/>
                  </a:moveTo>
                  <a:lnTo>
                    <a:pt x="10" y="633"/>
                  </a:lnTo>
                  <a:lnTo>
                    <a:pt x="27" y="651"/>
                  </a:lnTo>
                  <a:lnTo>
                    <a:pt x="45" y="609"/>
                  </a:lnTo>
                  <a:lnTo>
                    <a:pt x="37" y="591"/>
                  </a:lnTo>
                  <a:lnTo>
                    <a:pt x="51" y="531"/>
                  </a:lnTo>
                  <a:lnTo>
                    <a:pt x="27" y="527"/>
                  </a:lnTo>
                  <a:lnTo>
                    <a:pt x="31" y="431"/>
                  </a:lnTo>
                  <a:lnTo>
                    <a:pt x="64" y="329"/>
                  </a:lnTo>
                  <a:lnTo>
                    <a:pt x="62" y="244"/>
                  </a:lnTo>
                  <a:lnTo>
                    <a:pt x="85" y="84"/>
                  </a:lnTo>
                  <a:lnTo>
                    <a:pt x="79" y="13"/>
                  </a:lnTo>
                  <a:lnTo>
                    <a:pt x="93" y="0"/>
                  </a:lnTo>
                  <a:lnTo>
                    <a:pt x="110" y="35"/>
                  </a:lnTo>
                  <a:lnTo>
                    <a:pt x="120" y="113"/>
                  </a:lnTo>
                  <a:lnTo>
                    <a:pt x="131" y="113"/>
                  </a:lnTo>
                  <a:lnTo>
                    <a:pt x="131" y="137"/>
                  </a:lnTo>
                  <a:lnTo>
                    <a:pt x="112" y="146"/>
                  </a:lnTo>
                  <a:lnTo>
                    <a:pt x="112" y="197"/>
                  </a:lnTo>
                  <a:lnTo>
                    <a:pt x="93" y="224"/>
                  </a:lnTo>
                  <a:lnTo>
                    <a:pt x="81" y="293"/>
                  </a:lnTo>
                  <a:lnTo>
                    <a:pt x="89" y="360"/>
                  </a:lnTo>
                  <a:lnTo>
                    <a:pt x="70" y="415"/>
                  </a:lnTo>
                  <a:lnTo>
                    <a:pt x="56" y="553"/>
                  </a:lnTo>
                  <a:lnTo>
                    <a:pt x="66" y="604"/>
                  </a:lnTo>
                  <a:lnTo>
                    <a:pt x="56" y="609"/>
                  </a:lnTo>
                  <a:lnTo>
                    <a:pt x="62" y="653"/>
                  </a:lnTo>
                  <a:lnTo>
                    <a:pt x="35" y="748"/>
                  </a:lnTo>
                  <a:lnTo>
                    <a:pt x="37" y="763"/>
                  </a:lnTo>
                  <a:lnTo>
                    <a:pt x="49" y="759"/>
                  </a:lnTo>
                  <a:lnTo>
                    <a:pt x="56" y="795"/>
                  </a:lnTo>
                  <a:lnTo>
                    <a:pt x="112" y="803"/>
                  </a:lnTo>
                  <a:lnTo>
                    <a:pt x="74" y="817"/>
                  </a:lnTo>
                  <a:lnTo>
                    <a:pt x="70" y="844"/>
                  </a:lnTo>
                  <a:lnTo>
                    <a:pt x="54" y="835"/>
                  </a:lnTo>
                  <a:lnTo>
                    <a:pt x="72" y="817"/>
                  </a:lnTo>
                  <a:lnTo>
                    <a:pt x="45" y="810"/>
                  </a:lnTo>
                  <a:lnTo>
                    <a:pt x="41" y="781"/>
                  </a:lnTo>
                  <a:lnTo>
                    <a:pt x="35" y="795"/>
                  </a:lnTo>
                  <a:lnTo>
                    <a:pt x="22" y="768"/>
                  </a:lnTo>
                  <a:lnTo>
                    <a:pt x="29" y="759"/>
                  </a:lnTo>
                  <a:lnTo>
                    <a:pt x="18" y="746"/>
                  </a:lnTo>
                  <a:lnTo>
                    <a:pt x="27" y="729"/>
                  </a:lnTo>
                  <a:lnTo>
                    <a:pt x="18" y="689"/>
                  </a:lnTo>
                  <a:lnTo>
                    <a:pt x="37" y="693"/>
                  </a:lnTo>
                  <a:lnTo>
                    <a:pt x="18" y="673"/>
                  </a:lnTo>
                  <a:lnTo>
                    <a:pt x="22" y="656"/>
                  </a:lnTo>
                  <a:lnTo>
                    <a:pt x="0" y="65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0" name="Freeform 145"/>
            <p:cNvSpPr>
              <a:spLocks/>
            </p:cNvSpPr>
            <p:nvPr/>
          </p:nvSpPr>
          <p:spPr bwMode="auto">
            <a:xfrm>
              <a:off x="1514" y="3993"/>
              <a:ext cx="19" cy="32"/>
            </a:xfrm>
            <a:custGeom>
              <a:avLst/>
              <a:gdLst>
                <a:gd name="T0" fmla="*/ 0 w 20"/>
                <a:gd name="T1" fmla="*/ 11 h 34"/>
                <a:gd name="T2" fmla="*/ 9 w 20"/>
                <a:gd name="T3" fmla="*/ 0 h 34"/>
                <a:gd name="T4" fmla="*/ 17 w 20"/>
                <a:gd name="T5" fmla="*/ 29 h 34"/>
                <a:gd name="T6" fmla="*/ 0 w 20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4">
                  <a:moveTo>
                    <a:pt x="0" y="13"/>
                  </a:moveTo>
                  <a:lnTo>
                    <a:pt x="9" y="0"/>
                  </a:lnTo>
                  <a:lnTo>
                    <a:pt x="19" y="33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1" name="Freeform 146"/>
            <p:cNvSpPr>
              <a:spLocks/>
            </p:cNvSpPr>
            <p:nvPr/>
          </p:nvSpPr>
          <p:spPr bwMode="auto">
            <a:xfrm>
              <a:off x="1526" y="3831"/>
              <a:ext cx="19" cy="39"/>
            </a:xfrm>
            <a:custGeom>
              <a:avLst/>
              <a:gdLst>
                <a:gd name="T0" fmla="*/ 0 w 19"/>
                <a:gd name="T1" fmla="*/ 29 h 41"/>
                <a:gd name="T2" fmla="*/ 18 w 19"/>
                <a:gd name="T3" fmla="*/ 0 h 41"/>
                <a:gd name="T4" fmla="*/ 18 w 19"/>
                <a:gd name="T5" fmla="*/ 36 h 41"/>
                <a:gd name="T6" fmla="*/ 0 w 19"/>
                <a:gd name="T7" fmla="*/ 29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1">
                  <a:moveTo>
                    <a:pt x="0" y="33"/>
                  </a:moveTo>
                  <a:lnTo>
                    <a:pt x="18" y="0"/>
                  </a:lnTo>
                  <a:lnTo>
                    <a:pt x="18" y="40"/>
                  </a:lnTo>
                  <a:lnTo>
                    <a:pt x="0" y="3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2" name="Freeform 147"/>
            <p:cNvSpPr>
              <a:spLocks/>
            </p:cNvSpPr>
            <p:nvPr/>
          </p:nvSpPr>
          <p:spPr bwMode="auto">
            <a:xfrm>
              <a:off x="1540" y="4115"/>
              <a:ext cx="21" cy="17"/>
            </a:xfrm>
            <a:custGeom>
              <a:avLst/>
              <a:gdLst>
                <a:gd name="T0" fmla="*/ 0 w 21"/>
                <a:gd name="T1" fmla="*/ 0 h 18"/>
                <a:gd name="T2" fmla="*/ 18 w 21"/>
                <a:gd name="T3" fmla="*/ 2 h 18"/>
                <a:gd name="T4" fmla="*/ 20 w 21"/>
                <a:gd name="T5" fmla="*/ 15 h 18"/>
                <a:gd name="T6" fmla="*/ 0 w 2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8">
                  <a:moveTo>
                    <a:pt x="0" y="0"/>
                  </a:moveTo>
                  <a:lnTo>
                    <a:pt x="18" y="2"/>
                  </a:lnTo>
                  <a:lnTo>
                    <a:pt x="20" y="17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3" name="Freeform 148"/>
            <p:cNvSpPr>
              <a:spLocks/>
            </p:cNvSpPr>
            <p:nvPr/>
          </p:nvSpPr>
          <p:spPr bwMode="auto">
            <a:xfrm>
              <a:off x="1540" y="4075"/>
              <a:ext cx="32" cy="40"/>
            </a:xfrm>
            <a:custGeom>
              <a:avLst/>
              <a:gdLst>
                <a:gd name="T0" fmla="*/ 0 w 33"/>
                <a:gd name="T1" fmla="*/ 7 h 44"/>
                <a:gd name="T2" fmla="*/ 8 w 33"/>
                <a:gd name="T3" fmla="*/ 0 h 44"/>
                <a:gd name="T4" fmla="*/ 8 w 33"/>
                <a:gd name="T5" fmla="*/ 17 h 44"/>
                <a:gd name="T6" fmla="*/ 30 w 33"/>
                <a:gd name="T7" fmla="*/ 23 h 44"/>
                <a:gd name="T8" fmla="*/ 16 w 33"/>
                <a:gd name="T9" fmla="*/ 35 h 44"/>
                <a:gd name="T10" fmla="*/ 0 w 33"/>
                <a:gd name="T11" fmla="*/ 7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4">
                  <a:moveTo>
                    <a:pt x="0" y="9"/>
                  </a:moveTo>
                  <a:lnTo>
                    <a:pt x="8" y="0"/>
                  </a:lnTo>
                  <a:lnTo>
                    <a:pt x="8" y="21"/>
                  </a:lnTo>
                  <a:lnTo>
                    <a:pt x="32" y="28"/>
                  </a:lnTo>
                  <a:lnTo>
                    <a:pt x="16" y="43"/>
                  </a:lnTo>
                  <a:lnTo>
                    <a:pt x="0" y="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4" name="Freeform 149"/>
            <p:cNvSpPr>
              <a:spLocks/>
            </p:cNvSpPr>
            <p:nvPr/>
          </p:nvSpPr>
          <p:spPr bwMode="auto">
            <a:xfrm>
              <a:off x="1563" y="4126"/>
              <a:ext cx="20" cy="17"/>
            </a:xfrm>
            <a:custGeom>
              <a:avLst/>
              <a:gdLst>
                <a:gd name="T0" fmla="*/ 0 w 20"/>
                <a:gd name="T1" fmla="*/ 10 h 18"/>
                <a:gd name="T2" fmla="*/ 6 w 20"/>
                <a:gd name="T3" fmla="*/ 0 h 18"/>
                <a:gd name="T4" fmla="*/ 19 w 20"/>
                <a:gd name="T5" fmla="*/ 15 h 18"/>
                <a:gd name="T6" fmla="*/ 0 w 20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0" y="12"/>
                  </a:moveTo>
                  <a:lnTo>
                    <a:pt x="6" y="0"/>
                  </a:lnTo>
                  <a:lnTo>
                    <a:pt x="19" y="17"/>
                  </a:lnTo>
                  <a:lnTo>
                    <a:pt x="0" y="1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5" name="Freeform 150"/>
            <p:cNvSpPr>
              <a:spLocks/>
            </p:cNvSpPr>
            <p:nvPr/>
          </p:nvSpPr>
          <p:spPr bwMode="auto">
            <a:xfrm>
              <a:off x="1571" y="4092"/>
              <a:ext cx="49" cy="59"/>
            </a:xfrm>
            <a:custGeom>
              <a:avLst/>
              <a:gdLst>
                <a:gd name="T0" fmla="*/ 0 w 50"/>
                <a:gd name="T1" fmla="*/ 46 h 60"/>
                <a:gd name="T2" fmla="*/ 8 w 50"/>
                <a:gd name="T3" fmla="*/ 37 h 60"/>
                <a:gd name="T4" fmla="*/ 32 w 50"/>
                <a:gd name="T5" fmla="*/ 43 h 60"/>
                <a:gd name="T6" fmla="*/ 23 w 50"/>
                <a:gd name="T7" fmla="*/ 30 h 60"/>
                <a:gd name="T8" fmla="*/ 34 w 50"/>
                <a:gd name="T9" fmla="*/ 19 h 60"/>
                <a:gd name="T10" fmla="*/ 17 w 50"/>
                <a:gd name="T11" fmla="*/ 17 h 60"/>
                <a:gd name="T12" fmla="*/ 17 w 50"/>
                <a:gd name="T13" fmla="*/ 4 h 60"/>
                <a:gd name="T14" fmla="*/ 44 w 50"/>
                <a:gd name="T15" fmla="*/ 0 h 60"/>
                <a:gd name="T16" fmla="*/ 47 w 50"/>
                <a:gd name="T17" fmla="*/ 57 h 60"/>
                <a:gd name="T18" fmla="*/ 0 w 50"/>
                <a:gd name="T19" fmla="*/ 46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60">
                  <a:moveTo>
                    <a:pt x="0" y="48"/>
                  </a:moveTo>
                  <a:lnTo>
                    <a:pt x="8" y="39"/>
                  </a:lnTo>
                  <a:lnTo>
                    <a:pt x="34" y="45"/>
                  </a:lnTo>
                  <a:lnTo>
                    <a:pt x="23" y="30"/>
                  </a:lnTo>
                  <a:lnTo>
                    <a:pt x="36" y="19"/>
                  </a:lnTo>
                  <a:lnTo>
                    <a:pt x="17" y="17"/>
                  </a:lnTo>
                  <a:lnTo>
                    <a:pt x="17" y="4"/>
                  </a:lnTo>
                  <a:lnTo>
                    <a:pt x="46" y="0"/>
                  </a:lnTo>
                  <a:lnTo>
                    <a:pt x="49" y="59"/>
                  </a:lnTo>
                  <a:lnTo>
                    <a:pt x="0" y="4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6" name="Freeform 151"/>
            <p:cNvSpPr>
              <a:spLocks/>
            </p:cNvSpPr>
            <p:nvPr/>
          </p:nvSpPr>
          <p:spPr bwMode="auto">
            <a:xfrm>
              <a:off x="1595" y="4159"/>
              <a:ext cx="35" cy="17"/>
            </a:xfrm>
            <a:custGeom>
              <a:avLst/>
              <a:gdLst>
                <a:gd name="T0" fmla="*/ 0 w 36"/>
                <a:gd name="T1" fmla="*/ 0 h 19"/>
                <a:gd name="T2" fmla="*/ 30 w 36"/>
                <a:gd name="T3" fmla="*/ 4 h 19"/>
                <a:gd name="T4" fmla="*/ 33 w 36"/>
                <a:gd name="T5" fmla="*/ 14 h 19"/>
                <a:gd name="T6" fmla="*/ 0 w 3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9">
                  <a:moveTo>
                    <a:pt x="0" y="0"/>
                  </a:moveTo>
                  <a:lnTo>
                    <a:pt x="32" y="6"/>
                  </a:lnTo>
                  <a:lnTo>
                    <a:pt x="35" y="1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7" name="Freeform 152"/>
            <p:cNvSpPr>
              <a:spLocks/>
            </p:cNvSpPr>
            <p:nvPr/>
          </p:nvSpPr>
          <p:spPr bwMode="auto">
            <a:xfrm>
              <a:off x="1627" y="4152"/>
              <a:ext cx="17" cy="16"/>
            </a:xfrm>
            <a:custGeom>
              <a:avLst/>
              <a:gdLst>
                <a:gd name="T0" fmla="*/ 0 w 18"/>
                <a:gd name="T1" fmla="*/ 13 h 18"/>
                <a:gd name="T2" fmla="*/ 4 w 18"/>
                <a:gd name="T3" fmla="*/ 0 h 18"/>
                <a:gd name="T4" fmla="*/ 15 w 18"/>
                <a:gd name="T5" fmla="*/ 13 h 18"/>
                <a:gd name="T6" fmla="*/ 0 w 18"/>
                <a:gd name="T7" fmla="*/ 13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8">
                  <a:moveTo>
                    <a:pt x="0" y="17"/>
                  </a:moveTo>
                  <a:lnTo>
                    <a:pt x="4" y="0"/>
                  </a:lnTo>
                  <a:lnTo>
                    <a:pt x="17" y="17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8" name="Freeform 153"/>
            <p:cNvSpPr>
              <a:spLocks/>
            </p:cNvSpPr>
            <p:nvPr/>
          </p:nvSpPr>
          <p:spPr bwMode="auto">
            <a:xfrm>
              <a:off x="1461" y="2767"/>
              <a:ext cx="186" cy="312"/>
            </a:xfrm>
            <a:custGeom>
              <a:avLst/>
              <a:gdLst>
                <a:gd name="T0" fmla="*/ 0 w 191"/>
                <a:gd name="T1" fmla="*/ 193 h 333"/>
                <a:gd name="T2" fmla="*/ 20 w 191"/>
                <a:gd name="T3" fmla="*/ 215 h 333"/>
                <a:gd name="T4" fmla="*/ 55 w 191"/>
                <a:gd name="T5" fmla="*/ 220 h 333"/>
                <a:gd name="T6" fmla="*/ 86 w 191"/>
                <a:gd name="T7" fmla="*/ 258 h 333"/>
                <a:gd name="T8" fmla="*/ 129 w 191"/>
                <a:gd name="T9" fmla="*/ 263 h 333"/>
                <a:gd name="T10" fmla="*/ 124 w 191"/>
                <a:gd name="T11" fmla="*/ 284 h 333"/>
                <a:gd name="T12" fmla="*/ 132 w 191"/>
                <a:gd name="T13" fmla="*/ 291 h 333"/>
                <a:gd name="T14" fmla="*/ 140 w 191"/>
                <a:gd name="T15" fmla="*/ 241 h 333"/>
                <a:gd name="T16" fmla="*/ 132 w 191"/>
                <a:gd name="T17" fmla="*/ 209 h 333"/>
                <a:gd name="T18" fmla="*/ 146 w 191"/>
                <a:gd name="T19" fmla="*/ 207 h 333"/>
                <a:gd name="T20" fmla="*/ 134 w 191"/>
                <a:gd name="T21" fmla="*/ 187 h 333"/>
                <a:gd name="T22" fmla="*/ 171 w 191"/>
                <a:gd name="T23" fmla="*/ 182 h 333"/>
                <a:gd name="T24" fmla="*/ 180 w 191"/>
                <a:gd name="T25" fmla="*/ 195 h 333"/>
                <a:gd name="T26" fmla="*/ 166 w 191"/>
                <a:gd name="T27" fmla="*/ 170 h 333"/>
                <a:gd name="T28" fmla="*/ 169 w 191"/>
                <a:gd name="T29" fmla="*/ 109 h 333"/>
                <a:gd name="T30" fmla="*/ 140 w 191"/>
                <a:gd name="T31" fmla="*/ 111 h 333"/>
                <a:gd name="T32" fmla="*/ 132 w 191"/>
                <a:gd name="T33" fmla="*/ 96 h 333"/>
                <a:gd name="T34" fmla="*/ 101 w 191"/>
                <a:gd name="T35" fmla="*/ 93 h 333"/>
                <a:gd name="T36" fmla="*/ 84 w 191"/>
                <a:gd name="T37" fmla="*/ 56 h 333"/>
                <a:gd name="T38" fmla="*/ 111 w 191"/>
                <a:gd name="T39" fmla="*/ 9 h 333"/>
                <a:gd name="T40" fmla="*/ 107 w 191"/>
                <a:gd name="T41" fmla="*/ 0 h 333"/>
                <a:gd name="T42" fmla="*/ 56 w 191"/>
                <a:gd name="T43" fmla="*/ 24 h 333"/>
                <a:gd name="T44" fmla="*/ 28 w 191"/>
                <a:gd name="T45" fmla="*/ 78 h 333"/>
                <a:gd name="T46" fmla="*/ 19 w 191"/>
                <a:gd name="T47" fmla="*/ 64 h 333"/>
                <a:gd name="T48" fmla="*/ 14 w 191"/>
                <a:gd name="T49" fmla="*/ 90 h 333"/>
                <a:gd name="T50" fmla="*/ 19 w 191"/>
                <a:gd name="T51" fmla="*/ 148 h 333"/>
                <a:gd name="T52" fmla="*/ 28 w 191"/>
                <a:gd name="T53" fmla="*/ 148 h 333"/>
                <a:gd name="T54" fmla="*/ 0 w 191"/>
                <a:gd name="T55" fmla="*/ 193 h 3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1" h="333">
                  <a:moveTo>
                    <a:pt x="0" y="220"/>
                  </a:moveTo>
                  <a:lnTo>
                    <a:pt x="22" y="245"/>
                  </a:lnTo>
                  <a:lnTo>
                    <a:pt x="57" y="251"/>
                  </a:lnTo>
                  <a:lnTo>
                    <a:pt x="90" y="294"/>
                  </a:lnTo>
                  <a:lnTo>
                    <a:pt x="136" y="300"/>
                  </a:lnTo>
                  <a:lnTo>
                    <a:pt x="130" y="323"/>
                  </a:lnTo>
                  <a:lnTo>
                    <a:pt x="140" y="332"/>
                  </a:lnTo>
                  <a:lnTo>
                    <a:pt x="148" y="274"/>
                  </a:lnTo>
                  <a:lnTo>
                    <a:pt x="140" y="238"/>
                  </a:lnTo>
                  <a:lnTo>
                    <a:pt x="154" y="236"/>
                  </a:lnTo>
                  <a:lnTo>
                    <a:pt x="142" y="213"/>
                  </a:lnTo>
                  <a:lnTo>
                    <a:pt x="181" y="207"/>
                  </a:lnTo>
                  <a:lnTo>
                    <a:pt x="190" y="222"/>
                  </a:lnTo>
                  <a:lnTo>
                    <a:pt x="175" y="193"/>
                  </a:lnTo>
                  <a:lnTo>
                    <a:pt x="179" y="124"/>
                  </a:lnTo>
                  <a:lnTo>
                    <a:pt x="148" y="127"/>
                  </a:lnTo>
                  <a:lnTo>
                    <a:pt x="140" y="109"/>
                  </a:lnTo>
                  <a:lnTo>
                    <a:pt x="107" y="106"/>
                  </a:lnTo>
                  <a:lnTo>
                    <a:pt x="88" y="64"/>
                  </a:lnTo>
                  <a:lnTo>
                    <a:pt x="117" y="11"/>
                  </a:lnTo>
                  <a:lnTo>
                    <a:pt x="113" y="0"/>
                  </a:lnTo>
                  <a:lnTo>
                    <a:pt x="59" y="28"/>
                  </a:lnTo>
                  <a:lnTo>
                    <a:pt x="30" y="89"/>
                  </a:lnTo>
                  <a:lnTo>
                    <a:pt x="20" y="73"/>
                  </a:lnTo>
                  <a:lnTo>
                    <a:pt x="14" y="102"/>
                  </a:lnTo>
                  <a:lnTo>
                    <a:pt x="20" y="169"/>
                  </a:lnTo>
                  <a:lnTo>
                    <a:pt x="30" y="169"/>
                  </a:lnTo>
                  <a:lnTo>
                    <a:pt x="0" y="22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399" name="Freeform 154"/>
            <p:cNvSpPr>
              <a:spLocks/>
            </p:cNvSpPr>
            <p:nvPr/>
          </p:nvSpPr>
          <p:spPr bwMode="auto">
            <a:xfrm>
              <a:off x="1355" y="2791"/>
              <a:ext cx="51" cy="51"/>
            </a:xfrm>
            <a:custGeom>
              <a:avLst/>
              <a:gdLst>
                <a:gd name="T0" fmla="*/ 0 w 53"/>
                <a:gd name="T1" fmla="*/ 0 h 54"/>
                <a:gd name="T2" fmla="*/ 0 w 53"/>
                <a:gd name="T3" fmla="*/ 18 h 54"/>
                <a:gd name="T4" fmla="*/ 10 w 53"/>
                <a:gd name="T5" fmla="*/ 16 h 54"/>
                <a:gd name="T6" fmla="*/ 39 w 53"/>
                <a:gd name="T7" fmla="*/ 47 h 54"/>
                <a:gd name="T8" fmla="*/ 48 w 53"/>
                <a:gd name="T9" fmla="*/ 25 h 54"/>
                <a:gd name="T10" fmla="*/ 31 w 53"/>
                <a:gd name="T11" fmla="*/ 2 h 54"/>
                <a:gd name="T12" fmla="*/ 0 w 5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4">
                  <a:moveTo>
                    <a:pt x="0" y="0"/>
                  </a:moveTo>
                  <a:lnTo>
                    <a:pt x="0" y="20"/>
                  </a:lnTo>
                  <a:lnTo>
                    <a:pt x="10" y="18"/>
                  </a:lnTo>
                  <a:lnTo>
                    <a:pt x="43" y="53"/>
                  </a:lnTo>
                  <a:lnTo>
                    <a:pt x="52" y="27"/>
                  </a:lnTo>
                  <a:lnTo>
                    <a:pt x="33" y="2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0" name="Freeform 155"/>
            <p:cNvSpPr>
              <a:spLocks/>
            </p:cNvSpPr>
            <p:nvPr/>
          </p:nvSpPr>
          <p:spPr bwMode="auto">
            <a:xfrm>
              <a:off x="1362" y="2558"/>
              <a:ext cx="170" cy="65"/>
            </a:xfrm>
            <a:custGeom>
              <a:avLst/>
              <a:gdLst>
                <a:gd name="T0" fmla="*/ 0 w 174"/>
                <a:gd name="T1" fmla="*/ 24 h 69"/>
                <a:gd name="T2" fmla="*/ 21 w 174"/>
                <a:gd name="T3" fmla="*/ 2 h 69"/>
                <a:gd name="T4" fmla="*/ 64 w 174"/>
                <a:gd name="T5" fmla="*/ 0 h 69"/>
                <a:gd name="T6" fmla="*/ 165 w 174"/>
                <a:gd name="T7" fmla="*/ 52 h 69"/>
                <a:gd name="T8" fmla="*/ 110 w 174"/>
                <a:gd name="T9" fmla="*/ 60 h 69"/>
                <a:gd name="T10" fmla="*/ 121 w 174"/>
                <a:gd name="T11" fmla="*/ 48 h 69"/>
                <a:gd name="T12" fmla="*/ 96 w 174"/>
                <a:gd name="T13" fmla="*/ 30 h 69"/>
                <a:gd name="T14" fmla="*/ 45 w 174"/>
                <a:gd name="T15" fmla="*/ 18 h 69"/>
                <a:gd name="T16" fmla="*/ 48 w 174"/>
                <a:gd name="T17" fmla="*/ 8 h 69"/>
                <a:gd name="T18" fmla="*/ 0 w 174"/>
                <a:gd name="T19" fmla="*/ 24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4" h="69">
                  <a:moveTo>
                    <a:pt x="0" y="27"/>
                  </a:moveTo>
                  <a:lnTo>
                    <a:pt x="22" y="2"/>
                  </a:lnTo>
                  <a:lnTo>
                    <a:pt x="68" y="0"/>
                  </a:lnTo>
                  <a:lnTo>
                    <a:pt x="173" y="58"/>
                  </a:lnTo>
                  <a:lnTo>
                    <a:pt x="116" y="68"/>
                  </a:lnTo>
                  <a:lnTo>
                    <a:pt x="127" y="54"/>
                  </a:lnTo>
                  <a:lnTo>
                    <a:pt x="100" y="34"/>
                  </a:lnTo>
                  <a:lnTo>
                    <a:pt x="47" y="20"/>
                  </a:lnTo>
                  <a:lnTo>
                    <a:pt x="50" y="9"/>
                  </a:lnTo>
                  <a:lnTo>
                    <a:pt x="0" y="2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1" name="Freeform 156"/>
            <p:cNvSpPr>
              <a:spLocks/>
            </p:cNvSpPr>
            <p:nvPr/>
          </p:nvSpPr>
          <p:spPr bwMode="auto">
            <a:xfrm>
              <a:off x="1569" y="2623"/>
              <a:ext cx="52" cy="36"/>
            </a:xfrm>
            <a:custGeom>
              <a:avLst/>
              <a:gdLst>
                <a:gd name="T0" fmla="*/ 0 w 53"/>
                <a:gd name="T1" fmla="*/ 0 h 37"/>
                <a:gd name="T2" fmla="*/ 0 w 53"/>
                <a:gd name="T3" fmla="*/ 34 h 37"/>
                <a:gd name="T4" fmla="*/ 50 w 53"/>
                <a:gd name="T5" fmla="*/ 21 h 37"/>
                <a:gd name="T6" fmla="*/ 27 w 53"/>
                <a:gd name="T7" fmla="*/ 2 h 37"/>
                <a:gd name="T8" fmla="*/ 0 w 5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7">
                  <a:moveTo>
                    <a:pt x="0" y="0"/>
                  </a:moveTo>
                  <a:lnTo>
                    <a:pt x="0" y="36"/>
                  </a:lnTo>
                  <a:lnTo>
                    <a:pt x="52" y="23"/>
                  </a:lnTo>
                  <a:lnTo>
                    <a:pt x="29" y="2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2" name="Freeform 157"/>
            <p:cNvSpPr>
              <a:spLocks/>
            </p:cNvSpPr>
            <p:nvPr/>
          </p:nvSpPr>
          <p:spPr bwMode="auto">
            <a:xfrm>
              <a:off x="1427" y="2975"/>
              <a:ext cx="76" cy="120"/>
            </a:xfrm>
            <a:custGeom>
              <a:avLst/>
              <a:gdLst>
                <a:gd name="T0" fmla="*/ 0 w 90"/>
                <a:gd name="T1" fmla="*/ 42 h 127"/>
                <a:gd name="T2" fmla="*/ 2 w 90"/>
                <a:gd name="T3" fmla="*/ 64 h 127"/>
                <a:gd name="T4" fmla="*/ 12 w 90"/>
                <a:gd name="T5" fmla="*/ 73 h 127"/>
                <a:gd name="T6" fmla="*/ 6 w 90"/>
                <a:gd name="T7" fmla="*/ 89 h 127"/>
                <a:gd name="T8" fmla="*/ 4 w 90"/>
                <a:gd name="T9" fmla="*/ 108 h 127"/>
                <a:gd name="T10" fmla="*/ 19 w 90"/>
                <a:gd name="T11" fmla="*/ 112 h 127"/>
                <a:gd name="T12" fmla="*/ 32 w 90"/>
                <a:gd name="T13" fmla="*/ 80 h 127"/>
                <a:gd name="T14" fmla="*/ 58 w 90"/>
                <a:gd name="T15" fmla="*/ 57 h 127"/>
                <a:gd name="T16" fmla="*/ 63 w 90"/>
                <a:gd name="T17" fmla="*/ 26 h 127"/>
                <a:gd name="T18" fmla="*/ 39 w 90"/>
                <a:gd name="T19" fmla="*/ 20 h 127"/>
                <a:gd name="T20" fmla="*/ 24 w 90"/>
                <a:gd name="T21" fmla="*/ 0 h 127"/>
                <a:gd name="T22" fmla="*/ 10 w 90"/>
                <a:gd name="T23" fmla="*/ 9 h 127"/>
                <a:gd name="T24" fmla="*/ 0 w 90"/>
                <a:gd name="T25" fmla="*/ 42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27">
                  <a:moveTo>
                    <a:pt x="0" y="47"/>
                  </a:moveTo>
                  <a:lnTo>
                    <a:pt x="2" y="72"/>
                  </a:lnTo>
                  <a:lnTo>
                    <a:pt x="16" y="81"/>
                  </a:lnTo>
                  <a:lnTo>
                    <a:pt x="8" y="99"/>
                  </a:lnTo>
                  <a:lnTo>
                    <a:pt x="6" y="121"/>
                  </a:lnTo>
                  <a:lnTo>
                    <a:pt x="26" y="126"/>
                  </a:lnTo>
                  <a:lnTo>
                    <a:pt x="45" y="90"/>
                  </a:lnTo>
                  <a:lnTo>
                    <a:pt x="82" y="63"/>
                  </a:lnTo>
                  <a:lnTo>
                    <a:pt x="89" y="29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14" y="11"/>
                  </a:lnTo>
                  <a:lnTo>
                    <a:pt x="0" y="4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3" name="Freeform 158"/>
            <p:cNvSpPr>
              <a:spLocks/>
            </p:cNvSpPr>
            <p:nvPr/>
          </p:nvSpPr>
          <p:spPr bwMode="auto">
            <a:xfrm>
              <a:off x="1285" y="2726"/>
              <a:ext cx="34" cy="23"/>
            </a:xfrm>
            <a:custGeom>
              <a:avLst/>
              <a:gdLst>
                <a:gd name="T0" fmla="*/ 0 w 35"/>
                <a:gd name="T1" fmla="*/ 17 h 23"/>
                <a:gd name="T2" fmla="*/ 10 w 35"/>
                <a:gd name="T3" fmla="*/ 0 h 23"/>
                <a:gd name="T4" fmla="*/ 32 w 35"/>
                <a:gd name="T5" fmla="*/ 22 h 23"/>
                <a:gd name="T6" fmla="*/ 0 w 35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3">
                  <a:moveTo>
                    <a:pt x="0" y="17"/>
                  </a:moveTo>
                  <a:lnTo>
                    <a:pt x="10" y="0"/>
                  </a:lnTo>
                  <a:lnTo>
                    <a:pt x="34" y="22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4" name="Freeform 159"/>
            <p:cNvSpPr>
              <a:spLocks/>
            </p:cNvSpPr>
            <p:nvPr/>
          </p:nvSpPr>
          <p:spPr bwMode="auto">
            <a:xfrm>
              <a:off x="1737" y="4061"/>
              <a:ext cx="25" cy="18"/>
            </a:xfrm>
            <a:custGeom>
              <a:avLst/>
              <a:gdLst>
                <a:gd name="T0" fmla="*/ 0 w 25"/>
                <a:gd name="T1" fmla="*/ 16 h 19"/>
                <a:gd name="T2" fmla="*/ 15 w 25"/>
                <a:gd name="T3" fmla="*/ 6 h 19"/>
                <a:gd name="T4" fmla="*/ 6 w 25"/>
                <a:gd name="T5" fmla="*/ 0 h 19"/>
                <a:gd name="T6" fmla="*/ 24 w 25"/>
                <a:gd name="T7" fmla="*/ 0 h 19"/>
                <a:gd name="T8" fmla="*/ 0 w 25"/>
                <a:gd name="T9" fmla="*/ 1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9">
                  <a:moveTo>
                    <a:pt x="0" y="18"/>
                  </a:moveTo>
                  <a:lnTo>
                    <a:pt x="15" y="6"/>
                  </a:lnTo>
                  <a:lnTo>
                    <a:pt x="6" y="0"/>
                  </a:lnTo>
                  <a:lnTo>
                    <a:pt x="24" y="0"/>
                  </a:lnTo>
                  <a:lnTo>
                    <a:pt x="0" y="1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5" name="Freeform 160"/>
            <p:cNvSpPr>
              <a:spLocks/>
            </p:cNvSpPr>
            <p:nvPr/>
          </p:nvSpPr>
          <p:spPr bwMode="auto">
            <a:xfrm>
              <a:off x="1757" y="4059"/>
              <a:ext cx="27" cy="20"/>
            </a:xfrm>
            <a:custGeom>
              <a:avLst/>
              <a:gdLst>
                <a:gd name="T0" fmla="*/ 0 w 28"/>
                <a:gd name="T1" fmla="*/ 18 h 21"/>
                <a:gd name="T2" fmla="*/ 12 w 28"/>
                <a:gd name="T3" fmla="*/ 0 h 21"/>
                <a:gd name="T4" fmla="*/ 25 w 28"/>
                <a:gd name="T5" fmla="*/ 6 h 21"/>
                <a:gd name="T6" fmla="*/ 0 w 28"/>
                <a:gd name="T7" fmla="*/ 18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1">
                  <a:moveTo>
                    <a:pt x="0" y="20"/>
                  </a:moveTo>
                  <a:lnTo>
                    <a:pt x="12" y="0"/>
                  </a:lnTo>
                  <a:lnTo>
                    <a:pt x="27" y="6"/>
                  </a:lnTo>
                  <a:lnTo>
                    <a:pt x="0" y="2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6" name="Freeform 161"/>
            <p:cNvSpPr>
              <a:spLocks/>
            </p:cNvSpPr>
            <p:nvPr/>
          </p:nvSpPr>
          <p:spPr bwMode="auto">
            <a:xfrm>
              <a:off x="1842" y="2895"/>
              <a:ext cx="45" cy="65"/>
            </a:xfrm>
            <a:custGeom>
              <a:avLst/>
              <a:gdLst>
                <a:gd name="T0" fmla="*/ 0 w 46"/>
                <a:gd name="T1" fmla="*/ 59 h 67"/>
                <a:gd name="T2" fmla="*/ 4 w 46"/>
                <a:gd name="T3" fmla="*/ 0 h 67"/>
                <a:gd name="T4" fmla="*/ 43 w 46"/>
                <a:gd name="T5" fmla="*/ 26 h 67"/>
                <a:gd name="T6" fmla="*/ 20 w 46"/>
                <a:gd name="T7" fmla="*/ 62 h 67"/>
                <a:gd name="T8" fmla="*/ 0 w 46"/>
                <a:gd name="T9" fmla="*/ 5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7">
                  <a:moveTo>
                    <a:pt x="0" y="63"/>
                  </a:moveTo>
                  <a:lnTo>
                    <a:pt x="4" y="0"/>
                  </a:lnTo>
                  <a:lnTo>
                    <a:pt x="45" y="28"/>
                  </a:lnTo>
                  <a:lnTo>
                    <a:pt x="20" y="66"/>
                  </a:lnTo>
                  <a:lnTo>
                    <a:pt x="0" y="6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7" name="Freeform 162"/>
            <p:cNvSpPr>
              <a:spLocks/>
            </p:cNvSpPr>
            <p:nvPr/>
          </p:nvSpPr>
          <p:spPr bwMode="auto">
            <a:xfrm>
              <a:off x="1250" y="2657"/>
              <a:ext cx="63" cy="84"/>
            </a:xfrm>
            <a:custGeom>
              <a:avLst/>
              <a:gdLst>
                <a:gd name="T0" fmla="*/ 0 w 64"/>
                <a:gd name="T1" fmla="*/ 61 h 89"/>
                <a:gd name="T2" fmla="*/ 12 w 64"/>
                <a:gd name="T3" fmla="*/ 34 h 89"/>
                <a:gd name="T4" fmla="*/ 29 w 64"/>
                <a:gd name="T5" fmla="*/ 32 h 89"/>
                <a:gd name="T6" fmla="*/ 12 w 64"/>
                <a:gd name="T7" fmla="*/ 8 h 89"/>
                <a:gd name="T8" fmla="*/ 48 w 64"/>
                <a:gd name="T9" fmla="*/ 0 h 89"/>
                <a:gd name="T10" fmla="*/ 52 w 64"/>
                <a:gd name="T11" fmla="*/ 38 h 89"/>
                <a:gd name="T12" fmla="*/ 61 w 64"/>
                <a:gd name="T13" fmla="*/ 40 h 89"/>
                <a:gd name="T14" fmla="*/ 44 w 64"/>
                <a:gd name="T15" fmla="*/ 64 h 89"/>
                <a:gd name="T16" fmla="*/ 33 w 64"/>
                <a:gd name="T17" fmla="*/ 78 h 89"/>
                <a:gd name="T18" fmla="*/ 0 w 64"/>
                <a:gd name="T19" fmla="*/ 61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89">
                  <a:moveTo>
                    <a:pt x="0" y="69"/>
                  </a:moveTo>
                  <a:lnTo>
                    <a:pt x="12" y="38"/>
                  </a:lnTo>
                  <a:lnTo>
                    <a:pt x="29" y="36"/>
                  </a:lnTo>
                  <a:lnTo>
                    <a:pt x="12" y="9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63" y="45"/>
                  </a:lnTo>
                  <a:lnTo>
                    <a:pt x="46" y="72"/>
                  </a:lnTo>
                  <a:lnTo>
                    <a:pt x="35" y="88"/>
                  </a:lnTo>
                  <a:lnTo>
                    <a:pt x="0" y="6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8" name="Freeform 163"/>
            <p:cNvSpPr>
              <a:spLocks/>
            </p:cNvSpPr>
            <p:nvPr/>
          </p:nvSpPr>
          <p:spPr bwMode="auto">
            <a:xfrm>
              <a:off x="1731" y="2842"/>
              <a:ext cx="77" cy="127"/>
            </a:xfrm>
            <a:custGeom>
              <a:avLst/>
              <a:gdLst>
                <a:gd name="T0" fmla="*/ 0 w 79"/>
                <a:gd name="T1" fmla="*/ 39 h 138"/>
                <a:gd name="T2" fmla="*/ 10 w 79"/>
                <a:gd name="T3" fmla="*/ 56 h 138"/>
                <a:gd name="T4" fmla="*/ 25 w 79"/>
                <a:gd name="T5" fmla="*/ 65 h 138"/>
                <a:gd name="T6" fmla="*/ 20 w 79"/>
                <a:gd name="T7" fmla="*/ 99 h 138"/>
                <a:gd name="T8" fmla="*/ 29 w 79"/>
                <a:gd name="T9" fmla="*/ 116 h 138"/>
                <a:gd name="T10" fmla="*/ 74 w 79"/>
                <a:gd name="T11" fmla="*/ 109 h 138"/>
                <a:gd name="T12" fmla="*/ 48 w 79"/>
                <a:gd name="T13" fmla="*/ 75 h 138"/>
                <a:gd name="T14" fmla="*/ 65 w 79"/>
                <a:gd name="T15" fmla="*/ 42 h 138"/>
                <a:gd name="T16" fmla="*/ 22 w 79"/>
                <a:gd name="T17" fmla="*/ 0 h 138"/>
                <a:gd name="T18" fmla="*/ 8 w 79"/>
                <a:gd name="T19" fmla="*/ 13 h 138"/>
                <a:gd name="T20" fmla="*/ 12 w 79"/>
                <a:gd name="T21" fmla="*/ 24 h 138"/>
                <a:gd name="T22" fmla="*/ 0 w 79"/>
                <a:gd name="T23" fmla="*/ 39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138">
                  <a:moveTo>
                    <a:pt x="0" y="46"/>
                  </a:moveTo>
                  <a:lnTo>
                    <a:pt x="10" y="66"/>
                  </a:lnTo>
                  <a:lnTo>
                    <a:pt x="27" y="77"/>
                  </a:lnTo>
                  <a:lnTo>
                    <a:pt x="22" y="117"/>
                  </a:lnTo>
                  <a:lnTo>
                    <a:pt x="31" y="137"/>
                  </a:lnTo>
                  <a:lnTo>
                    <a:pt x="78" y="128"/>
                  </a:lnTo>
                  <a:lnTo>
                    <a:pt x="50" y="88"/>
                  </a:lnTo>
                  <a:lnTo>
                    <a:pt x="69" y="50"/>
                  </a:lnTo>
                  <a:lnTo>
                    <a:pt x="24" y="0"/>
                  </a:lnTo>
                  <a:lnTo>
                    <a:pt x="8" y="15"/>
                  </a:lnTo>
                  <a:lnTo>
                    <a:pt x="12" y="28"/>
                  </a:lnTo>
                  <a:lnTo>
                    <a:pt x="0" y="4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09" name="Freeform 164"/>
            <p:cNvSpPr>
              <a:spLocks/>
            </p:cNvSpPr>
            <p:nvPr/>
          </p:nvSpPr>
          <p:spPr bwMode="auto">
            <a:xfrm>
              <a:off x="1526" y="2623"/>
              <a:ext cx="44" cy="36"/>
            </a:xfrm>
            <a:custGeom>
              <a:avLst/>
              <a:gdLst>
                <a:gd name="T0" fmla="*/ 0 w 45"/>
                <a:gd name="T1" fmla="*/ 23 h 37"/>
                <a:gd name="T2" fmla="*/ 31 w 45"/>
                <a:gd name="T3" fmla="*/ 21 h 37"/>
                <a:gd name="T4" fmla="*/ 16 w 45"/>
                <a:gd name="T5" fmla="*/ 2 h 37"/>
                <a:gd name="T6" fmla="*/ 42 w 45"/>
                <a:gd name="T7" fmla="*/ 0 h 37"/>
                <a:gd name="T8" fmla="*/ 42 w 45"/>
                <a:gd name="T9" fmla="*/ 34 h 37"/>
                <a:gd name="T10" fmla="*/ 0 w 45"/>
                <a:gd name="T11" fmla="*/ 2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7">
                  <a:moveTo>
                    <a:pt x="0" y="25"/>
                  </a:moveTo>
                  <a:lnTo>
                    <a:pt x="33" y="23"/>
                  </a:lnTo>
                  <a:lnTo>
                    <a:pt x="16" y="2"/>
                  </a:lnTo>
                  <a:lnTo>
                    <a:pt x="44" y="0"/>
                  </a:lnTo>
                  <a:lnTo>
                    <a:pt x="44" y="36"/>
                  </a:lnTo>
                  <a:lnTo>
                    <a:pt x="0" y="2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0" name="Freeform 165"/>
            <p:cNvSpPr>
              <a:spLocks/>
            </p:cNvSpPr>
            <p:nvPr/>
          </p:nvSpPr>
          <p:spPr bwMode="auto">
            <a:xfrm>
              <a:off x="1294" y="2699"/>
              <a:ext cx="95" cy="56"/>
            </a:xfrm>
            <a:custGeom>
              <a:avLst/>
              <a:gdLst>
                <a:gd name="T0" fmla="*/ 0 w 97"/>
                <a:gd name="T1" fmla="*/ 24 h 60"/>
                <a:gd name="T2" fmla="*/ 16 w 97"/>
                <a:gd name="T3" fmla="*/ 2 h 60"/>
                <a:gd name="T4" fmla="*/ 64 w 97"/>
                <a:gd name="T5" fmla="*/ 0 h 60"/>
                <a:gd name="T6" fmla="*/ 92 w 97"/>
                <a:gd name="T7" fmla="*/ 15 h 60"/>
                <a:gd name="T8" fmla="*/ 70 w 97"/>
                <a:gd name="T9" fmla="*/ 19 h 60"/>
                <a:gd name="T10" fmla="*/ 31 w 97"/>
                <a:gd name="T11" fmla="*/ 51 h 60"/>
                <a:gd name="T12" fmla="*/ 24 w 97"/>
                <a:gd name="T13" fmla="*/ 44 h 60"/>
                <a:gd name="T14" fmla="*/ 0 w 97"/>
                <a:gd name="T15" fmla="*/ 24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60">
                  <a:moveTo>
                    <a:pt x="0" y="28"/>
                  </a:moveTo>
                  <a:lnTo>
                    <a:pt x="16" y="2"/>
                  </a:lnTo>
                  <a:lnTo>
                    <a:pt x="66" y="0"/>
                  </a:lnTo>
                  <a:lnTo>
                    <a:pt x="96" y="17"/>
                  </a:lnTo>
                  <a:lnTo>
                    <a:pt x="73" y="21"/>
                  </a:lnTo>
                  <a:lnTo>
                    <a:pt x="33" y="59"/>
                  </a:lnTo>
                  <a:lnTo>
                    <a:pt x="25" y="50"/>
                  </a:lnTo>
                  <a:lnTo>
                    <a:pt x="0" y="2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1" name="Freeform 166"/>
            <p:cNvSpPr>
              <a:spLocks/>
            </p:cNvSpPr>
            <p:nvPr/>
          </p:nvSpPr>
          <p:spPr bwMode="auto">
            <a:xfrm>
              <a:off x="866" y="2363"/>
              <a:ext cx="468" cy="363"/>
            </a:xfrm>
            <a:custGeom>
              <a:avLst/>
              <a:gdLst>
                <a:gd name="T0" fmla="*/ 0 w 480"/>
                <a:gd name="T1" fmla="*/ 4 h 387"/>
                <a:gd name="T2" fmla="*/ 20 w 480"/>
                <a:gd name="T3" fmla="*/ 56 h 387"/>
                <a:gd name="T4" fmla="*/ 47 w 480"/>
                <a:gd name="T5" fmla="*/ 82 h 387"/>
                <a:gd name="T6" fmla="*/ 45 w 480"/>
                <a:gd name="T7" fmla="*/ 96 h 387"/>
                <a:gd name="T8" fmla="*/ 31 w 480"/>
                <a:gd name="T9" fmla="*/ 98 h 387"/>
                <a:gd name="T10" fmla="*/ 60 w 480"/>
                <a:gd name="T11" fmla="*/ 109 h 387"/>
                <a:gd name="T12" fmla="*/ 77 w 480"/>
                <a:gd name="T13" fmla="*/ 135 h 387"/>
                <a:gd name="T14" fmla="*/ 74 w 480"/>
                <a:gd name="T15" fmla="*/ 153 h 387"/>
                <a:gd name="T16" fmla="*/ 106 w 480"/>
                <a:gd name="T17" fmla="*/ 187 h 387"/>
                <a:gd name="T18" fmla="*/ 114 w 480"/>
                <a:gd name="T19" fmla="*/ 177 h 387"/>
                <a:gd name="T20" fmla="*/ 37 w 480"/>
                <a:gd name="T21" fmla="*/ 49 h 387"/>
                <a:gd name="T22" fmla="*/ 33 w 480"/>
                <a:gd name="T23" fmla="*/ 13 h 387"/>
                <a:gd name="T24" fmla="*/ 49 w 480"/>
                <a:gd name="T25" fmla="*/ 22 h 387"/>
                <a:gd name="T26" fmla="*/ 79 w 480"/>
                <a:gd name="T27" fmla="*/ 78 h 387"/>
                <a:gd name="T28" fmla="*/ 120 w 480"/>
                <a:gd name="T29" fmla="*/ 119 h 387"/>
                <a:gd name="T30" fmla="*/ 118 w 480"/>
                <a:gd name="T31" fmla="*/ 135 h 387"/>
                <a:gd name="T32" fmla="*/ 173 w 480"/>
                <a:gd name="T33" fmla="*/ 194 h 387"/>
                <a:gd name="T34" fmla="*/ 179 w 480"/>
                <a:gd name="T35" fmla="*/ 219 h 387"/>
                <a:gd name="T36" fmla="*/ 173 w 480"/>
                <a:gd name="T37" fmla="*/ 234 h 387"/>
                <a:gd name="T38" fmla="*/ 187 w 480"/>
                <a:gd name="T39" fmla="*/ 255 h 387"/>
                <a:gd name="T40" fmla="*/ 293 w 480"/>
                <a:gd name="T41" fmla="*/ 314 h 387"/>
                <a:gd name="T42" fmla="*/ 341 w 480"/>
                <a:gd name="T43" fmla="*/ 310 h 387"/>
                <a:gd name="T44" fmla="*/ 373 w 480"/>
                <a:gd name="T45" fmla="*/ 340 h 387"/>
                <a:gd name="T46" fmla="*/ 386 w 480"/>
                <a:gd name="T47" fmla="*/ 311 h 387"/>
                <a:gd name="T48" fmla="*/ 401 w 480"/>
                <a:gd name="T49" fmla="*/ 310 h 387"/>
                <a:gd name="T50" fmla="*/ 386 w 480"/>
                <a:gd name="T51" fmla="*/ 286 h 387"/>
                <a:gd name="T52" fmla="*/ 421 w 480"/>
                <a:gd name="T53" fmla="*/ 279 h 387"/>
                <a:gd name="T54" fmla="*/ 434 w 480"/>
                <a:gd name="T55" fmla="*/ 266 h 387"/>
                <a:gd name="T56" fmla="*/ 438 w 480"/>
                <a:gd name="T57" fmla="*/ 262 h 387"/>
                <a:gd name="T58" fmla="*/ 441 w 480"/>
                <a:gd name="T59" fmla="*/ 275 h 387"/>
                <a:gd name="T60" fmla="*/ 455 w 480"/>
                <a:gd name="T61" fmla="*/ 219 h 387"/>
                <a:gd name="T62" fmla="*/ 438 w 480"/>
                <a:gd name="T63" fmla="*/ 210 h 387"/>
                <a:gd name="T64" fmla="*/ 403 w 480"/>
                <a:gd name="T65" fmla="*/ 219 h 387"/>
                <a:gd name="T66" fmla="*/ 386 w 480"/>
                <a:gd name="T67" fmla="*/ 266 h 387"/>
                <a:gd name="T68" fmla="*/ 339 w 480"/>
                <a:gd name="T69" fmla="*/ 273 h 387"/>
                <a:gd name="T70" fmla="*/ 322 w 480"/>
                <a:gd name="T71" fmla="*/ 259 h 387"/>
                <a:gd name="T72" fmla="*/ 292 w 480"/>
                <a:gd name="T73" fmla="*/ 201 h 387"/>
                <a:gd name="T74" fmla="*/ 290 w 480"/>
                <a:gd name="T75" fmla="*/ 153 h 387"/>
                <a:gd name="T76" fmla="*/ 299 w 480"/>
                <a:gd name="T77" fmla="*/ 131 h 387"/>
                <a:gd name="T78" fmla="*/ 270 w 480"/>
                <a:gd name="T79" fmla="*/ 117 h 387"/>
                <a:gd name="T80" fmla="*/ 233 w 480"/>
                <a:gd name="T81" fmla="*/ 56 h 387"/>
                <a:gd name="T82" fmla="*/ 201 w 480"/>
                <a:gd name="T83" fmla="*/ 68 h 387"/>
                <a:gd name="T84" fmla="*/ 160 w 480"/>
                <a:gd name="T85" fmla="*/ 18 h 387"/>
                <a:gd name="T86" fmla="*/ 91 w 480"/>
                <a:gd name="T87" fmla="*/ 27 h 387"/>
                <a:gd name="T88" fmla="*/ 33 w 480"/>
                <a:gd name="T89" fmla="*/ 0 h 387"/>
                <a:gd name="T90" fmla="*/ 0 w 480"/>
                <a:gd name="T91" fmla="*/ 4 h 3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387">
                  <a:moveTo>
                    <a:pt x="0" y="4"/>
                  </a:moveTo>
                  <a:lnTo>
                    <a:pt x="22" y="64"/>
                  </a:lnTo>
                  <a:lnTo>
                    <a:pt x="49" y="93"/>
                  </a:lnTo>
                  <a:lnTo>
                    <a:pt x="47" y="109"/>
                  </a:lnTo>
                  <a:lnTo>
                    <a:pt x="33" y="111"/>
                  </a:lnTo>
                  <a:lnTo>
                    <a:pt x="64" y="124"/>
                  </a:lnTo>
                  <a:lnTo>
                    <a:pt x="81" y="153"/>
                  </a:lnTo>
                  <a:lnTo>
                    <a:pt x="78" y="174"/>
                  </a:lnTo>
                  <a:lnTo>
                    <a:pt x="112" y="212"/>
                  </a:lnTo>
                  <a:lnTo>
                    <a:pt x="120" y="201"/>
                  </a:lnTo>
                  <a:lnTo>
                    <a:pt x="39" y="55"/>
                  </a:lnTo>
                  <a:lnTo>
                    <a:pt x="35" y="15"/>
                  </a:lnTo>
                  <a:lnTo>
                    <a:pt x="51" y="24"/>
                  </a:lnTo>
                  <a:lnTo>
                    <a:pt x="83" y="88"/>
                  </a:lnTo>
                  <a:lnTo>
                    <a:pt x="126" y="135"/>
                  </a:lnTo>
                  <a:lnTo>
                    <a:pt x="124" y="153"/>
                  </a:lnTo>
                  <a:lnTo>
                    <a:pt x="182" y="221"/>
                  </a:lnTo>
                  <a:lnTo>
                    <a:pt x="189" y="248"/>
                  </a:lnTo>
                  <a:lnTo>
                    <a:pt x="182" y="265"/>
                  </a:lnTo>
                  <a:lnTo>
                    <a:pt x="197" y="290"/>
                  </a:lnTo>
                  <a:lnTo>
                    <a:pt x="309" y="357"/>
                  </a:lnTo>
                  <a:lnTo>
                    <a:pt x="359" y="352"/>
                  </a:lnTo>
                  <a:lnTo>
                    <a:pt x="393" y="386"/>
                  </a:lnTo>
                  <a:lnTo>
                    <a:pt x="406" y="354"/>
                  </a:lnTo>
                  <a:lnTo>
                    <a:pt x="422" y="352"/>
                  </a:lnTo>
                  <a:lnTo>
                    <a:pt x="406" y="325"/>
                  </a:lnTo>
                  <a:lnTo>
                    <a:pt x="443" y="317"/>
                  </a:lnTo>
                  <a:lnTo>
                    <a:pt x="456" y="303"/>
                  </a:lnTo>
                  <a:lnTo>
                    <a:pt x="460" y="297"/>
                  </a:lnTo>
                  <a:lnTo>
                    <a:pt x="464" y="312"/>
                  </a:lnTo>
                  <a:lnTo>
                    <a:pt x="479" y="248"/>
                  </a:lnTo>
                  <a:lnTo>
                    <a:pt x="460" y="239"/>
                  </a:lnTo>
                  <a:lnTo>
                    <a:pt x="424" y="248"/>
                  </a:lnTo>
                  <a:lnTo>
                    <a:pt x="406" y="303"/>
                  </a:lnTo>
                  <a:lnTo>
                    <a:pt x="357" y="310"/>
                  </a:lnTo>
                  <a:lnTo>
                    <a:pt x="338" y="294"/>
                  </a:lnTo>
                  <a:lnTo>
                    <a:pt x="307" y="228"/>
                  </a:lnTo>
                  <a:lnTo>
                    <a:pt x="305" y="174"/>
                  </a:lnTo>
                  <a:lnTo>
                    <a:pt x="315" y="149"/>
                  </a:lnTo>
                  <a:lnTo>
                    <a:pt x="284" y="133"/>
                  </a:lnTo>
                  <a:lnTo>
                    <a:pt x="245" y="64"/>
                  </a:lnTo>
                  <a:lnTo>
                    <a:pt x="211" y="77"/>
                  </a:lnTo>
                  <a:lnTo>
                    <a:pt x="168" y="20"/>
                  </a:lnTo>
                  <a:lnTo>
                    <a:pt x="95" y="31"/>
                  </a:lnTo>
                  <a:lnTo>
                    <a:pt x="35" y="0"/>
                  </a:lnTo>
                  <a:lnTo>
                    <a:pt x="0" y="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2" name="Freeform 167"/>
            <p:cNvSpPr>
              <a:spLocks/>
            </p:cNvSpPr>
            <p:nvPr/>
          </p:nvSpPr>
          <p:spPr bwMode="auto">
            <a:xfrm>
              <a:off x="1326" y="2713"/>
              <a:ext cx="63" cy="81"/>
            </a:xfrm>
            <a:custGeom>
              <a:avLst/>
              <a:gdLst>
                <a:gd name="T0" fmla="*/ 0 w 64"/>
                <a:gd name="T1" fmla="*/ 38 h 88"/>
                <a:gd name="T2" fmla="*/ 24 w 64"/>
                <a:gd name="T3" fmla="*/ 74 h 88"/>
                <a:gd name="T4" fmla="*/ 54 w 64"/>
                <a:gd name="T5" fmla="*/ 74 h 88"/>
                <a:gd name="T6" fmla="*/ 61 w 64"/>
                <a:gd name="T7" fmla="*/ 0 h 88"/>
                <a:gd name="T8" fmla="*/ 38 w 64"/>
                <a:gd name="T9" fmla="*/ 4 h 88"/>
                <a:gd name="T10" fmla="*/ 0 w 64"/>
                <a:gd name="T11" fmla="*/ 3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88">
                  <a:moveTo>
                    <a:pt x="0" y="44"/>
                  </a:moveTo>
                  <a:lnTo>
                    <a:pt x="24" y="87"/>
                  </a:lnTo>
                  <a:lnTo>
                    <a:pt x="56" y="87"/>
                  </a:lnTo>
                  <a:lnTo>
                    <a:pt x="63" y="0"/>
                  </a:lnTo>
                  <a:lnTo>
                    <a:pt x="40" y="4"/>
                  </a:lnTo>
                  <a:lnTo>
                    <a:pt x="0" y="4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3" name="Freeform 168"/>
            <p:cNvSpPr>
              <a:spLocks/>
            </p:cNvSpPr>
            <p:nvPr/>
          </p:nvSpPr>
          <p:spPr bwMode="auto">
            <a:xfrm>
              <a:off x="1395" y="2817"/>
              <a:ext cx="83" cy="48"/>
            </a:xfrm>
            <a:custGeom>
              <a:avLst/>
              <a:gdLst>
                <a:gd name="T0" fmla="*/ 0 w 85"/>
                <a:gd name="T1" fmla="*/ 24 h 51"/>
                <a:gd name="T2" fmla="*/ 6 w 85"/>
                <a:gd name="T3" fmla="*/ 0 h 51"/>
                <a:gd name="T4" fmla="*/ 22 w 85"/>
                <a:gd name="T5" fmla="*/ 13 h 51"/>
                <a:gd name="T6" fmla="*/ 55 w 85"/>
                <a:gd name="T7" fmla="*/ 0 h 51"/>
                <a:gd name="T8" fmla="*/ 80 w 85"/>
                <a:gd name="T9" fmla="*/ 18 h 51"/>
                <a:gd name="T10" fmla="*/ 73 w 85"/>
                <a:gd name="T11" fmla="*/ 44 h 51"/>
                <a:gd name="T12" fmla="*/ 71 w 85"/>
                <a:gd name="T13" fmla="*/ 23 h 51"/>
                <a:gd name="T14" fmla="*/ 55 w 85"/>
                <a:gd name="T15" fmla="*/ 13 h 51"/>
                <a:gd name="T16" fmla="*/ 36 w 85"/>
                <a:gd name="T17" fmla="*/ 27 h 51"/>
                <a:gd name="T18" fmla="*/ 43 w 85"/>
                <a:gd name="T19" fmla="*/ 40 h 51"/>
                <a:gd name="T20" fmla="*/ 32 w 85"/>
                <a:gd name="T21" fmla="*/ 44 h 51"/>
                <a:gd name="T22" fmla="*/ 0 w 85"/>
                <a:gd name="T23" fmla="*/ 24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51">
                  <a:moveTo>
                    <a:pt x="0" y="27"/>
                  </a:moveTo>
                  <a:lnTo>
                    <a:pt x="6" y="0"/>
                  </a:lnTo>
                  <a:lnTo>
                    <a:pt x="24" y="15"/>
                  </a:lnTo>
                  <a:lnTo>
                    <a:pt x="57" y="0"/>
                  </a:lnTo>
                  <a:lnTo>
                    <a:pt x="84" y="20"/>
                  </a:lnTo>
                  <a:lnTo>
                    <a:pt x="77" y="50"/>
                  </a:lnTo>
                  <a:lnTo>
                    <a:pt x="75" y="25"/>
                  </a:lnTo>
                  <a:lnTo>
                    <a:pt x="57" y="15"/>
                  </a:lnTo>
                  <a:lnTo>
                    <a:pt x="38" y="31"/>
                  </a:lnTo>
                  <a:lnTo>
                    <a:pt x="45" y="45"/>
                  </a:lnTo>
                  <a:lnTo>
                    <a:pt x="34" y="50"/>
                  </a:lnTo>
                  <a:lnTo>
                    <a:pt x="0" y="2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4" name="Freeform 169"/>
            <p:cNvSpPr>
              <a:spLocks/>
            </p:cNvSpPr>
            <p:nvPr/>
          </p:nvSpPr>
          <p:spPr bwMode="auto">
            <a:xfrm>
              <a:off x="1710" y="3366"/>
              <a:ext cx="131" cy="160"/>
            </a:xfrm>
            <a:custGeom>
              <a:avLst/>
              <a:gdLst>
                <a:gd name="T0" fmla="*/ 0 w 134"/>
                <a:gd name="T1" fmla="*/ 58 h 169"/>
                <a:gd name="T2" fmla="*/ 12 w 134"/>
                <a:gd name="T3" fmla="*/ 9 h 169"/>
                <a:gd name="T4" fmla="*/ 56 w 134"/>
                <a:gd name="T5" fmla="*/ 0 h 169"/>
                <a:gd name="T6" fmla="*/ 70 w 134"/>
                <a:gd name="T7" fmla="*/ 15 h 169"/>
                <a:gd name="T8" fmla="*/ 74 w 134"/>
                <a:gd name="T9" fmla="*/ 51 h 169"/>
                <a:gd name="T10" fmla="*/ 105 w 134"/>
                <a:gd name="T11" fmla="*/ 58 h 169"/>
                <a:gd name="T12" fmla="*/ 110 w 134"/>
                <a:gd name="T13" fmla="*/ 82 h 169"/>
                <a:gd name="T14" fmla="*/ 127 w 134"/>
                <a:gd name="T15" fmla="*/ 87 h 169"/>
                <a:gd name="T16" fmla="*/ 124 w 134"/>
                <a:gd name="T17" fmla="*/ 118 h 169"/>
                <a:gd name="T18" fmla="*/ 109 w 134"/>
                <a:gd name="T19" fmla="*/ 151 h 169"/>
                <a:gd name="T20" fmla="*/ 65 w 134"/>
                <a:gd name="T21" fmla="*/ 151 h 169"/>
                <a:gd name="T22" fmla="*/ 76 w 134"/>
                <a:gd name="T23" fmla="*/ 113 h 169"/>
                <a:gd name="T24" fmla="*/ 0 w 134"/>
                <a:gd name="T25" fmla="*/ 58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69">
                  <a:moveTo>
                    <a:pt x="0" y="64"/>
                  </a:moveTo>
                  <a:lnTo>
                    <a:pt x="12" y="11"/>
                  </a:lnTo>
                  <a:lnTo>
                    <a:pt x="58" y="0"/>
                  </a:lnTo>
                  <a:lnTo>
                    <a:pt x="74" y="17"/>
                  </a:lnTo>
                  <a:lnTo>
                    <a:pt x="78" y="57"/>
                  </a:lnTo>
                  <a:lnTo>
                    <a:pt x="109" y="64"/>
                  </a:lnTo>
                  <a:lnTo>
                    <a:pt x="116" y="92"/>
                  </a:lnTo>
                  <a:lnTo>
                    <a:pt x="133" y="97"/>
                  </a:lnTo>
                  <a:lnTo>
                    <a:pt x="130" y="132"/>
                  </a:lnTo>
                  <a:lnTo>
                    <a:pt x="114" y="168"/>
                  </a:lnTo>
                  <a:lnTo>
                    <a:pt x="67" y="168"/>
                  </a:lnTo>
                  <a:lnTo>
                    <a:pt x="80" y="126"/>
                  </a:lnTo>
                  <a:lnTo>
                    <a:pt x="0" y="6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5" name="Freeform 170"/>
            <p:cNvSpPr>
              <a:spLocks/>
            </p:cNvSpPr>
            <p:nvPr/>
          </p:nvSpPr>
          <p:spPr bwMode="auto">
            <a:xfrm>
              <a:off x="1423" y="3002"/>
              <a:ext cx="194" cy="343"/>
            </a:xfrm>
            <a:custGeom>
              <a:avLst/>
              <a:gdLst>
                <a:gd name="T0" fmla="*/ 0 w 199"/>
                <a:gd name="T1" fmla="*/ 76 h 366"/>
                <a:gd name="T2" fmla="*/ 4 w 199"/>
                <a:gd name="T3" fmla="*/ 101 h 366"/>
                <a:gd name="T4" fmla="*/ 37 w 199"/>
                <a:gd name="T5" fmla="*/ 146 h 366"/>
                <a:gd name="T6" fmla="*/ 75 w 199"/>
                <a:gd name="T7" fmla="*/ 251 h 366"/>
                <a:gd name="T8" fmla="*/ 160 w 199"/>
                <a:gd name="T9" fmla="*/ 321 h 366"/>
                <a:gd name="T10" fmla="*/ 174 w 199"/>
                <a:gd name="T11" fmla="*/ 308 h 366"/>
                <a:gd name="T12" fmla="*/ 181 w 199"/>
                <a:gd name="T13" fmla="*/ 286 h 366"/>
                <a:gd name="T14" fmla="*/ 171 w 199"/>
                <a:gd name="T15" fmla="*/ 277 h 366"/>
                <a:gd name="T16" fmla="*/ 177 w 199"/>
                <a:gd name="T17" fmla="*/ 272 h 366"/>
                <a:gd name="T18" fmla="*/ 188 w 199"/>
                <a:gd name="T19" fmla="*/ 216 h 366"/>
                <a:gd name="T20" fmla="*/ 174 w 199"/>
                <a:gd name="T21" fmla="*/ 190 h 366"/>
                <a:gd name="T22" fmla="*/ 162 w 199"/>
                <a:gd name="T23" fmla="*/ 190 h 366"/>
                <a:gd name="T24" fmla="*/ 162 w 199"/>
                <a:gd name="T25" fmla="*/ 161 h 366"/>
                <a:gd name="T26" fmla="*/ 146 w 199"/>
                <a:gd name="T27" fmla="*/ 173 h 366"/>
                <a:gd name="T28" fmla="*/ 125 w 199"/>
                <a:gd name="T29" fmla="*/ 163 h 366"/>
                <a:gd name="T30" fmla="*/ 112 w 199"/>
                <a:gd name="T31" fmla="*/ 130 h 366"/>
                <a:gd name="T32" fmla="*/ 133 w 199"/>
                <a:gd name="T33" fmla="*/ 90 h 366"/>
                <a:gd name="T34" fmla="*/ 171 w 199"/>
                <a:gd name="T35" fmla="*/ 72 h 366"/>
                <a:gd name="T36" fmla="*/ 160 w 199"/>
                <a:gd name="T37" fmla="*/ 64 h 366"/>
                <a:gd name="T38" fmla="*/ 167 w 199"/>
                <a:gd name="T39" fmla="*/ 45 h 366"/>
                <a:gd name="T40" fmla="*/ 123 w 199"/>
                <a:gd name="T41" fmla="*/ 38 h 366"/>
                <a:gd name="T42" fmla="*/ 91 w 199"/>
                <a:gd name="T43" fmla="*/ 0 h 366"/>
                <a:gd name="T44" fmla="*/ 83 w 199"/>
                <a:gd name="T45" fmla="*/ 29 h 366"/>
                <a:gd name="T46" fmla="*/ 50 w 199"/>
                <a:gd name="T47" fmla="*/ 54 h 366"/>
                <a:gd name="T48" fmla="*/ 31 w 199"/>
                <a:gd name="T49" fmla="*/ 83 h 366"/>
                <a:gd name="T50" fmla="*/ 12 w 199"/>
                <a:gd name="T51" fmla="*/ 79 h 366"/>
                <a:gd name="T52" fmla="*/ 14 w 199"/>
                <a:gd name="T53" fmla="*/ 60 h 366"/>
                <a:gd name="T54" fmla="*/ 0 w 199"/>
                <a:gd name="T55" fmla="*/ 76 h 3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9" h="366">
                  <a:moveTo>
                    <a:pt x="0" y="86"/>
                  </a:moveTo>
                  <a:lnTo>
                    <a:pt x="4" y="115"/>
                  </a:lnTo>
                  <a:lnTo>
                    <a:pt x="39" y="166"/>
                  </a:lnTo>
                  <a:lnTo>
                    <a:pt x="79" y="286"/>
                  </a:lnTo>
                  <a:lnTo>
                    <a:pt x="168" y="365"/>
                  </a:lnTo>
                  <a:lnTo>
                    <a:pt x="183" y="351"/>
                  </a:lnTo>
                  <a:lnTo>
                    <a:pt x="191" y="325"/>
                  </a:lnTo>
                  <a:lnTo>
                    <a:pt x="179" y="316"/>
                  </a:lnTo>
                  <a:lnTo>
                    <a:pt x="187" y="309"/>
                  </a:lnTo>
                  <a:lnTo>
                    <a:pt x="198" y="246"/>
                  </a:lnTo>
                  <a:lnTo>
                    <a:pt x="183" y="217"/>
                  </a:lnTo>
                  <a:lnTo>
                    <a:pt x="170" y="217"/>
                  </a:lnTo>
                  <a:lnTo>
                    <a:pt x="170" y="184"/>
                  </a:lnTo>
                  <a:lnTo>
                    <a:pt x="154" y="197"/>
                  </a:lnTo>
                  <a:lnTo>
                    <a:pt x="131" y="186"/>
                  </a:lnTo>
                  <a:lnTo>
                    <a:pt x="118" y="148"/>
                  </a:lnTo>
                  <a:lnTo>
                    <a:pt x="139" y="102"/>
                  </a:lnTo>
                  <a:lnTo>
                    <a:pt x="179" y="82"/>
                  </a:lnTo>
                  <a:lnTo>
                    <a:pt x="168" y="73"/>
                  </a:lnTo>
                  <a:lnTo>
                    <a:pt x="175" y="51"/>
                  </a:lnTo>
                  <a:lnTo>
                    <a:pt x="129" y="44"/>
                  </a:lnTo>
                  <a:lnTo>
                    <a:pt x="95" y="0"/>
                  </a:lnTo>
                  <a:lnTo>
                    <a:pt x="87" y="33"/>
                  </a:lnTo>
                  <a:lnTo>
                    <a:pt x="52" y="62"/>
                  </a:lnTo>
                  <a:lnTo>
                    <a:pt x="33" y="95"/>
                  </a:lnTo>
                  <a:lnTo>
                    <a:pt x="12" y="90"/>
                  </a:lnTo>
                  <a:lnTo>
                    <a:pt x="14" y="68"/>
                  </a:lnTo>
                  <a:lnTo>
                    <a:pt x="0" y="8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6" name="Freeform 171"/>
            <p:cNvSpPr>
              <a:spLocks/>
            </p:cNvSpPr>
            <p:nvPr/>
          </p:nvSpPr>
          <p:spPr bwMode="auto">
            <a:xfrm>
              <a:off x="1779" y="2891"/>
              <a:ext cx="66" cy="72"/>
            </a:xfrm>
            <a:custGeom>
              <a:avLst/>
              <a:gdLst>
                <a:gd name="T0" fmla="*/ 0 w 67"/>
                <a:gd name="T1" fmla="*/ 30 h 78"/>
                <a:gd name="T2" fmla="*/ 17 w 67"/>
                <a:gd name="T3" fmla="*/ 0 h 78"/>
                <a:gd name="T4" fmla="*/ 64 w 67"/>
                <a:gd name="T5" fmla="*/ 6 h 78"/>
                <a:gd name="T6" fmla="*/ 59 w 67"/>
                <a:gd name="T7" fmla="*/ 60 h 78"/>
                <a:gd name="T8" fmla="*/ 27 w 67"/>
                <a:gd name="T9" fmla="*/ 66 h 78"/>
                <a:gd name="T10" fmla="*/ 0 w 67"/>
                <a:gd name="T11" fmla="*/ 3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78">
                  <a:moveTo>
                    <a:pt x="0" y="35"/>
                  </a:moveTo>
                  <a:lnTo>
                    <a:pt x="17" y="0"/>
                  </a:lnTo>
                  <a:lnTo>
                    <a:pt x="66" y="6"/>
                  </a:lnTo>
                  <a:lnTo>
                    <a:pt x="61" y="70"/>
                  </a:lnTo>
                  <a:lnTo>
                    <a:pt x="27" y="77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7" name="Freeform 172"/>
            <p:cNvSpPr>
              <a:spLocks/>
            </p:cNvSpPr>
            <p:nvPr/>
          </p:nvSpPr>
          <p:spPr bwMode="auto">
            <a:xfrm>
              <a:off x="1721" y="2796"/>
              <a:ext cx="17" cy="19"/>
            </a:xfrm>
            <a:custGeom>
              <a:avLst/>
              <a:gdLst>
                <a:gd name="T0" fmla="*/ 0 w 18"/>
                <a:gd name="T1" fmla="*/ 18 h 19"/>
                <a:gd name="T2" fmla="*/ 12 w 18"/>
                <a:gd name="T3" fmla="*/ 15 h 19"/>
                <a:gd name="T4" fmla="*/ 15 w 18"/>
                <a:gd name="T5" fmla="*/ 0 h 19"/>
                <a:gd name="T6" fmla="*/ 0 w 1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9">
                  <a:moveTo>
                    <a:pt x="0" y="18"/>
                  </a:moveTo>
                  <a:lnTo>
                    <a:pt x="14" y="15"/>
                  </a:lnTo>
                  <a:lnTo>
                    <a:pt x="17" y="0"/>
                  </a:lnTo>
                  <a:lnTo>
                    <a:pt x="0" y="1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8" name="Freeform 173"/>
            <p:cNvSpPr>
              <a:spLocks/>
            </p:cNvSpPr>
            <p:nvPr/>
          </p:nvSpPr>
          <p:spPr bwMode="auto">
            <a:xfrm>
              <a:off x="1775" y="3579"/>
              <a:ext cx="85" cy="103"/>
            </a:xfrm>
            <a:custGeom>
              <a:avLst/>
              <a:gdLst>
                <a:gd name="T0" fmla="*/ 0 w 87"/>
                <a:gd name="T1" fmla="*/ 76 h 109"/>
                <a:gd name="T2" fmla="*/ 15 w 87"/>
                <a:gd name="T3" fmla="*/ 4 h 109"/>
                <a:gd name="T4" fmla="*/ 25 w 87"/>
                <a:gd name="T5" fmla="*/ 0 h 109"/>
                <a:gd name="T6" fmla="*/ 73 w 87"/>
                <a:gd name="T7" fmla="*/ 40 h 109"/>
                <a:gd name="T8" fmla="*/ 82 w 87"/>
                <a:gd name="T9" fmla="*/ 55 h 109"/>
                <a:gd name="T10" fmla="*/ 79 w 87"/>
                <a:gd name="T11" fmla="*/ 74 h 109"/>
                <a:gd name="T12" fmla="*/ 57 w 87"/>
                <a:gd name="T13" fmla="*/ 96 h 109"/>
                <a:gd name="T14" fmla="*/ 0 w 87"/>
                <a:gd name="T15" fmla="*/ 76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109">
                  <a:moveTo>
                    <a:pt x="0" y="85"/>
                  </a:moveTo>
                  <a:lnTo>
                    <a:pt x="15" y="4"/>
                  </a:lnTo>
                  <a:lnTo>
                    <a:pt x="27" y="0"/>
                  </a:lnTo>
                  <a:lnTo>
                    <a:pt x="77" y="44"/>
                  </a:lnTo>
                  <a:lnTo>
                    <a:pt x="86" y="61"/>
                  </a:lnTo>
                  <a:lnTo>
                    <a:pt x="83" y="83"/>
                  </a:lnTo>
                  <a:lnTo>
                    <a:pt x="59" y="108"/>
                  </a:lnTo>
                  <a:lnTo>
                    <a:pt x="0" y="8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19" name="Freeform 174"/>
            <p:cNvSpPr>
              <a:spLocks/>
            </p:cNvSpPr>
            <p:nvPr/>
          </p:nvSpPr>
          <p:spPr bwMode="auto">
            <a:xfrm>
              <a:off x="1545" y="2767"/>
              <a:ext cx="210" cy="218"/>
            </a:xfrm>
            <a:custGeom>
              <a:avLst/>
              <a:gdLst>
                <a:gd name="T0" fmla="*/ 0 w 215"/>
                <a:gd name="T1" fmla="*/ 56 h 233"/>
                <a:gd name="T2" fmla="*/ 18 w 215"/>
                <a:gd name="T3" fmla="*/ 91 h 233"/>
                <a:gd name="T4" fmla="*/ 49 w 215"/>
                <a:gd name="T5" fmla="*/ 94 h 233"/>
                <a:gd name="T6" fmla="*/ 58 w 215"/>
                <a:gd name="T7" fmla="*/ 109 h 233"/>
                <a:gd name="T8" fmla="*/ 87 w 215"/>
                <a:gd name="T9" fmla="*/ 107 h 233"/>
                <a:gd name="T10" fmla="*/ 83 w 215"/>
                <a:gd name="T11" fmla="*/ 167 h 233"/>
                <a:gd name="T12" fmla="*/ 95 w 215"/>
                <a:gd name="T13" fmla="*/ 193 h 233"/>
                <a:gd name="T14" fmla="*/ 114 w 215"/>
                <a:gd name="T15" fmla="*/ 203 h 233"/>
                <a:gd name="T16" fmla="*/ 147 w 215"/>
                <a:gd name="T17" fmla="*/ 178 h 233"/>
                <a:gd name="T18" fmla="*/ 135 w 215"/>
                <a:gd name="T19" fmla="*/ 175 h 233"/>
                <a:gd name="T20" fmla="*/ 129 w 215"/>
                <a:gd name="T21" fmla="*/ 140 h 233"/>
                <a:gd name="T22" fmla="*/ 154 w 215"/>
                <a:gd name="T23" fmla="*/ 148 h 233"/>
                <a:gd name="T24" fmla="*/ 189 w 215"/>
                <a:gd name="T25" fmla="*/ 127 h 233"/>
                <a:gd name="T26" fmla="*/ 181 w 215"/>
                <a:gd name="T27" fmla="*/ 109 h 233"/>
                <a:gd name="T28" fmla="*/ 191 w 215"/>
                <a:gd name="T29" fmla="*/ 94 h 233"/>
                <a:gd name="T30" fmla="*/ 188 w 215"/>
                <a:gd name="T31" fmla="*/ 83 h 233"/>
                <a:gd name="T32" fmla="*/ 204 w 215"/>
                <a:gd name="T33" fmla="*/ 70 h 233"/>
                <a:gd name="T34" fmla="*/ 186 w 215"/>
                <a:gd name="T35" fmla="*/ 68 h 233"/>
                <a:gd name="T36" fmla="*/ 186 w 215"/>
                <a:gd name="T37" fmla="*/ 52 h 233"/>
                <a:gd name="T38" fmla="*/ 154 w 215"/>
                <a:gd name="T39" fmla="*/ 35 h 233"/>
                <a:gd name="T40" fmla="*/ 168 w 215"/>
                <a:gd name="T41" fmla="*/ 29 h 233"/>
                <a:gd name="T42" fmla="*/ 79 w 215"/>
                <a:gd name="T43" fmla="*/ 33 h 233"/>
                <a:gd name="T44" fmla="*/ 49 w 215"/>
                <a:gd name="T45" fmla="*/ 0 h 233"/>
                <a:gd name="T46" fmla="*/ 52 w 215"/>
                <a:gd name="T47" fmla="*/ 18 h 233"/>
                <a:gd name="T48" fmla="*/ 27 w 215"/>
                <a:gd name="T49" fmla="*/ 27 h 233"/>
                <a:gd name="T50" fmla="*/ 33 w 215"/>
                <a:gd name="T51" fmla="*/ 52 h 233"/>
                <a:gd name="T52" fmla="*/ 22 w 215"/>
                <a:gd name="T53" fmla="*/ 61 h 233"/>
                <a:gd name="T54" fmla="*/ 18 w 215"/>
                <a:gd name="T55" fmla="*/ 38 h 233"/>
                <a:gd name="T56" fmla="*/ 27 w 215"/>
                <a:gd name="T57" fmla="*/ 9 h 233"/>
                <a:gd name="T58" fmla="*/ 0 w 215"/>
                <a:gd name="T59" fmla="*/ 56 h 2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5" h="233">
                  <a:moveTo>
                    <a:pt x="0" y="64"/>
                  </a:moveTo>
                  <a:lnTo>
                    <a:pt x="18" y="104"/>
                  </a:lnTo>
                  <a:lnTo>
                    <a:pt x="51" y="107"/>
                  </a:lnTo>
                  <a:lnTo>
                    <a:pt x="60" y="124"/>
                  </a:lnTo>
                  <a:lnTo>
                    <a:pt x="91" y="122"/>
                  </a:lnTo>
                  <a:lnTo>
                    <a:pt x="87" y="191"/>
                  </a:lnTo>
                  <a:lnTo>
                    <a:pt x="99" y="220"/>
                  </a:lnTo>
                  <a:lnTo>
                    <a:pt x="120" y="232"/>
                  </a:lnTo>
                  <a:lnTo>
                    <a:pt x="155" y="203"/>
                  </a:lnTo>
                  <a:lnTo>
                    <a:pt x="141" y="200"/>
                  </a:lnTo>
                  <a:lnTo>
                    <a:pt x="135" y="160"/>
                  </a:lnTo>
                  <a:lnTo>
                    <a:pt x="162" y="169"/>
                  </a:lnTo>
                  <a:lnTo>
                    <a:pt x="199" y="145"/>
                  </a:lnTo>
                  <a:lnTo>
                    <a:pt x="189" y="124"/>
                  </a:lnTo>
                  <a:lnTo>
                    <a:pt x="201" y="107"/>
                  </a:lnTo>
                  <a:lnTo>
                    <a:pt x="197" y="95"/>
                  </a:lnTo>
                  <a:lnTo>
                    <a:pt x="214" y="80"/>
                  </a:lnTo>
                  <a:lnTo>
                    <a:pt x="195" y="78"/>
                  </a:lnTo>
                  <a:lnTo>
                    <a:pt x="195" y="60"/>
                  </a:lnTo>
                  <a:lnTo>
                    <a:pt x="162" y="40"/>
                  </a:lnTo>
                  <a:lnTo>
                    <a:pt x="176" y="33"/>
                  </a:lnTo>
                  <a:lnTo>
                    <a:pt x="83" y="37"/>
                  </a:lnTo>
                  <a:lnTo>
                    <a:pt x="51" y="0"/>
                  </a:lnTo>
                  <a:lnTo>
                    <a:pt x="54" y="20"/>
                  </a:lnTo>
                  <a:lnTo>
                    <a:pt x="29" y="31"/>
                  </a:lnTo>
                  <a:lnTo>
                    <a:pt x="35" y="60"/>
                  </a:lnTo>
                  <a:lnTo>
                    <a:pt x="24" y="69"/>
                  </a:lnTo>
                  <a:lnTo>
                    <a:pt x="18" y="44"/>
                  </a:lnTo>
                  <a:lnTo>
                    <a:pt x="29" y="11"/>
                  </a:lnTo>
                  <a:lnTo>
                    <a:pt x="0" y="6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0" name="Freeform 175"/>
            <p:cNvSpPr>
              <a:spLocks/>
            </p:cNvSpPr>
            <p:nvPr/>
          </p:nvSpPr>
          <p:spPr bwMode="auto">
            <a:xfrm>
              <a:off x="2551" y="2272"/>
              <a:ext cx="319" cy="368"/>
            </a:xfrm>
            <a:custGeom>
              <a:avLst/>
              <a:gdLst>
                <a:gd name="T0" fmla="*/ 0 w 327"/>
                <a:gd name="T1" fmla="*/ 181 h 393"/>
                <a:gd name="T2" fmla="*/ 2 w 327"/>
                <a:gd name="T3" fmla="*/ 188 h 393"/>
                <a:gd name="T4" fmla="*/ 58 w 327"/>
                <a:gd name="T5" fmla="*/ 231 h 393"/>
                <a:gd name="T6" fmla="*/ 179 w 327"/>
                <a:gd name="T7" fmla="*/ 326 h 393"/>
                <a:gd name="T8" fmla="*/ 179 w 327"/>
                <a:gd name="T9" fmla="*/ 344 h 393"/>
                <a:gd name="T10" fmla="*/ 192 w 327"/>
                <a:gd name="T11" fmla="*/ 339 h 393"/>
                <a:gd name="T12" fmla="*/ 218 w 327"/>
                <a:gd name="T13" fmla="*/ 331 h 393"/>
                <a:gd name="T14" fmla="*/ 310 w 327"/>
                <a:gd name="T15" fmla="*/ 259 h 393"/>
                <a:gd name="T16" fmla="*/ 273 w 327"/>
                <a:gd name="T17" fmla="*/ 210 h 393"/>
                <a:gd name="T18" fmla="*/ 273 w 327"/>
                <a:gd name="T19" fmla="*/ 130 h 393"/>
                <a:gd name="T20" fmla="*/ 269 w 327"/>
                <a:gd name="T21" fmla="*/ 95 h 393"/>
                <a:gd name="T22" fmla="*/ 244 w 327"/>
                <a:gd name="T23" fmla="*/ 58 h 393"/>
                <a:gd name="T24" fmla="*/ 257 w 327"/>
                <a:gd name="T25" fmla="*/ 47 h 393"/>
                <a:gd name="T26" fmla="*/ 263 w 327"/>
                <a:gd name="T27" fmla="*/ 0 h 393"/>
                <a:gd name="T28" fmla="*/ 154 w 327"/>
                <a:gd name="T29" fmla="*/ 7 h 393"/>
                <a:gd name="T30" fmla="*/ 99 w 327"/>
                <a:gd name="T31" fmla="*/ 35 h 393"/>
                <a:gd name="T32" fmla="*/ 110 w 327"/>
                <a:gd name="T33" fmla="*/ 93 h 393"/>
                <a:gd name="T34" fmla="*/ 87 w 327"/>
                <a:gd name="T35" fmla="*/ 95 h 393"/>
                <a:gd name="T36" fmla="*/ 73 w 327"/>
                <a:gd name="T37" fmla="*/ 101 h 393"/>
                <a:gd name="T38" fmla="*/ 77 w 327"/>
                <a:gd name="T39" fmla="*/ 117 h 393"/>
                <a:gd name="T40" fmla="*/ 8 w 327"/>
                <a:gd name="T41" fmla="*/ 152 h 393"/>
                <a:gd name="T42" fmla="*/ 0 w 327"/>
                <a:gd name="T43" fmla="*/ 181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7" h="393">
                  <a:moveTo>
                    <a:pt x="0" y="206"/>
                  </a:moveTo>
                  <a:lnTo>
                    <a:pt x="2" y="215"/>
                  </a:lnTo>
                  <a:lnTo>
                    <a:pt x="60" y="264"/>
                  </a:lnTo>
                  <a:lnTo>
                    <a:pt x="189" y="372"/>
                  </a:lnTo>
                  <a:lnTo>
                    <a:pt x="189" y="392"/>
                  </a:lnTo>
                  <a:lnTo>
                    <a:pt x="202" y="387"/>
                  </a:lnTo>
                  <a:lnTo>
                    <a:pt x="229" y="378"/>
                  </a:lnTo>
                  <a:lnTo>
                    <a:pt x="326" y="296"/>
                  </a:lnTo>
                  <a:lnTo>
                    <a:pt x="287" y="239"/>
                  </a:lnTo>
                  <a:lnTo>
                    <a:pt x="287" y="148"/>
                  </a:lnTo>
                  <a:lnTo>
                    <a:pt x="283" y="108"/>
                  </a:lnTo>
                  <a:lnTo>
                    <a:pt x="256" y="66"/>
                  </a:lnTo>
                  <a:lnTo>
                    <a:pt x="270" y="53"/>
                  </a:lnTo>
                  <a:lnTo>
                    <a:pt x="277" y="0"/>
                  </a:lnTo>
                  <a:lnTo>
                    <a:pt x="162" y="8"/>
                  </a:lnTo>
                  <a:lnTo>
                    <a:pt x="104" y="39"/>
                  </a:lnTo>
                  <a:lnTo>
                    <a:pt x="116" y="106"/>
                  </a:lnTo>
                  <a:lnTo>
                    <a:pt x="91" y="108"/>
                  </a:lnTo>
                  <a:lnTo>
                    <a:pt x="77" y="115"/>
                  </a:lnTo>
                  <a:lnTo>
                    <a:pt x="81" y="133"/>
                  </a:lnTo>
                  <a:lnTo>
                    <a:pt x="8" y="173"/>
                  </a:lnTo>
                  <a:lnTo>
                    <a:pt x="0" y="20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1" name="Freeform 176"/>
            <p:cNvSpPr>
              <a:spLocks/>
            </p:cNvSpPr>
            <p:nvPr/>
          </p:nvSpPr>
          <p:spPr bwMode="auto">
            <a:xfrm>
              <a:off x="2866" y="3106"/>
              <a:ext cx="195" cy="237"/>
            </a:xfrm>
            <a:custGeom>
              <a:avLst/>
              <a:gdLst>
                <a:gd name="T0" fmla="*/ 0 w 200"/>
                <a:gd name="T1" fmla="*/ 208 h 252"/>
                <a:gd name="T2" fmla="*/ 22 w 200"/>
                <a:gd name="T3" fmla="*/ 200 h 252"/>
                <a:gd name="T4" fmla="*/ 145 w 200"/>
                <a:gd name="T5" fmla="*/ 222 h 252"/>
                <a:gd name="T6" fmla="*/ 173 w 200"/>
                <a:gd name="T7" fmla="*/ 214 h 252"/>
                <a:gd name="T8" fmla="*/ 155 w 200"/>
                <a:gd name="T9" fmla="*/ 194 h 252"/>
                <a:gd name="T10" fmla="*/ 155 w 200"/>
                <a:gd name="T11" fmla="*/ 128 h 252"/>
                <a:gd name="T12" fmla="*/ 189 w 200"/>
                <a:gd name="T13" fmla="*/ 128 h 252"/>
                <a:gd name="T14" fmla="*/ 184 w 200"/>
                <a:gd name="T15" fmla="*/ 90 h 252"/>
                <a:gd name="T16" fmla="*/ 155 w 200"/>
                <a:gd name="T17" fmla="*/ 95 h 252"/>
                <a:gd name="T18" fmla="*/ 151 w 200"/>
                <a:gd name="T19" fmla="*/ 31 h 252"/>
                <a:gd name="T20" fmla="*/ 137 w 200"/>
                <a:gd name="T21" fmla="*/ 20 h 252"/>
                <a:gd name="T22" fmla="*/ 120 w 200"/>
                <a:gd name="T23" fmla="*/ 22 h 252"/>
                <a:gd name="T24" fmla="*/ 114 w 200"/>
                <a:gd name="T25" fmla="*/ 39 h 252"/>
                <a:gd name="T26" fmla="*/ 95 w 200"/>
                <a:gd name="T27" fmla="*/ 40 h 252"/>
                <a:gd name="T28" fmla="*/ 68 w 200"/>
                <a:gd name="T29" fmla="*/ 0 h 252"/>
                <a:gd name="T30" fmla="*/ 10 w 200"/>
                <a:gd name="T31" fmla="*/ 8 h 252"/>
                <a:gd name="T32" fmla="*/ 31 w 200"/>
                <a:gd name="T33" fmla="*/ 92 h 252"/>
                <a:gd name="T34" fmla="*/ 0 w 200"/>
                <a:gd name="T35" fmla="*/ 208 h 2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0" h="252">
                  <a:moveTo>
                    <a:pt x="0" y="235"/>
                  </a:moveTo>
                  <a:lnTo>
                    <a:pt x="24" y="226"/>
                  </a:lnTo>
                  <a:lnTo>
                    <a:pt x="153" y="251"/>
                  </a:lnTo>
                  <a:lnTo>
                    <a:pt x="182" y="242"/>
                  </a:lnTo>
                  <a:lnTo>
                    <a:pt x="163" y="219"/>
                  </a:lnTo>
                  <a:lnTo>
                    <a:pt x="163" y="145"/>
                  </a:lnTo>
                  <a:lnTo>
                    <a:pt x="199" y="145"/>
                  </a:lnTo>
                  <a:lnTo>
                    <a:pt x="194" y="102"/>
                  </a:lnTo>
                  <a:lnTo>
                    <a:pt x="163" y="107"/>
                  </a:lnTo>
                  <a:lnTo>
                    <a:pt x="159" y="35"/>
                  </a:lnTo>
                  <a:lnTo>
                    <a:pt x="145" y="22"/>
                  </a:lnTo>
                  <a:lnTo>
                    <a:pt x="126" y="24"/>
                  </a:lnTo>
                  <a:lnTo>
                    <a:pt x="120" y="44"/>
                  </a:lnTo>
                  <a:lnTo>
                    <a:pt x="99" y="46"/>
                  </a:lnTo>
                  <a:lnTo>
                    <a:pt x="72" y="0"/>
                  </a:lnTo>
                  <a:lnTo>
                    <a:pt x="10" y="8"/>
                  </a:lnTo>
                  <a:lnTo>
                    <a:pt x="33" y="104"/>
                  </a:lnTo>
                  <a:lnTo>
                    <a:pt x="0" y="2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2" name="Freeform 177"/>
            <p:cNvSpPr>
              <a:spLocks/>
            </p:cNvSpPr>
            <p:nvPr/>
          </p:nvSpPr>
          <p:spPr bwMode="auto">
            <a:xfrm>
              <a:off x="2873" y="3088"/>
              <a:ext cx="19" cy="22"/>
            </a:xfrm>
            <a:custGeom>
              <a:avLst/>
              <a:gdLst>
                <a:gd name="T0" fmla="*/ 0 w 19"/>
                <a:gd name="T1" fmla="*/ 4 h 24"/>
                <a:gd name="T2" fmla="*/ 6 w 19"/>
                <a:gd name="T3" fmla="*/ 19 h 24"/>
                <a:gd name="T4" fmla="*/ 18 w 19"/>
                <a:gd name="T5" fmla="*/ 0 h 24"/>
                <a:gd name="T6" fmla="*/ 0 w 19"/>
                <a:gd name="T7" fmla="*/ 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0" y="4"/>
                  </a:moveTo>
                  <a:lnTo>
                    <a:pt x="6" y="23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3" name="Freeform 178"/>
            <p:cNvSpPr>
              <a:spLocks/>
            </p:cNvSpPr>
            <p:nvPr/>
          </p:nvSpPr>
          <p:spPr bwMode="auto">
            <a:xfrm>
              <a:off x="2991" y="3340"/>
              <a:ext cx="149" cy="174"/>
            </a:xfrm>
            <a:custGeom>
              <a:avLst/>
              <a:gdLst>
                <a:gd name="T0" fmla="*/ 0 w 152"/>
                <a:gd name="T1" fmla="*/ 123 h 186"/>
                <a:gd name="T2" fmla="*/ 0 w 152"/>
                <a:gd name="T3" fmla="*/ 75 h 186"/>
                <a:gd name="T4" fmla="*/ 16 w 152"/>
                <a:gd name="T5" fmla="*/ 75 h 186"/>
                <a:gd name="T6" fmla="*/ 16 w 152"/>
                <a:gd name="T7" fmla="*/ 11 h 186"/>
                <a:gd name="T8" fmla="*/ 46 w 152"/>
                <a:gd name="T9" fmla="*/ 4 h 186"/>
                <a:gd name="T10" fmla="*/ 56 w 152"/>
                <a:gd name="T11" fmla="*/ 15 h 186"/>
                <a:gd name="T12" fmla="*/ 79 w 152"/>
                <a:gd name="T13" fmla="*/ 0 h 186"/>
                <a:gd name="T14" fmla="*/ 124 w 152"/>
                <a:gd name="T15" fmla="*/ 67 h 186"/>
                <a:gd name="T16" fmla="*/ 145 w 152"/>
                <a:gd name="T17" fmla="*/ 79 h 186"/>
                <a:gd name="T18" fmla="*/ 86 w 152"/>
                <a:gd name="T19" fmla="*/ 138 h 186"/>
                <a:gd name="T20" fmla="*/ 52 w 152"/>
                <a:gd name="T21" fmla="*/ 138 h 186"/>
                <a:gd name="T22" fmla="*/ 33 w 152"/>
                <a:gd name="T23" fmla="*/ 159 h 186"/>
                <a:gd name="T24" fmla="*/ 14 w 152"/>
                <a:gd name="T25" fmla="*/ 162 h 186"/>
                <a:gd name="T26" fmla="*/ 14 w 152"/>
                <a:gd name="T27" fmla="*/ 142 h 186"/>
                <a:gd name="T28" fmla="*/ 0 w 152"/>
                <a:gd name="T29" fmla="*/ 123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86">
                  <a:moveTo>
                    <a:pt x="0" y="140"/>
                  </a:moveTo>
                  <a:lnTo>
                    <a:pt x="0" y="85"/>
                  </a:lnTo>
                  <a:lnTo>
                    <a:pt x="16" y="85"/>
                  </a:lnTo>
                  <a:lnTo>
                    <a:pt x="16" y="13"/>
                  </a:lnTo>
                  <a:lnTo>
                    <a:pt x="48" y="4"/>
                  </a:lnTo>
                  <a:lnTo>
                    <a:pt x="58" y="17"/>
                  </a:lnTo>
                  <a:lnTo>
                    <a:pt x="83" y="0"/>
                  </a:lnTo>
                  <a:lnTo>
                    <a:pt x="130" y="77"/>
                  </a:lnTo>
                  <a:lnTo>
                    <a:pt x="151" y="90"/>
                  </a:lnTo>
                  <a:lnTo>
                    <a:pt x="90" y="158"/>
                  </a:lnTo>
                  <a:lnTo>
                    <a:pt x="54" y="158"/>
                  </a:lnTo>
                  <a:lnTo>
                    <a:pt x="35" y="182"/>
                  </a:lnTo>
                  <a:lnTo>
                    <a:pt x="14" y="185"/>
                  </a:lnTo>
                  <a:lnTo>
                    <a:pt x="14" y="162"/>
                  </a:lnTo>
                  <a:lnTo>
                    <a:pt x="0" y="14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4" name="Freeform 179"/>
            <p:cNvSpPr>
              <a:spLocks/>
            </p:cNvSpPr>
            <p:nvPr/>
          </p:nvSpPr>
          <p:spPr bwMode="auto">
            <a:xfrm>
              <a:off x="3137" y="3043"/>
              <a:ext cx="27" cy="40"/>
            </a:xfrm>
            <a:custGeom>
              <a:avLst/>
              <a:gdLst>
                <a:gd name="T0" fmla="*/ 0 w 28"/>
                <a:gd name="T1" fmla="*/ 4 h 43"/>
                <a:gd name="T2" fmla="*/ 4 w 28"/>
                <a:gd name="T3" fmla="*/ 17 h 43"/>
                <a:gd name="T4" fmla="*/ 10 w 28"/>
                <a:gd name="T5" fmla="*/ 36 h 43"/>
                <a:gd name="T6" fmla="*/ 25 w 28"/>
                <a:gd name="T7" fmla="*/ 13 h 43"/>
                <a:gd name="T8" fmla="*/ 22 w 28"/>
                <a:gd name="T9" fmla="*/ 0 h 43"/>
                <a:gd name="T10" fmla="*/ 0 w 28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3">
                  <a:moveTo>
                    <a:pt x="0" y="4"/>
                  </a:moveTo>
                  <a:lnTo>
                    <a:pt x="4" y="19"/>
                  </a:lnTo>
                  <a:lnTo>
                    <a:pt x="10" y="42"/>
                  </a:lnTo>
                  <a:lnTo>
                    <a:pt x="27" y="15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5" name="Freeform 180"/>
            <p:cNvSpPr>
              <a:spLocks/>
            </p:cNvSpPr>
            <p:nvPr/>
          </p:nvSpPr>
          <p:spPr bwMode="auto">
            <a:xfrm>
              <a:off x="2812" y="2757"/>
              <a:ext cx="127" cy="212"/>
            </a:xfrm>
            <a:custGeom>
              <a:avLst/>
              <a:gdLst>
                <a:gd name="T0" fmla="*/ 0 w 130"/>
                <a:gd name="T1" fmla="*/ 140 h 227"/>
                <a:gd name="T2" fmla="*/ 16 w 130"/>
                <a:gd name="T3" fmla="*/ 104 h 227"/>
                <a:gd name="T4" fmla="*/ 47 w 130"/>
                <a:gd name="T5" fmla="*/ 108 h 227"/>
                <a:gd name="T6" fmla="*/ 80 w 130"/>
                <a:gd name="T7" fmla="*/ 31 h 227"/>
                <a:gd name="T8" fmla="*/ 95 w 130"/>
                <a:gd name="T9" fmla="*/ 20 h 227"/>
                <a:gd name="T10" fmla="*/ 89 w 130"/>
                <a:gd name="T11" fmla="*/ 4 h 227"/>
                <a:gd name="T12" fmla="*/ 97 w 130"/>
                <a:gd name="T13" fmla="*/ 0 h 227"/>
                <a:gd name="T14" fmla="*/ 108 w 130"/>
                <a:gd name="T15" fmla="*/ 48 h 227"/>
                <a:gd name="T16" fmla="*/ 89 w 130"/>
                <a:gd name="T17" fmla="*/ 56 h 227"/>
                <a:gd name="T18" fmla="*/ 110 w 130"/>
                <a:gd name="T19" fmla="*/ 94 h 227"/>
                <a:gd name="T20" fmla="*/ 97 w 130"/>
                <a:gd name="T21" fmla="*/ 138 h 227"/>
                <a:gd name="T22" fmla="*/ 123 w 130"/>
                <a:gd name="T23" fmla="*/ 174 h 227"/>
                <a:gd name="T24" fmla="*/ 118 w 130"/>
                <a:gd name="T25" fmla="*/ 197 h 227"/>
                <a:gd name="T26" fmla="*/ 78 w 130"/>
                <a:gd name="T27" fmla="*/ 185 h 227"/>
                <a:gd name="T28" fmla="*/ 45 w 130"/>
                <a:gd name="T29" fmla="*/ 185 h 227"/>
                <a:gd name="T30" fmla="*/ 20 w 130"/>
                <a:gd name="T31" fmla="*/ 185 h 227"/>
                <a:gd name="T32" fmla="*/ 20 w 130"/>
                <a:gd name="T33" fmla="*/ 154 h 227"/>
                <a:gd name="T34" fmla="*/ 0 w 130"/>
                <a:gd name="T35" fmla="*/ 140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0" h="227">
                  <a:moveTo>
                    <a:pt x="0" y="161"/>
                  </a:moveTo>
                  <a:lnTo>
                    <a:pt x="16" y="119"/>
                  </a:lnTo>
                  <a:lnTo>
                    <a:pt x="49" y="124"/>
                  </a:lnTo>
                  <a:lnTo>
                    <a:pt x="84" y="35"/>
                  </a:lnTo>
                  <a:lnTo>
                    <a:pt x="99" y="22"/>
                  </a:lnTo>
                  <a:lnTo>
                    <a:pt x="93" y="4"/>
                  </a:lnTo>
                  <a:lnTo>
                    <a:pt x="101" y="0"/>
                  </a:lnTo>
                  <a:lnTo>
                    <a:pt x="114" y="55"/>
                  </a:lnTo>
                  <a:lnTo>
                    <a:pt x="93" y="64"/>
                  </a:lnTo>
                  <a:lnTo>
                    <a:pt x="116" y="108"/>
                  </a:lnTo>
                  <a:lnTo>
                    <a:pt x="101" y="159"/>
                  </a:lnTo>
                  <a:lnTo>
                    <a:pt x="129" y="199"/>
                  </a:lnTo>
                  <a:lnTo>
                    <a:pt x="124" y="226"/>
                  </a:lnTo>
                  <a:lnTo>
                    <a:pt x="82" y="212"/>
                  </a:lnTo>
                  <a:lnTo>
                    <a:pt x="47" y="212"/>
                  </a:lnTo>
                  <a:lnTo>
                    <a:pt x="20" y="212"/>
                  </a:lnTo>
                  <a:lnTo>
                    <a:pt x="20" y="177"/>
                  </a:lnTo>
                  <a:lnTo>
                    <a:pt x="0" y="16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6" name="Freeform 181"/>
            <p:cNvSpPr>
              <a:spLocks/>
            </p:cNvSpPr>
            <p:nvPr/>
          </p:nvSpPr>
          <p:spPr bwMode="auto">
            <a:xfrm>
              <a:off x="2910" y="2791"/>
              <a:ext cx="204" cy="157"/>
            </a:xfrm>
            <a:custGeom>
              <a:avLst/>
              <a:gdLst>
                <a:gd name="T0" fmla="*/ 0 w 209"/>
                <a:gd name="T1" fmla="*/ 111 h 167"/>
                <a:gd name="T2" fmla="*/ 14 w 209"/>
                <a:gd name="T3" fmla="*/ 66 h 167"/>
                <a:gd name="T4" fmla="*/ 62 w 209"/>
                <a:gd name="T5" fmla="*/ 53 h 167"/>
                <a:gd name="T6" fmla="*/ 66 w 209"/>
                <a:gd name="T7" fmla="*/ 37 h 167"/>
                <a:gd name="T8" fmla="*/ 91 w 209"/>
                <a:gd name="T9" fmla="*/ 34 h 167"/>
                <a:gd name="T10" fmla="*/ 125 w 209"/>
                <a:gd name="T11" fmla="*/ 0 h 167"/>
                <a:gd name="T12" fmla="*/ 137 w 209"/>
                <a:gd name="T13" fmla="*/ 37 h 167"/>
                <a:gd name="T14" fmla="*/ 160 w 209"/>
                <a:gd name="T15" fmla="*/ 53 h 167"/>
                <a:gd name="T16" fmla="*/ 198 w 209"/>
                <a:gd name="T17" fmla="*/ 107 h 167"/>
                <a:gd name="T18" fmla="*/ 106 w 209"/>
                <a:gd name="T19" fmla="*/ 120 h 167"/>
                <a:gd name="T20" fmla="*/ 77 w 209"/>
                <a:gd name="T21" fmla="*/ 107 h 167"/>
                <a:gd name="T22" fmla="*/ 62 w 209"/>
                <a:gd name="T23" fmla="*/ 133 h 167"/>
                <a:gd name="T24" fmla="*/ 37 w 209"/>
                <a:gd name="T25" fmla="*/ 133 h 167"/>
                <a:gd name="T26" fmla="*/ 22 w 209"/>
                <a:gd name="T27" fmla="*/ 147 h 167"/>
                <a:gd name="T28" fmla="*/ 0 w 209"/>
                <a:gd name="T29" fmla="*/ 111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" h="167">
                  <a:moveTo>
                    <a:pt x="0" y="125"/>
                  </a:moveTo>
                  <a:lnTo>
                    <a:pt x="14" y="74"/>
                  </a:lnTo>
                  <a:lnTo>
                    <a:pt x="66" y="60"/>
                  </a:lnTo>
                  <a:lnTo>
                    <a:pt x="70" y="42"/>
                  </a:lnTo>
                  <a:lnTo>
                    <a:pt x="95" y="38"/>
                  </a:lnTo>
                  <a:lnTo>
                    <a:pt x="131" y="0"/>
                  </a:lnTo>
                  <a:lnTo>
                    <a:pt x="143" y="42"/>
                  </a:lnTo>
                  <a:lnTo>
                    <a:pt x="168" y="60"/>
                  </a:lnTo>
                  <a:lnTo>
                    <a:pt x="208" y="121"/>
                  </a:lnTo>
                  <a:lnTo>
                    <a:pt x="112" y="136"/>
                  </a:lnTo>
                  <a:lnTo>
                    <a:pt x="81" y="121"/>
                  </a:lnTo>
                  <a:lnTo>
                    <a:pt x="66" y="150"/>
                  </a:lnTo>
                  <a:lnTo>
                    <a:pt x="39" y="150"/>
                  </a:lnTo>
                  <a:lnTo>
                    <a:pt x="24" y="166"/>
                  </a:lnTo>
                  <a:lnTo>
                    <a:pt x="0" y="12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7" name="Freeform 182"/>
            <p:cNvSpPr>
              <a:spLocks/>
            </p:cNvSpPr>
            <p:nvPr/>
          </p:nvSpPr>
          <p:spPr bwMode="auto">
            <a:xfrm>
              <a:off x="2891" y="2553"/>
              <a:ext cx="169" cy="310"/>
            </a:xfrm>
            <a:custGeom>
              <a:avLst/>
              <a:gdLst>
                <a:gd name="T0" fmla="*/ 0 w 173"/>
                <a:gd name="T1" fmla="*/ 164 h 331"/>
                <a:gd name="T2" fmla="*/ 23 w 173"/>
                <a:gd name="T3" fmla="*/ 180 h 331"/>
                <a:gd name="T4" fmla="*/ 18 w 173"/>
                <a:gd name="T5" fmla="*/ 195 h 331"/>
                <a:gd name="T6" fmla="*/ 29 w 173"/>
                <a:gd name="T7" fmla="*/ 242 h 331"/>
                <a:gd name="T8" fmla="*/ 10 w 173"/>
                <a:gd name="T9" fmla="*/ 250 h 331"/>
                <a:gd name="T10" fmla="*/ 31 w 173"/>
                <a:gd name="T11" fmla="*/ 289 h 331"/>
                <a:gd name="T12" fmla="*/ 82 w 173"/>
                <a:gd name="T13" fmla="*/ 277 h 331"/>
                <a:gd name="T14" fmla="*/ 86 w 173"/>
                <a:gd name="T15" fmla="*/ 261 h 331"/>
                <a:gd name="T16" fmla="*/ 109 w 173"/>
                <a:gd name="T17" fmla="*/ 258 h 331"/>
                <a:gd name="T18" fmla="*/ 145 w 173"/>
                <a:gd name="T19" fmla="*/ 227 h 331"/>
                <a:gd name="T20" fmla="*/ 132 w 173"/>
                <a:gd name="T21" fmla="*/ 191 h 331"/>
                <a:gd name="T22" fmla="*/ 148 w 173"/>
                <a:gd name="T23" fmla="*/ 142 h 331"/>
                <a:gd name="T24" fmla="*/ 161 w 173"/>
                <a:gd name="T25" fmla="*/ 140 h 331"/>
                <a:gd name="T26" fmla="*/ 164 w 173"/>
                <a:gd name="T27" fmla="*/ 74 h 331"/>
                <a:gd name="T28" fmla="*/ 39 w 173"/>
                <a:gd name="T29" fmla="*/ 0 h 331"/>
                <a:gd name="T30" fmla="*/ 25 w 173"/>
                <a:gd name="T31" fmla="*/ 6 h 331"/>
                <a:gd name="T32" fmla="*/ 25 w 173"/>
                <a:gd name="T33" fmla="*/ 35 h 331"/>
                <a:gd name="T34" fmla="*/ 39 w 173"/>
                <a:gd name="T35" fmla="*/ 54 h 331"/>
                <a:gd name="T36" fmla="*/ 31 w 173"/>
                <a:gd name="T37" fmla="*/ 119 h 331"/>
                <a:gd name="T38" fmla="*/ 0 w 173"/>
                <a:gd name="T39" fmla="*/ 164 h 3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3" h="331">
                  <a:moveTo>
                    <a:pt x="0" y="187"/>
                  </a:moveTo>
                  <a:lnTo>
                    <a:pt x="25" y="205"/>
                  </a:lnTo>
                  <a:lnTo>
                    <a:pt x="18" y="222"/>
                  </a:lnTo>
                  <a:lnTo>
                    <a:pt x="31" y="276"/>
                  </a:lnTo>
                  <a:lnTo>
                    <a:pt x="10" y="285"/>
                  </a:lnTo>
                  <a:lnTo>
                    <a:pt x="33" y="330"/>
                  </a:lnTo>
                  <a:lnTo>
                    <a:pt x="86" y="316"/>
                  </a:lnTo>
                  <a:lnTo>
                    <a:pt x="90" y="298"/>
                  </a:lnTo>
                  <a:lnTo>
                    <a:pt x="115" y="294"/>
                  </a:lnTo>
                  <a:lnTo>
                    <a:pt x="151" y="258"/>
                  </a:lnTo>
                  <a:lnTo>
                    <a:pt x="138" y="218"/>
                  </a:lnTo>
                  <a:lnTo>
                    <a:pt x="155" y="162"/>
                  </a:lnTo>
                  <a:lnTo>
                    <a:pt x="169" y="160"/>
                  </a:lnTo>
                  <a:lnTo>
                    <a:pt x="172" y="84"/>
                  </a:lnTo>
                  <a:lnTo>
                    <a:pt x="41" y="0"/>
                  </a:lnTo>
                  <a:lnTo>
                    <a:pt x="27" y="6"/>
                  </a:lnTo>
                  <a:lnTo>
                    <a:pt x="27" y="40"/>
                  </a:lnTo>
                  <a:lnTo>
                    <a:pt x="41" y="62"/>
                  </a:lnTo>
                  <a:lnTo>
                    <a:pt x="33" y="136"/>
                  </a:lnTo>
                  <a:lnTo>
                    <a:pt x="0" y="18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8" name="Freeform 183"/>
            <p:cNvSpPr>
              <a:spLocks/>
            </p:cNvSpPr>
            <p:nvPr/>
          </p:nvSpPr>
          <p:spPr bwMode="auto">
            <a:xfrm>
              <a:off x="2853" y="2929"/>
              <a:ext cx="123" cy="167"/>
            </a:xfrm>
            <a:custGeom>
              <a:avLst/>
              <a:gdLst>
                <a:gd name="T0" fmla="*/ 0 w 126"/>
                <a:gd name="T1" fmla="*/ 136 h 177"/>
                <a:gd name="T2" fmla="*/ 14 w 126"/>
                <a:gd name="T3" fmla="*/ 157 h 177"/>
                <a:gd name="T4" fmla="*/ 29 w 126"/>
                <a:gd name="T5" fmla="*/ 150 h 177"/>
                <a:gd name="T6" fmla="*/ 52 w 126"/>
                <a:gd name="T7" fmla="*/ 152 h 177"/>
                <a:gd name="T8" fmla="*/ 75 w 126"/>
                <a:gd name="T9" fmla="*/ 134 h 177"/>
                <a:gd name="T10" fmla="*/ 81 w 126"/>
                <a:gd name="T11" fmla="*/ 105 h 177"/>
                <a:gd name="T12" fmla="*/ 104 w 126"/>
                <a:gd name="T13" fmla="*/ 76 h 177"/>
                <a:gd name="T14" fmla="*/ 119 w 126"/>
                <a:gd name="T15" fmla="*/ 0 h 177"/>
                <a:gd name="T16" fmla="*/ 91 w 126"/>
                <a:gd name="T17" fmla="*/ 0 h 177"/>
                <a:gd name="T18" fmla="*/ 79 w 126"/>
                <a:gd name="T19" fmla="*/ 13 h 177"/>
                <a:gd name="T20" fmla="*/ 75 w 126"/>
                <a:gd name="T21" fmla="*/ 38 h 177"/>
                <a:gd name="T22" fmla="*/ 35 w 126"/>
                <a:gd name="T23" fmla="*/ 27 h 177"/>
                <a:gd name="T24" fmla="*/ 33 w 126"/>
                <a:gd name="T25" fmla="*/ 43 h 177"/>
                <a:gd name="T26" fmla="*/ 50 w 126"/>
                <a:gd name="T27" fmla="*/ 43 h 177"/>
                <a:gd name="T28" fmla="*/ 45 w 126"/>
                <a:gd name="T29" fmla="*/ 107 h 177"/>
                <a:gd name="T30" fmla="*/ 23 w 126"/>
                <a:gd name="T31" fmla="*/ 99 h 177"/>
                <a:gd name="T32" fmla="*/ 0 w 126"/>
                <a:gd name="T33" fmla="*/ 136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177">
                  <a:moveTo>
                    <a:pt x="0" y="153"/>
                  </a:moveTo>
                  <a:lnTo>
                    <a:pt x="14" y="176"/>
                  </a:lnTo>
                  <a:lnTo>
                    <a:pt x="31" y="169"/>
                  </a:lnTo>
                  <a:lnTo>
                    <a:pt x="54" y="171"/>
                  </a:lnTo>
                  <a:lnTo>
                    <a:pt x="79" y="151"/>
                  </a:lnTo>
                  <a:lnTo>
                    <a:pt x="85" y="118"/>
                  </a:lnTo>
                  <a:lnTo>
                    <a:pt x="110" y="86"/>
                  </a:lnTo>
                  <a:lnTo>
                    <a:pt x="125" y="0"/>
                  </a:lnTo>
                  <a:lnTo>
                    <a:pt x="95" y="0"/>
                  </a:lnTo>
                  <a:lnTo>
                    <a:pt x="83" y="15"/>
                  </a:lnTo>
                  <a:lnTo>
                    <a:pt x="79" y="42"/>
                  </a:lnTo>
                  <a:lnTo>
                    <a:pt x="37" y="31"/>
                  </a:lnTo>
                  <a:lnTo>
                    <a:pt x="35" y="49"/>
                  </a:lnTo>
                  <a:lnTo>
                    <a:pt x="52" y="49"/>
                  </a:lnTo>
                  <a:lnTo>
                    <a:pt x="47" y="120"/>
                  </a:lnTo>
                  <a:lnTo>
                    <a:pt x="25" y="111"/>
                  </a:lnTo>
                  <a:lnTo>
                    <a:pt x="0" y="15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29" name="Freeform 184"/>
            <p:cNvSpPr>
              <a:spLocks/>
            </p:cNvSpPr>
            <p:nvPr/>
          </p:nvSpPr>
          <p:spPr bwMode="auto">
            <a:xfrm>
              <a:off x="2873" y="2902"/>
              <a:ext cx="296" cy="346"/>
            </a:xfrm>
            <a:custGeom>
              <a:avLst/>
              <a:gdLst>
                <a:gd name="T0" fmla="*/ 0 w 303"/>
                <a:gd name="T1" fmla="*/ 192 h 368"/>
                <a:gd name="T2" fmla="*/ 0 w 303"/>
                <a:gd name="T3" fmla="*/ 199 h 368"/>
                <a:gd name="T4" fmla="*/ 60 w 303"/>
                <a:gd name="T5" fmla="*/ 192 h 368"/>
                <a:gd name="T6" fmla="*/ 83 w 303"/>
                <a:gd name="T7" fmla="*/ 233 h 368"/>
                <a:gd name="T8" fmla="*/ 105 w 303"/>
                <a:gd name="T9" fmla="*/ 231 h 368"/>
                <a:gd name="T10" fmla="*/ 108 w 303"/>
                <a:gd name="T11" fmla="*/ 214 h 368"/>
                <a:gd name="T12" fmla="*/ 129 w 303"/>
                <a:gd name="T13" fmla="*/ 210 h 368"/>
                <a:gd name="T14" fmla="*/ 145 w 303"/>
                <a:gd name="T15" fmla="*/ 224 h 368"/>
                <a:gd name="T16" fmla="*/ 147 w 303"/>
                <a:gd name="T17" fmla="*/ 287 h 368"/>
                <a:gd name="T18" fmla="*/ 177 w 303"/>
                <a:gd name="T19" fmla="*/ 283 h 368"/>
                <a:gd name="T20" fmla="*/ 265 w 303"/>
                <a:gd name="T21" fmla="*/ 324 h 368"/>
                <a:gd name="T22" fmla="*/ 265 w 303"/>
                <a:gd name="T23" fmla="*/ 306 h 368"/>
                <a:gd name="T24" fmla="*/ 248 w 303"/>
                <a:gd name="T25" fmla="*/ 296 h 368"/>
                <a:gd name="T26" fmla="*/ 250 w 303"/>
                <a:gd name="T27" fmla="*/ 251 h 368"/>
                <a:gd name="T28" fmla="*/ 277 w 303"/>
                <a:gd name="T29" fmla="*/ 233 h 368"/>
                <a:gd name="T30" fmla="*/ 262 w 303"/>
                <a:gd name="T31" fmla="*/ 204 h 368"/>
                <a:gd name="T32" fmla="*/ 258 w 303"/>
                <a:gd name="T33" fmla="*/ 149 h 368"/>
                <a:gd name="T34" fmla="*/ 254 w 303"/>
                <a:gd name="T35" fmla="*/ 135 h 368"/>
                <a:gd name="T36" fmla="*/ 265 w 303"/>
                <a:gd name="T37" fmla="*/ 114 h 368"/>
                <a:gd name="T38" fmla="*/ 277 w 303"/>
                <a:gd name="T39" fmla="*/ 67 h 368"/>
                <a:gd name="T40" fmla="*/ 288 w 303"/>
                <a:gd name="T41" fmla="*/ 51 h 368"/>
                <a:gd name="T42" fmla="*/ 281 w 303"/>
                <a:gd name="T43" fmla="*/ 24 h 368"/>
                <a:gd name="T44" fmla="*/ 232 w 303"/>
                <a:gd name="T45" fmla="*/ 0 h 368"/>
                <a:gd name="T46" fmla="*/ 141 w 303"/>
                <a:gd name="T47" fmla="*/ 13 h 368"/>
                <a:gd name="T48" fmla="*/ 108 w 303"/>
                <a:gd name="T49" fmla="*/ 0 h 368"/>
                <a:gd name="T50" fmla="*/ 98 w 303"/>
                <a:gd name="T51" fmla="*/ 23 h 368"/>
                <a:gd name="T52" fmla="*/ 81 w 303"/>
                <a:gd name="T53" fmla="*/ 100 h 368"/>
                <a:gd name="T54" fmla="*/ 60 w 303"/>
                <a:gd name="T55" fmla="*/ 127 h 368"/>
                <a:gd name="T56" fmla="*/ 56 w 303"/>
                <a:gd name="T57" fmla="*/ 156 h 368"/>
                <a:gd name="T58" fmla="*/ 31 w 303"/>
                <a:gd name="T59" fmla="*/ 174 h 368"/>
                <a:gd name="T60" fmla="*/ 10 w 303"/>
                <a:gd name="T61" fmla="*/ 172 h 368"/>
                <a:gd name="T62" fmla="*/ 0 w 303"/>
                <a:gd name="T63" fmla="*/ 192 h 3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3" h="368">
                  <a:moveTo>
                    <a:pt x="0" y="217"/>
                  </a:moveTo>
                  <a:lnTo>
                    <a:pt x="0" y="226"/>
                  </a:lnTo>
                  <a:lnTo>
                    <a:pt x="62" y="217"/>
                  </a:lnTo>
                  <a:lnTo>
                    <a:pt x="87" y="264"/>
                  </a:lnTo>
                  <a:lnTo>
                    <a:pt x="110" y="262"/>
                  </a:lnTo>
                  <a:lnTo>
                    <a:pt x="114" y="242"/>
                  </a:lnTo>
                  <a:lnTo>
                    <a:pt x="135" y="237"/>
                  </a:lnTo>
                  <a:lnTo>
                    <a:pt x="152" y="253"/>
                  </a:lnTo>
                  <a:lnTo>
                    <a:pt x="154" y="324"/>
                  </a:lnTo>
                  <a:lnTo>
                    <a:pt x="185" y="320"/>
                  </a:lnTo>
                  <a:lnTo>
                    <a:pt x="277" y="367"/>
                  </a:lnTo>
                  <a:lnTo>
                    <a:pt x="277" y="346"/>
                  </a:lnTo>
                  <a:lnTo>
                    <a:pt x="260" y="335"/>
                  </a:lnTo>
                  <a:lnTo>
                    <a:pt x="262" y="284"/>
                  </a:lnTo>
                  <a:lnTo>
                    <a:pt x="291" y="264"/>
                  </a:lnTo>
                  <a:lnTo>
                    <a:pt x="274" y="231"/>
                  </a:lnTo>
                  <a:lnTo>
                    <a:pt x="270" y="169"/>
                  </a:lnTo>
                  <a:lnTo>
                    <a:pt x="266" y="153"/>
                  </a:lnTo>
                  <a:lnTo>
                    <a:pt x="277" y="129"/>
                  </a:lnTo>
                  <a:lnTo>
                    <a:pt x="291" y="75"/>
                  </a:lnTo>
                  <a:lnTo>
                    <a:pt x="302" y="57"/>
                  </a:lnTo>
                  <a:lnTo>
                    <a:pt x="295" y="28"/>
                  </a:lnTo>
                  <a:lnTo>
                    <a:pt x="243" y="0"/>
                  </a:lnTo>
                  <a:lnTo>
                    <a:pt x="147" y="15"/>
                  </a:lnTo>
                  <a:lnTo>
                    <a:pt x="114" y="0"/>
                  </a:lnTo>
                  <a:lnTo>
                    <a:pt x="102" y="26"/>
                  </a:lnTo>
                  <a:lnTo>
                    <a:pt x="85" y="113"/>
                  </a:lnTo>
                  <a:lnTo>
                    <a:pt x="62" y="144"/>
                  </a:lnTo>
                  <a:lnTo>
                    <a:pt x="58" y="177"/>
                  </a:lnTo>
                  <a:lnTo>
                    <a:pt x="33" y="197"/>
                  </a:lnTo>
                  <a:lnTo>
                    <a:pt x="10" y="195"/>
                  </a:lnTo>
                  <a:lnTo>
                    <a:pt x="0" y="2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0" name="Freeform 185"/>
            <p:cNvSpPr>
              <a:spLocks/>
            </p:cNvSpPr>
            <p:nvPr/>
          </p:nvSpPr>
          <p:spPr bwMode="auto">
            <a:xfrm>
              <a:off x="2698" y="2767"/>
              <a:ext cx="45" cy="117"/>
            </a:xfrm>
            <a:custGeom>
              <a:avLst/>
              <a:gdLst>
                <a:gd name="T0" fmla="*/ 0 w 46"/>
                <a:gd name="T1" fmla="*/ 25 h 124"/>
                <a:gd name="T2" fmla="*/ 19 w 46"/>
                <a:gd name="T3" fmla="*/ 109 h 124"/>
                <a:gd name="T4" fmla="*/ 32 w 46"/>
                <a:gd name="T5" fmla="*/ 107 h 124"/>
                <a:gd name="T6" fmla="*/ 43 w 46"/>
                <a:gd name="T7" fmla="*/ 11 h 124"/>
                <a:gd name="T8" fmla="*/ 32 w 46"/>
                <a:gd name="T9" fmla="*/ 0 h 124"/>
                <a:gd name="T10" fmla="*/ 23 w 46"/>
                <a:gd name="T11" fmla="*/ 8 h 124"/>
                <a:gd name="T12" fmla="*/ 0 w 46"/>
                <a:gd name="T13" fmla="*/ 25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24">
                  <a:moveTo>
                    <a:pt x="0" y="29"/>
                  </a:moveTo>
                  <a:lnTo>
                    <a:pt x="19" y="123"/>
                  </a:lnTo>
                  <a:lnTo>
                    <a:pt x="34" y="120"/>
                  </a:lnTo>
                  <a:lnTo>
                    <a:pt x="45" y="13"/>
                  </a:lnTo>
                  <a:lnTo>
                    <a:pt x="34" y="0"/>
                  </a:lnTo>
                  <a:lnTo>
                    <a:pt x="25" y="8"/>
                  </a:lnTo>
                  <a:lnTo>
                    <a:pt x="0" y="2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1" name="Freeform 186"/>
            <p:cNvSpPr>
              <a:spLocks/>
            </p:cNvSpPr>
            <p:nvPr/>
          </p:nvSpPr>
          <p:spPr bwMode="auto">
            <a:xfrm>
              <a:off x="2829" y="2958"/>
              <a:ext cx="31" cy="22"/>
            </a:xfrm>
            <a:custGeom>
              <a:avLst/>
              <a:gdLst>
                <a:gd name="T0" fmla="*/ 0 w 31"/>
                <a:gd name="T1" fmla="*/ 19 h 24"/>
                <a:gd name="T2" fmla="*/ 4 w 31"/>
                <a:gd name="T3" fmla="*/ 0 h 24"/>
                <a:gd name="T4" fmla="*/ 30 w 31"/>
                <a:gd name="T5" fmla="*/ 0 h 24"/>
                <a:gd name="T6" fmla="*/ 30 w 31"/>
                <a:gd name="T7" fmla="*/ 17 h 24"/>
                <a:gd name="T8" fmla="*/ 0 w 31"/>
                <a:gd name="T9" fmla="*/ 1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4">
                  <a:moveTo>
                    <a:pt x="0" y="23"/>
                  </a:moveTo>
                  <a:lnTo>
                    <a:pt x="4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0" y="2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2" name="Freeform 187"/>
            <p:cNvSpPr>
              <a:spLocks/>
            </p:cNvSpPr>
            <p:nvPr/>
          </p:nvSpPr>
          <p:spPr bwMode="auto">
            <a:xfrm>
              <a:off x="3198" y="2654"/>
              <a:ext cx="237" cy="281"/>
            </a:xfrm>
            <a:custGeom>
              <a:avLst/>
              <a:gdLst>
                <a:gd name="T0" fmla="*/ 0 w 242"/>
                <a:gd name="T1" fmla="*/ 184 h 299"/>
                <a:gd name="T2" fmla="*/ 16 w 242"/>
                <a:gd name="T3" fmla="*/ 169 h 299"/>
                <a:gd name="T4" fmla="*/ 18 w 242"/>
                <a:gd name="T5" fmla="*/ 137 h 299"/>
                <a:gd name="T6" fmla="*/ 48 w 242"/>
                <a:gd name="T7" fmla="*/ 94 h 299"/>
                <a:gd name="T8" fmla="*/ 58 w 242"/>
                <a:gd name="T9" fmla="*/ 18 h 299"/>
                <a:gd name="T10" fmla="*/ 83 w 242"/>
                <a:gd name="T11" fmla="*/ 0 h 299"/>
                <a:gd name="T12" fmla="*/ 100 w 242"/>
                <a:gd name="T13" fmla="*/ 53 h 299"/>
                <a:gd name="T14" fmla="*/ 152 w 242"/>
                <a:gd name="T15" fmla="*/ 98 h 299"/>
                <a:gd name="T16" fmla="*/ 133 w 242"/>
                <a:gd name="T17" fmla="*/ 124 h 299"/>
                <a:gd name="T18" fmla="*/ 150 w 242"/>
                <a:gd name="T19" fmla="*/ 132 h 299"/>
                <a:gd name="T20" fmla="*/ 169 w 242"/>
                <a:gd name="T21" fmla="*/ 163 h 299"/>
                <a:gd name="T22" fmla="*/ 231 w 242"/>
                <a:gd name="T23" fmla="*/ 180 h 299"/>
                <a:gd name="T24" fmla="*/ 185 w 242"/>
                <a:gd name="T25" fmla="*/ 235 h 299"/>
                <a:gd name="T26" fmla="*/ 135 w 242"/>
                <a:gd name="T27" fmla="*/ 256 h 299"/>
                <a:gd name="T28" fmla="*/ 91 w 242"/>
                <a:gd name="T29" fmla="*/ 263 h 299"/>
                <a:gd name="T30" fmla="*/ 41 w 242"/>
                <a:gd name="T31" fmla="*/ 242 h 299"/>
                <a:gd name="T32" fmla="*/ 25 w 242"/>
                <a:gd name="T33" fmla="*/ 204 h 299"/>
                <a:gd name="T34" fmla="*/ 0 w 242"/>
                <a:gd name="T35" fmla="*/ 184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2" h="299">
                  <a:moveTo>
                    <a:pt x="0" y="209"/>
                  </a:moveTo>
                  <a:lnTo>
                    <a:pt x="16" y="191"/>
                  </a:lnTo>
                  <a:lnTo>
                    <a:pt x="18" y="155"/>
                  </a:lnTo>
                  <a:lnTo>
                    <a:pt x="50" y="106"/>
                  </a:lnTo>
                  <a:lnTo>
                    <a:pt x="60" y="20"/>
                  </a:lnTo>
                  <a:lnTo>
                    <a:pt x="87" y="0"/>
                  </a:lnTo>
                  <a:lnTo>
                    <a:pt x="104" y="60"/>
                  </a:lnTo>
                  <a:lnTo>
                    <a:pt x="158" y="111"/>
                  </a:lnTo>
                  <a:lnTo>
                    <a:pt x="139" y="140"/>
                  </a:lnTo>
                  <a:lnTo>
                    <a:pt x="156" y="149"/>
                  </a:lnTo>
                  <a:lnTo>
                    <a:pt x="177" y="184"/>
                  </a:lnTo>
                  <a:lnTo>
                    <a:pt x="241" y="204"/>
                  </a:lnTo>
                  <a:lnTo>
                    <a:pt x="193" y="266"/>
                  </a:lnTo>
                  <a:lnTo>
                    <a:pt x="141" y="289"/>
                  </a:lnTo>
                  <a:lnTo>
                    <a:pt x="95" y="298"/>
                  </a:lnTo>
                  <a:lnTo>
                    <a:pt x="43" y="275"/>
                  </a:lnTo>
                  <a:lnTo>
                    <a:pt x="27" y="231"/>
                  </a:lnTo>
                  <a:lnTo>
                    <a:pt x="0" y="20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3" name="Freeform 188"/>
            <p:cNvSpPr>
              <a:spLocks/>
            </p:cNvSpPr>
            <p:nvPr/>
          </p:nvSpPr>
          <p:spPr bwMode="auto">
            <a:xfrm>
              <a:off x="3336" y="2757"/>
              <a:ext cx="22" cy="37"/>
            </a:xfrm>
            <a:custGeom>
              <a:avLst/>
              <a:gdLst>
                <a:gd name="T0" fmla="*/ 0 w 23"/>
                <a:gd name="T1" fmla="*/ 26 h 40"/>
                <a:gd name="T2" fmla="*/ 12 w 23"/>
                <a:gd name="T3" fmla="*/ 33 h 40"/>
                <a:gd name="T4" fmla="*/ 20 w 23"/>
                <a:gd name="T5" fmla="*/ 24 h 40"/>
                <a:gd name="T6" fmla="*/ 11 w 23"/>
                <a:gd name="T7" fmla="*/ 22 h 40"/>
                <a:gd name="T8" fmla="*/ 20 w 23"/>
                <a:gd name="T9" fmla="*/ 15 h 40"/>
                <a:gd name="T10" fmla="*/ 16 w 23"/>
                <a:gd name="T11" fmla="*/ 0 h 40"/>
                <a:gd name="T12" fmla="*/ 0 w 23"/>
                <a:gd name="T13" fmla="*/ 2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0">
                  <a:moveTo>
                    <a:pt x="0" y="30"/>
                  </a:moveTo>
                  <a:lnTo>
                    <a:pt x="14" y="39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22" y="17"/>
                  </a:lnTo>
                  <a:lnTo>
                    <a:pt x="18" y="0"/>
                  </a:lnTo>
                  <a:lnTo>
                    <a:pt x="0" y="3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4" name="Freeform 189"/>
            <p:cNvSpPr>
              <a:spLocks/>
            </p:cNvSpPr>
            <p:nvPr/>
          </p:nvSpPr>
          <p:spPr bwMode="auto">
            <a:xfrm>
              <a:off x="2816" y="2958"/>
              <a:ext cx="92" cy="117"/>
            </a:xfrm>
            <a:custGeom>
              <a:avLst/>
              <a:gdLst>
                <a:gd name="T0" fmla="*/ 0 w 94"/>
                <a:gd name="T1" fmla="*/ 51 h 125"/>
                <a:gd name="T2" fmla="*/ 10 w 94"/>
                <a:gd name="T3" fmla="*/ 35 h 125"/>
                <a:gd name="T4" fmla="*/ 18 w 94"/>
                <a:gd name="T5" fmla="*/ 37 h 125"/>
                <a:gd name="T6" fmla="*/ 12 w 94"/>
                <a:gd name="T7" fmla="*/ 21 h 125"/>
                <a:gd name="T8" fmla="*/ 40 w 94"/>
                <a:gd name="T9" fmla="*/ 20 h 125"/>
                <a:gd name="T10" fmla="*/ 40 w 94"/>
                <a:gd name="T11" fmla="*/ 0 h 125"/>
                <a:gd name="T12" fmla="*/ 74 w 94"/>
                <a:gd name="T13" fmla="*/ 0 h 125"/>
                <a:gd name="T14" fmla="*/ 72 w 94"/>
                <a:gd name="T15" fmla="*/ 17 h 125"/>
                <a:gd name="T16" fmla="*/ 89 w 94"/>
                <a:gd name="T17" fmla="*/ 17 h 125"/>
                <a:gd name="T18" fmla="*/ 84 w 94"/>
                <a:gd name="T19" fmla="*/ 79 h 125"/>
                <a:gd name="T20" fmla="*/ 63 w 94"/>
                <a:gd name="T21" fmla="*/ 71 h 125"/>
                <a:gd name="T22" fmla="*/ 38 w 94"/>
                <a:gd name="T23" fmla="*/ 109 h 125"/>
                <a:gd name="T24" fmla="*/ 0 w 94"/>
                <a:gd name="T25" fmla="*/ 5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25">
                  <a:moveTo>
                    <a:pt x="0" y="59"/>
                  </a:moveTo>
                  <a:lnTo>
                    <a:pt x="10" y="39"/>
                  </a:lnTo>
                  <a:lnTo>
                    <a:pt x="18" y="42"/>
                  </a:lnTo>
                  <a:lnTo>
                    <a:pt x="12" y="24"/>
                  </a:lnTo>
                  <a:lnTo>
                    <a:pt x="42" y="22"/>
                  </a:lnTo>
                  <a:lnTo>
                    <a:pt x="42" y="0"/>
                  </a:lnTo>
                  <a:lnTo>
                    <a:pt x="78" y="0"/>
                  </a:lnTo>
                  <a:lnTo>
                    <a:pt x="76" y="19"/>
                  </a:lnTo>
                  <a:lnTo>
                    <a:pt x="93" y="19"/>
                  </a:lnTo>
                  <a:lnTo>
                    <a:pt x="88" y="90"/>
                  </a:lnTo>
                  <a:lnTo>
                    <a:pt x="65" y="81"/>
                  </a:lnTo>
                  <a:lnTo>
                    <a:pt x="40" y="124"/>
                  </a:lnTo>
                  <a:lnTo>
                    <a:pt x="0" y="5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5" name="Freeform 190"/>
            <p:cNvSpPr>
              <a:spLocks/>
            </p:cNvSpPr>
            <p:nvPr/>
          </p:nvSpPr>
          <p:spPr bwMode="auto">
            <a:xfrm>
              <a:off x="2423" y="2741"/>
              <a:ext cx="48" cy="19"/>
            </a:xfrm>
            <a:custGeom>
              <a:avLst/>
              <a:gdLst>
                <a:gd name="T0" fmla="*/ 0 w 49"/>
                <a:gd name="T1" fmla="*/ 18 h 19"/>
                <a:gd name="T2" fmla="*/ 2 w 49"/>
                <a:gd name="T3" fmla="*/ 0 h 19"/>
                <a:gd name="T4" fmla="*/ 46 w 49"/>
                <a:gd name="T5" fmla="*/ 6 h 19"/>
                <a:gd name="T6" fmla="*/ 0 w 4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19">
                  <a:moveTo>
                    <a:pt x="0" y="18"/>
                  </a:moveTo>
                  <a:lnTo>
                    <a:pt x="2" y="0"/>
                  </a:lnTo>
                  <a:lnTo>
                    <a:pt x="48" y="6"/>
                  </a:lnTo>
                  <a:lnTo>
                    <a:pt x="0" y="1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6" name="Freeform 191"/>
            <p:cNvSpPr>
              <a:spLocks/>
            </p:cNvSpPr>
            <p:nvPr/>
          </p:nvSpPr>
          <p:spPr bwMode="auto">
            <a:xfrm>
              <a:off x="2638" y="2789"/>
              <a:ext cx="68" cy="123"/>
            </a:xfrm>
            <a:custGeom>
              <a:avLst/>
              <a:gdLst>
                <a:gd name="T0" fmla="*/ 0 w 70"/>
                <a:gd name="T1" fmla="*/ 108 h 132"/>
                <a:gd name="T2" fmla="*/ 6 w 70"/>
                <a:gd name="T3" fmla="*/ 29 h 132"/>
                <a:gd name="T4" fmla="*/ 2 w 70"/>
                <a:gd name="T5" fmla="*/ 4 h 132"/>
                <a:gd name="T6" fmla="*/ 44 w 70"/>
                <a:gd name="T7" fmla="*/ 0 h 132"/>
                <a:gd name="T8" fmla="*/ 65 w 70"/>
                <a:gd name="T9" fmla="*/ 90 h 132"/>
                <a:gd name="T10" fmla="*/ 16 w 70"/>
                <a:gd name="T11" fmla="*/ 114 h 132"/>
                <a:gd name="T12" fmla="*/ 0 w 70"/>
                <a:gd name="T13" fmla="*/ 10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2">
                  <a:moveTo>
                    <a:pt x="0" y="124"/>
                  </a:moveTo>
                  <a:lnTo>
                    <a:pt x="6" y="33"/>
                  </a:lnTo>
                  <a:lnTo>
                    <a:pt x="2" y="4"/>
                  </a:lnTo>
                  <a:lnTo>
                    <a:pt x="46" y="0"/>
                  </a:lnTo>
                  <a:lnTo>
                    <a:pt x="69" y="104"/>
                  </a:lnTo>
                  <a:lnTo>
                    <a:pt x="16" y="131"/>
                  </a:lnTo>
                  <a:lnTo>
                    <a:pt x="0" y="12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7" name="Freeform 192"/>
            <p:cNvSpPr>
              <a:spLocks/>
            </p:cNvSpPr>
            <p:nvPr/>
          </p:nvSpPr>
          <p:spPr bwMode="auto">
            <a:xfrm>
              <a:off x="2452" y="2757"/>
              <a:ext cx="115" cy="106"/>
            </a:xfrm>
            <a:custGeom>
              <a:avLst/>
              <a:gdLst>
                <a:gd name="T0" fmla="*/ 0 w 118"/>
                <a:gd name="T1" fmla="*/ 31 h 113"/>
                <a:gd name="T2" fmla="*/ 18 w 118"/>
                <a:gd name="T3" fmla="*/ 20 h 113"/>
                <a:gd name="T4" fmla="*/ 18 w 118"/>
                <a:gd name="T5" fmla="*/ 0 h 113"/>
                <a:gd name="T6" fmla="*/ 56 w 118"/>
                <a:gd name="T7" fmla="*/ 6 h 113"/>
                <a:gd name="T8" fmla="*/ 67 w 118"/>
                <a:gd name="T9" fmla="*/ 13 h 113"/>
                <a:gd name="T10" fmla="*/ 92 w 118"/>
                <a:gd name="T11" fmla="*/ 4 h 113"/>
                <a:gd name="T12" fmla="*/ 106 w 118"/>
                <a:gd name="T13" fmla="*/ 45 h 113"/>
                <a:gd name="T14" fmla="*/ 111 w 118"/>
                <a:gd name="T15" fmla="*/ 78 h 113"/>
                <a:gd name="T16" fmla="*/ 102 w 118"/>
                <a:gd name="T17" fmla="*/ 77 h 113"/>
                <a:gd name="T18" fmla="*/ 100 w 118"/>
                <a:gd name="T19" fmla="*/ 94 h 113"/>
                <a:gd name="T20" fmla="*/ 83 w 118"/>
                <a:gd name="T21" fmla="*/ 98 h 113"/>
                <a:gd name="T22" fmla="*/ 83 w 118"/>
                <a:gd name="T23" fmla="*/ 78 h 113"/>
                <a:gd name="T24" fmla="*/ 73 w 118"/>
                <a:gd name="T25" fmla="*/ 78 h 113"/>
                <a:gd name="T26" fmla="*/ 57 w 118"/>
                <a:gd name="T27" fmla="*/ 51 h 113"/>
                <a:gd name="T28" fmla="*/ 25 w 118"/>
                <a:gd name="T29" fmla="*/ 67 h 113"/>
                <a:gd name="T30" fmla="*/ 0 w 118"/>
                <a:gd name="T31" fmla="*/ 31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8" h="113">
                  <a:moveTo>
                    <a:pt x="0" y="35"/>
                  </a:moveTo>
                  <a:lnTo>
                    <a:pt x="18" y="22"/>
                  </a:lnTo>
                  <a:lnTo>
                    <a:pt x="18" y="0"/>
                  </a:lnTo>
                  <a:lnTo>
                    <a:pt x="58" y="6"/>
                  </a:lnTo>
                  <a:lnTo>
                    <a:pt x="71" y="15"/>
                  </a:lnTo>
                  <a:lnTo>
                    <a:pt x="96" y="4"/>
                  </a:lnTo>
                  <a:lnTo>
                    <a:pt x="112" y="51"/>
                  </a:lnTo>
                  <a:lnTo>
                    <a:pt x="117" y="89"/>
                  </a:lnTo>
                  <a:lnTo>
                    <a:pt x="108" y="87"/>
                  </a:lnTo>
                  <a:lnTo>
                    <a:pt x="106" y="107"/>
                  </a:lnTo>
                  <a:lnTo>
                    <a:pt x="87" y="112"/>
                  </a:lnTo>
                  <a:lnTo>
                    <a:pt x="87" y="89"/>
                  </a:lnTo>
                  <a:lnTo>
                    <a:pt x="77" y="89"/>
                  </a:lnTo>
                  <a:lnTo>
                    <a:pt x="60" y="58"/>
                  </a:lnTo>
                  <a:lnTo>
                    <a:pt x="27" y="76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Freeform 193"/>
            <p:cNvSpPr>
              <a:spLocks/>
            </p:cNvSpPr>
            <p:nvPr/>
          </p:nvSpPr>
          <p:spPr bwMode="auto">
            <a:xfrm>
              <a:off x="3370" y="2207"/>
              <a:ext cx="300" cy="314"/>
            </a:xfrm>
            <a:custGeom>
              <a:avLst/>
              <a:gdLst>
                <a:gd name="T0" fmla="*/ 0 w 307"/>
                <a:gd name="T1" fmla="*/ 8 h 334"/>
                <a:gd name="T2" fmla="*/ 7 w 307"/>
                <a:gd name="T3" fmla="*/ 0 h 334"/>
                <a:gd name="T4" fmla="*/ 30 w 307"/>
                <a:gd name="T5" fmla="*/ 22 h 334"/>
                <a:gd name="T6" fmla="*/ 59 w 307"/>
                <a:gd name="T7" fmla="*/ 4 h 334"/>
                <a:gd name="T8" fmla="*/ 59 w 307"/>
                <a:gd name="T9" fmla="*/ 22 h 334"/>
                <a:gd name="T10" fmla="*/ 73 w 307"/>
                <a:gd name="T11" fmla="*/ 25 h 334"/>
                <a:gd name="T12" fmla="*/ 75 w 307"/>
                <a:gd name="T13" fmla="*/ 45 h 334"/>
                <a:gd name="T14" fmla="*/ 115 w 307"/>
                <a:gd name="T15" fmla="*/ 67 h 334"/>
                <a:gd name="T16" fmla="*/ 152 w 307"/>
                <a:gd name="T17" fmla="*/ 59 h 334"/>
                <a:gd name="T18" fmla="*/ 149 w 307"/>
                <a:gd name="T19" fmla="*/ 49 h 334"/>
                <a:gd name="T20" fmla="*/ 196 w 307"/>
                <a:gd name="T21" fmla="*/ 29 h 334"/>
                <a:gd name="T22" fmla="*/ 260 w 307"/>
                <a:gd name="T23" fmla="*/ 67 h 334"/>
                <a:gd name="T24" fmla="*/ 264 w 307"/>
                <a:gd name="T25" fmla="*/ 82 h 334"/>
                <a:gd name="T26" fmla="*/ 252 w 307"/>
                <a:gd name="T27" fmla="*/ 116 h 334"/>
                <a:gd name="T28" fmla="*/ 252 w 307"/>
                <a:gd name="T29" fmla="*/ 164 h 334"/>
                <a:gd name="T30" fmla="*/ 271 w 307"/>
                <a:gd name="T31" fmla="*/ 178 h 334"/>
                <a:gd name="T32" fmla="*/ 256 w 307"/>
                <a:gd name="T33" fmla="*/ 200 h 334"/>
                <a:gd name="T34" fmla="*/ 292 w 307"/>
                <a:gd name="T35" fmla="*/ 255 h 334"/>
                <a:gd name="T36" fmla="*/ 269 w 307"/>
                <a:gd name="T37" fmla="*/ 294 h 334"/>
                <a:gd name="T38" fmla="*/ 202 w 307"/>
                <a:gd name="T39" fmla="*/ 280 h 334"/>
                <a:gd name="T40" fmla="*/ 191 w 307"/>
                <a:gd name="T41" fmla="*/ 255 h 334"/>
                <a:gd name="T42" fmla="*/ 146 w 307"/>
                <a:gd name="T43" fmla="*/ 264 h 334"/>
                <a:gd name="T44" fmla="*/ 111 w 307"/>
                <a:gd name="T45" fmla="*/ 241 h 334"/>
                <a:gd name="T46" fmla="*/ 88 w 307"/>
                <a:gd name="T47" fmla="*/ 196 h 334"/>
                <a:gd name="T48" fmla="*/ 71 w 307"/>
                <a:gd name="T49" fmla="*/ 187 h 334"/>
                <a:gd name="T50" fmla="*/ 67 w 307"/>
                <a:gd name="T51" fmla="*/ 199 h 334"/>
                <a:gd name="T52" fmla="*/ 48 w 307"/>
                <a:gd name="T53" fmla="*/ 152 h 334"/>
                <a:gd name="T54" fmla="*/ 19 w 307"/>
                <a:gd name="T55" fmla="*/ 124 h 334"/>
                <a:gd name="T56" fmla="*/ 32 w 307"/>
                <a:gd name="T57" fmla="*/ 82 h 334"/>
                <a:gd name="T58" fmla="*/ 21 w 307"/>
                <a:gd name="T59" fmla="*/ 77 h 334"/>
                <a:gd name="T60" fmla="*/ 9 w 307"/>
                <a:gd name="T61" fmla="*/ 53 h 334"/>
                <a:gd name="T62" fmla="*/ 0 w 307"/>
                <a:gd name="T63" fmla="*/ 8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7" h="334">
                  <a:moveTo>
                    <a:pt x="0" y="8"/>
                  </a:moveTo>
                  <a:lnTo>
                    <a:pt x="7" y="0"/>
                  </a:lnTo>
                  <a:lnTo>
                    <a:pt x="32" y="24"/>
                  </a:lnTo>
                  <a:lnTo>
                    <a:pt x="61" y="4"/>
                  </a:lnTo>
                  <a:lnTo>
                    <a:pt x="61" y="24"/>
                  </a:lnTo>
                  <a:lnTo>
                    <a:pt x="77" y="29"/>
                  </a:lnTo>
                  <a:lnTo>
                    <a:pt x="79" y="51"/>
                  </a:lnTo>
                  <a:lnTo>
                    <a:pt x="121" y="75"/>
                  </a:lnTo>
                  <a:lnTo>
                    <a:pt x="160" y="67"/>
                  </a:lnTo>
                  <a:lnTo>
                    <a:pt x="156" y="55"/>
                  </a:lnTo>
                  <a:lnTo>
                    <a:pt x="206" y="33"/>
                  </a:lnTo>
                  <a:lnTo>
                    <a:pt x="272" y="75"/>
                  </a:lnTo>
                  <a:lnTo>
                    <a:pt x="276" y="93"/>
                  </a:lnTo>
                  <a:lnTo>
                    <a:pt x="264" y="131"/>
                  </a:lnTo>
                  <a:lnTo>
                    <a:pt x="264" y="185"/>
                  </a:lnTo>
                  <a:lnTo>
                    <a:pt x="283" y="201"/>
                  </a:lnTo>
                  <a:lnTo>
                    <a:pt x="268" y="227"/>
                  </a:lnTo>
                  <a:lnTo>
                    <a:pt x="306" y="288"/>
                  </a:lnTo>
                  <a:lnTo>
                    <a:pt x="281" y="333"/>
                  </a:lnTo>
                  <a:lnTo>
                    <a:pt x="212" y="317"/>
                  </a:lnTo>
                  <a:lnTo>
                    <a:pt x="200" y="288"/>
                  </a:lnTo>
                  <a:lnTo>
                    <a:pt x="152" y="299"/>
                  </a:lnTo>
                  <a:lnTo>
                    <a:pt x="117" y="272"/>
                  </a:lnTo>
                  <a:lnTo>
                    <a:pt x="92" y="221"/>
                  </a:lnTo>
                  <a:lnTo>
                    <a:pt x="75" y="212"/>
                  </a:lnTo>
                  <a:lnTo>
                    <a:pt x="71" y="225"/>
                  </a:lnTo>
                  <a:lnTo>
                    <a:pt x="50" y="172"/>
                  </a:lnTo>
                  <a:lnTo>
                    <a:pt x="19" y="140"/>
                  </a:lnTo>
                  <a:lnTo>
                    <a:pt x="34" y="93"/>
                  </a:lnTo>
                  <a:lnTo>
                    <a:pt x="21" y="87"/>
                  </a:lnTo>
                  <a:lnTo>
                    <a:pt x="9" y="60"/>
                  </a:lnTo>
                  <a:lnTo>
                    <a:pt x="0" y="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Freeform 194"/>
            <p:cNvSpPr>
              <a:spLocks/>
            </p:cNvSpPr>
            <p:nvPr/>
          </p:nvSpPr>
          <p:spPr bwMode="auto">
            <a:xfrm>
              <a:off x="3283" y="2266"/>
              <a:ext cx="160" cy="171"/>
            </a:xfrm>
            <a:custGeom>
              <a:avLst/>
              <a:gdLst>
                <a:gd name="T0" fmla="*/ 0 w 164"/>
                <a:gd name="T1" fmla="*/ 77 h 184"/>
                <a:gd name="T2" fmla="*/ 8 w 164"/>
                <a:gd name="T3" fmla="*/ 98 h 184"/>
                <a:gd name="T4" fmla="*/ 78 w 164"/>
                <a:gd name="T5" fmla="*/ 132 h 184"/>
                <a:gd name="T6" fmla="*/ 78 w 164"/>
                <a:gd name="T7" fmla="*/ 146 h 184"/>
                <a:gd name="T8" fmla="*/ 98 w 164"/>
                <a:gd name="T9" fmla="*/ 155 h 184"/>
                <a:gd name="T10" fmla="*/ 123 w 164"/>
                <a:gd name="T11" fmla="*/ 158 h 184"/>
                <a:gd name="T12" fmla="*/ 146 w 164"/>
                <a:gd name="T13" fmla="*/ 140 h 184"/>
                <a:gd name="T14" fmla="*/ 155 w 164"/>
                <a:gd name="T15" fmla="*/ 140 h 184"/>
                <a:gd name="T16" fmla="*/ 135 w 164"/>
                <a:gd name="T17" fmla="*/ 96 h 184"/>
                <a:gd name="T18" fmla="*/ 104 w 164"/>
                <a:gd name="T19" fmla="*/ 69 h 184"/>
                <a:gd name="T20" fmla="*/ 119 w 164"/>
                <a:gd name="T21" fmla="*/ 27 h 184"/>
                <a:gd name="T22" fmla="*/ 106 w 164"/>
                <a:gd name="T23" fmla="*/ 22 h 184"/>
                <a:gd name="T24" fmla="*/ 98 w 164"/>
                <a:gd name="T25" fmla="*/ 0 h 184"/>
                <a:gd name="T26" fmla="*/ 60 w 164"/>
                <a:gd name="T27" fmla="*/ 0 h 184"/>
                <a:gd name="T28" fmla="*/ 44 w 164"/>
                <a:gd name="T29" fmla="*/ 18 h 184"/>
                <a:gd name="T30" fmla="*/ 37 w 164"/>
                <a:gd name="T31" fmla="*/ 54 h 184"/>
                <a:gd name="T32" fmla="*/ 0 w 164"/>
                <a:gd name="T33" fmla="*/ 77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84">
                  <a:moveTo>
                    <a:pt x="0" y="89"/>
                  </a:moveTo>
                  <a:lnTo>
                    <a:pt x="8" y="113"/>
                  </a:lnTo>
                  <a:lnTo>
                    <a:pt x="82" y="153"/>
                  </a:lnTo>
                  <a:lnTo>
                    <a:pt x="82" y="169"/>
                  </a:lnTo>
                  <a:lnTo>
                    <a:pt x="102" y="180"/>
                  </a:lnTo>
                  <a:lnTo>
                    <a:pt x="129" y="183"/>
                  </a:lnTo>
                  <a:lnTo>
                    <a:pt x="154" y="162"/>
                  </a:lnTo>
                  <a:lnTo>
                    <a:pt x="163" y="162"/>
                  </a:lnTo>
                  <a:lnTo>
                    <a:pt x="141" y="111"/>
                  </a:lnTo>
                  <a:lnTo>
                    <a:pt x="110" y="80"/>
                  </a:lnTo>
                  <a:lnTo>
                    <a:pt x="125" y="31"/>
                  </a:lnTo>
                  <a:lnTo>
                    <a:pt x="112" y="26"/>
                  </a:lnTo>
                  <a:lnTo>
                    <a:pt x="102" y="0"/>
                  </a:lnTo>
                  <a:lnTo>
                    <a:pt x="63" y="0"/>
                  </a:lnTo>
                  <a:lnTo>
                    <a:pt x="46" y="20"/>
                  </a:lnTo>
                  <a:lnTo>
                    <a:pt x="39" y="62"/>
                  </a:lnTo>
                  <a:lnTo>
                    <a:pt x="0" y="8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0" name="Freeform 195"/>
            <p:cNvSpPr>
              <a:spLocks/>
            </p:cNvSpPr>
            <p:nvPr/>
          </p:nvSpPr>
          <p:spPr bwMode="auto">
            <a:xfrm>
              <a:off x="3383" y="2435"/>
              <a:ext cx="27" cy="18"/>
            </a:xfrm>
            <a:custGeom>
              <a:avLst/>
              <a:gdLst>
                <a:gd name="T0" fmla="*/ 0 w 28"/>
                <a:gd name="T1" fmla="*/ 0 h 20"/>
                <a:gd name="T2" fmla="*/ 12 w 28"/>
                <a:gd name="T3" fmla="*/ 15 h 20"/>
                <a:gd name="T4" fmla="*/ 25 w 28"/>
                <a:gd name="T5" fmla="*/ 4 h 20"/>
                <a:gd name="T6" fmla="*/ 0 w 2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lnTo>
                    <a:pt x="12" y="19"/>
                  </a:lnTo>
                  <a:lnTo>
                    <a:pt x="27" y="4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1" name="Freeform 196"/>
            <p:cNvSpPr>
              <a:spLocks/>
            </p:cNvSpPr>
            <p:nvPr/>
          </p:nvSpPr>
          <p:spPr bwMode="auto">
            <a:xfrm>
              <a:off x="3216" y="2350"/>
              <a:ext cx="26" cy="81"/>
            </a:xfrm>
            <a:custGeom>
              <a:avLst/>
              <a:gdLst>
                <a:gd name="T0" fmla="*/ 0 w 27"/>
                <a:gd name="T1" fmla="*/ 37 h 87"/>
                <a:gd name="T2" fmla="*/ 12 w 27"/>
                <a:gd name="T3" fmla="*/ 74 h 87"/>
                <a:gd name="T4" fmla="*/ 13 w 27"/>
                <a:gd name="T5" fmla="*/ 72 h 87"/>
                <a:gd name="T6" fmla="*/ 20 w 27"/>
                <a:gd name="T7" fmla="*/ 33 h 87"/>
                <a:gd name="T8" fmla="*/ 12 w 27"/>
                <a:gd name="T9" fmla="*/ 37 h 87"/>
                <a:gd name="T10" fmla="*/ 13 w 27"/>
                <a:gd name="T11" fmla="*/ 19 h 87"/>
                <a:gd name="T12" fmla="*/ 20 w 27"/>
                <a:gd name="T13" fmla="*/ 9 h 87"/>
                <a:gd name="T14" fmla="*/ 24 w 27"/>
                <a:gd name="T15" fmla="*/ 0 h 87"/>
                <a:gd name="T16" fmla="*/ 14 w 27"/>
                <a:gd name="T17" fmla="*/ 2 h 87"/>
                <a:gd name="T18" fmla="*/ 0 w 27"/>
                <a:gd name="T19" fmla="*/ 3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87">
                  <a:moveTo>
                    <a:pt x="0" y="43"/>
                  </a:moveTo>
                  <a:lnTo>
                    <a:pt x="12" y="86"/>
                  </a:lnTo>
                  <a:lnTo>
                    <a:pt x="14" y="83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4" y="22"/>
                  </a:lnTo>
                  <a:lnTo>
                    <a:pt x="22" y="11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0" y="4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2" name="Freeform 197"/>
            <p:cNvSpPr>
              <a:spLocks/>
            </p:cNvSpPr>
            <p:nvPr/>
          </p:nvSpPr>
          <p:spPr bwMode="auto">
            <a:xfrm>
              <a:off x="2551" y="2796"/>
              <a:ext cx="93" cy="120"/>
            </a:xfrm>
            <a:custGeom>
              <a:avLst/>
              <a:gdLst>
                <a:gd name="T0" fmla="*/ 0 w 95"/>
                <a:gd name="T1" fmla="*/ 74 h 128"/>
                <a:gd name="T2" fmla="*/ 2 w 95"/>
                <a:gd name="T3" fmla="*/ 56 h 128"/>
                <a:gd name="T4" fmla="*/ 4 w 95"/>
                <a:gd name="T5" fmla="*/ 40 h 128"/>
                <a:gd name="T6" fmla="*/ 12 w 95"/>
                <a:gd name="T7" fmla="*/ 40 h 128"/>
                <a:gd name="T8" fmla="*/ 8 w 95"/>
                <a:gd name="T9" fmla="*/ 9 h 128"/>
                <a:gd name="T10" fmla="*/ 35 w 95"/>
                <a:gd name="T11" fmla="*/ 0 h 128"/>
                <a:gd name="T12" fmla="*/ 52 w 95"/>
                <a:gd name="T13" fmla="*/ 6 h 128"/>
                <a:gd name="T14" fmla="*/ 60 w 95"/>
                <a:gd name="T15" fmla="*/ 18 h 128"/>
                <a:gd name="T16" fmla="*/ 90 w 95"/>
                <a:gd name="T17" fmla="*/ 22 h 128"/>
                <a:gd name="T18" fmla="*/ 83 w 95"/>
                <a:gd name="T19" fmla="*/ 101 h 128"/>
                <a:gd name="T20" fmla="*/ 14 w 95"/>
                <a:gd name="T21" fmla="*/ 112 h 128"/>
                <a:gd name="T22" fmla="*/ 16 w 95"/>
                <a:gd name="T23" fmla="*/ 86 h 128"/>
                <a:gd name="T24" fmla="*/ 0 w 95"/>
                <a:gd name="T25" fmla="*/ 74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128">
                  <a:moveTo>
                    <a:pt x="0" y="84"/>
                  </a:moveTo>
                  <a:lnTo>
                    <a:pt x="2" y="64"/>
                  </a:lnTo>
                  <a:lnTo>
                    <a:pt x="4" y="46"/>
                  </a:lnTo>
                  <a:lnTo>
                    <a:pt x="12" y="46"/>
                  </a:lnTo>
                  <a:lnTo>
                    <a:pt x="8" y="11"/>
                  </a:lnTo>
                  <a:lnTo>
                    <a:pt x="37" y="0"/>
                  </a:lnTo>
                  <a:lnTo>
                    <a:pt x="54" y="6"/>
                  </a:lnTo>
                  <a:lnTo>
                    <a:pt x="62" y="20"/>
                  </a:lnTo>
                  <a:lnTo>
                    <a:pt x="94" y="24"/>
                  </a:lnTo>
                  <a:lnTo>
                    <a:pt x="87" y="115"/>
                  </a:lnTo>
                  <a:lnTo>
                    <a:pt x="14" y="127"/>
                  </a:lnTo>
                  <a:lnTo>
                    <a:pt x="16" y="98"/>
                  </a:lnTo>
                  <a:lnTo>
                    <a:pt x="0" y="8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3" name="Freeform 198"/>
            <p:cNvSpPr>
              <a:spLocks/>
            </p:cNvSpPr>
            <p:nvPr/>
          </p:nvSpPr>
          <p:spPr bwMode="auto">
            <a:xfrm>
              <a:off x="3227" y="2346"/>
              <a:ext cx="69" cy="91"/>
            </a:xfrm>
            <a:custGeom>
              <a:avLst/>
              <a:gdLst>
                <a:gd name="T0" fmla="*/ 0 w 71"/>
                <a:gd name="T1" fmla="*/ 40 h 97"/>
                <a:gd name="T2" fmla="*/ 2 w 71"/>
                <a:gd name="T3" fmla="*/ 23 h 97"/>
                <a:gd name="T4" fmla="*/ 10 w 71"/>
                <a:gd name="T5" fmla="*/ 13 h 97"/>
                <a:gd name="T6" fmla="*/ 25 w 71"/>
                <a:gd name="T7" fmla="*/ 22 h 97"/>
                <a:gd name="T8" fmla="*/ 57 w 71"/>
                <a:gd name="T9" fmla="*/ 0 h 97"/>
                <a:gd name="T10" fmla="*/ 66 w 71"/>
                <a:gd name="T11" fmla="*/ 23 h 97"/>
                <a:gd name="T12" fmla="*/ 31 w 71"/>
                <a:gd name="T13" fmla="*/ 37 h 97"/>
                <a:gd name="T14" fmla="*/ 48 w 71"/>
                <a:gd name="T15" fmla="*/ 54 h 97"/>
                <a:gd name="T16" fmla="*/ 40 w 71"/>
                <a:gd name="T17" fmla="*/ 68 h 97"/>
                <a:gd name="T18" fmla="*/ 19 w 71"/>
                <a:gd name="T19" fmla="*/ 84 h 97"/>
                <a:gd name="T20" fmla="*/ 2 w 71"/>
                <a:gd name="T21" fmla="*/ 78 h 97"/>
                <a:gd name="T22" fmla="*/ 10 w 71"/>
                <a:gd name="T23" fmla="*/ 37 h 97"/>
                <a:gd name="T24" fmla="*/ 0 w 71"/>
                <a:gd name="T25" fmla="*/ 40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97">
                  <a:moveTo>
                    <a:pt x="0" y="46"/>
                  </a:moveTo>
                  <a:lnTo>
                    <a:pt x="2" y="26"/>
                  </a:lnTo>
                  <a:lnTo>
                    <a:pt x="10" y="15"/>
                  </a:lnTo>
                  <a:lnTo>
                    <a:pt x="27" y="24"/>
                  </a:lnTo>
                  <a:lnTo>
                    <a:pt x="61" y="0"/>
                  </a:lnTo>
                  <a:lnTo>
                    <a:pt x="70" y="26"/>
                  </a:lnTo>
                  <a:lnTo>
                    <a:pt x="33" y="42"/>
                  </a:lnTo>
                  <a:lnTo>
                    <a:pt x="50" y="62"/>
                  </a:lnTo>
                  <a:lnTo>
                    <a:pt x="42" y="78"/>
                  </a:lnTo>
                  <a:lnTo>
                    <a:pt x="21" y="96"/>
                  </a:lnTo>
                  <a:lnTo>
                    <a:pt x="2" y="89"/>
                  </a:lnTo>
                  <a:lnTo>
                    <a:pt x="10" y="42"/>
                  </a:lnTo>
                  <a:lnTo>
                    <a:pt x="0" y="4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4" name="Freeform 199"/>
            <p:cNvSpPr>
              <a:spLocks/>
            </p:cNvSpPr>
            <p:nvPr/>
          </p:nvSpPr>
          <p:spPr bwMode="auto">
            <a:xfrm>
              <a:off x="3216" y="2912"/>
              <a:ext cx="122" cy="175"/>
            </a:xfrm>
            <a:custGeom>
              <a:avLst/>
              <a:gdLst>
                <a:gd name="T0" fmla="*/ 0 w 125"/>
                <a:gd name="T1" fmla="*/ 11 h 185"/>
                <a:gd name="T2" fmla="*/ 14 w 125"/>
                <a:gd name="T3" fmla="*/ 44 h 185"/>
                <a:gd name="T4" fmla="*/ 0 w 125"/>
                <a:gd name="T5" fmla="*/ 77 h 185"/>
                <a:gd name="T6" fmla="*/ 12 w 125"/>
                <a:gd name="T7" fmla="*/ 87 h 185"/>
                <a:gd name="T8" fmla="*/ 2 w 125"/>
                <a:gd name="T9" fmla="*/ 98 h 185"/>
                <a:gd name="T10" fmla="*/ 80 w 125"/>
                <a:gd name="T11" fmla="*/ 165 h 185"/>
                <a:gd name="T12" fmla="*/ 111 w 125"/>
                <a:gd name="T13" fmla="*/ 111 h 185"/>
                <a:gd name="T14" fmla="*/ 103 w 125"/>
                <a:gd name="T15" fmla="*/ 96 h 185"/>
                <a:gd name="T16" fmla="*/ 103 w 125"/>
                <a:gd name="T17" fmla="*/ 31 h 185"/>
                <a:gd name="T18" fmla="*/ 118 w 125"/>
                <a:gd name="T19" fmla="*/ 11 h 185"/>
                <a:gd name="T20" fmla="*/ 74 w 125"/>
                <a:gd name="T21" fmla="*/ 20 h 185"/>
                <a:gd name="T22" fmla="*/ 24 w 125"/>
                <a:gd name="T23" fmla="*/ 0 h 185"/>
                <a:gd name="T24" fmla="*/ 0 w 125"/>
                <a:gd name="T25" fmla="*/ 11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" h="185">
                  <a:moveTo>
                    <a:pt x="0" y="13"/>
                  </a:moveTo>
                  <a:lnTo>
                    <a:pt x="14" y="50"/>
                  </a:lnTo>
                  <a:lnTo>
                    <a:pt x="0" y="86"/>
                  </a:lnTo>
                  <a:lnTo>
                    <a:pt x="12" y="97"/>
                  </a:lnTo>
                  <a:lnTo>
                    <a:pt x="2" y="110"/>
                  </a:lnTo>
                  <a:lnTo>
                    <a:pt x="84" y="184"/>
                  </a:lnTo>
                  <a:lnTo>
                    <a:pt x="117" y="124"/>
                  </a:lnTo>
                  <a:lnTo>
                    <a:pt x="109" y="108"/>
                  </a:lnTo>
                  <a:lnTo>
                    <a:pt x="109" y="35"/>
                  </a:lnTo>
                  <a:lnTo>
                    <a:pt x="124" y="13"/>
                  </a:lnTo>
                  <a:lnTo>
                    <a:pt x="78" y="22"/>
                  </a:lnTo>
                  <a:lnTo>
                    <a:pt x="26" y="0"/>
                  </a:lnTo>
                  <a:lnTo>
                    <a:pt x="0" y="1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5" name="Freeform 200"/>
            <p:cNvSpPr>
              <a:spLocks/>
            </p:cNvSpPr>
            <p:nvPr/>
          </p:nvSpPr>
          <p:spPr bwMode="auto">
            <a:xfrm>
              <a:off x="3409" y="2420"/>
              <a:ext cx="30" cy="32"/>
            </a:xfrm>
            <a:custGeom>
              <a:avLst/>
              <a:gdLst>
                <a:gd name="T0" fmla="*/ 0 w 30"/>
                <a:gd name="T1" fmla="*/ 16 h 33"/>
                <a:gd name="T2" fmla="*/ 22 w 30"/>
                <a:gd name="T3" fmla="*/ 0 h 33"/>
                <a:gd name="T4" fmla="*/ 29 w 30"/>
                <a:gd name="T5" fmla="*/ 30 h 33"/>
                <a:gd name="T6" fmla="*/ 0 w 30"/>
                <a:gd name="T7" fmla="*/ 16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3">
                  <a:moveTo>
                    <a:pt x="0" y="18"/>
                  </a:moveTo>
                  <a:lnTo>
                    <a:pt x="22" y="0"/>
                  </a:lnTo>
                  <a:lnTo>
                    <a:pt x="29" y="32"/>
                  </a:lnTo>
                  <a:lnTo>
                    <a:pt x="0" y="1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6" name="Freeform 201"/>
            <p:cNvSpPr>
              <a:spLocks/>
            </p:cNvSpPr>
            <p:nvPr/>
          </p:nvSpPr>
          <p:spPr bwMode="auto">
            <a:xfrm>
              <a:off x="3227" y="2318"/>
              <a:ext cx="29" cy="35"/>
            </a:xfrm>
            <a:custGeom>
              <a:avLst/>
              <a:gdLst>
                <a:gd name="T0" fmla="*/ 0 w 30"/>
                <a:gd name="T1" fmla="*/ 31 h 39"/>
                <a:gd name="T2" fmla="*/ 11 w 30"/>
                <a:gd name="T3" fmla="*/ 28 h 39"/>
                <a:gd name="T4" fmla="*/ 27 w 30"/>
                <a:gd name="T5" fmla="*/ 9 h 39"/>
                <a:gd name="T6" fmla="*/ 15 w 30"/>
                <a:gd name="T7" fmla="*/ 0 h 39"/>
                <a:gd name="T8" fmla="*/ 0 w 30"/>
                <a:gd name="T9" fmla="*/ 3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9">
                  <a:moveTo>
                    <a:pt x="0" y="38"/>
                  </a:moveTo>
                  <a:lnTo>
                    <a:pt x="11" y="35"/>
                  </a:lnTo>
                  <a:lnTo>
                    <a:pt x="29" y="11"/>
                  </a:lnTo>
                  <a:lnTo>
                    <a:pt x="17" y="0"/>
                  </a:lnTo>
                  <a:lnTo>
                    <a:pt x="0" y="3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7" name="Freeform 202"/>
            <p:cNvSpPr>
              <a:spLocks/>
            </p:cNvSpPr>
            <p:nvPr/>
          </p:nvSpPr>
          <p:spPr bwMode="auto">
            <a:xfrm>
              <a:off x="2504" y="2842"/>
              <a:ext cx="67" cy="74"/>
            </a:xfrm>
            <a:custGeom>
              <a:avLst/>
              <a:gdLst>
                <a:gd name="T0" fmla="*/ 0 w 68"/>
                <a:gd name="T1" fmla="*/ 24 h 80"/>
                <a:gd name="T2" fmla="*/ 20 w 68"/>
                <a:gd name="T3" fmla="*/ 0 h 80"/>
                <a:gd name="T4" fmla="*/ 31 w 68"/>
                <a:gd name="T5" fmla="*/ 0 h 80"/>
                <a:gd name="T6" fmla="*/ 31 w 68"/>
                <a:gd name="T7" fmla="*/ 17 h 80"/>
                <a:gd name="T8" fmla="*/ 48 w 68"/>
                <a:gd name="T9" fmla="*/ 15 h 80"/>
                <a:gd name="T10" fmla="*/ 46 w 68"/>
                <a:gd name="T11" fmla="*/ 31 h 80"/>
                <a:gd name="T12" fmla="*/ 65 w 68"/>
                <a:gd name="T13" fmla="*/ 43 h 80"/>
                <a:gd name="T14" fmla="*/ 60 w 68"/>
                <a:gd name="T15" fmla="*/ 68 h 80"/>
                <a:gd name="T16" fmla="*/ 0 w 68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80">
                  <a:moveTo>
                    <a:pt x="0" y="28"/>
                  </a:moveTo>
                  <a:lnTo>
                    <a:pt x="20" y="0"/>
                  </a:lnTo>
                  <a:lnTo>
                    <a:pt x="31" y="0"/>
                  </a:lnTo>
                  <a:lnTo>
                    <a:pt x="31" y="19"/>
                  </a:lnTo>
                  <a:lnTo>
                    <a:pt x="50" y="17"/>
                  </a:lnTo>
                  <a:lnTo>
                    <a:pt x="48" y="37"/>
                  </a:lnTo>
                  <a:lnTo>
                    <a:pt x="67" y="50"/>
                  </a:lnTo>
                  <a:lnTo>
                    <a:pt x="62" y="79"/>
                  </a:lnTo>
                  <a:lnTo>
                    <a:pt x="0" y="2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8" name="Freeform 203"/>
            <p:cNvSpPr>
              <a:spLocks/>
            </p:cNvSpPr>
            <p:nvPr/>
          </p:nvSpPr>
          <p:spPr bwMode="auto">
            <a:xfrm>
              <a:off x="2828" y="2355"/>
              <a:ext cx="248" cy="276"/>
            </a:xfrm>
            <a:custGeom>
              <a:avLst/>
              <a:gdLst>
                <a:gd name="T0" fmla="*/ 0 w 255"/>
                <a:gd name="T1" fmla="*/ 134 h 292"/>
                <a:gd name="T2" fmla="*/ 2 w 255"/>
                <a:gd name="T3" fmla="*/ 53 h 292"/>
                <a:gd name="T4" fmla="*/ 30 w 255"/>
                <a:gd name="T5" fmla="*/ 0 h 292"/>
                <a:gd name="T6" fmla="*/ 89 w 255"/>
                <a:gd name="T7" fmla="*/ 15 h 292"/>
                <a:gd name="T8" fmla="*/ 99 w 255"/>
                <a:gd name="T9" fmla="*/ 33 h 292"/>
                <a:gd name="T10" fmla="*/ 145 w 255"/>
                <a:gd name="T11" fmla="*/ 53 h 292"/>
                <a:gd name="T12" fmla="*/ 160 w 255"/>
                <a:gd name="T13" fmla="*/ 47 h 292"/>
                <a:gd name="T14" fmla="*/ 160 w 255"/>
                <a:gd name="T15" fmla="*/ 17 h 292"/>
                <a:gd name="T16" fmla="*/ 177 w 255"/>
                <a:gd name="T17" fmla="*/ 6 h 292"/>
                <a:gd name="T18" fmla="*/ 240 w 255"/>
                <a:gd name="T19" fmla="*/ 26 h 292"/>
                <a:gd name="T20" fmla="*/ 233 w 255"/>
                <a:gd name="T21" fmla="*/ 59 h 292"/>
                <a:gd name="T22" fmla="*/ 240 w 255"/>
                <a:gd name="T23" fmla="*/ 212 h 292"/>
                <a:gd name="T24" fmla="*/ 240 w 255"/>
                <a:gd name="T25" fmla="*/ 248 h 292"/>
                <a:gd name="T26" fmla="*/ 226 w 255"/>
                <a:gd name="T27" fmla="*/ 248 h 292"/>
                <a:gd name="T28" fmla="*/ 226 w 255"/>
                <a:gd name="T29" fmla="*/ 260 h 292"/>
                <a:gd name="T30" fmla="*/ 103 w 255"/>
                <a:gd name="T31" fmla="*/ 184 h 292"/>
                <a:gd name="T32" fmla="*/ 88 w 255"/>
                <a:gd name="T33" fmla="*/ 192 h 292"/>
                <a:gd name="T34" fmla="*/ 38 w 255"/>
                <a:gd name="T35" fmla="*/ 184 h 292"/>
                <a:gd name="T36" fmla="*/ 0 w 255"/>
                <a:gd name="T37" fmla="*/ 134 h 2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5" h="292">
                  <a:moveTo>
                    <a:pt x="0" y="150"/>
                  </a:moveTo>
                  <a:lnTo>
                    <a:pt x="2" y="59"/>
                  </a:lnTo>
                  <a:lnTo>
                    <a:pt x="32" y="0"/>
                  </a:lnTo>
                  <a:lnTo>
                    <a:pt x="95" y="17"/>
                  </a:lnTo>
                  <a:lnTo>
                    <a:pt x="105" y="37"/>
                  </a:lnTo>
                  <a:lnTo>
                    <a:pt x="153" y="59"/>
                  </a:lnTo>
                  <a:lnTo>
                    <a:pt x="170" y="53"/>
                  </a:lnTo>
                  <a:lnTo>
                    <a:pt x="170" y="19"/>
                  </a:lnTo>
                  <a:lnTo>
                    <a:pt x="187" y="6"/>
                  </a:lnTo>
                  <a:lnTo>
                    <a:pt x="254" y="30"/>
                  </a:lnTo>
                  <a:lnTo>
                    <a:pt x="247" y="66"/>
                  </a:lnTo>
                  <a:lnTo>
                    <a:pt x="254" y="237"/>
                  </a:lnTo>
                  <a:lnTo>
                    <a:pt x="254" y="277"/>
                  </a:lnTo>
                  <a:lnTo>
                    <a:pt x="239" y="277"/>
                  </a:lnTo>
                  <a:lnTo>
                    <a:pt x="239" y="291"/>
                  </a:lnTo>
                  <a:lnTo>
                    <a:pt x="109" y="206"/>
                  </a:lnTo>
                  <a:lnTo>
                    <a:pt x="93" y="215"/>
                  </a:lnTo>
                  <a:lnTo>
                    <a:pt x="40" y="206"/>
                  </a:lnTo>
                  <a:lnTo>
                    <a:pt x="0" y="15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49" name="Freeform 204"/>
            <p:cNvSpPr>
              <a:spLocks/>
            </p:cNvSpPr>
            <p:nvPr/>
          </p:nvSpPr>
          <p:spPr bwMode="auto">
            <a:xfrm>
              <a:off x="3354" y="3228"/>
              <a:ext cx="114" cy="264"/>
            </a:xfrm>
            <a:custGeom>
              <a:avLst/>
              <a:gdLst>
                <a:gd name="T0" fmla="*/ 0 w 117"/>
                <a:gd name="T1" fmla="*/ 176 h 280"/>
                <a:gd name="T2" fmla="*/ 12 w 117"/>
                <a:gd name="T3" fmla="*/ 227 h 280"/>
                <a:gd name="T4" fmla="*/ 32 w 117"/>
                <a:gd name="T5" fmla="*/ 248 h 280"/>
                <a:gd name="T6" fmla="*/ 63 w 117"/>
                <a:gd name="T7" fmla="*/ 227 h 280"/>
                <a:gd name="T8" fmla="*/ 101 w 117"/>
                <a:gd name="T9" fmla="*/ 58 h 280"/>
                <a:gd name="T10" fmla="*/ 110 w 117"/>
                <a:gd name="T11" fmla="*/ 64 h 280"/>
                <a:gd name="T12" fmla="*/ 93 w 117"/>
                <a:gd name="T13" fmla="*/ 0 h 280"/>
                <a:gd name="T14" fmla="*/ 74 w 117"/>
                <a:gd name="T15" fmla="*/ 25 h 280"/>
                <a:gd name="T16" fmla="*/ 74 w 117"/>
                <a:gd name="T17" fmla="*/ 44 h 280"/>
                <a:gd name="T18" fmla="*/ 51 w 117"/>
                <a:gd name="T19" fmla="*/ 64 h 280"/>
                <a:gd name="T20" fmla="*/ 18 w 117"/>
                <a:gd name="T21" fmla="*/ 74 h 280"/>
                <a:gd name="T22" fmla="*/ 12 w 117"/>
                <a:gd name="T23" fmla="*/ 98 h 280"/>
                <a:gd name="T24" fmla="*/ 18 w 117"/>
                <a:gd name="T25" fmla="*/ 139 h 280"/>
                <a:gd name="T26" fmla="*/ 0 w 117"/>
                <a:gd name="T27" fmla="*/ 176 h 2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280">
                  <a:moveTo>
                    <a:pt x="0" y="198"/>
                  </a:moveTo>
                  <a:lnTo>
                    <a:pt x="12" y="256"/>
                  </a:lnTo>
                  <a:lnTo>
                    <a:pt x="34" y="279"/>
                  </a:lnTo>
                  <a:lnTo>
                    <a:pt x="67" y="256"/>
                  </a:lnTo>
                  <a:lnTo>
                    <a:pt x="107" y="65"/>
                  </a:lnTo>
                  <a:lnTo>
                    <a:pt x="116" y="72"/>
                  </a:lnTo>
                  <a:lnTo>
                    <a:pt x="97" y="0"/>
                  </a:lnTo>
                  <a:lnTo>
                    <a:pt x="78" y="28"/>
                  </a:lnTo>
                  <a:lnTo>
                    <a:pt x="78" y="50"/>
                  </a:lnTo>
                  <a:lnTo>
                    <a:pt x="53" y="72"/>
                  </a:lnTo>
                  <a:lnTo>
                    <a:pt x="18" y="83"/>
                  </a:lnTo>
                  <a:lnTo>
                    <a:pt x="12" y="110"/>
                  </a:lnTo>
                  <a:lnTo>
                    <a:pt x="18" y="156"/>
                  </a:lnTo>
                  <a:lnTo>
                    <a:pt x="0" y="19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0" name="Freeform 205"/>
            <p:cNvSpPr>
              <a:spLocks/>
            </p:cNvSpPr>
            <p:nvPr/>
          </p:nvSpPr>
          <p:spPr bwMode="auto">
            <a:xfrm>
              <a:off x="3195" y="3178"/>
              <a:ext cx="49" cy="146"/>
            </a:xfrm>
            <a:custGeom>
              <a:avLst/>
              <a:gdLst>
                <a:gd name="T0" fmla="*/ 0 w 51"/>
                <a:gd name="T1" fmla="*/ 73 h 158"/>
                <a:gd name="T2" fmla="*/ 6 w 51"/>
                <a:gd name="T3" fmla="*/ 81 h 158"/>
                <a:gd name="T4" fmla="*/ 23 w 51"/>
                <a:gd name="T5" fmla="*/ 88 h 158"/>
                <a:gd name="T6" fmla="*/ 23 w 51"/>
                <a:gd name="T7" fmla="*/ 115 h 158"/>
                <a:gd name="T8" fmla="*/ 36 w 51"/>
                <a:gd name="T9" fmla="*/ 134 h 158"/>
                <a:gd name="T10" fmla="*/ 46 w 51"/>
                <a:gd name="T11" fmla="*/ 95 h 158"/>
                <a:gd name="T12" fmla="*/ 31 w 51"/>
                <a:gd name="T13" fmla="*/ 70 h 158"/>
                <a:gd name="T14" fmla="*/ 36 w 51"/>
                <a:gd name="T15" fmla="*/ 85 h 158"/>
                <a:gd name="T16" fmla="*/ 27 w 51"/>
                <a:gd name="T17" fmla="*/ 83 h 158"/>
                <a:gd name="T18" fmla="*/ 16 w 51"/>
                <a:gd name="T19" fmla="*/ 49 h 158"/>
                <a:gd name="T20" fmla="*/ 14 w 51"/>
                <a:gd name="T21" fmla="*/ 4 h 158"/>
                <a:gd name="T22" fmla="*/ 4 w 51"/>
                <a:gd name="T23" fmla="*/ 0 h 158"/>
                <a:gd name="T24" fmla="*/ 12 w 51"/>
                <a:gd name="T25" fmla="*/ 22 h 158"/>
                <a:gd name="T26" fmla="*/ 0 w 51"/>
                <a:gd name="T27" fmla="*/ 73 h 1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8">
                  <a:moveTo>
                    <a:pt x="0" y="86"/>
                  </a:moveTo>
                  <a:lnTo>
                    <a:pt x="6" y="95"/>
                  </a:lnTo>
                  <a:lnTo>
                    <a:pt x="25" y="103"/>
                  </a:lnTo>
                  <a:lnTo>
                    <a:pt x="25" y="134"/>
                  </a:lnTo>
                  <a:lnTo>
                    <a:pt x="39" y="157"/>
                  </a:lnTo>
                  <a:lnTo>
                    <a:pt x="50" y="112"/>
                  </a:lnTo>
                  <a:lnTo>
                    <a:pt x="33" y="82"/>
                  </a:lnTo>
                  <a:lnTo>
                    <a:pt x="39" y="100"/>
                  </a:lnTo>
                  <a:lnTo>
                    <a:pt x="29" y="97"/>
                  </a:lnTo>
                  <a:lnTo>
                    <a:pt x="18" y="57"/>
                  </a:lnTo>
                  <a:lnTo>
                    <a:pt x="16" y="4"/>
                  </a:lnTo>
                  <a:lnTo>
                    <a:pt x="4" y="0"/>
                  </a:lnTo>
                  <a:lnTo>
                    <a:pt x="14" y="26"/>
                  </a:lnTo>
                  <a:lnTo>
                    <a:pt x="0" y="8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1" name="Freeform 206"/>
            <p:cNvSpPr>
              <a:spLocks/>
            </p:cNvSpPr>
            <p:nvPr/>
          </p:nvSpPr>
          <p:spPr bwMode="auto">
            <a:xfrm>
              <a:off x="2499" y="2521"/>
              <a:ext cx="252" cy="287"/>
            </a:xfrm>
            <a:custGeom>
              <a:avLst/>
              <a:gdLst>
                <a:gd name="T0" fmla="*/ 0 w 259"/>
                <a:gd name="T1" fmla="*/ 186 h 306"/>
                <a:gd name="T2" fmla="*/ 10 w 259"/>
                <a:gd name="T3" fmla="*/ 166 h 306"/>
                <a:gd name="T4" fmla="*/ 20 w 259"/>
                <a:gd name="T5" fmla="*/ 177 h 306"/>
                <a:gd name="T6" fmla="*/ 95 w 259"/>
                <a:gd name="T7" fmla="*/ 173 h 306"/>
                <a:gd name="T8" fmla="*/ 83 w 259"/>
                <a:gd name="T9" fmla="*/ 0 h 306"/>
                <a:gd name="T10" fmla="*/ 108 w 259"/>
                <a:gd name="T11" fmla="*/ 0 h 306"/>
                <a:gd name="T12" fmla="*/ 230 w 259"/>
                <a:gd name="T13" fmla="*/ 94 h 306"/>
                <a:gd name="T14" fmla="*/ 230 w 259"/>
                <a:gd name="T15" fmla="*/ 110 h 306"/>
                <a:gd name="T16" fmla="*/ 241 w 259"/>
                <a:gd name="T17" fmla="*/ 108 h 306"/>
                <a:gd name="T18" fmla="*/ 244 w 259"/>
                <a:gd name="T19" fmla="*/ 164 h 306"/>
                <a:gd name="T20" fmla="*/ 232 w 259"/>
                <a:gd name="T21" fmla="*/ 176 h 306"/>
                <a:gd name="T22" fmla="*/ 185 w 259"/>
                <a:gd name="T23" fmla="*/ 182 h 306"/>
                <a:gd name="T24" fmla="*/ 123 w 259"/>
                <a:gd name="T25" fmla="*/ 213 h 306"/>
                <a:gd name="T26" fmla="*/ 102 w 259"/>
                <a:gd name="T27" fmla="*/ 264 h 306"/>
                <a:gd name="T28" fmla="*/ 88 w 259"/>
                <a:gd name="T29" fmla="*/ 258 h 306"/>
                <a:gd name="T30" fmla="*/ 60 w 259"/>
                <a:gd name="T31" fmla="*/ 268 h 306"/>
                <a:gd name="T32" fmla="*/ 47 w 259"/>
                <a:gd name="T33" fmla="*/ 227 h 306"/>
                <a:gd name="T34" fmla="*/ 20 w 259"/>
                <a:gd name="T35" fmla="*/ 236 h 306"/>
                <a:gd name="T36" fmla="*/ 12 w 259"/>
                <a:gd name="T37" fmla="*/ 227 h 306"/>
                <a:gd name="T38" fmla="*/ 0 w 259"/>
                <a:gd name="T39" fmla="*/ 186 h 3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9" h="306">
                  <a:moveTo>
                    <a:pt x="0" y="211"/>
                  </a:moveTo>
                  <a:lnTo>
                    <a:pt x="10" y="189"/>
                  </a:lnTo>
                  <a:lnTo>
                    <a:pt x="22" y="202"/>
                  </a:lnTo>
                  <a:lnTo>
                    <a:pt x="101" y="196"/>
                  </a:lnTo>
                  <a:lnTo>
                    <a:pt x="87" y="0"/>
                  </a:lnTo>
                  <a:lnTo>
                    <a:pt x="114" y="0"/>
                  </a:lnTo>
                  <a:lnTo>
                    <a:pt x="243" y="107"/>
                  </a:lnTo>
                  <a:lnTo>
                    <a:pt x="243" y="125"/>
                  </a:lnTo>
                  <a:lnTo>
                    <a:pt x="255" y="123"/>
                  </a:lnTo>
                  <a:lnTo>
                    <a:pt x="258" y="187"/>
                  </a:lnTo>
                  <a:lnTo>
                    <a:pt x="245" y="200"/>
                  </a:lnTo>
                  <a:lnTo>
                    <a:pt x="195" y="207"/>
                  </a:lnTo>
                  <a:lnTo>
                    <a:pt x="129" y="242"/>
                  </a:lnTo>
                  <a:lnTo>
                    <a:pt x="108" y="300"/>
                  </a:lnTo>
                  <a:lnTo>
                    <a:pt x="93" y="293"/>
                  </a:lnTo>
                  <a:lnTo>
                    <a:pt x="64" y="305"/>
                  </a:lnTo>
                  <a:lnTo>
                    <a:pt x="49" y="258"/>
                  </a:lnTo>
                  <a:lnTo>
                    <a:pt x="22" y="269"/>
                  </a:lnTo>
                  <a:lnTo>
                    <a:pt x="12" y="258"/>
                  </a:lnTo>
                  <a:lnTo>
                    <a:pt x="0" y="21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2" name="Freeform 207"/>
            <p:cNvSpPr>
              <a:spLocks/>
            </p:cNvSpPr>
            <p:nvPr/>
          </p:nvSpPr>
          <p:spPr bwMode="auto">
            <a:xfrm>
              <a:off x="2420" y="2471"/>
              <a:ext cx="190" cy="249"/>
            </a:xfrm>
            <a:custGeom>
              <a:avLst/>
              <a:gdLst>
                <a:gd name="T0" fmla="*/ 0 w 195"/>
                <a:gd name="T1" fmla="*/ 118 h 264"/>
                <a:gd name="T2" fmla="*/ 12 w 195"/>
                <a:gd name="T3" fmla="*/ 131 h 264"/>
                <a:gd name="T4" fmla="*/ 14 w 195"/>
                <a:gd name="T5" fmla="*/ 166 h 264"/>
                <a:gd name="T6" fmla="*/ 4 w 195"/>
                <a:gd name="T7" fmla="*/ 210 h 264"/>
                <a:gd name="T8" fmla="*/ 39 w 195"/>
                <a:gd name="T9" fmla="*/ 200 h 264"/>
                <a:gd name="T10" fmla="*/ 73 w 195"/>
                <a:gd name="T11" fmla="*/ 234 h 264"/>
                <a:gd name="T12" fmla="*/ 83 w 195"/>
                <a:gd name="T13" fmla="*/ 213 h 264"/>
                <a:gd name="T14" fmla="*/ 96 w 195"/>
                <a:gd name="T15" fmla="*/ 227 h 264"/>
                <a:gd name="T16" fmla="*/ 171 w 195"/>
                <a:gd name="T17" fmla="*/ 220 h 264"/>
                <a:gd name="T18" fmla="*/ 158 w 195"/>
                <a:gd name="T19" fmla="*/ 42 h 264"/>
                <a:gd name="T20" fmla="*/ 184 w 195"/>
                <a:gd name="T21" fmla="*/ 42 h 264"/>
                <a:gd name="T22" fmla="*/ 129 w 195"/>
                <a:gd name="T23" fmla="*/ 0 h 264"/>
                <a:gd name="T24" fmla="*/ 127 w 195"/>
                <a:gd name="T25" fmla="*/ 24 h 264"/>
                <a:gd name="T26" fmla="*/ 79 w 195"/>
                <a:gd name="T27" fmla="*/ 22 h 264"/>
                <a:gd name="T28" fmla="*/ 79 w 195"/>
                <a:gd name="T29" fmla="*/ 72 h 264"/>
                <a:gd name="T30" fmla="*/ 58 w 195"/>
                <a:gd name="T31" fmla="*/ 79 h 264"/>
                <a:gd name="T32" fmla="*/ 60 w 195"/>
                <a:gd name="T33" fmla="*/ 111 h 264"/>
                <a:gd name="T34" fmla="*/ 0 w 195"/>
                <a:gd name="T35" fmla="*/ 118 h 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5" h="264">
                  <a:moveTo>
                    <a:pt x="0" y="132"/>
                  </a:moveTo>
                  <a:lnTo>
                    <a:pt x="12" y="147"/>
                  </a:lnTo>
                  <a:lnTo>
                    <a:pt x="14" y="187"/>
                  </a:lnTo>
                  <a:lnTo>
                    <a:pt x="4" y="236"/>
                  </a:lnTo>
                  <a:lnTo>
                    <a:pt x="41" y="225"/>
                  </a:lnTo>
                  <a:lnTo>
                    <a:pt x="77" y="263"/>
                  </a:lnTo>
                  <a:lnTo>
                    <a:pt x="87" y="240"/>
                  </a:lnTo>
                  <a:lnTo>
                    <a:pt x="102" y="256"/>
                  </a:lnTo>
                  <a:lnTo>
                    <a:pt x="181" y="247"/>
                  </a:lnTo>
                  <a:lnTo>
                    <a:pt x="166" y="48"/>
                  </a:lnTo>
                  <a:lnTo>
                    <a:pt x="194" y="48"/>
                  </a:lnTo>
                  <a:lnTo>
                    <a:pt x="135" y="0"/>
                  </a:lnTo>
                  <a:lnTo>
                    <a:pt x="133" y="26"/>
                  </a:lnTo>
                  <a:lnTo>
                    <a:pt x="83" y="24"/>
                  </a:lnTo>
                  <a:lnTo>
                    <a:pt x="83" y="81"/>
                  </a:lnTo>
                  <a:lnTo>
                    <a:pt x="62" y="89"/>
                  </a:lnTo>
                  <a:lnTo>
                    <a:pt x="64" y="125"/>
                  </a:lnTo>
                  <a:lnTo>
                    <a:pt x="0" y="13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3" name="Freeform 208"/>
            <p:cNvSpPr>
              <a:spLocks/>
            </p:cNvSpPr>
            <p:nvPr/>
          </p:nvSpPr>
          <p:spPr bwMode="auto">
            <a:xfrm>
              <a:off x="2487" y="2300"/>
              <a:ext cx="178" cy="170"/>
            </a:xfrm>
            <a:custGeom>
              <a:avLst/>
              <a:gdLst>
                <a:gd name="T0" fmla="*/ 0 w 183"/>
                <a:gd name="T1" fmla="*/ 155 h 182"/>
                <a:gd name="T2" fmla="*/ 41 w 183"/>
                <a:gd name="T3" fmla="*/ 126 h 182"/>
                <a:gd name="T4" fmla="*/ 53 w 183"/>
                <a:gd name="T5" fmla="*/ 62 h 182"/>
                <a:gd name="T6" fmla="*/ 91 w 183"/>
                <a:gd name="T7" fmla="*/ 31 h 182"/>
                <a:gd name="T8" fmla="*/ 103 w 183"/>
                <a:gd name="T9" fmla="*/ 0 h 182"/>
                <a:gd name="T10" fmla="*/ 158 w 183"/>
                <a:gd name="T11" fmla="*/ 11 h 182"/>
                <a:gd name="T12" fmla="*/ 172 w 183"/>
                <a:gd name="T13" fmla="*/ 70 h 182"/>
                <a:gd name="T14" fmla="*/ 147 w 183"/>
                <a:gd name="T15" fmla="*/ 70 h 182"/>
                <a:gd name="T16" fmla="*/ 134 w 183"/>
                <a:gd name="T17" fmla="*/ 78 h 182"/>
                <a:gd name="T18" fmla="*/ 136 w 183"/>
                <a:gd name="T19" fmla="*/ 93 h 182"/>
                <a:gd name="T20" fmla="*/ 70 w 183"/>
                <a:gd name="T21" fmla="*/ 128 h 182"/>
                <a:gd name="T22" fmla="*/ 62 w 183"/>
                <a:gd name="T23" fmla="*/ 158 h 182"/>
                <a:gd name="T24" fmla="*/ 0 w 183"/>
                <a:gd name="T25" fmla="*/ 155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3" h="182">
                  <a:moveTo>
                    <a:pt x="0" y="178"/>
                  </a:moveTo>
                  <a:lnTo>
                    <a:pt x="43" y="145"/>
                  </a:lnTo>
                  <a:lnTo>
                    <a:pt x="57" y="71"/>
                  </a:lnTo>
                  <a:lnTo>
                    <a:pt x="97" y="35"/>
                  </a:lnTo>
                  <a:lnTo>
                    <a:pt x="109" y="0"/>
                  </a:lnTo>
                  <a:lnTo>
                    <a:pt x="167" y="13"/>
                  </a:lnTo>
                  <a:lnTo>
                    <a:pt x="182" y="80"/>
                  </a:lnTo>
                  <a:lnTo>
                    <a:pt x="155" y="80"/>
                  </a:lnTo>
                  <a:lnTo>
                    <a:pt x="142" y="89"/>
                  </a:lnTo>
                  <a:lnTo>
                    <a:pt x="144" y="107"/>
                  </a:lnTo>
                  <a:lnTo>
                    <a:pt x="74" y="147"/>
                  </a:lnTo>
                  <a:lnTo>
                    <a:pt x="66" y="181"/>
                  </a:lnTo>
                  <a:lnTo>
                    <a:pt x="0" y="17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4" name="Freeform 209"/>
            <p:cNvSpPr>
              <a:spLocks/>
            </p:cNvSpPr>
            <p:nvPr/>
          </p:nvSpPr>
          <p:spPr bwMode="auto">
            <a:xfrm>
              <a:off x="3151" y="3197"/>
              <a:ext cx="165" cy="315"/>
            </a:xfrm>
            <a:custGeom>
              <a:avLst/>
              <a:gdLst>
                <a:gd name="T0" fmla="*/ 0 w 169"/>
                <a:gd name="T1" fmla="*/ 83 h 335"/>
                <a:gd name="T2" fmla="*/ 4 w 169"/>
                <a:gd name="T3" fmla="*/ 93 h 335"/>
                <a:gd name="T4" fmla="*/ 42 w 169"/>
                <a:gd name="T5" fmla="*/ 106 h 335"/>
                <a:gd name="T6" fmla="*/ 46 w 169"/>
                <a:gd name="T7" fmla="*/ 124 h 335"/>
                <a:gd name="T8" fmla="*/ 44 w 169"/>
                <a:gd name="T9" fmla="*/ 171 h 335"/>
                <a:gd name="T10" fmla="*/ 23 w 169"/>
                <a:gd name="T11" fmla="*/ 218 h 335"/>
                <a:gd name="T12" fmla="*/ 27 w 169"/>
                <a:gd name="T13" fmla="*/ 277 h 335"/>
                <a:gd name="T14" fmla="*/ 29 w 169"/>
                <a:gd name="T15" fmla="*/ 295 h 335"/>
                <a:gd name="T16" fmla="*/ 44 w 169"/>
                <a:gd name="T17" fmla="*/ 295 h 335"/>
                <a:gd name="T18" fmla="*/ 44 w 169"/>
                <a:gd name="T19" fmla="*/ 277 h 335"/>
                <a:gd name="T20" fmla="*/ 82 w 169"/>
                <a:gd name="T21" fmla="*/ 249 h 335"/>
                <a:gd name="T22" fmla="*/ 69 w 169"/>
                <a:gd name="T23" fmla="*/ 171 h 335"/>
                <a:gd name="T24" fmla="*/ 160 w 169"/>
                <a:gd name="T25" fmla="*/ 91 h 335"/>
                <a:gd name="T26" fmla="*/ 160 w 169"/>
                <a:gd name="T27" fmla="*/ 0 h 335"/>
                <a:gd name="T28" fmla="*/ 138 w 169"/>
                <a:gd name="T29" fmla="*/ 17 h 335"/>
                <a:gd name="T30" fmla="*/ 75 w 169"/>
                <a:gd name="T31" fmla="*/ 22 h 335"/>
                <a:gd name="T32" fmla="*/ 75 w 169"/>
                <a:gd name="T33" fmla="*/ 55 h 335"/>
                <a:gd name="T34" fmla="*/ 90 w 169"/>
                <a:gd name="T35" fmla="*/ 82 h 335"/>
                <a:gd name="T36" fmla="*/ 80 w 169"/>
                <a:gd name="T37" fmla="*/ 120 h 335"/>
                <a:gd name="T38" fmla="*/ 65 w 169"/>
                <a:gd name="T39" fmla="*/ 99 h 335"/>
                <a:gd name="T40" fmla="*/ 67 w 169"/>
                <a:gd name="T41" fmla="*/ 73 h 335"/>
                <a:gd name="T42" fmla="*/ 50 w 169"/>
                <a:gd name="T43" fmla="*/ 65 h 335"/>
                <a:gd name="T44" fmla="*/ 0 w 169"/>
                <a:gd name="T45" fmla="*/ 83 h 3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9" h="335">
                  <a:moveTo>
                    <a:pt x="0" y="94"/>
                  </a:moveTo>
                  <a:lnTo>
                    <a:pt x="4" y="105"/>
                  </a:lnTo>
                  <a:lnTo>
                    <a:pt x="44" y="120"/>
                  </a:lnTo>
                  <a:lnTo>
                    <a:pt x="48" y="140"/>
                  </a:lnTo>
                  <a:lnTo>
                    <a:pt x="46" y="194"/>
                  </a:lnTo>
                  <a:lnTo>
                    <a:pt x="25" y="247"/>
                  </a:lnTo>
                  <a:lnTo>
                    <a:pt x="29" y="314"/>
                  </a:lnTo>
                  <a:lnTo>
                    <a:pt x="31" y="334"/>
                  </a:lnTo>
                  <a:lnTo>
                    <a:pt x="46" y="334"/>
                  </a:lnTo>
                  <a:lnTo>
                    <a:pt x="46" y="314"/>
                  </a:lnTo>
                  <a:lnTo>
                    <a:pt x="86" y="282"/>
                  </a:lnTo>
                  <a:lnTo>
                    <a:pt x="73" y="194"/>
                  </a:lnTo>
                  <a:lnTo>
                    <a:pt x="168" y="103"/>
                  </a:lnTo>
                  <a:lnTo>
                    <a:pt x="168" y="0"/>
                  </a:lnTo>
                  <a:lnTo>
                    <a:pt x="144" y="19"/>
                  </a:lnTo>
                  <a:lnTo>
                    <a:pt x="79" y="24"/>
                  </a:lnTo>
                  <a:lnTo>
                    <a:pt x="79" y="62"/>
                  </a:lnTo>
                  <a:lnTo>
                    <a:pt x="94" y="92"/>
                  </a:lnTo>
                  <a:lnTo>
                    <a:pt x="84" y="136"/>
                  </a:lnTo>
                  <a:lnTo>
                    <a:pt x="69" y="112"/>
                  </a:lnTo>
                  <a:lnTo>
                    <a:pt x="71" y="83"/>
                  </a:lnTo>
                  <a:lnTo>
                    <a:pt x="52" y="73"/>
                  </a:lnTo>
                  <a:lnTo>
                    <a:pt x="0" y="9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5" name="Freeform 210"/>
            <p:cNvSpPr>
              <a:spLocks/>
            </p:cNvSpPr>
            <p:nvPr/>
          </p:nvSpPr>
          <p:spPr bwMode="auto">
            <a:xfrm>
              <a:off x="3493" y="2522"/>
              <a:ext cx="121" cy="166"/>
            </a:xfrm>
            <a:custGeom>
              <a:avLst/>
              <a:gdLst>
                <a:gd name="T0" fmla="*/ 0 w 124"/>
                <a:gd name="T1" fmla="*/ 110 h 175"/>
                <a:gd name="T2" fmla="*/ 16 w 124"/>
                <a:gd name="T3" fmla="*/ 157 h 175"/>
                <a:gd name="T4" fmla="*/ 43 w 124"/>
                <a:gd name="T5" fmla="*/ 146 h 175"/>
                <a:gd name="T6" fmla="*/ 87 w 124"/>
                <a:gd name="T7" fmla="*/ 108 h 175"/>
                <a:gd name="T8" fmla="*/ 87 w 124"/>
                <a:gd name="T9" fmla="*/ 90 h 175"/>
                <a:gd name="T10" fmla="*/ 114 w 124"/>
                <a:gd name="T11" fmla="*/ 56 h 175"/>
                <a:gd name="T12" fmla="*/ 117 w 124"/>
                <a:gd name="T13" fmla="*/ 46 h 175"/>
                <a:gd name="T14" fmla="*/ 101 w 124"/>
                <a:gd name="T15" fmla="*/ 27 h 175"/>
                <a:gd name="T16" fmla="*/ 64 w 124"/>
                <a:gd name="T17" fmla="*/ 0 h 175"/>
                <a:gd name="T18" fmla="*/ 58 w 124"/>
                <a:gd name="T19" fmla="*/ 0 h 175"/>
                <a:gd name="T20" fmla="*/ 61 w 124"/>
                <a:gd name="T21" fmla="*/ 13 h 175"/>
                <a:gd name="T22" fmla="*/ 48 w 124"/>
                <a:gd name="T23" fmla="*/ 40 h 175"/>
                <a:gd name="T24" fmla="*/ 58 w 124"/>
                <a:gd name="T25" fmla="*/ 52 h 175"/>
                <a:gd name="T26" fmla="*/ 43 w 124"/>
                <a:gd name="T27" fmla="*/ 92 h 175"/>
                <a:gd name="T28" fmla="*/ 0 w 124"/>
                <a:gd name="T29" fmla="*/ 110 h 1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4" h="175">
                  <a:moveTo>
                    <a:pt x="0" y="122"/>
                  </a:moveTo>
                  <a:lnTo>
                    <a:pt x="16" y="174"/>
                  </a:lnTo>
                  <a:lnTo>
                    <a:pt x="45" y="162"/>
                  </a:lnTo>
                  <a:lnTo>
                    <a:pt x="91" y="120"/>
                  </a:lnTo>
                  <a:lnTo>
                    <a:pt x="91" y="100"/>
                  </a:lnTo>
                  <a:lnTo>
                    <a:pt x="120" y="62"/>
                  </a:lnTo>
                  <a:lnTo>
                    <a:pt x="123" y="51"/>
                  </a:lnTo>
                  <a:lnTo>
                    <a:pt x="106" y="29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4" y="15"/>
                  </a:lnTo>
                  <a:lnTo>
                    <a:pt x="50" y="44"/>
                  </a:lnTo>
                  <a:lnTo>
                    <a:pt x="60" y="58"/>
                  </a:lnTo>
                  <a:lnTo>
                    <a:pt x="45" y="102"/>
                  </a:lnTo>
                  <a:lnTo>
                    <a:pt x="0" y="12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6" name="Freeform 211"/>
            <p:cNvSpPr>
              <a:spLocks/>
            </p:cNvSpPr>
            <p:nvPr/>
          </p:nvSpPr>
          <p:spPr bwMode="auto">
            <a:xfrm>
              <a:off x="2689" y="2551"/>
              <a:ext cx="250" cy="228"/>
            </a:xfrm>
            <a:custGeom>
              <a:avLst/>
              <a:gdLst>
                <a:gd name="T0" fmla="*/ 0 w 256"/>
                <a:gd name="T1" fmla="*/ 154 h 243"/>
                <a:gd name="T2" fmla="*/ 2 w 256"/>
                <a:gd name="T3" fmla="*/ 172 h 243"/>
                <a:gd name="T4" fmla="*/ 31 w 256"/>
                <a:gd name="T5" fmla="*/ 206 h 243"/>
                <a:gd name="T6" fmla="*/ 39 w 256"/>
                <a:gd name="T7" fmla="*/ 199 h 243"/>
                <a:gd name="T8" fmla="*/ 50 w 256"/>
                <a:gd name="T9" fmla="*/ 213 h 243"/>
                <a:gd name="T10" fmla="*/ 67 w 256"/>
                <a:gd name="T11" fmla="*/ 175 h 243"/>
                <a:gd name="T12" fmla="*/ 138 w 256"/>
                <a:gd name="T13" fmla="*/ 195 h 243"/>
                <a:gd name="T14" fmla="*/ 198 w 256"/>
                <a:gd name="T15" fmla="*/ 174 h 243"/>
                <a:gd name="T16" fmla="*/ 200 w 256"/>
                <a:gd name="T17" fmla="*/ 165 h 243"/>
                <a:gd name="T18" fmla="*/ 232 w 256"/>
                <a:gd name="T19" fmla="*/ 119 h 243"/>
                <a:gd name="T20" fmla="*/ 243 w 256"/>
                <a:gd name="T21" fmla="*/ 56 h 243"/>
                <a:gd name="T22" fmla="*/ 227 w 256"/>
                <a:gd name="T23" fmla="*/ 37 h 243"/>
                <a:gd name="T24" fmla="*/ 227 w 256"/>
                <a:gd name="T25" fmla="*/ 9 h 243"/>
                <a:gd name="T26" fmla="*/ 175 w 256"/>
                <a:gd name="T27" fmla="*/ 0 h 243"/>
                <a:gd name="T28" fmla="*/ 84 w 256"/>
                <a:gd name="T29" fmla="*/ 72 h 243"/>
                <a:gd name="T30" fmla="*/ 58 w 256"/>
                <a:gd name="T31" fmla="*/ 80 h 243"/>
                <a:gd name="T32" fmla="*/ 60 w 256"/>
                <a:gd name="T33" fmla="*/ 135 h 243"/>
                <a:gd name="T34" fmla="*/ 48 w 256"/>
                <a:gd name="T35" fmla="*/ 148 h 243"/>
                <a:gd name="T36" fmla="*/ 0 w 256"/>
                <a:gd name="T37" fmla="*/ 154 h 2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6" h="243">
                  <a:moveTo>
                    <a:pt x="0" y="175"/>
                  </a:moveTo>
                  <a:lnTo>
                    <a:pt x="2" y="195"/>
                  </a:lnTo>
                  <a:lnTo>
                    <a:pt x="33" y="235"/>
                  </a:lnTo>
                  <a:lnTo>
                    <a:pt x="41" y="226"/>
                  </a:lnTo>
                  <a:lnTo>
                    <a:pt x="52" y="242"/>
                  </a:lnTo>
                  <a:lnTo>
                    <a:pt x="71" y="199"/>
                  </a:lnTo>
                  <a:lnTo>
                    <a:pt x="144" y="222"/>
                  </a:lnTo>
                  <a:lnTo>
                    <a:pt x="208" y="197"/>
                  </a:lnTo>
                  <a:lnTo>
                    <a:pt x="210" y="188"/>
                  </a:lnTo>
                  <a:lnTo>
                    <a:pt x="244" y="135"/>
                  </a:lnTo>
                  <a:lnTo>
                    <a:pt x="255" y="64"/>
                  </a:lnTo>
                  <a:lnTo>
                    <a:pt x="238" y="42"/>
                  </a:lnTo>
                  <a:lnTo>
                    <a:pt x="238" y="11"/>
                  </a:lnTo>
                  <a:lnTo>
                    <a:pt x="183" y="0"/>
                  </a:lnTo>
                  <a:lnTo>
                    <a:pt x="88" y="82"/>
                  </a:lnTo>
                  <a:lnTo>
                    <a:pt x="60" y="91"/>
                  </a:lnTo>
                  <a:lnTo>
                    <a:pt x="62" y="153"/>
                  </a:lnTo>
                  <a:lnTo>
                    <a:pt x="50" y="168"/>
                  </a:lnTo>
                  <a:lnTo>
                    <a:pt x="0" y="17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7" name="Freeform 212"/>
            <p:cNvSpPr>
              <a:spLocks/>
            </p:cNvSpPr>
            <p:nvPr/>
          </p:nvSpPr>
          <p:spPr bwMode="auto">
            <a:xfrm>
              <a:off x="2729" y="2735"/>
              <a:ext cx="182" cy="186"/>
            </a:xfrm>
            <a:custGeom>
              <a:avLst/>
              <a:gdLst>
                <a:gd name="T0" fmla="*/ 0 w 187"/>
                <a:gd name="T1" fmla="*/ 136 h 197"/>
                <a:gd name="T2" fmla="*/ 12 w 187"/>
                <a:gd name="T3" fmla="*/ 40 h 197"/>
                <a:gd name="T4" fmla="*/ 29 w 187"/>
                <a:gd name="T5" fmla="*/ 0 h 197"/>
                <a:gd name="T6" fmla="*/ 97 w 187"/>
                <a:gd name="T7" fmla="*/ 22 h 197"/>
                <a:gd name="T8" fmla="*/ 159 w 187"/>
                <a:gd name="T9" fmla="*/ 0 h 197"/>
                <a:gd name="T10" fmla="*/ 169 w 187"/>
                <a:gd name="T11" fmla="*/ 24 h 197"/>
                <a:gd name="T12" fmla="*/ 176 w 187"/>
                <a:gd name="T13" fmla="*/ 40 h 197"/>
                <a:gd name="T14" fmla="*/ 162 w 187"/>
                <a:gd name="T15" fmla="*/ 54 h 197"/>
                <a:gd name="T16" fmla="*/ 128 w 187"/>
                <a:gd name="T17" fmla="*/ 133 h 197"/>
                <a:gd name="T18" fmla="*/ 97 w 187"/>
                <a:gd name="T19" fmla="*/ 127 h 197"/>
                <a:gd name="T20" fmla="*/ 85 w 187"/>
                <a:gd name="T21" fmla="*/ 167 h 197"/>
                <a:gd name="T22" fmla="*/ 52 w 187"/>
                <a:gd name="T23" fmla="*/ 175 h 197"/>
                <a:gd name="T24" fmla="*/ 29 w 187"/>
                <a:gd name="T25" fmla="*/ 143 h 197"/>
                <a:gd name="T26" fmla="*/ 0 w 187"/>
                <a:gd name="T27" fmla="*/ 136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7" h="197">
                  <a:moveTo>
                    <a:pt x="0" y="153"/>
                  </a:moveTo>
                  <a:lnTo>
                    <a:pt x="12" y="44"/>
                  </a:lnTo>
                  <a:lnTo>
                    <a:pt x="31" y="0"/>
                  </a:lnTo>
                  <a:lnTo>
                    <a:pt x="103" y="24"/>
                  </a:lnTo>
                  <a:lnTo>
                    <a:pt x="167" y="0"/>
                  </a:lnTo>
                  <a:lnTo>
                    <a:pt x="179" y="26"/>
                  </a:lnTo>
                  <a:lnTo>
                    <a:pt x="186" y="44"/>
                  </a:lnTo>
                  <a:lnTo>
                    <a:pt x="171" y="60"/>
                  </a:lnTo>
                  <a:lnTo>
                    <a:pt x="136" y="149"/>
                  </a:lnTo>
                  <a:lnTo>
                    <a:pt x="103" y="142"/>
                  </a:lnTo>
                  <a:lnTo>
                    <a:pt x="89" y="187"/>
                  </a:lnTo>
                  <a:lnTo>
                    <a:pt x="54" y="196"/>
                  </a:lnTo>
                  <a:lnTo>
                    <a:pt x="31" y="160"/>
                  </a:lnTo>
                  <a:lnTo>
                    <a:pt x="0" y="15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8" name="Freeform 213"/>
            <p:cNvSpPr>
              <a:spLocks/>
            </p:cNvSpPr>
            <p:nvPr/>
          </p:nvSpPr>
          <p:spPr bwMode="auto">
            <a:xfrm>
              <a:off x="2423" y="2757"/>
              <a:ext cx="48" cy="35"/>
            </a:xfrm>
            <a:custGeom>
              <a:avLst/>
              <a:gdLst>
                <a:gd name="T0" fmla="*/ 0 w 49"/>
                <a:gd name="T1" fmla="*/ 6 h 37"/>
                <a:gd name="T2" fmla="*/ 14 w 49"/>
                <a:gd name="T3" fmla="*/ 19 h 37"/>
                <a:gd name="T4" fmla="*/ 29 w 49"/>
                <a:gd name="T5" fmla="*/ 12 h 37"/>
                <a:gd name="T6" fmla="*/ 20 w 49"/>
                <a:gd name="T7" fmla="*/ 19 h 37"/>
                <a:gd name="T8" fmla="*/ 27 w 49"/>
                <a:gd name="T9" fmla="*/ 32 h 37"/>
                <a:gd name="T10" fmla="*/ 46 w 49"/>
                <a:gd name="T11" fmla="*/ 19 h 37"/>
                <a:gd name="T12" fmla="*/ 46 w 49"/>
                <a:gd name="T13" fmla="*/ 0 h 37"/>
                <a:gd name="T14" fmla="*/ 0 w 49"/>
                <a:gd name="T15" fmla="*/ 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37">
                  <a:moveTo>
                    <a:pt x="0" y="6"/>
                  </a:moveTo>
                  <a:lnTo>
                    <a:pt x="14" y="21"/>
                  </a:lnTo>
                  <a:lnTo>
                    <a:pt x="31" y="14"/>
                  </a:lnTo>
                  <a:lnTo>
                    <a:pt x="20" y="21"/>
                  </a:lnTo>
                  <a:lnTo>
                    <a:pt x="29" y="36"/>
                  </a:lnTo>
                  <a:lnTo>
                    <a:pt x="48" y="21"/>
                  </a:lnTo>
                  <a:lnTo>
                    <a:pt x="48" y="0"/>
                  </a:lnTo>
                  <a:lnTo>
                    <a:pt x="0" y="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59" name="Freeform 214"/>
            <p:cNvSpPr>
              <a:spLocks/>
            </p:cNvSpPr>
            <p:nvPr/>
          </p:nvSpPr>
          <p:spPr bwMode="auto">
            <a:xfrm>
              <a:off x="3473" y="2497"/>
              <a:ext cx="18" cy="33"/>
            </a:xfrm>
            <a:custGeom>
              <a:avLst/>
              <a:gdLst>
                <a:gd name="T0" fmla="*/ 0 w 19"/>
                <a:gd name="T1" fmla="*/ 23 h 37"/>
                <a:gd name="T2" fmla="*/ 9 w 19"/>
                <a:gd name="T3" fmla="*/ 29 h 37"/>
                <a:gd name="T4" fmla="*/ 16 w 19"/>
                <a:gd name="T5" fmla="*/ 26 h 37"/>
                <a:gd name="T6" fmla="*/ 9 w 19"/>
                <a:gd name="T7" fmla="*/ 0 h 37"/>
                <a:gd name="T8" fmla="*/ 0 w 19"/>
                <a:gd name="T9" fmla="*/ 2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7">
                  <a:moveTo>
                    <a:pt x="0" y="29"/>
                  </a:moveTo>
                  <a:lnTo>
                    <a:pt x="9" y="36"/>
                  </a:lnTo>
                  <a:lnTo>
                    <a:pt x="18" y="33"/>
                  </a:lnTo>
                  <a:lnTo>
                    <a:pt x="9" y="0"/>
                  </a:lnTo>
                  <a:lnTo>
                    <a:pt x="0" y="2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0" name="Freeform 215"/>
            <p:cNvSpPr>
              <a:spLocks/>
            </p:cNvSpPr>
            <p:nvPr/>
          </p:nvSpPr>
          <p:spPr bwMode="auto">
            <a:xfrm>
              <a:off x="3137" y="3020"/>
              <a:ext cx="27" cy="27"/>
            </a:xfrm>
            <a:custGeom>
              <a:avLst/>
              <a:gdLst>
                <a:gd name="T0" fmla="*/ 0 w 28"/>
                <a:gd name="T1" fmla="*/ 24 h 29"/>
                <a:gd name="T2" fmla="*/ 10 w 28"/>
                <a:gd name="T3" fmla="*/ 4 h 29"/>
                <a:gd name="T4" fmla="*/ 20 w 28"/>
                <a:gd name="T5" fmla="*/ 0 h 29"/>
                <a:gd name="T6" fmla="*/ 25 w 28"/>
                <a:gd name="T7" fmla="*/ 20 h 29"/>
                <a:gd name="T8" fmla="*/ 0 w 28"/>
                <a:gd name="T9" fmla="*/ 2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9">
                  <a:moveTo>
                    <a:pt x="0" y="28"/>
                  </a:moveTo>
                  <a:lnTo>
                    <a:pt x="10" y="4"/>
                  </a:lnTo>
                  <a:lnTo>
                    <a:pt x="22" y="0"/>
                  </a:lnTo>
                  <a:lnTo>
                    <a:pt x="27" y="23"/>
                  </a:lnTo>
                  <a:lnTo>
                    <a:pt x="0" y="2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1" name="Freeform 216"/>
            <p:cNvSpPr>
              <a:spLocks/>
            </p:cNvSpPr>
            <p:nvPr/>
          </p:nvSpPr>
          <p:spPr bwMode="auto">
            <a:xfrm>
              <a:off x="3223" y="2376"/>
              <a:ext cx="329" cy="329"/>
            </a:xfrm>
            <a:custGeom>
              <a:avLst/>
              <a:gdLst>
                <a:gd name="T0" fmla="*/ 0 w 337"/>
                <a:gd name="T1" fmla="*/ 80 h 351"/>
                <a:gd name="T2" fmla="*/ 4 w 337"/>
                <a:gd name="T3" fmla="*/ 52 h 351"/>
                <a:gd name="T4" fmla="*/ 21 w 337"/>
                <a:gd name="T5" fmla="*/ 58 h 351"/>
                <a:gd name="T6" fmla="*/ 43 w 337"/>
                <a:gd name="T7" fmla="*/ 42 h 351"/>
                <a:gd name="T8" fmla="*/ 50 w 337"/>
                <a:gd name="T9" fmla="*/ 31 h 351"/>
                <a:gd name="T10" fmla="*/ 33 w 337"/>
                <a:gd name="T11" fmla="*/ 13 h 351"/>
                <a:gd name="T12" fmla="*/ 68 w 337"/>
                <a:gd name="T13" fmla="*/ 0 h 351"/>
                <a:gd name="T14" fmla="*/ 135 w 337"/>
                <a:gd name="T15" fmla="*/ 35 h 351"/>
                <a:gd name="T16" fmla="*/ 137 w 337"/>
                <a:gd name="T17" fmla="*/ 49 h 351"/>
                <a:gd name="T18" fmla="*/ 155 w 337"/>
                <a:gd name="T19" fmla="*/ 56 h 351"/>
                <a:gd name="T20" fmla="*/ 169 w 337"/>
                <a:gd name="T21" fmla="*/ 66 h 351"/>
                <a:gd name="T22" fmla="*/ 181 w 337"/>
                <a:gd name="T23" fmla="*/ 58 h 351"/>
                <a:gd name="T24" fmla="*/ 209 w 337"/>
                <a:gd name="T25" fmla="*/ 70 h 351"/>
                <a:gd name="T26" fmla="*/ 247 w 337"/>
                <a:gd name="T27" fmla="*/ 139 h 351"/>
                <a:gd name="T28" fmla="*/ 251 w 337"/>
                <a:gd name="T29" fmla="*/ 145 h 351"/>
                <a:gd name="T30" fmla="*/ 264 w 337"/>
                <a:gd name="T31" fmla="*/ 172 h 351"/>
                <a:gd name="T32" fmla="*/ 311 w 337"/>
                <a:gd name="T33" fmla="*/ 180 h 351"/>
                <a:gd name="T34" fmla="*/ 320 w 337"/>
                <a:gd name="T35" fmla="*/ 191 h 351"/>
                <a:gd name="T36" fmla="*/ 308 w 337"/>
                <a:gd name="T37" fmla="*/ 230 h 351"/>
                <a:gd name="T38" fmla="*/ 264 w 337"/>
                <a:gd name="T39" fmla="*/ 248 h 351"/>
                <a:gd name="T40" fmla="*/ 215 w 337"/>
                <a:gd name="T41" fmla="*/ 259 h 351"/>
                <a:gd name="T42" fmla="*/ 178 w 337"/>
                <a:gd name="T43" fmla="*/ 307 h 351"/>
                <a:gd name="T44" fmla="*/ 178 w 337"/>
                <a:gd name="T45" fmla="*/ 290 h 351"/>
                <a:gd name="T46" fmla="*/ 151 w 337"/>
                <a:gd name="T47" fmla="*/ 277 h 351"/>
                <a:gd name="T48" fmla="*/ 122 w 337"/>
                <a:gd name="T49" fmla="*/ 293 h 351"/>
                <a:gd name="T50" fmla="*/ 95 w 337"/>
                <a:gd name="T51" fmla="*/ 239 h 351"/>
                <a:gd name="T52" fmla="*/ 70 w 337"/>
                <a:gd name="T53" fmla="*/ 216 h 351"/>
                <a:gd name="T54" fmla="*/ 60 w 337"/>
                <a:gd name="T55" fmla="*/ 159 h 351"/>
                <a:gd name="T56" fmla="*/ 0 w 337"/>
                <a:gd name="T57" fmla="*/ 80 h 3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7" h="351">
                  <a:moveTo>
                    <a:pt x="0" y="91"/>
                  </a:moveTo>
                  <a:lnTo>
                    <a:pt x="4" y="60"/>
                  </a:lnTo>
                  <a:lnTo>
                    <a:pt x="22" y="66"/>
                  </a:lnTo>
                  <a:lnTo>
                    <a:pt x="45" y="48"/>
                  </a:lnTo>
                  <a:lnTo>
                    <a:pt x="52" y="35"/>
                  </a:lnTo>
                  <a:lnTo>
                    <a:pt x="35" y="15"/>
                  </a:lnTo>
                  <a:lnTo>
                    <a:pt x="72" y="0"/>
                  </a:lnTo>
                  <a:lnTo>
                    <a:pt x="141" y="40"/>
                  </a:lnTo>
                  <a:lnTo>
                    <a:pt x="143" y="55"/>
                  </a:lnTo>
                  <a:lnTo>
                    <a:pt x="163" y="64"/>
                  </a:lnTo>
                  <a:lnTo>
                    <a:pt x="177" y="75"/>
                  </a:lnTo>
                  <a:lnTo>
                    <a:pt x="190" y="66"/>
                  </a:lnTo>
                  <a:lnTo>
                    <a:pt x="219" y="80"/>
                  </a:lnTo>
                  <a:lnTo>
                    <a:pt x="259" y="158"/>
                  </a:lnTo>
                  <a:lnTo>
                    <a:pt x="263" y="165"/>
                  </a:lnTo>
                  <a:lnTo>
                    <a:pt x="277" y="196"/>
                  </a:lnTo>
                  <a:lnTo>
                    <a:pt x="327" y="205"/>
                  </a:lnTo>
                  <a:lnTo>
                    <a:pt x="336" y="218"/>
                  </a:lnTo>
                  <a:lnTo>
                    <a:pt x="323" y="261"/>
                  </a:lnTo>
                  <a:lnTo>
                    <a:pt x="277" y="283"/>
                  </a:lnTo>
                  <a:lnTo>
                    <a:pt x="225" y="294"/>
                  </a:lnTo>
                  <a:lnTo>
                    <a:pt x="186" y="350"/>
                  </a:lnTo>
                  <a:lnTo>
                    <a:pt x="186" y="330"/>
                  </a:lnTo>
                  <a:lnTo>
                    <a:pt x="159" y="316"/>
                  </a:lnTo>
                  <a:lnTo>
                    <a:pt x="128" y="334"/>
                  </a:lnTo>
                  <a:lnTo>
                    <a:pt x="99" y="272"/>
                  </a:lnTo>
                  <a:lnTo>
                    <a:pt x="74" y="245"/>
                  </a:lnTo>
                  <a:lnTo>
                    <a:pt x="62" y="181"/>
                  </a:lnTo>
                  <a:lnTo>
                    <a:pt x="0" y="9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2" name="Freeform 217"/>
            <p:cNvSpPr>
              <a:spLocks/>
            </p:cNvSpPr>
            <p:nvPr/>
          </p:nvSpPr>
          <p:spPr bwMode="auto">
            <a:xfrm>
              <a:off x="2413" y="2684"/>
              <a:ext cx="99" cy="78"/>
            </a:xfrm>
            <a:custGeom>
              <a:avLst/>
              <a:gdLst>
                <a:gd name="T0" fmla="*/ 0 w 102"/>
                <a:gd name="T1" fmla="*/ 31 h 83"/>
                <a:gd name="T2" fmla="*/ 14 w 102"/>
                <a:gd name="T3" fmla="*/ 52 h 83"/>
                <a:gd name="T4" fmla="*/ 57 w 102"/>
                <a:gd name="T5" fmla="*/ 56 h 83"/>
                <a:gd name="T6" fmla="*/ 12 w 102"/>
                <a:gd name="T7" fmla="*/ 62 h 83"/>
                <a:gd name="T8" fmla="*/ 12 w 102"/>
                <a:gd name="T9" fmla="*/ 72 h 83"/>
                <a:gd name="T10" fmla="*/ 57 w 102"/>
                <a:gd name="T11" fmla="*/ 68 h 83"/>
                <a:gd name="T12" fmla="*/ 95 w 102"/>
                <a:gd name="T13" fmla="*/ 72 h 83"/>
                <a:gd name="T14" fmla="*/ 81 w 102"/>
                <a:gd name="T15" fmla="*/ 31 h 83"/>
                <a:gd name="T16" fmla="*/ 48 w 102"/>
                <a:gd name="T17" fmla="*/ 0 h 83"/>
                <a:gd name="T18" fmla="*/ 14 w 102"/>
                <a:gd name="T19" fmla="*/ 8 h 83"/>
                <a:gd name="T20" fmla="*/ 0 w 102"/>
                <a:gd name="T21" fmla="*/ 3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83">
                  <a:moveTo>
                    <a:pt x="0" y="35"/>
                  </a:moveTo>
                  <a:lnTo>
                    <a:pt x="14" y="59"/>
                  </a:lnTo>
                  <a:lnTo>
                    <a:pt x="61" y="64"/>
                  </a:lnTo>
                  <a:lnTo>
                    <a:pt x="12" y="70"/>
                  </a:lnTo>
                  <a:lnTo>
                    <a:pt x="12" y="82"/>
                  </a:lnTo>
                  <a:lnTo>
                    <a:pt x="61" y="77"/>
                  </a:lnTo>
                  <a:lnTo>
                    <a:pt x="101" y="82"/>
                  </a:lnTo>
                  <a:lnTo>
                    <a:pt x="86" y="35"/>
                  </a:lnTo>
                  <a:lnTo>
                    <a:pt x="50" y="0"/>
                  </a:lnTo>
                  <a:lnTo>
                    <a:pt x="14" y="8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3" name="Freeform 218"/>
            <p:cNvSpPr>
              <a:spLocks/>
            </p:cNvSpPr>
            <p:nvPr/>
          </p:nvSpPr>
          <p:spPr bwMode="auto">
            <a:xfrm>
              <a:off x="2477" y="2809"/>
              <a:ext cx="49" cy="59"/>
            </a:xfrm>
            <a:custGeom>
              <a:avLst/>
              <a:gdLst>
                <a:gd name="T0" fmla="*/ 0 w 50"/>
                <a:gd name="T1" fmla="*/ 16 h 63"/>
                <a:gd name="T2" fmla="*/ 8 w 50"/>
                <a:gd name="T3" fmla="*/ 36 h 63"/>
                <a:gd name="T4" fmla="*/ 29 w 50"/>
                <a:gd name="T5" fmla="*/ 54 h 63"/>
                <a:gd name="T6" fmla="*/ 47 w 50"/>
                <a:gd name="T7" fmla="*/ 28 h 63"/>
                <a:gd name="T8" fmla="*/ 32 w 50"/>
                <a:gd name="T9" fmla="*/ 0 h 63"/>
                <a:gd name="T10" fmla="*/ 0 w 50"/>
                <a:gd name="T11" fmla="*/ 16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3">
                  <a:moveTo>
                    <a:pt x="0" y="18"/>
                  </a:moveTo>
                  <a:lnTo>
                    <a:pt x="8" y="41"/>
                  </a:lnTo>
                  <a:lnTo>
                    <a:pt x="31" y="62"/>
                  </a:lnTo>
                  <a:lnTo>
                    <a:pt x="49" y="32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4" name="Freeform 219"/>
            <p:cNvSpPr>
              <a:spLocks/>
            </p:cNvSpPr>
            <p:nvPr/>
          </p:nvSpPr>
          <p:spPr bwMode="auto">
            <a:xfrm>
              <a:off x="3323" y="2774"/>
              <a:ext cx="159" cy="256"/>
            </a:xfrm>
            <a:custGeom>
              <a:avLst/>
              <a:gdLst>
                <a:gd name="T0" fmla="*/ 0 w 163"/>
                <a:gd name="T1" fmla="*/ 223 h 273"/>
                <a:gd name="T2" fmla="*/ 0 w 163"/>
                <a:gd name="T3" fmla="*/ 161 h 273"/>
                <a:gd name="T4" fmla="*/ 12 w 163"/>
                <a:gd name="T5" fmla="*/ 142 h 273"/>
                <a:gd name="T6" fmla="*/ 59 w 163"/>
                <a:gd name="T7" fmla="*/ 122 h 273"/>
                <a:gd name="T8" fmla="*/ 104 w 163"/>
                <a:gd name="T9" fmla="*/ 68 h 273"/>
                <a:gd name="T10" fmla="*/ 45 w 163"/>
                <a:gd name="T11" fmla="*/ 50 h 273"/>
                <a:gd name="T12" fmla="*/ 24 w 163"/>
                <a:gd name="T13" fmla="*/ 17 h 273"/>
                <a:gd name="T14" fmla="*/ 33 w 163"/>
                <a:gd name="T15" fmla="*/ 8 h 273"/>
                <a:gd name="T16" fmla="*/ 59 w 163"/>
                <a:gd name="T17" fmla="*/ 26 h 273"/>
                <a:gd name="T18" fmla="*/ 143 w 163"/>
                <a:gd name="T19" fmla="*/ 0 h 273"/>
                <a:gd name="T20" fmla="*/ 154 w 163"/>
                <a:gd name="T21" fmla="*/ 29 h 273"/>
                <a:gd name="T22" fmla="*/ 99 w 163"/>
                <a:gd name="T23" fmla="*/ 140 h 273"/>
                <a:gd name="T24" fmla="*/ 8 w 163"/>
                <a:gd name="T25" fmla="*/ 239 h 273"/>
                <a:gd name="T26" fmla="*/ 0 w 163"/>
                <a:gd name="T27" fmla="*/ 223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273">
                  <a:moveTo>
                    <a:pt x="0" y="254"/>
                  </a:moveTo>
                  <a:lnTo>
                    <a:pt x="0" y="183"/>
                  </a:lnTo>
                  <a:lnTo>
                    <a:pt x="12" y="161"/>
                  </a:lnTo>
                  <a:lnTo>
                    <a:pt x="62" y="139"/>
                  </a:lnTo>
                  <a:lnTo>
                    <a:pt x="110" y="77"/>
                  </a:lnTo>
                  <a:lnTo>
                    <a:pt x="47" y="57"/>
                  </a:lnTo>
                  <a:lnTo>
                    <a:pt x="26" y="19"/>
                  </a:lnTo>
                  <a:lnTo>
                    <a:pt x="35" y="8"/>
                  </a:lnTo>
                  <a:lnTo>
                    <a:pt x="62" y="30"/>
                  </a:lnTo>
                  <a:lnTo>
                    <a:pt x="151" y="0"/>
                  </a:lnTo>
                  <a:lnTo>
                    <a:pt x="162" y="33"/>
                  </a:lnTo>
                  <a:lnTo>
                    <a:pt x="104" y="159"/>
                  </a:lnTo>
                  <a:lnTo>
                    <a:pt x="8" y="272"/>
                  </a:lnTo>
                  <a:lnTo>
                    <a:pt x="0" y="25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5" name="Freeform 220"/>
            <p:cNvSpPr>
              <a:spLocks/>
            </p:cNvSpPr>
            <p:nvPr/>
          </p:nvSpPr>
          <p:spPr bwMode="auto">
            <a:xfrm>
              <a:off x="3075" y="3296"/>
              <a:ext cx="122" cy="135"/>
            </a:xfrm>
            <a:custGeom>
              <a:avLst/>
              <a:gdLst>
                <a:gd name="T0" fmla="*/ 0 w 125"/>
                <a:gd name="T1" fmla="*/ 38 h 144"/>
                <a:gd name="T2" fmla="*/ 26 w 125"/>
                <a:gd name="T3" fmla="*/ 38 h 144"/>
                <a:gd name="T4" fmla="*/ 51 w 125"/>
                <a:gd name="T5" fmla="*/ 18 h 144"/>
                <a:gd name="T6" fmla="*/ 55 w 125"/>
                <a:gd name="T7" fmla="*/ 6 h 144"/>
                <a:gd name="T8" fmla="*/ 76 w 125"/>
                <a:gd name="T9" fmla="*/ 0 h 144"/>
                <a:gd name="T10" fmla="*/ 113 w 125"/>
                <a:gd name="T11" fmla="*/ 13 h 144"/>
                <a:gd name="T12" fmla="*/ 118 w 125"/>
                <a:gd name="T13" fmla="*/ 31 h 144"/>
                <a:gd name="T14" fmla="*/ 115 w 125"/>
                <a:gd name="T15" fmla="*/ 78 h 144"/>
                <a:gd name="T16" fmla="*/ 97 w 125"/>
                <a:gd name="T17" fmla="*/ 126 h 144"/>
                <a:gd name="T18" fmla="*/ 61 w 125"/>
                <a:gd name="T19" fmla="*/ 118 h 144"/>
                <a:gd name="T20" fmla="*/ 41 w 125"/>
                <a:gd name="T21" fmla="*/ 107 h 144"/>
                <a:gd name="T22" fmla="*/ 0 w 125"/>
                <a:gd name="T23" fmla="*/ 38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5" h="144">
                  <a:moveTo>
                    <a:pt x="0" y="44"/>
                  </a:moveTo>
                  <a:lnTo>
                    <a:pt x="28" y="44"/>
                  </a:lnTo>
                  <a:lnTo>
                    <a:pt x="53" y="20"/>
                  </a:lnTo>
                  <a:lnTo>
                    <a:pt x="57" y="6"/>
                  </a:lnTo>
                  <a:lnTo>
                    <a:pt x="80" y="0"/>
                  </a:lnTo>
                  <a:lnTo>
                    <a:pt x="119" y="15"/>
                  </a:lnTo>
                  <a:lnTo>
                    <a:pt x="124" y="35"/>
                  </a:lnTo>
                  <a:lnTo>
                    <a:pt x="121" y="89"/>
                  </a:lnTo>
                  <a:lnTo>
                    <a:pt x="101" y="143"/>
                  </a:lnTo>
                  <a:lnTo>
                    <a:pt x="64" y="134"/>
                  </a:lnTo>
                  <a:lnTo>
                    <a:pt x="43" y="122"/>
                  </a:lnTo>
                  <a:lnTo>
                    <a:pt x="0" y="44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6" name="Freeform 221"/>
            <p:cNvSpPr>
              <a:spLocks/>
            </p:cNvSpPr>
            <p:nvPr/>
          </p:nvSpPr>
          <p:spPr bwMode="auto">
            <a:xfrm>
              <a:off x="2864" y="3321"/>
              <a:ext cx="212" cy="241"/>
            </a:xfrm>
            <a:custGeom>
              <a:avLst/>
              <a:gdLst>
                <a:gd name="T0" fmla="*/ 0 w 218"/>
                <a:gd name="T1" fmla="*/ 7 h 258"/>
                <a:gd name="T2" fmla="*/ 23 w 218"/>
                <a:gd name="T3" fmla="*/ 0 h 258"/>
                <a:gd name="T4" fmla="*/ 148 w 218"/>
                <a:gd name="T5" fmla="*/ 21 h 258"/>
                <a:gd name="T6" fmla="*/ 175 w 218"/>
                <a:gd name="T7" fmla="*/ 13 h 258"/>
                <a:gd name="T8" fmla="*/ 205 w 218"/>
                <a:gd name="T9" fmla="*/ 15 h 258"/>
                <a:gd name="T10" fmla="*/ 181 w 218"/>
                <a:gd name="T11" fmla="*/ 33 h 258"/>
                <a:gd name="T12" fmla="*/ 171 w 218"/>
                <a:gd name="T13" fmla="*/ 21 h 258"/>
                <a:gd name="T14" fmla="*/ 140 w 218"/>
                <a:gd name="T15" fmla="*/ 29 h 258"/>
                <a:gd name="T16" fmla="*/ 140 w 218"/>
                <a:gd name="T17" fmla="*/ 92 h 258"/>
                <a:gd name="T18" fmla="*/ 125 w 218"/>
                <a:gd name="T19" fmla="*/ 92 h 258"/>
                <a:gd name="T20" fmla="*/ 125 w 218"/>
                <a:gd name="T21" fmla="*/ 142 h 258"/>
                <a:gd name="T22" fmla="*/ 125 w 218"/>
                <a:gd name="T23" fmla="*/ 214 h 258"/>
                <a:gd name="T24" fmla="*/ 112 w 218"/>
                <a:gd name="T25" fmla="*/ 224 h 258"/>
                <a:gd name="T26" fmla="*/ 94 w 218"/>
                <a:gd name="T27" fmla="*/ 224 h 258"/>
                <a:gd name="T28" fmla="*/ 83 w 218"/>
                <a:gd name="T29" fmla="*/ 208 h 258"/>
                <a:gd name="T30" fmla="*/ 73 w 218"/>
                <a:gd name="T31" fmla="*/ 217 h 258"/>
                <a:gd name="T32" fmla="*/ 53 w 218"/>
                <a:gd name="T33" fmla="*/ 192 h 258"/>
                <a:gd name="T34" fmla="*/ 43 w 218"/>
                <a:gd name="T35" fmla="*/ 113 h 258"/>
                <a:gd name="T36" fmla="*/ 43 w 218"/>
                <a:gd name="T37" fmla="*/ 104 h 258"/>
                <a:gd name="T38" fmla="*/ 0 w 218"/>
                <a:gd name="T39" fmla="*/ 7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8" h="258">
                  <a:moveTo>
                    <a:pt x="0" y="8"/>
                  </a:moveTo>
                  <a:lnTo>
                    <a:pt x="25" y="0"/>
                  </a:lnTo>
                  <a:lnTo>
                    <a:pt x="156" y="24"/>
                  </a:lnTo>
                  <a:lnTo>
                    <a:pt x="185" y="15"/>
                  </a:lnTo>
                  <a:lnTo>
                    <a:pt x="217" y="17"/>
                  </a:lnTo>
                  <a:lnTo>
                    <a:pt x="191" y="37"/>
                  </a:lnTo>
                  <a:lnTo>
                    <a:pt x="181" y="24"/>
                  </a:lnTo>
                  <a:lnTo>
                    <a:pt x="148" y="33"/>
                  </a:lnTo>
                  <a:lnTo>
                    <a:pt x="148" y="106"/>
                  </a:lnTo>
                  <a:lnTo>
                    <a:pt x="133" y="106"/>
                  </a:lnTo>
                  <a:lnTo>
                    <a:pt x="133" y="163"/>
                  </a:lnTo>
                  <a:lnTo>
                    <a:pt x="133" y="245"/>
                  </a:lnTo>
                  <a:lnTo>
                    <a:pt x="118" y="257"/>
                  </a:lnTo>
                  <a:lnTo>
                    <a:pt x="100" y="257"/>
                  </a:lnTo>
                  <a:lnTo>
                    <a:pt x="87" y="239"/>
                  </a:lnTo>
                  <a:lnTo>
                    <a:pt x="77" y="248"/>
                  </a:lnTo>
                  <a:lnTo>
                    <a:pt x="56" y="221"/>
                  </a:lnTo>
                  <a:lnTo>
                    <a:pt x="45" y="130"/>
                  </a:lnTo>
                  <a:lnTo>
                    <a:pt x="45" y="119"/>
                  </a:lnTo>
                  <a:lnTo>
                    <a:pt x="0" y="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7" name="Freeform 222"/>
            <p:cNvSpPr>
              <a:spLocks/>
            </p:cNvSpPr>
            <p:nvPr/>
          </p:nvSpPr>
          <p:spPr bwMode="auto">
            <a:xfrm>
              <a:off x="2421" y="2463"/>
              <a:ext cx="131" cy="134"/>
            </a:xfrm>
            <a:custGeom>
              <a:avLst/>
              <a:gdLst>
                <a:gd name="T0" fmla="*/ 0 w 134"/>
                <a:gd name="T1" fmla="*/ 126 h 142"/>
                <a:gd name="T2" fmla="*/ 62 w 134"/>
                <a:gd name="T3" fmla="*/ 0 h 142"/>
                <a:gd name="T4" fmla="*/ 127 w 134"/>
                <a:gd name="T5" fmla="*/ 2 h 142"/>
                <a:gd name="T6" fmla="*/ 127 w 134"/>
                <a:gd name="T7" fmla="*/ 9 h 142"/>
                <a:gd name="T8" fmla="*/ 127 w 134"/>
                <a:gd name="T9" fmla="*/ 33 h 142"/>
                <a:gd name="T10" fmla="*/ 77 w 134"/>
                <a:gd name="T11" fmla="*/ 31 h 142"/>
                <a:gd name="T12" fmla="*/ 77 w 134"/>
                <a:gd name="T13" fmla="*/ 82 h 142"/>
                <a:gd name="T14" fmla="*/ 60 w 134"/>
                <a:gd name="T15" fmla="*/ 90 h 142"/>
                <a:gd name="T16" fmla="*/ 62 w 134"/>
                <a:gd name="T17" fmla="*/ 119 h 142"/>
                <a:gd name="T18" fmla="*/ 0 w 134"/>
                <a:gd name="T19" fmla="*/ 126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142">
                  <a:moveTo>
                    <a:pt x="0" y="141"/>
                  </a:moveTo>
                  <a:lnTo>
                    <a:pt x="64" y="0"/>
                  </a:lnTo>
                  <a:lnTo>
                    <a:pt x="133" y="2"/>
                  </a:lnTo>
                  <a:lnTo>
                    <a:pt x="133" y="11"/>
                  </a:lnTo>
                  <a:lnTo>
                    <a:pt x="133" y="37"/>
                  </a:lnTo>
                  <a:lnTo>
                    <a:pt x="81" y="35"/>
                  </a:lnTo>
                  <a:lnTo>
                    <a:pt x="81" y="92"/>
                  </a:lnTo>
                  <a:lnTo>
                    <a:pt x="62" y="101"/>
                  </a:lnTo>
                  <a:lnTo>
                    <a:pt x="64" y="134"/>
                  </a:lnTo>
                  <a:lnTo>
                    <a:pt x="0" y="141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8" name="Freeform 223"/>
            <p:cNvSpPr>
              <a:spLocks/>
            </p:cNvSpPr>
            <p:nvPr/>
          </p:nvSpPr>
          <p:spPr bwMode="auto">
            <a:xfrm>
              <a:off x="3027" y="2558"/>
              <a:ext cx="256" cy="373"/>
            </a:xfrm>
            <a:custGeom>
              <a:avLst/>
              <a:gdLst>
                <a:gd name="T0" fmla="*/ 0 w 263"/>
                <a:gd name="T1" fmla="*/ 184 h 397"/>
                <a:gd name="T2" fmla="*/ 12 w 263"/>
                <a:gd name="T3" fmla="*/ 220 h 397"/>
                <a:gd name="T4" fmla="*/ 20 w 263"/>
                <a:gd name="T5" fmla="*/ 256 h 397"/>
                <a:gd name="T6" fmla="*/ 45 w 263"/>
                <a:gd name="T7" fmla="*/ 271 h 397"/>
                <a:gd name="T8" fmla="*/ 83 w 263"/>
                <a:gd name="T9" fmla="*/ 324 h 397"/>
                <a:gd name="T10" fmla="*/ 131 w 263"/>
                <a:gd name="T11" fmla="*/ 350 h 397"/>
                <a:gd name="T12" fmla="*/ 179 w 263"/>
                <a:gd name="T13" fmla="*/ 343 h 397"/>
                <a:gd name="T14" fmla="*/ 206 w 263"/>
                <a:gd name="T15" fmla="*/ 331 h 397"/>
                <a:gd name="T16" fmla="*/ 191 w 263"/>
                <a:gd name="T17" fmla="*/ 294 h 397"/>
                <a:gd name="T18" fmla="*/ 165 w 263"/>
                <a:gd name="T19" fmla="*/ 274 h 397"/>
                <a:gd name="T20" fmla="*/ 181 w 263"/>
                <a:gd name="T21" fmla="*/ 258 h 397"/>
                <a:gd name="T22" fmla="*/ 183 w 263"/>
                <a:gd name="T23" fmla="*/ 227 h 397"/>
                <a:gd name="T24" fmla="*/ 212 w 263"/>
                <a:gd name="T25" fmla="*/ 184 h 397"/>
                <a:gd name="T26" fmla="*/ 222 w 263"/>
                <a:gd name="T27" fmla="*/ 110 h 397"/>
                <a:gd name="T28" fmla="*/ 248 w 263"/>
                <a:gd name="T29" fmla="*/ 92 h 397"/>
                <a:gd name="T30" fmla="*/ 231 w 263"/>
                <a:gd name="T31" fmla="*/ 76 h 397"/>
                <a:gd name="T32" fmla="*/ 220 w 263"/>
                <a:gd name="T33" fmla="*/ 20 h 397"/>
                <a:gd name="T34" fmla="*/ 202 w 263"/>
                <a:gd name="T35" fmla="*/ 0 h 397"/>
                <a:gd name="T36" fmla="*/ 179 w 263"/>
                <a:gd name="T37" fmla="*/ 23 h 397"/>
                <a:gd name="T38" fmla="*/ 43 w 263"/>
                <a:gd name="T39" fmla="*/ 20 h 397"/>
                <a:gd name="T40" fmla="*/ 43 w 263"/>
                <a:gd name="T41" fmla="*/ 54 h 397"/>
                <a:gd name="T42" fmla="*/ 31 w 263"/>
                <a:gd name="T43" fmla="*/ 54 h 397"/>
                <a:gd name="T44" fmla="*/ 31 w 263"/>
                <a:gd name="T45" fmla="*/ 66 h 397"/>
                <a:gd name="T46" fmla="*/ 29 w 263"/>
                <a:gd name="T47" fmla="*/ 133 h 397"/>
                <a:gd name="T48" fmla="*/ 14 w 263"/>
                <a:gd name="T49" fmla="*/ 137 h 397"/>
                <a:gd name="T50" fmla="*/ 0 w 263"/>
                <a:gd name="T51" fmla="*/ 184 h 3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3" h="397">
                  <a:moveTo>
                    <a:pt x="0" y="209"/>
                  </a:moveTo>
                  <a:lnTo>
                    <a:pt x="12" y="249"/>
                  </a:lnTo>
                  <a:lnTo>
                    <a:pt x="22" y="291"/>
                  </a:lnTo>
                  <a:lnTo>
                    <a:pt x="47" y="307"/>
                  </a:lnTo>
                  <a:lnTo>
                    <a:pt x="87" y="367"/>
                  </a:lnTo>
                  <a:lnTo>
                    <a:pt x="139" y="396"/>
                  </a:lnTo>
                  <a:lnTo>
                    <a:pt x="189" y="389"/>
                  </a:lnTo>
                  <a:lnTo>
                    <a:pt x="218" y="375"/>
                  </a:lnTo>
                  <a:lnTo>
                    <a:pt x="201" y="333"/>
                  </a:lnTo>
                  <a:lnTo>
                    <a:pt x="174" y="311"/>
                  </a:lnTo>
                  <a:lnTo>
                    <a:pt x="191" y="293"/>
                  </a:lnTo>
                  <a:lnTo>
                    <a:pt x="193" y="258"/>
                  </a:lnTo>
                  <a:lnTo>
                    <a:pt x="224" y="209"/>
                  </a:lnTo>
                  <a:lnTo>
                    <a:pt x="234" y="124"/>
                  </a:lnTo>
                  <a:lnTo>
                    <a:pt x="262" y="104"/>
                  </a:lnTo>
                  <a:lnTo>
                    <a:pt x="243" y="86"/>
                  </a:lnTo>
                  <a:lnTo>
                    <a:pt x="232" y="22"/>
                  </a:lnTo>
                  <a:lnTo>
                    <a:pt x="214" y="0"/>
                  </a:lnTo>
                  <a:lnTo>
                    <a:pt x="189" y="26"/>
                  </a:lnTo>
                  <a:lnTo>
                    <a:pt x="45" y="22"/>
                  </a:lnTo>
                  <a:lnTo>
                    <a:pt x="45" y="62"/>
                  </a:lnTo>
                  <a:lnTo>
                    <a:pt x="33" y="62"/>
                  </a:lnTo>
                  <a:lnTo>
                    <a:pt x="33" y="75"/>
                  </a:lnTo>
                  <a:lnTo>
                    <a:pt x="31" y="151"/>
                  </a:lnTo>
                  <a:lnTo>
                    <a:pt x="14" y="155"/>
                  </a:lnTo>
                  <a:lnTo>
                    <a:pt x="0" y="209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69" name="Freeform 224"/>
            <p:cNvSpPr>
              <a:spLocks/>
            </p:cNvSpPr>
            <p:nvPr/>
          </p:nvSpPr>
          <p:spPr bwMode="auto">
            <a:xfrm>
              <a:off x="3163" y="3493"/>
              <a:ext cx="20" cy="31"/>
            </a:xfrm>
            <a:custGeom>
              <a:avLst/>
              <a:gdLst>
                <a:gd name="T0" fmla="*/ 0 w 20"/>
                <a:gd name="T1" fmla="*/ 15 h 33"/>
                <a:gd name="T2" fmla="*/ 11 w 20"/>
                <a:gd name="T3" fmla="*/ 28 h 33"/>
                <a:gd name="T4" fmla="*/ 19 w 20"/>
                <a:gd name="T5" fmla="*/ 19 h 33"/>
                <a:gd name="T6" fmla="*/ 17 w 20"/>
                <a:gd name="T7" fmla="*/ 0 h 33"/>
                <a:gd name="T8" fmla="*/ 0 w 20"/>
                <a:gd name="T9" fmla="*/ 1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3">
                  <a:moveTo>
                    <a:pt x="0" y="17"/>
                  </a:moveTo>
                  <a:lnTo>
                    <a:pt x="11" y="32"/>
                  </a:lnTo>
                  <a:lnTo>
                    <a:pt x="19" y="21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0" name="Freeform 225"/>
            <p:cNvSpPr>
              <a:spLocks/>
            </p:cNvSpPr>
            <p:nvPr/>
          </p:nvSpPr>
          <p:spPr bwMode="auto">
            <a:xfrm>
              <a:off x="3236" y="2268"/>
              <a:ext cx="113" cy="106"/>
            </a:xfrm>
            <a:custGeom>
              <a:avLst/>
              <a:gdLst>
                <a:gd name="T0" fmla="*/ 0 w 116"/>
                <a:gd name="T1" fmla="*/ 91 h 113"/>
                <a:gd name="T2" fmla="*/ 2 w 116"/>
                <a:gd name="T3" fmla="*/ 80 h 113"/>
                <a:gd name="T4" fmla="*/ 18 w 116"/>
                <a:gd name="T5" fmla="*/ 59 h 113"/>
                <a:gd name="T6" fmla="*/ 8 w 116"/>
                <a:gd name="T7" fmla="*/ 50 h 113"/>
                <a:gd name="T8" fmla="*/ 8 w 116"/>
                <a:gd name="T9" fmla="*/ 23 h 113"/>
                <a:gd name="T10" fmla="*/ 18 w 116"/>
                <a:gd name="T11" fmla="*/ 4 h 113"/>
                <a:gd name="T12" fmla="*/ 109 w 116"/>
                <a:gd name="T13" fmla="*/ 0 h 113"/>
                <a:gd name="T14" fmla="*/ 93 w 116"/>
                <a:gd name="T15" fmla="*/ 15 h 113"/>
                <a:gd name="T16" fmla="*/ 88 w 116"/>
                <a:gd name="T17" fmla="*/ 53 h 113"/>
                <a:gd name="T18" fmla="*/ 50 w 116"/>
                <a:gd name="T19" fmla="*/ 77 h 113"/>
                <a:gd name="T20" fmla="*/ 18 w 116"/>
                <a:gd name="T21" fmla="*/ 98 h 113"/>
                <a:gd name="T22" fmla="*/ 0 w 116"/>
                <a:gd name="T23" fmla="*/ 91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6" h="113">
                  <a:moveTo>
                    <a:pt x="0" y="103"/>
                  </a:moveTo>
                  <a:lnTo>
                    <a:pt x="2" y="91"/>
                  </a:lnTo>
                  <a:lnTo>
                    <a:pt x="18" y="67"/>
                  </a:lnTo>
                  <a:lnTo>
                    <a:pt x="8" y="56"/>
                  </a:lnTo>
                  <a:lnTo>
                    <a:pt x="8" y="26"/>
                  </a:lnTo>
                  <a:lnTo>
                    <a:pt x="18" y="4"/>
                  </a:lnTo>
                  <a:lnTo>
                    <a:pt x="115" y="0"/>
                  </a:lnTo>
                  <a:lnTo>
                    <a:pt x="98" y="17"/>
                  </a:lnTo>
                  <a:lnTo>
                    <a:pt x="92" y="60"/>
                  </a:lnTo>
                  <a:lnTo>
                    <a:pt x="52" y="87"/>
                  </a:lnTo>
                  <a:lnTo>
                    <a:pt x="18" y="112"/>
                  </a:lnTo>
                  <a:lnTo>
                    <a:pt x="0" y="103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1" name="Freeform 226"/>
            <p:cNvSpPr>
              <a:spLocks/>
            </p:cNvSpPr>
            <p:nvPr/>
          </p:nvSpPr>
          <p:spPr bwMode="auto">
            <a:xfrm>
              <a:off x="3148" y="3019"/>
              <a:ext cx="169" cy="201"/>
            </a:xfrm>
            <a:custGeom>
              <a:avLst/>
              <a:gdLst>
                <a:gd name="T0" fmla="*/ 0 w 174"/>
                <a:gd name="T1" fmla="*/ 58 h 214"/>
                <a:gd name="T2" fmla="*/ 2 w 174"/>
                <a:gd name="T3" fmla="*/ 95 h 214"/>
                <a:gd name="T4" fmla="*/ 18 w 174"/>
                <a:gd name="T5" fmla="*/ 131 h 214"/>
                <a:gd name="T6" fmla="*/ 50 w 174"/>
                <a:gd name="T7" fmla="*/ 148 h 214"/>
                <a:gd name="T8" fmla="*/ 62 w 174"/>
                <a:gd name="T9" fmla="*/ 150 h 214"/>
                <a:gd name="T10" fmla="*/ 81 w 174"/>
                <a:gd name="T11" fmla="*/ 188 h 214"/>
                <a:gd name="T12" fmla="*/ 139 w 174"/>
                <a:gd name="T13" fmla="*/ 183 h 214"/>
                <a:gd name="T14" fmla="*/ 163 w 174"/>
                <a:gd name="T15" fmla="*/ 166 h 214"/>
                <a:gd name="T16" fmla="*/ 139 w 174"/>
                <a:gd name="T17" fmla="*/ 94 h 214"/>
                <a:gd name="T18" fmla="*/ 146 w 174"/>
                <a:gd name="T19" fmla="*/ 65 h 214"/>
                <a:gd name="T20" fmla="*/ 66 w 174"/>
                <a:gd name="T21" fmla="*/ 0 h 214"/>
                <a:gd name="T22" fmla="*/ 48 w 174"/>
                <a:gd name="T23" fmla="*/ 33 h 214"/>
                <a:gd name="T24" fmla="*/ 39 w 174"/>
                <a:gd name="T25" fmla="*/ 23 h 214"/>
                <a:gd name="T26" fmla="*/ 33 w 174"/>
                <a:gd name="T27" fmla="*/ 31 h 214"/>
                <a:gd name="T28" fmla="*/ 31 w 174"/>
                <a:gd name="T29" fmla="*/ 0 h 214"/>
                <a:gd name="T30" fmla="*/ 12 w 174"/>
                <a:gd name="T31" fmla="*/ 2 h 214"/>
                <a:gd name="T32" fmla="*/ 14 w 174"/>
                <a:gd name="T33" fmla="*/ 24 h 214"/>
                <a:gd name="T34" fmla="*/ 16 w 174"/>
                <a:gd name="T35" fmla="*/ 39 h 214"/>
                <a:gd name="T36" fmla="*/ 0 w 174"/>
                <a:gd name="T37" fmla="*/ 58 h 2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4" h="214">
                  <a:moveTo>
                    <a:pt x="0" y="66"/>
                  </a:moveTo>
                  <a:lnTo>
                    <a:pt x="2" y="108"/>
                  </a:lnTo>
                  <a:lnTo>
                    <a:pt x="20" y="148"/>
                  </a:lnTo>
                  <a:lnTo>
                    <a:pt x="52" y="168"/>
                  </a:lnTo>
                  <a:lnTo>
                    <a:pt x="66" y="170"/>
                  </a:lnTo>
                  <a:lnTo>
                    <a:pt x="85" y="213"/>
                  </a:lnTo>
                  <a:lnTo>
                    <a:pt x="147" y="208"/>
                  </a:lnTo>
                  <a:lnTo>
                    <a:pt x="173" y="188"/>
                  </a:lnTo>
                  <a:lnTo>
                    <a:pt x="147" y="106"/>
                  </a:lnTo>
                  <a:lnTo>
                    <a:pt x="154" y="73"/>
                  </a:lnTo>
                  <a:lnTo>
                    <a:pt x="70" y="0"/>
                  </a:lnTo>
                  <a:lnTo>
                    <a:pt x="50" y="37"/>
                  </a:lnTo>
                  <a:lnTo>
                    <a:pt x="41" y="26"/>
                  </a:lnTo>
                  <a:lnTo>
                    <a:pt x="35" y="35"/>
                  </a:lnTo>
                  <a:lnTo>
                    <a:pt x="33" y="0"/>
                  </a:lnTo>
                  <a:lnTo>
                    <a:pt x="12" y="2"/>
                  </a:lnTo>
                  <a:lnTo>
                    <a:pt x="14" y="28"/>
                  </a:lnTo>
                  <a:lnTo>
                    <a:pt x="16" y="44"/>
                  </a:lnTo>
                  <a:lnTo>
                    <a:pt x="0" y="6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2" name="Freeform 227"/>
            <p:cNvSpPr>
              <a:spLocks/>
            </p:cNvSpPr>
            <p:nvPr/>
          </p:nvSpPr>
          <p:spPr bwMode="auto">
            <a:xfrm>
              <a:off x="2679" y="2789"/>
              <a:ext cx="35" cy="96"/>
            </a:xfrm>
            <a:custGeom>
              <a:avLst/>
              <a:gdLst>
                <a:gd name="T0" fmla="*/ 0 w 36"/>
                <a:gd name="T1" fmla="*/ 0 h 103"/>
                <a:gd name="T2" fmla="*/ 16 w 36"/>
                <a:gd name="T3" fmla="*/ 4 h 103"/>
                <a:gd name="T4" fmla="*/ 33 w 36"/>
                <a:gd name="T5" fmla="*/ 86 h 103"/>
                <a:gd name="T6" fmla="*/ 20 w 36"/>
                <a:gd name="T7" fmla="*/ 89 h 103"/>
                <a:gd name="T8" fmla="*/ 0 w 3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03">
                  <a:moveTo>
                    <a:pt x="0" y="0"/>
                  </a:moveTo>
                  <a:lnTo>
                    <a:pt x="16" y="4"/>
                  </a:lnTo>
                  <a:lnTo>
                    <a:pt x="35" y="99"/>
                  </a:lnTo>
                  <a:lnTo>
                    <a:pt x="22" y="102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3" name="Freeform 228"/>
            <p:cNvSpPr>
              <a:spLocks/>
            </p:cNvSpPr>
            <p:nvPr/>
          </p:nvSpPr>
          <p:spPr bwMode="auto">
            <a:xfrm>
              <a:off x="3481" y="2494"/>
              <a:ext cx="81" cy="72"/>
            </a:xfrm>
            <a:custGeom>
              <a:avLst/>
              <a:gdLst>
                <a:gd name="T0" fmla="*/ 0 w 83"/>
                <a:gd name="T1" fmla="*/ 31 h 77"/>
                <a:gd name="T2" fmla="*/ 4 w 83"/>
                <a:gd name="T3" fmla="*/ 31 h 77"/>
                <a:gd name="T4" fmla="*/ 10 w 83"/>
                <a:gd name="T5" fmla="*/ 40 h 77"/>
                <a:gd name="T6" fmla="*/ 44 w 83"/>
                <a:gd name="T7" fmla="*/ 38 h 77"/>
                <a:gd name="T8" fmla="*/ 73 w 83"/>
                <a:gd name="T9" fmla="*/ 0 h 77"/>
                <a:gd name="T10" fmla="*/ 78 w 83"/>
                <a:gd name="T11" fmla="*/ 23 h 77"/>
                <a:gd name="T12" fmla="*/ 69 w 83"/>
                <a:gd name="T13" fmla="*/ 23 h 77"/>
                <a:gd name="T14" fmla="*/ 73 w 83"/>
                <a:gd name="T15" fmla="*/ 38 h 77"/>
                <a:gd name="T16" fmla="*/ 60 w 83"/>
                <a:gd name="T17" fmla="*/ 66 h 77"/>
                <a:gd name="T18" fmla="*/ 14 w 83"/>
                <a:gd name="T19" fmla="*/ 61 h 77"/>
                <a:gd name="T20" fmla="*/ 0 w 83"/>
                <a:gd name="T21" fmla="*/ 31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77">
                  <a:moveTo>
                    <a:pt x="0" y="35"/>
                  </a:moveTo>
                  <a:lnTo>
                    <a:pt x="4" y="35"/>
                  </a:lnTo>
                  <a:lnTo>
                    <a:pt x="10" y="46"/>
                  </a:lnTo>
                  <a:lnTo>
                    <a:pt x="46" y="44"/>
                  </a:lnTo>
                  <a:lnTo>
                    <a:pt x="77" y="0"/>
                  </a:lnTo>
                  <a:lnTo>
                    <a:pt x="82" y="27"/>
                  </a:lnTo>
                  <a:lnTo>
                    <a:pt x="73" y="27"/>
                  </a:lnTo>
                  <a:lnTo>
                    <a:pt x="77" y="44"/>
                  </a:lnTo>
                  <a:lnTo>
                    <a:pt x="63" y="76"/>
                  </a:lnTo>
                  <a:lnTo>
                    <a:pt x="14" y="69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4" name="Freeform 229"/>
            <p:cNvSpPr>
              <a:spLocks/>
            </p:cNvSpPr>
            <p:nvPr/>
          </p:nvSpPr>
          <p:spPr bwMode="auto">
            <a:xfrm>
              <a:off x="2794" y="2270"/>
              <a:ext cx="69" cy="141"/>
            </a:xfrm>
            <a:custGeom>
              <a:avLst/>
              <a:gdLst>
                <a:gd name="T0" fmla="*/ 0 w 70"/>
                <a:gd name="T1" fmla="*/ 60 h 150"/>
                <a:gd name="T2" fmla="*/ 14 w 70"/>
                <a:gd name="T3" fmla="*/ 49 h 150"/>
                <a:gd name="T4" fmla="*/ 23 w 70"/>
                <a:gd name="T5" fmla="*/ 0 h 150"/>
                <a:gd name="T6" fmla="*/ 62 w 70"/>
                <a:gd name="T7" fmla="*/ 0 h 150"/>
                <a:gd name="T8" fmla="*/ 52 w 70"/>
                <a:gd name="T9" fmla="*/ 15 h 150"/>
                <a:gd name="T10" fmla="*/ 64 w 70"/>
                <a:gd name="T11" fmla="*/ 36 h 150"/>
                <a:gd name="T12" fmla="*/ 40 w 70"/>
                <a:gd name="T13" fmla="*/ 60 h 150"/>
                <a:gd name="T14" fmla="*/ 67 w 70"/>
                <a:gd name="T15" fmla="*/ 76 h 150"/>
                <a:gd name="T16" fmla="*/ 33 w 70"/>
                <a:gd name="T17" fmla="*/ 132 h 150"/>
                <a:gd name="T18" fmla="*/ 29 w 70"/>
                <a:gd name="T19" fmla="*/ 96 h 150"/>
                <a:gd name="T20" fmla="*/ 0 w 70"/>
                <a:gd name="T21" fmla="*/ 60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50">
                  <a:moveTo>
                    <a:pt x="0" y="68"/>
                  </a:moveTo>
                  <a:lnTo>
                    <a:pt x="14" y="55"/>
                  </a:lnTo>
                  <a:lnTo>
                    <a:pt x="23" y="0"/>
                  </a:lnTo>
                  <a:lnTo>
                    <a:pt x="64" y="0"/>
                  </a:lnTo>
                  <a:lnTo>
                    <a:pt x="54" y="17"/>
                  </a:lnTo>
                  <a:lnTo>
                    <a:pt x="66" y="40"/>
                  </a:lnTo>
                  <a:lnTo>
                    <a:pt x="42" y="68"/>
                  </a:lnTo>
                  <a:lnTo>
                    <a:pt x="69" y="86"/>
                  </a:lnTo>
                  <a:lnTo>
                    <a:pt x="33" y="149"/>
                  </a:lnTo>
                  <a:lnTo>
                    <a:pt x="29" y="108"/>
                  </a:lnTo>
                  <a:lnTo>
                    <a:pt x="0" y="6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5" name="Freeform 230"/>
            <p:cNvSpPr>
              <a:spLocks/>
            </p:cNvSpPr>
            <p:nvPr/>
          </p:nvSpPr>
          <p:spPr bwMode="auto">
            <a:xfrm>
              <a:off x="3146" y="2927"/>
              <a:ext cx="82" cy="102"/>
            </a:xfrm>
            <a:custGeom>
              <a:avLst/>
              <a:gdLst>
                <a:gd name="T0" fmla="*/ 0 w 84"/>
                <a:gd name="T1" fmla="*/ 96 h 107"/>
                <a:gd name="T2" fmla="*/ 12 w 84"/>
                <a:gd name="T3" fmla="*/ 90 h 107"/>
                <a:gd name="T4" fmla="*/ 31 w 84"/>
                <a:gd name="T5" fmla="*/ 90 h 107"/>
                <a:gd name="T6" fmla="*/ 33 w 84"/>
                <a:gd name="T7" fmla="*/ 73 h 107"/>
                <a:gd name="T8" fmla="*/ 62 w 84"/>
                <a:gd name="T9" fmla="*/ 68 h 107"/>
                <a:gd name="T10" fmla="*/ 79 w 84"/>
                <a:gd name="T11" fmla="*/ 33 h 107"/>
                <a:gd name="T12" fmla="*/ 62 w 84"/>
                <a:gd name="T13" fmla="*/ 0 h 107"/>
                <a:gd name="T14" fmla="*/ 18 w 84"/>
                <a:gd name="T15" fmla="*/ 6 h 107"/>
                <a:gd name="T16" fmla="*/ 22 w 84"/>
                <a:gd name="T17" fmla="*/ 31 h 107"/>
                <a:gd name="T18" fmla="*/ 14 w 84"/>
                <a:gd name="T19" fmla="*/ 49 h 107"/>
                <a:gd name="T20" fmla="*/ 0 w 84"/>
                <a:gd name="T21" fmla="*/ 96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7">
                  <a:moveTo>
                    <a:pt x="0" y="106"/>
                  </a:moveTo>
                  <a:lnTo>
                    <a:pt x="12" y="99"/>
                  </a:lnTo>
                  <a:lnTo>
                    <a:pt x="33" y="99"/>
                  </a:lnTo>
                  <a:lnTo>
                    <a:pt x="35" y="81"/>
                  </a:lnTo>
                  <a:lnTo>
                    <a:pt x="66" y="75"/>
                  </a:lnTo>
                  <a:lnTo>
                    <a:pt x="83" y="37"/>
                  </a:lnTo>
                  <a:lnTo>
                    <a:pt x="66" y="0"/>
                  </a:lnTo>
                  <a:lnTo>
                    <a:pt x="18" y="6"/>
                  </a:lnTo>
                  <a:lnTo>
                    <a:pt x="24" y="35"/>
                  </a:lnTo>
                  <a:lnTo>
                    <a:pt x="14" y="53"/>
                  </a:lnTo>
                  <a:lnTo>
                    <a:pt x="0" y="10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6" name="Freeform 231"/>
            <p:cNvSpPr>
              <a:spLocks/>
            </p:cNvSpPr>
            <p:nvPr/>
          </p:nvSpPr>
          <p:spPr bwMode="auto">
            <a:xfrm>
              <a:off x="3067" y="2384"/>
              <a:ext cx="173" cy="197"/>
            </a:xfrm>
            <a:custGeom>
              <a:avLst/>
              <a:gdLst>
                <a:gd name="T0" fmla="*/ 0 w 178"/>
                <a:gd name="T1" fmla="*/ 31 h 212"/>
                <a:gd name="T2" fmla="*/ 6 w 178"/>
                <a:gd name="T3" fmla="*/ 177 h 212"/>
                <a:gd name="T4" fmla="*/ 141 w 178"/>
                <a:gd name="T5" fmla="*/ 182 h 212"/>
                <a:gd name="T6" fmla="*/ 164 w 178"/>
                <a:gd name="T7" fmla="*/ 159 h 212"/>
                <a:gd name="T8" fmla="*/ 167 w 178"/>
                <a:gd name="T9" fmla="*/ 141 h 212"/>
                <a:gd name="T10" fmla="*/ 118 w 178"/>
                <a:gd name="T11" fmla="*/ 38 h 212"/>
                <a:gd name="T12" fmla="*/ 141 w 178"/>
                <a:gd name="T13" fmla="*/ 72 h 212"/>
                <a:gd name="T14" fmla="*/ 155 w 178"/>
                <a:gd name="T15" fmla="*/ 43 h 212"/>
                <a:gd name="T16" fmla="*/ 141 w 178"/>
                <a:gd name="T17" fmla="*/ 6 h 212"/>
                <a:gd name="T18" fmla="*/ 110 w 178"/>
                <a:gd name="T19" fmla="*/ 13 h 212"/>
                <a:gd name="T20" fmla="*/ 108 w 178"/>
                <a:gd name="T21" fmla="*/ 4 h 212"/>
                <a:gd name="T22" fmla="*/ 91 w 178"/>
                <a:gd name="T23" fmla="*/ 4 h 212"/>
                <a:gd name="T24" fmla="*/ 64 w 178"/>
                <a:gd name="T25" fmla="*/ 15 h 212"/>
                <a:gd name="T26" fmla="*/ 6 w 178"/>
                <a:gd name="T27" fmla="*/ 0 h 212"/>
                <a:gd name="T28" fmla="*/ 0 w 178"/>
                <a:gd name="T29" fmla="*/ 31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12">
                  <a:moveTo>
                    <a:pt x="0" y="35"/>
                  </a:moveTo>
                  <a:lnTo>
                    <a:pt x="6" y="206"/>
                  </a:lnTo>
                  <a:lnTo>
                    <a:pt x="149" y="211"/>
                  </a:lnTo>
                  <a:lnTo>
                    <a:pt x="174" y="184"/>
                  </a:lnTo>
                  <a:lnTo>
                    <a:pt x="177" y="164"/>
                  </a:lnTo>
                  <a:lnTo>
                    <a:pt x="124" y="44"/>
                  </a:lnTo>
                  <a:lnTo>
                    <a:pt x="149" y="83"/>
                  </a:lnTo>
                  <a:lnTo>
                    <a:pt x="164" y="50"/>
                  </a:lnTo>
                  <a:lnTo>
                    <a:pt x="149" y="6"/>
                  </a:lnTo>
                  <a:lnTo>
                    <a:pt x="116" y="15"/>
                  </a:lnTo>
                  <a:lnTo>
                    <a:pt x="114" y="4"/>
                  </a:lnTo>
                  <a:lnTo>
                    <a:pt x="97" y="4"/>
                  </a:lnTo>
                  <a:lnTo>
                    <a:pt x="68" y="17"/>
                  </a:lnTo>
                  <a:lnTo>
                    <a:pt x="6" y="0"/>
                  </a:lnTo>
                  <a:lnTo>
                    <a:pt x="0" y="35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7" name="Freeform 232"/>
            <p:cNvSpPr>
              <a:spLocks/>
            </p:cNvSpPr>
            <p:nvPr/>
          </p:nvSpPr>
          <p:spPr bwMode="auto">
            <a:xfrm>
              <a:off x="2603" y="2713"/>
              <a:ext cx="119" cy="106"/>
            </a:xfrm>
            <a:custGeom>
              <a:avLst/>
              <a:gdLst>
                <a:gd name="T0" fmla="*/ 0 w 122"/>
                <a:gd name="T1" fmla="*/ 84 h 114"/>
                <a:gd name="T2" fmla="*/ 8 w 122"/>
                <a:gd name="T3" fmla="*/ 93 h 114"/>
                <a:gd name="T4" fmla="*/ 39 w 122"/>
                <a:gd name="T5" fmla="*/ 98 h 114"/>
                <a:gd name="T6" fmla="*/ 35 w 122"/>
                <a:gd name="T7" fmla="*/ 73 h 114"/>
                <a:gd name="T8" fmla="*/ 75 w 122"/>
                <a:gd name="T9" fmla="*/ 68 h 114"/>
                <a:gd name="T10" fmla="*/ 91 w 122"/>
                <a:gd name="T11" fmla="*/ 73 h 114"/>
                <a:gd name="T12" fmla="*/ 115 w 122"/>
                <a:gd name="T13" fmla="*/ 56 h 114"/>
                <a:gd name="T14" fmla="*/ 83 w 122"/>
                <a:gd name="T15" fmla="*/ 19 h 114"/>
                <a:gd name="T16" fmla="*/ 83 w 122"/>
                <a:gd name="T17" fmla="*/ 0 h 114"/>
                <a:gd name="T18" fmla="*/ 18 w 122"/>
                <a:gd name="T19" fmla="*/ 32 h 114"/>
                <a:gd name="T20" fmla="*/ 0 w 122"/>
                <a:gd name="T21" fmla="*/ 84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0" y="97"/>
                  </a:moveTo>
                  <a:lnTo>
                    <a:pt x="8" y="108"/>
                  </a:lnTo>
                  <a:lnTo>
                    <a:pt x="41" y="113"/>
                  </a:lnTo>
                  <a:lnTo>
                    <a:pt x="37" y="84"/>
                  </a:lnTo>
                  <a:lnTo>
                    <a:pt x="79" y="79"/>
                  </a:lnTo>
                  <a:lnTo>
                    <a:pt x="95" y="84"/>
                  </a:lnTo>
                  <a:lnTo>
                    <a:pt x="121" y="64"/>
                  </a:lnTo>
                  <a:lnTo>
                    <a:pt x="87" y="22"/>
                  </a:lnTo>
                  <a:lnTo>
                    <a:pt x="87" y="0"/>
                  </a:lnTo>
                  <a:lnTo>
                    <a:pt x="18" y="37"/>
                  </a:lnTo>
                  <a:lnTo>
                    <a:pt x="0" y="9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8" name="Freeform 233"/>
            <p:cNvSpPr>
              <a:spLocks/>
            </p:cNvSpPr>
            <p:nvPr/>
          </p:nvSpPr>
          <p:spPr bwMode="auto">
            <a:xfrm>
              <a:off x="3358" y="2637"/>
              <a:ext cx="150" cy="123"/>
            </a:xfrm>
            <a:custGeom>
              <a:avLst/>
              <a:gdLst>
                <a:gd name="T0" fmla="*/ 0 w 154"/>
                <a:gd name="T1" fmla="*/ 115 h 131"/>
                <a:gd name="T2" fmla="*/ 38 w 154"/>
                <a:gd name="T3" fmla="*/ 88 h 131"/>
                <a:gd name="T4" fmla="*/ 32 w 154"/>
                <a:gd name="T5" fmla="*/ 77 h 131"/>
                <a:gd name="T6" fmla="*/ 44 w 154"/>
                <a:gd name="T7" fmla="*/ 61 h 131"/>
                <a:gd name="T8" fmla="*/ 82 w 154"/>
                <a:gd name="T9" fmla="*/ 11 h 131"/>
                <a:gd name="T10" fmla="*/ 131 w 154"/>
                <a:gd name="T11" fmla="*/ 0 h 131"/>
                <a:gd name="T12" fmla="*/ 145 w 154"/>
                <a:gd name="T13" fmla="*/ 43 h 131"/>
                <a:gd name="T14" fmla="*/ 132 w 154"/>
                <a:gd name="T15" fmla="*/ 61 h 131"/>
                <a:gd name="T16" fmla="*/ 80 w 154"/>
                <a:gd name="T17" fmla="*/ 93 h 131"/>
                <a:gd name="T18" fmla="*/ 0 w 154"/>
                <a:gd name="T19" fmla="*/ 115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131">
                  <a:moveTo>
                    <a:pt x="0" y="130"/>
                  </a:moveTo>
                  <a:lnTo>
                    <a:pt x="40" y="100"/>
                  </a:lnTo>
                  <a:lnTo>
                    <a:pt x="34" y="87"/>
                  </a:lnTo>
                  <a:lnTo>
                    <a:pt x="46" y="69"/>
                  </a:lnTo>
                  <a:lnTo>
                    <a:pt x="86" y="13"/>
                  </a:lnTo>
                  <a:lnTo>
                    <a:pt x="138" y="0"/>
                  </a:lnTo>
                  <a:lnTo>
                    <a:pt x="153" y="49"/>
                  </a:lnTo>
                  <a:lnTo>
                    <a:pt x="140" y="69"/>
                  </a:lnTo>
                  <a:lnTo>
                    <a:pt x="84" y="105"/>
                  </a:lnTo>
                  <a:lnTo>
                    <a:pt x="0" y="130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79" name="Freeform 234"/>
            <p:cNvSpPr>
              <a:spLocks/>
            </p:cNvSpPr>
            <p:nvPr/>
          </p:nvSpPr>
          <p:spPr bwMode="auto">
            <a:xfrm>
              <a:off x="3351" y="2671"/>
              <a:ext cx="54" cy="89"/>
            </a:xfrm>
            <a:custGeom>
              <a:avLst/>
              <a:gdLst>
                <a:gd name="T0" fmla="*/ 0 w 56"/>
                <a:gd name="T1" fmla="*/ 15 h 95"/>
                <a:gd name="T2" fmla="*/ 10 w 56"/>
                <a:gd name="T3" fmla="*/ 82 h 95"/>
                <a:gd name="T4" fmla="*/ 45 w 56"/>
                <a:gd name="T5" fmla="*/ 56 h 95"/>
                <a:gd name="T6" fmla="*/ 40 w 56"/>
                <a:gd name="T7" fmla="*/ 45 h 95"/>
                <a:gd name="T8" fmla="*/ 51 w 56"/>
                <a:gd name="T9" fmla="*/ 31 h 95"/>
                <a:gd name="T10" fmla="*/ 51 w 56"/>
                <a:gd name="T11" fmla="*/ 11 h 95"/>
                <a:gd name="T12" fmla="*/ 25 w 56"/>
                <a:gd name="T13" fmla="*/ 0 h 95"/>
                <a:gd name="T14" fmla="*/ 0 w 56"/>
                <a:gd name="T15" fmla="*/ 15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95">
                  <a:moveTo>
                    <a:pt x="0" y="17"/>
                  </a:moveTo>
                  <a:lnTo>
                    <a:pt x="10" y="94"/>
                  </a:lnTo>
                  <a:lnTo>
                    <a:pt x="49" y="64"/>
                  </a:lnTo>
                  <a:lnTo>
                    <a:pt x="43" y="51"/>
                  </a:lnTo>
                  <a:lnTo>
                    <a:pt x="55" y="35"/>
                  </a:lnTo>
                  <a:lnTo>
                    <a:pt x="55" y="13"/>
                  </a:lnTo>
                  <a:lnTo>
                    <a:pt x="27" y="0"/>
                  </a:lnTo>
                  <a:lnTo>
                    <a:pt x="0" y="17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80" name="Freeform 235"/>
            <p:cNvSpPr>
              <a:spLocks/>
            </p:cNvSpPr>
            <p:nvPr/>
          </p:nvSpPr>
          <p:spPr bwMode="auto">
            <a:xfrm>
              <a:off x="3024" y="3154"/>
              <a:ext cx="184" cy="186"/>
            </a:xfrm>
            <a:custGeom>
              <a:avLst/>
              <a:gdLst>
                <a:gd name="T0" fmla="*/ 0 w 189"/>
                <a:gd name="T1" fmla="*/ 84 h 199"/>
                <a:gd name="T2" fmla="*/ 0 w 189"/>
                <a:gd name="T3" fmla="*/ 151 h 199"/>
                <a:gd name="T4" fmla="*/ 18 w 189"/>
                <a:gd name="T5" fmla="*/ 168 h 199"/>
                <a:gd name="T6" fmla="*/ 48 w 189"/>
                <a:gd name="T7" fmla="*/ 173 h 199"/>
                <a:gd name="T8" fmla="*/ 75 w 189"/>
                <a:gd name="T9" fmla="*/ 173 h 199"/>
                <a:gd name="T10" fmla="*/ 100 w 189"/>
                <a:gd name="T11" fmla="*/ 151 h 199"/>
                <a:gd name="T12" fmla="*/ 104 w 189"/>
                <a:gd name="T13" fmla="*/ 139 h 199"/>
                <a:gd name="T14" fmla="*/ 126 w 189"/>
                <a:gd name="T15" fmla="*/ 132 h 199"/>
                <a:gd name="T16" fmla="*/ 123 w 189"/>
                <a:gd name="T17" fmla="*/ 124 h 199"/>
                <a:gd name="T18" fmla="*/ 169 w 189"/>
                <a:gd name="T19" fmla="*/ 103 h 199"/>
                <a:gd name="T20" fmla="*/ 162 w 189"/>
                <a:gd name="T21" fmla="*/ 97 h 199"/>
                <a:gd name="T22" fmla="*/ 178 w 189"/>
                <a:gd name="T23" fmla="*/ 43 h 199"/>
                <a:gd name="T24" fmla="*/ 167 w 189"/>
                <a:gd name="T25" fmla="*/ 21 h 199"/>
                <a:gd name="T26" fmla="*/ 138 w 189"/>
                <a:gd name="T27" fmla="*/ 6 h 199"/>
                <a:gd name="T28" fmla="*/ 129 w 189"/>
                <a:gd name="T29" fmla="*/ 0 h 199"/>
                <a:gd name="T30" fmla="*/ 104 w 189"/>
                <a:gd name="T31" fmla="*/ 18 h 199"/>
                <a:gd name="T32" fmla="*/ 100 w 189"/>
                <a:gd name="T33" fmla="*/ 62 h 199"/>
                <a:gd name="T34" fmla="*/ 117 w 189"/>
                <a:gd name="T35" fmla="*/ 70 h 199"/>
                <a:gd name="T36" fmla="*/ 117 w 189"/>
                <a:gd name="T37" fmla="*/ 89 h 199"/>
                <a:gd name="T38" fmla="*/ 31 w 189"/>
                <a:gd name="T39" fmla="*/ 48 h 199"/>
                <a:gd name="T40" fmla="*/ 33 w 189"/>
                <a:gd name="T41" fmla="*/ 84 h 199"/>
                <a:gd name="T42" fmla="*/ 0 w 189"/>
                <a:gd name="T43" fmla="*/ 84 h 1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9" h="199">
                  <a:moveTo>
                    <a:pt x="0" y="96"/>
                  </a:moveTo>
                  <a:lnTo>
                    <a:pt x="0" y="173"/>
                  </a:lnTo>
                  <a:lnTo>
                    <a:pt x="18" y="193"/>
                  </a:lnTo>
                  <a:lnTo>
                    <a:pt x="50" y="198"/>
                  </a:lnTo>
                  <a:lnTo>
                    <a:pt x="79" y="198"/>
                  </a:lnTo>
                  <a:lnTo>
                    <a:pt x="106" y="173"/>
                  </a:lnTo>
                  <a:lnTo>
                    <a:pt x="110" y="159"/>
                  </a:lnTo>
                  <a:lnTo>
                    <a:pt x="133" y="151"/>
                  </a:lnTo>
                  <a:lnTo>
                    <a:pt x="129" y="142"/>
                  </a:lnTo>
                  <a:lnTo>
                    <a:pt x="179" y="118"/>
                  </a:lnTo>
                  <a:lnTo>
                    <a:pt x="171" y="111"/>
                  </a:lnTo>
                  <a:lnTo>
                    <a:pt x="188" y="49"/>
                  </a:lnTo>
                  <a:lnTo>
                    <a:pt x="177" y="24"/>
                  </a:lnTo>
                  <a:lnTo>
                    <a:pt x="146" y="6"/>
                  </a:lnTo>
                  <a:lnTo>
                    <a:pt x="137" y="0"/>
                  </a:lnTo>
                  <a:lnTo>
                    <a:pt x="110" y="20"/>
                  </a:lnTo>
                  <a:lnTo>
                    <a:pt x="106" y="71"/>
                  </a:lnTo>
                  <a:lnTo>
                    <a:pt x="123" y="80"/>
                  </a:lnTo>
                  <a:lnTo>
                    <a:pt x="123" y="102"/>
                  </a:lnTo>
                  <a:lnTo>
                    <a:pt x="33" y="55"/>
                  </a:lnTo>
                  <a:lnTo>
                    <a:pt x="35" y="96"/>
                  </a:lnTo>
                  <a:lnTo>
                    <a:pt x="0" y="96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81" name="Freeform 236"/>
            <p:cNvSpPr>
              <a:spLocks/>
            </p:cNvSpPr>
            <p:nvPr/>
          </p:nvSpPr>
          <p:spPr bwMode="auto">
            <a:xfrm>
              <a:off x="2941" y="3423"/>
              <a:ext cx="253" cy="249"/>
            </a:xfrm>
            <a:custGeom>
              <a:avLst/>
              <a:gdLst>
                <a:gd name="T0" fmla="*/ 0 w 259"/>
                <a:gd name="T1" fmla="*/ 121 h 266"/>
                <a:gd name="T2" fmla="*/ 8 w 259"/>
                <a:gd name="T3" fmla="*/ 113 h 266"/>
                <a:gd name="T4" fmla="*/ 20 w 259"/>
                <a:gd name="T5" fmla="*/ 128 h 266"/>
                <a:gd name="T6" fmla="*/ 37 w 259"/>
                <a:gd name="T7" fmla="*/ 128 h 266"/>
                <a:gd name="T8" fmla="*/ 52 w 259"/>
                <a:gd name="T9" fmla="*/ 117 h 266"/>
                <a:gd name="T10" fmla="*/ 52 w 259"/>
                <a:gd name="T11" fmla="*/ 45 h 266"/>
                <a:gd name="T12" fmla="*/ 64 w 259"/>
                <a:gd name="T13" fmla="*/ 64 h 266"/>
                <a:gd name="T14" fmla="*/ 63 w 259"/>
                <a:gd name="T15" fmla="*/ 83 h 266"/>
                <a:gd name="T16" fmla="*/ 85 w 259"/>
                <a:gd name="T17" fmla="*/ 81 h 266"/>
                <a:gd name="T18" fmla="*/ 103 w 259"/>
                <a:gd name="T19" fmla="*/ 61 h 266"/>
                <a:gd name="T20" fmla="*/ 135 w 259"/>
                <a:gd name="T21" fmla="*/ 61 h 266"/>
                <a:gd name="T22" fmla="*/ 191 w 259"/>
                <a:gd name="T23" fmla="*/ 0 h 266"/>
                <a:gd name="T24" fmla="*/ 227 w 259"/>
                <a:gd name="T25" fmla="*/ 7 h 266"/>
                <a:gd name="T26" fmla="*/ 232 w 259"/>
                <a:gd name="T27" fmla="*/ 64 h 266"/>
                <a:gd name="T28" fmla="*/ 216 w 259"/>
                <a:gd name="T29" fmla="*/ 80 h 266"/>
                <a:gd name="T30" fmla="*/ 227 w 259"/>
                <a:gd name="T31" fmla="*/ 93 h 266"/>
                <a:gd name="T32" fmla="*/ 233 w 259"/>
                <a:gd name="T33" fmla="*/ 83 h 266"/>
                <a:gd name="T34" fmla="*/ 246 w 259"/>
                <a:gd name="T35" fmla="*/ 83 h 266"/>
                <a:gd name="T36" fmla="*/ 239 w 259"/>
                <a:gd name="T37" fmla="*/ 117 h 266"/>
                <a:gd name="T38" fmla="*/ 204 w 259"/>
                <a:gd name="T39" fmla="*/ 169 h 266"/>
                <a:gd name="T40" fmla="*/ 158 w 259"/>
                <a:gd name="T41" fmla="*/ 213 h 266"/>
                <a:gd name="T42" fmla="*/ 127 w 259"/>
                <a:gd name="T43" fmla="*/ 229 h 266"/>
                <a:gd name="T44" fmla="*/ 29 w 259"/>
                <a:gd name="T45" fmla="*/ 232 h 266"/>
                <a:gd name="T46" fmla="*/ 21 w 259"/>
                <a:gd name="T47" fmla="*/ 204 h 266"/>
                <a:gd name="T48" fmla="*/ 25 w 259"/>
                <a:gd name="T49" fmla="*/ 185 h 266"/>
                <a:gd name="T50" fmla="*/ 0 w 259"/>
                <a:gd name="T51" fmla="*/ 121 h 2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9" h="266">
                  <a:moveTo>
                    <a:pt x="0" y="138"/>
                  </a:moveTo>
                  <a:lnTo>
                    <a:pt x="8" y="129"/>
                  </a:lnTo>
                  <a:lnTo>
                    <a:pt x="20" y="146"/>
                  </a:lnTo>
                  <a:lnTo>
                    <a:pt x="39" y="146"/>
                  </a:lnTo>
                  <a:lnTo>
                    <a:pt x="54" y="133"/>
                  </a:lnTo>
                  <a:lnTo>
                    <a:pt x="54" y="51"/>
                  </a:lnTo>
                  <a:lnTo>
                    <a:pt x="68" y="73"/>
                  </a:lnTo>
                  <a:lnTo>
                    <a:pt x="66" y="95"/>
                  </a:lnTo>
                  <a:lnTo>
                    <a:pt x="89" y="93"/>
                  </a:lnTo>
                  <a:lnTo>
                    <a:pt x="108" y="69"/>
                  </a:lnTo>
                  <a:lnTo>
                    <a:pt x="141" y="69"/>
                  </a:lnTo>
                  <a:lnTo>
                    <a:pt x="201" y="0"/>
                  </a:lnTo>
                  <a:lnTo>
                    <a:pt x="237" y="8"/>
                  </a:lnTo>
                  <a:lnTo>
                    <a:pt x="243" y="73"/>
                  </a:lnTo>
                  <a:lnTo>
                    <a:pt x="226" y="91"/>
                  </a:lnTo>
                  <a:lnTo>
                    <a:pt x="237" y="106"/>
                  </a:lnTo>
                  <a:lnTo>
                    <a:pt x="245" y="95"/>
                  </a:lnTo>
                  <a:lnTo>
                    <a:pt x="258" y="95"/>
                  </a:lnTo>
                  <a:lnTo>
                    <a:pt x="251" y="133"/>
                  </a:lnTo>
                  <a:lnTo>
                    <a:pt x="214" y="193"/>
                  </a:lnTo>
                  <a:lnTo>
                    <a:pt x="166" y="244"/>
                  </a:lnTo>
                  <a:lnTo>
                    <a:pt x="133" y="262"/>
                  </a:lnTo>
                  <a:lnTo>
                    <a:pt x="31" y="265"/>
                  </a:lnTo>
                  <a:lnTo>
                    <a:pt x="22" y="233"/>
                  </a:lnTo>
                  <a:lnTo>
                    <a:pt x="27" y="211"/>
                  </a:lnTo>
                  <a:lnTo>
                    <a:pt x="0" y="138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82" name="Freeform 237"/>
            <p:cNvSpPr>
              <a:spLocks/>
            </p:cNvSpPr>
            <p:nvPr/>
          </p:nvSpPr>
          <p:spPr bwMode="auto">
            <a:xfrm>
              <a:off x="3103" y="3560"/>
              <a:ext cx="38" cy="42"/>
            </a:xfrm>
            <a:custGeom>
              <a:avLst/>
              <a:gdLst>
                <a:gd name="T0" fmla="*/ 0 w 39"/>
                <a:gd name="T1" fmla="*/ 20 h 45"/>
                <a:gd name="T2" fmla="*/ 14 w 39"/>
                <a:gd name="T3" fmla="*/ 38 h 45"/>
                <a:gd name="T4" fmla="*/ 36 w 39"/>
                <a:gd name="T5" fmla="*/ 20 h 45"/>
                <a:gd name="T6" fmla="*/ 25 w 39"/>
                <a:gd name="T7" fmla="*/ 0 h 45"/>
                <a:gd name="T8" fmla="*/ 0 w 39"/>
                <a:gd name="T9" fmla="*/ 2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5">
                  <a:moveTo>
                    <a:pt x="0" y="22"/>
                  </a:moveTo>
                  <a:lnTo>
                    <a:pt x="14" y="44"/>
                  </a:lnTo>
                  <a:lnTo>
                    <a:pt x="38" y="22"/>
                  </a:lnTo>
                  <a:lnTo>
                    <a:pt x="27" y="0"/>
                  </a:lnTo>
                  <a:lnTo>
                    <a:pt x="0" y="2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3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endParaRPr>
            </a:p>
          </p:txBody>
        </p:sp>
        <p:sp>
          <p:nvSpPr>
            <p:cNvPr id="483" name="Oval 238"/>
            <p:cNvSpPr>
              <a:spLocks noChangeArrowheads="1"/>
            </p:cNvSpPr>
            <p:nvPr/>
          </p:nvSpPr>
          <p:spPr bwMode="auto">
            <a:xfrm>
              <a:off x="1260" y="2612"/>
              <a:ext cx="69" cy="28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2000">
                  <a:solidFill>
                    <a:srgbClr val="5F5F5F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>
                  <a:solidFill>
                    <a:srgbClr val="5F5F5F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1600">
                  <a:solidFill>
                    <a:srgbClr val="5F5F5F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 sz="1400">
                  <a:solidFill>
                    <a:srgbClr val="5F5F5F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9pPr>
            </a:lstStyle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941" b="0" i="0" u="none" strike="noStrike" kern="1200" cap="none" spc="0" normalizeH="0" baseline="0" noProof="0">
                <a:ln>
                  <a:noFill/>
                </a:ln>
                <a:solidFill>
                  <a:srgbClr val="007833"/>
                </a:solidFill>
                <a:effectLst/>
                <a:uLnTx/>
                <a:uFillTx/>
                <a:latin typeface="Univers 45 Light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84" name="Oval 239"/>
            <p:cNvSpPr>
              <a:spLocks noChangeArrowheads="1"/>
            </p:cNvSpPr>
            <p:nvPr/>
          </p:nvSpPr>
          <p:spPr bwMode="auto">
            <a:xfrm>
              <a:off x="3249" y="2310"/>
              <a:ext cx="21" cy="18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2000">
                  <a:solidFill>
                    <a:srgbClr val="5F5F5F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>
                  <a:solidFill>
                    <a:srgbClr val="5F5F5F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1600">
                  <a:solidFill>
                    <a:srgbClr val="5F5F5F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 sz="1400">
                  <a:solidFill>
                    <a:srgbClr val="5F5F5F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9pPr>
            </a:lstStyle>
            <a:p>
              <a:pPr marL="0" marR="0" lvl="0" indent="0" algn="ctr" defTabSz="4437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941" b="0" i="0" u="none" strike="noStrike" kern="1200" cap="none" spc="0" normalizeH="0" baseline="0" noProof="0">
                <a:ln>
                  <a:noFill/>
                </a:ln>
                <a:solidFill>
                  <a:srgbClr val="007833"/>
                </a:solidFill>
                <a:effectLst/>
                <a:uLnTx/>
                <a:uFillTx/>
                <a:latin typeface="Univers 45 Light" pitchFamily="2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5" name="Object 253"/>
          <p:cNvGraphicFramePr>
            <a:graphicFrameLocks noChangeAspect="1"/>
          </p:cNvGraphicFramePr>
          <p:nvPr>
            <p:extLst/>
          </p:nvPr>
        </p:nvGraphicFramePr>
        <p:xfrm>
          <a:off x="4765808" y="2365977"/>
          <a:ext cx="1806141" cy="44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4619048" imgH="1142857" progId="MSPhotoEd.3">
                  <p:embed/>
                </p:oleObj>
              </mc:Choice>
              <mc:Fallback>
                <p:oleObj name="Photo Editor Photo" r:id="rId4" imgW="4619048" imgH="1142857" progId="MSPhotoEd.3">
                  <p:embed/>
                  <p:pic>
                    <p:nvPicPr>
                      <p:cNvPr id="5" name="Object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808" y="2365977"/>
                        <a:ext cx="1806141" cy="446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4D4D4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708016" y="3257233"/>
            <a:ext cx="3408436" cy="2838767"/>
          </a:xfrm>
          <a:prstGeom prst="rect">
            <a:avLst/>
          </a:prstGeom>
        </p:spPr>
        <p:txBody>
          <a:bodyPr/>
          <a:lstStyle>
            <a:lvl1pPr marL="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30" b="1" i="0" u="none" strike="noStrike" kern="0" cap="none" spc="0" normalizeH="0" baseline="0" noProof="0" dirty="0">
                <a:ln>
                  <a:noFill/>
                </a:ln>
                <a:solidFill>
                  <a:srgbClr val="F00023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CASTROL</a:t>
            </a:r>
          </a:p>
          <a:p>
            <a:pPr marL="277360" marR="0" lvl="0" indent="-27736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A6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F00023"/>
                </a:solidFill>
                <a:effectLst/>
                <a:uLnTx/>
                <a:uFillTx/>
                <a:latin typeface="Arial" charset="0"/>
                <a:cs typeface="Arial" charset="0"/>
              </a:rPr>
              <a:t>Castrol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(BP Lubricants) was founded in </a:t>
            </a: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F00023"/>
                </a:solidFill>
                <a:effectLst/>
                <a:uLnTx/>
                <a:uFillTx/>
                <a:latin typeface="Arial" charset="0"/>
                <a:cs typeface="Arial" charset="0"/>
              </a:rPr>
              <a:t>1899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 by Charles Cheers Wakefield</a:t>
            </a:r>
          </a:p>
          <a:p>
            <a:pPr marL="277360" marR="0" lvl="0" indent="-27736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We operate directly in over </a:t>
            </a:r>
            <a:b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F00023"/>
                </a:solidFill>
                <a:effectLst/>
                <a:uLnTx/>
                <a:uFillTx/>
                <a:latin typeface="Arial" charset="0"/>
                <a:cs typeface="Arial" charset="0"/>
              </a:rPr>
              <a:t>46 countries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F00023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277360" marR="0" lvl="0" indent="-27736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We market our products to </a:t>
            </a:r>
            <a:b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over half a million customers </a:t>
            </a:r>
            <a:b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in </a:t>
            </a: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F00023"/>
                </a:solidFill>
                <a:effectLst/>
                <a:uLnTx/>
                <a:uFillTx/>
                <a:latin typeface="Arial" charset="0"/>
                <a:cs typeface="Arial" charset="0"/>
              </a:rPr>
              <a:t>120 countries</a:t>
            </a:r>
            <a:endParaRPr kumimoji="0" lang="en-GB" sz="1553" b="0" i="0" u="none" strike="noStrike" kern="0" cap="none" spc="0" normalizeH="0" baseline="0" noProof="0" dirty="0">
              <a:ln>
                <a:noFill/>
              </a:ln>
              <a:solidFill>
                <a:srgbClr val="F00023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77360" marR="0" lvl="0" indent="-27736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We employ </a:t>
            </a: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F00023"/>
                </a:solidFill>
                <a:effectLst/>
                <a:uLnTx/>
                <a:uFillTx/>
                <a:latin typeface="Arial" charset="0"/>
                <a:cs typeface="Arial" charset="0"/>
              </a:rPr>
              <a:t>7,500 people 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worldwide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27" y="1630422"/>
            <a:ext cx="1207874" cy="1602678"/>
          </a:xfrm>
          <a:prstGeom prst="rect">
            <a:avLst/>
          </a:prstGeom>
        </p:spPr>
      </p:pic>
      <p:sp>
        <p:nvSpPr>
          <p:cNvPr id="247" name="Text Placeholder 2"/>
          <p:cNvSpPr txBox="1">
            <a:spLocks/>
          </p:cNvSpPr>
          <p:nvPr/>
        </p:nvSpPr>
        <p:spPr>
          <a:xfrm>
            <a:off x="909751" y="3322350"/>
            <a:ext cx="3180229" cy="2351076"/>
          </a:xfrm>
          <a:prstGeom prst="rect">
            <a:avLst/>
          </a:prstGeom>
        </p:spPr>
        <p:txBody>
          <a:bodyPr/>
          <a:lstStyle>
            <a:lvl1pPr marL="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30" b="1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BP</a:t>
            </a:r>
            <a:endParaRPr kumimoji="0" lang="en-GB" sz="2330" b="1" i="0" u="none" strike="noStrike" kern="0" cap="none" spc="0" normalizeH="0" baseline="0" noProof="0" dirty="0">
              <a:ln>
                <a:noFill/>
              </a:ln>
              <a:solidFill>
                <a:srgbClr val="009343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77360" marR="0" lvl="0" indent="-27736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A6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BP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 is one of the world’s leading international </a:t>
            </a:r>
            <a:b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oil and gas companies</a:t>
            </a:r>
          </a:p>
          <a:p>
            <a:pPr marL="277360" marR="0" lvl="0" indent="-27736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We employ over </a:t>
            </a:r>
            <a:b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74,500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people</a:t>
            </a:r>
          </a:p>
          <a:p>
            <a:pPr marL="277360" marR="0" lvl="0" indent="-277360" algn="l" defTabSz="887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We have operations </a:t>
            </a:r>
            <a:b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on </a:t>
            </a: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6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continents</a:t>
            </a: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b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553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cs typeface="Arial" charset="0"/>
              </a:rPr>
              <a:t>and in over </a:t>
            </a:r>
            <a:r>
              <a:rPr kumimoji="0" lang="en-GB" sz="1553" b="1" i="0" u="none" strike="noStrike" kern="0" cap="none" spc="0" normalizeH="0" baseline="0" noProof="0" dirty="0">
                <a:ln>
                  <a:noFill/>
                </a:ln>
                <a:solidFill>
                  <a:srgbClr val="009343"/>
                </a:solidFill>
                <a:effectLst/>
                <a:uLnTx/>
                <a:uFillTx/>
                <a:latin typeface="Arial" charset="0"/>
                <a:cs typeface="Arial" charset="0"/>
              </a:rPr>
              <a:t>80 countries </a:t>
            </a:r>
          </a:p>
        </p:txBody>
      </p:sp>
      <p:sp>
        <p:nvSpPr>
          <p:cNvPr id="243" name="Rectangle 2"/>
          <p:cNvSpPr/>
          <p:nvPr/>
        </p:nvSpPr>
        <p:spPr>
          <a:xfrm>
            <a:off x="0" y="0"/>
            <a:ext cx="3241765" cy="437146"/>
          </a:xfrm>
          <a:custGeom>
            <a:avLst/>
            <a:gdLst>
              <a:gd name="connsiteX0" fmla="*/ 0 w 3124200"/>
              <a:gd name="connsiteY0" fmla="*/ 0 h 437146"/>
              <a:gd name="connsiteX1" fmla="*/ 3124200 w 3124200"/>
              <a:gd name="connsiteY1" fmla="*/ 0 h 437146"/>
              <a:gd name="connsiteX2" fmla="*/ 3124200 w 3124200"/>
              <a:gd name="connsiteY2" fmla="*/ 437146 h 437146"/>
              <a:gd name="connsiteX3" fmla="*/ 0 w 3124200"/>
              <a:gd name="connsiteY3" fmla="*/ 437146 h 437146"/>
              <a:gd name="connsiteX4" fmla="*/ 0 w 3124200"/>
              <a:gd name="connsiteY4" fmla="*/ 0 h 437146"/>
              <a:gd name="connsiteX0" fmla="*/ 0 w 3241765"/>
              <a:gd name="connsiteY0" fmla="*/ 0 h 437146"/>
              <a:gd name="connsiteX1" fmla="*/ 3241765 w 3241765"/>
              <a:gd name="connsiteY1" fmla="*/ 0 h 437146"/>
              <a:gd name="connsiteX2" fmla="*/ 3124200 w 3241765"/>
              <a:gd name="connsiteY2" fmla="*/ 437146 h 437146"/>
              <a:gd name="connsiteX3" fmla="*/ 0 w 3241765"/>
              <a:gd name="connsiteY3" fmla="*/ 437146 h 437146"/>
              <a:gd name="connsiteX4" fmla="*/ 0 w 3241765"/>
              <a:gd name="connsiteY4" fmla="*/ 0 h 4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1765" h="437146">
                <a:moveTo>
                  <a:pt x="0" y="0"/>
                </a:moveTo>
                <a:lnTo>
                  <a:pt x="3241765" y="0"/>
                </a:lnTo>
                <a:lnTo>
                  <a:pt x="3124200" y="437146"/>
                </a:lnTo>
                <a:lnTo>
                  <a:pt x="0" y="437146"/>
                </a:lnTo>
                <a:lnTo>
                  <a:pt x="0" y="0"/>
                </a:lnTo>
                <a:close/>
              </a:path>
            </a:pathLst>
          </a:custGeom>
          <a:solidFill>
            <a:srgbClr val="009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9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341897" y="102803"/>
            <a:ext cx="19027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327" marR="4931" lvl="1" indent="0" algn="l" defTabSz="443777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WHO WE ARE – </a:t>
            </a:r>
            <a:r>
              <a:rPr kumimoji="0" lang="en-US" sz="106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CASTROL &amp; BP</a:t>
            </a:r>
          </a:p>
          <a:p>
            <a:pPr marL="12327" marR="4931" lvl="1" indent="0" algn="l" defTabSz="443777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8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kumimoji="0" lang="en-US" sz="1068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7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" y="174812"/>
            <a:ext cx="2125822" cy="732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"/>
          <a:stretch/>
        </p:blipFill>
        <p:spPr>
          <a:xfrm>
            <a:off x="1560285" y="165567"/>
            <a:ext cx="2353589" cy="7321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0607" y="174812"/>
            <a:ext cx="4327567" cy="7321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96" y="174812"/>
            <a:ext cx="2394865" cy="73219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83" y="174812"/>
            <a:ext cx="1973978" cy="732192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327">
              <a:lnSpc>
                <a:spcPts val="3000"/>
              </a:lnSpc>
            </a:pPr>
            <a:r>
              <a:rPr lang="en-GB" sz="2800" b="1" spc="-49" dirty="0">
                <a:latin typeface="Arial Narrow" charset="0"/>
                <a:ea typeface="Arial Narrow" charset="0"/>
                <a:cs typeface="Arial Narrow" charset="0"/>
              </a:rPr>
              <a:t>CASTROL: A SPECIALIST </a:t>
            </a:r>
            <a:br>
              <a:rPr lang="en-GB" sz="2800" b="1" spc="-49" dirty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GB" sz="2800" b="1" spc="-49" dirty="0">
                <a:latin typeface="Arial Narrow" charset="0"/>
                <a:ea typeface="Arial Narrow" charset="0"/>
                <a:cs typeface="Arial Narrow" charset="0"/>
              </a:rPr>
              <a:t>LUBRICANTS BUSINESS AND PART OF BP</a:t>
            </a:r>
            <a:endParaRPr lang="en-GB" sz="2800" b="1" spc="-29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31863" y="1819275"/>
            <a:ext cx="8212137" cy="207963"/>
          </a:xfrm>
          <a:prstGeom prst="rect">
            <a:avLst/>
          </a:prstGeom>
        </p:spPr>
        <p:txBody>
          <a:bodyPr/>
          <a:lstStyle/>
          <a:p>
            <a:r>
              <a:rPr lang="en-US" sz="1359" dirty="0">
                <a:solidFill>
                  <a:schemeClr val="bg1"/>
                </a:solidFill>
              </a:rPr>
              <a:t>BP delivers energy products and services to people around the world.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0100" y="2437043"/>
            <a:ext cx="1107098" cy="1281031"/>
            <a:chOff x="685800" y="2144075"/>
            <a:chExt cx="1140646" cy="13198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85800" y="2209800"/>
              <a:ext cx="0" cy="1254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781052" y="2144075"/>
              <a:ext cx="1045394" cy="52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4233" rIns="88466" bIns="44233">
              <a:spAutoFit/>
            </a:bodyPr>
            <a:lstStyle>
              <a:lvl1pPr algn="l" eaLnBrk="0" hangingPunct="0">
                <a:spcBef>
                  <a:spcPct val="30000"/>
                </a:spcBef>
                <a:buFont typeface="Arial" charset="0"/>
                <a:defRPr sz="1600" b="1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00934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FINDING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00934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OIL AND GAS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71542" y="2448055"/>
            <a:ext cx="1502957" cy="1276781"/>
            <a:chOff x="685800" y="2148454"/>
            <a:chExt cx="1548502" cy="131547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85800" y="2209800"/>
              <a:ext cx="0" cy="1254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5"/>
            <p:cNvSpPr txBox="1">
              <a:spLocks noChangeArrowheads="1"/>
            </p:cNvSpPr>
            <p:nvPr/>
          </p:nvSpPr>
          <p:spPr bwMode="auto">
            <a:xfrm>
              <a:off x="832562" y="2148454"/>
              <a:ext cx="1401740" cy="73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4233" rIns="88466" bIns="44233">
              <a:spAutoFit/>
            </a:bodyPr>
            <a:lstStyle>
              <a:lvl1pPr algn="l" eaLnBrk="0" hangingPunct="0">
                <a:spcBef>
                  <a:spcPct val="30000"/>
                </a:spcBef>
                <a:buFont typeface="Arial" charset="0"/>
                <a:defRPr sz="1600" b="1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00934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DEVELOPING 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00934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AND EXTRACTING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OIL AND GAS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09747" y="2443805"/>
            <a:ext cx="1347285" cy="1281031"/>
            <a:chOff x="685800" y="2144075"/>
            <a:chExt cx="1388112" cy="131985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5800" y="2209800"/>
              <a:ext cx="0" cy="1254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15"/>
            <p:cNvSpPr txBox="1">
              <a:spLocks noChangeArrowheads="1"/>
            </p:cNvSpPr>
            <p:nvPr/>
          </p:nvSpPr>
          <p:spPr bwMode="auto">
            <a:xfrm>
              <a:off x="810905" y="2144075"/>
              <a:ext cx="1263007" cy="73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4233" rIns="88466" bIns="44233">
              <a:spAutoFit/>
            </a:bodyPr>
            <a:lstStyle>
              <a:lvl1pPr algn="l" eaLnBrk="0" hangingPunct="0">
                <a:spcBef>
                  <a:spcPct val="30000"/>
                </a:spcBef>
                <a:buFont typeface="Arial" charset="0"/>
                <a:defRPr sz="1600" b="1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00934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TRANSPORTING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00934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AND TRADING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OIL AND GAS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26052" y="2443805"/>
            <a:ext cx="1451502" cy="1281031"/>
            <a:chOff x="685800" y="2144075"/>
            <a:chExt cx="1495487" cy="131985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85800" y="2209800"/>
              <a:ext cx="0" cy="125412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795865" y="2144075"/>
              <a:ext cx="1385422" cy="73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4233" rIns="88466" bIns="44233">
              <a:spAutoFit/>
            </a:bodyPr>
            <a:lstStyle>
              <a:lvl1pPr algn="l" eaLnBrk="0" hangingPunct="0">
                <a:spcBef>
                  <a:spcPct val="30000"/>
                </a:spcBef>
                <a:buFont typeface="Arial" charset="0"/>
                <a:defRPr sz="1600" b="1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F0002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MANUFACTURING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FUELS AND </a:t>
              </a:r>
              <a:br>
                <a:rPr kumimoji="0" lang="en-GB" altLang="en-US" sz="13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</a:br>
              <a:r>
                <a:rPr kumimoji="0" lang="en-GB" altLang="en-US" sz="13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PRODUCTS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46810" y="2443805"/>
            <a:ext cx="1036418" cy="1281031"/>
            <a:chOff x="685800" y="2144075"/>
            <a:chExt cx="1067824" cy="131985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85800" y="2209800"/>
              <a:ext cx="0" cy="125412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15"/>
            <p:cNvSpPr txBox="1">
              <a:spLocks noChangeArrowheads="1"/>
            </p:cNvSpPr>
            <p:nvPr/>
          </p:nvSpPr>
          <p:spPr bwMode="auto">
            <a:xfrm>
              <a:off x="774690" y="2144075"/>
              <a:ext cx="978934" cy="73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4233" rIns="88466" bIns="44233">
              <a:spAutoFit/>
            </a:bodyPr>
            <a:lstStyle>
              <a:lvl1pPr algn="l" eaLnBrk="0" hangingPunct="0">
                <a:spcBef>
                  <a:spcPct val="30000"/>
                </a:spcBef>
                <a:buFont typeface="Arial" charset="0"/>
                <a:defRPr sz="1600" b="1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30000"/>
                </a:spcBef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HelveticaNeueLT Std Lt" pitchFamily="34" charset="0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1" i="0" u="none" strike="noStrike" kern="1200" cap="none" spc="0" normalizeH="0" baseline="0" noProof="0" dirty="0">
                  <a:ln>
                    <a:noFill/>
                  </a:ln>
                  <a:solidFill>
                    <a:srgbClr val="F00023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MARKETING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FUELS AND </a:t>
              </a:r>
            </a:p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GB" altLang="en-US" sz="13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PRODUCTS</a:t>
              </a:r>
            </a:p>
          </p:txBody>
        </p:sp>
      </p:grpSp>
      <p:sp>
        <p:nvSpPr>
          <p:cNvPr id="65" name="TextBox 15"/>
          <p:cNvSpPr txBox="1">
            <a:spLocks noChangeArrowheads="1"/>
          </p:cNvSpPr>
          <p:nvPr/>
        </p:nvSpPr>
        <p:spPr bwMode="auto">
          <a:xfrm>
            <a:off x="4134794" y="5341763"/>
            <a:ext cx="1482725" cy="50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4233" rIns="88466" bIns="44233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13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INTERNATIONAL OIL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13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AND GAS MARKETS</a:t>
            </a:r>
          </a:p>
        </p:txBody>
      </p:sp>
      <p:sp>
        <p:nvSpPr>
          <p:cNvPr id="66" name="TextBox 15"/>
          <p:cNvSpPr txBox="1">
            <a:spLocks noChangeArrowheads="1"/>
          </p:cNvSpPr>
          <p:nvPr/>
        </p:nvSpPr>
        <p:spPr bwMode="auto">
          <a:xfrm>
            <a:off x="6369483" y="4834218"/>
            <a:ext cx="1748438" cy="50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4233" rIns="88466" bIns="44233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13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FUELS, LUBRICANTS </a:t>
            </a:r>
            <a:br>
              <a:rPr kumimoji="0" lang="en-GB" altLang="en-US" sz="13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</a:br>
            <a:r>
              <a:rPr kumimoji="0" lang="en-GB" altLang="en-US" sz="13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AND PETROCHEMICALS</a:t>
            </a: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5460002" y="5972080"/>
            <a:ext cx="2593605" cy="2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4233" rIns="88466" bIns="44233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1359" b="1" i="0" u="none" strike="noStrike" kern="1200" cap="none" spc="0" normalizeH="0" baseline="0" noProof="0" dirty="0">
                <a:ln>
                  <a:noFill/>
                </a:ln>
                <a:solidFill>
                  <a:srgbClr val="6A8DB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GENERATING </a:t>
            </a:r>
            <a:r>
              <a:rPr kumimoji="0" lang="en-GB" altLang="en-US" sz="1359" b="0" i="0" u="none" strike="noStrike" kern="1200" cap="none" spc="0" normalizeH="0" baseline="0" noProof="0" dirty="0">
                <a:ln>
                  <a:noFill/>
                </a:ln>
                <a:solidFill>
                  <a:srgbClr val="6A8DB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RENEWABLE ENERGY</a:t>
            </a:r>
          </a:p>
        </p:txBody>
      </p:sp>
      <p:graphicFrame>
        <p:nvGraphicFramePr>
          <p:cNvPr id="95" name="Object 94"/>
          <p:cNvGraphicFramePr>
            <a:graphicFrameLocks noChangeAspect="1"/>
          </p:cNvGraphicFramePr>
          <p:nvPr>
            <p:extLst/>
          </p:nvPr>
        </p:nvGraphicFramePr>
        <p:xfrm>
          <a:off x="6803339" y="3052764"/>
          <a:ext cx="884829" cy="21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9" imgW="4619048" imgH="1142857" progId="MSPhotoEd.3">
                  <p:embed/>
                </p:oleObj>
              </mc:Choice>
              <mc:Fallback>
                <p:oleObj name="Photo Editor Photo" r:id="rId9" imgW="4619048" imgH="1142857" progId="MSPhotoEd.3">
                  <p:embed/>
                  <p:pic>
                    <p:nvPicPr>
                      <p:cNvPr id="95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339" y="3052764"/>
                        <a:ext cx="884829" cy="218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" name="Picture 23" descr="BP 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0182" y="1809522"/>
            <a:ext cx="451997" cy="6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Box 6"/>
          <p:cNvSpPr txBox="1">
            <a:spLocks noChangeArrowheads="1"/>
          </p:cNvSpPr>
          <p:nvPr/>
        </p:nvSpPr>
        <p:spPr bwMode="auto">
          <a:xfrm>
            <a:off x="1575808" y="2171745"/>
            <a:ext cx="749330" cy="23873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88466" tIns="44233" rIns="88466" bIns="44233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97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UPSTREAM</a:t>
            </a:r>
          </a:p>
        </p:txBody>
      </p:sp>
      <p:sp>
        <p:nvSpPr>
          <p:cNvPr id="101" name="TextBox 6"/>
          <p:cNvSpPr txBox="1">
            <a:spLocks noChangeArrowheads="1"/>
          </p:cNvSpPr>
          <p:nvPr/>
        </p:nvSpPr>
        <p:spPr bwMode="auto">
          <a:xfrm>
            <a:off x="6770609" y="2171745"/>
            <a:ext cx="932072" cy="23873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lIns="88466" tIns="44233" rIns="88466" bIns="44233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HelveticaNeueLT Std Lt" pitchFamily="34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97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DOWNSTREAM</a:t>
            </a:r>
          </a:p>
        </p:txBody>
      </p:sp>
    </p:spTree>
    <p:extLst>
      <p:ext uri="{BB962C8B-B14F-4D97-AF65-F5344CB8AC3E}">
        <p14:creationId xmlns:p14="http://schemas.microsoft.com/office/powerpoint/2010/main" val="3564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100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3"/>
          <p:cNvGrpSpPr>
            <a:grpSpLocks/>
          </p:cNvGrpSpPr>
          <p:nvPr/>
        </p:nvGrpSpPr>
        <p:grpSpPr bwMode="auto">
          <a:xfrm>
            <a:off x="630322" y="2033389"/>
            <a:ext cx="7723890" cy="4707708"/>
            <a:chOff x="73" y="864"/>
            <a:chExt cx="5591" cy="3312"/>
          </a:xfrm>
          <a:solidFill>
            <a:schemeClr val="bg2">
              <a:lumMod val="75000"/>
            </a:schemeClr>
          </a:solidFill>
        </p:grpSpPr>
        <p:sp>
          <p:nvSpPr>
            <p:cNvPr id="249" name="Freeform 4"/>
            <p:cNvSpPr>
              <a:spLocks/>
            </p:cNvSpPr>
            <p:nvPr/>
          </p:nvSpPr>
          <p:spPr bwMode="auto">
            <a:xfrm>
              <a:off x="272" y="2623"/>
              <a:ext cx="17" cy="21"/>
            </a:xfrm>
            <a:custGeom>
              <a:avLst/>
              <a:gdLst>
                <a:gd name="T0" fmla="*/ 0 w 17"/>
                <a:gd name="T1" fmla="*/ 8 h 22"/>
                <a:gd name="T2" fmla="*/ 2 w 17"/>
                <a:gd name="T3" fmla="*/ 0 h 22"/>
                <a:gd name="T4" fmla="*/ 16 w 17"/>
                <a:gd name="T5" fmla="*/ 11 h 22"/>
                <a:gd name="T6" fmla="*/ 6 w 17"/>
                <a:gd name="T7" fmla="*/ 19 h 22"/>
                <a:gd name="T8" fmla="*/ 0 w 17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0" y="8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6" y="21"/>
                  </a:lnTo>
                  <a:lnTo>
                    <a:pt x="0" y="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5"/>
            <p:cNvSpPr>
              <a:spLocks/>
            </p:cNvSpPr>
            <p:nvPr/>
          </p:nvSpPr>
          <p:spPr bwMode="auto">
            <a:xfrm>
              <a:off x="5617" y="1603"/>
              <a:ext cx="47" cy="21"/>
            </a:xfrm>
            <a:custGeom>
              <a:avLst/>
              <a:gdLst>
                <a:gd name="T0" fmla="*/ 0 w 48"/>
                <a:gd name="T1" fmla="*/ 6 h 20"/>
                <a:gd name="T2" fmla="*/ 26 w 48"/>
                <a:gd name="T3" fmla="*/ 0 h 20"/>
                <a:gd name="T4" fmla="*/ 45 w 48"/>
                <a:gd name="T5" fmla="*/ 12 h 20"/>
                <a:gd name="T6" fmla="*/ 36 w 48"/>
                <a:gd name="T7" fmla="*/ 21 h 20"/>
                <a:gd name="T8" fmla="*/ 0 w 48"/>
                <a:gd name="T9" fmla="*/ 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0">
                  <a:moveTo>
                    <a:pt x="0" y="6"/>
                  </a:moveTo>
                  <a:lnTo>
                    <a:pt x="28" y="0"/>
                  </a:lnTo>
                  <a:lnTo>
                    <a:pt x="47" y="10"/>
                  </a:lnTo>
                  <a:lnTo>
                    <a:pt x="38" y="19"/>
                  </a:lnTo>
                  <a:lnTo>
                    <a:pt x="0" y="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6"/>
            <p:cNvSpPr>
              <a:spLocks/>
            </p:cNvSpPr>
            <p:nvPr/>
          </p:nvSpPr>
          <p:spPr bwMode="auto">
            <a:xfrm>
              <a:off x="4389" y="2868"/>
              <a:ext cx="153" cy="114"/>
            </a:xfrm>
            <a:custGeom>
              <a:avLst/>
              <a:gdLst>
                <a:gd name="T0" fmla="*/ 0 w 157"/>
                <a:gd name="T1" fmla="*/ 94 h 121"/>
                <a:gd name="T2" fmla="*/ 14 w 157"/>
                <a:gd name="T3" fmla="*/ 106 h 121"/>
                <a:gd name="T4" fmla="*/ 59 w 157"/>
                <a:gd name="T5" fmla="*/ 102 h 121"/>
                <a:gd name="T6" fmla="*/ 76 w 157"/>
                <a:gd name="T7" fmla="*/ 97 h 121"/>
                <a:gd name="T8" fmla="*/ 96 w 157"/>
                <a:gd name="T9" fmla="*/ 46 h 121"/>
                <a:gd name="T10" fmla="*/ 122 w 157"/>
                <a:gd name="T11" fmla="*/ 48 h 121"/>
                <a:gd name="T12" fmla="*/ 148 w 157"/>
                <a:gd name="T13" fmla="*/ 33 h 121"/>
                <a:gd name="T14" fmla="*/ 124 w 157"/>
                <a:gd name="T15" fmla="*/ 17 h 121"/>
                <a:gd name="T16" fmla="*/ 114 w 157"/>
                <a:gd name="T17" fmla="*/ 0 h 121"/>
                <a:gd name="T18" fmla="*/ 84 w 157"/>
                <a:gd name="T19" fmla="*/ 35 h 121"/>
                <a:gd name="T20" fmla="*/ 76 w 157"/>
                <a:gd name="T21" fmla="*/ 52 h 121"/>
                <a:gd name="T22" fmla="*/ 66 w 157"/>
                <a:gd name="T23" fmla="*/ 42 h 121"/>
                <a:gd name="T24" fmla="*/ 49 w 157"/>
                <a:gd name="T25" fmla="*/ 68 h 121"/>
                <a:gd name="T26" fmla="*/ 27 w 157"/>
                <a:gd name="T27" fmla="*/ 71 h 121"/>
                <a:gd name="T28" fmla="*/ 21 w 157"/>
                <a:gd name="T29" fmla="*/ 97 h 121"/>
                <a:gd name="T30" fmla="*/ 0 w 157"/>
                <a:gd name="T31" fmla="*/ 94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7" h="121">
                  <a:moveTo>
                    <a:pt x="0" y="106"/>
                  </a:moveTo>
                  <a:lnTo>
                    <a:pt x="14" y="120"/>
                  </a:lnTo>
                  <a:lnTo>
                    <a:pt x="63" y="115"/>
                  </a:lnTo>
                  <a:lnTo>
                    <a:pt x="80" y="109"/>
                  </a:lnTo>
                  <a:lnTo>
                    <a:pt x="101" y="52"/>
                  </a:lnTo>
                  <a:lnTo>
                    <a:pt x="128" y="54"/>
                  </a:lnTo>
                  <a:lnTo>
                    <a:pt x="156" y="37"/>
                  </a:lnTo>
                  <a:lnTo>
                    <a:pt x="130" y="19"/>
                  </a:lnTo>
                  <a:lnTo>
                    <a:pt x="120" y="0"/>
                  </a:lnTo>
                  <a:lnTo>
                    <a:pt x="88" y="39"/>
                  </a:lnTo>
                  <a:lnTo>
                    <a:pt x="80" y="58"/>
                  </a:lnTo>
                  <a:lnTo>
                    <a:pt x="70" y="48"/>
                  </a:lnTo>
                  <a:lnTo>
                    <a:pt x="51" y="76"/>
                  </a:lnTo>
                  <a:lnTo>
                    <a:pt x="29" y="80"/>
                  </a:lnTo>
                  <a:lnTo>
                    <a:pt x="23" y="109"/>
                  </a:lnTo>
                  <a:lnTo>
                    <a:pt x="0" y="10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7"/>
            <p:cNvSpPr>
              <a:spLocks/>
            </p:cNvSpPr>
            <p:nvPr/>
          </p:nvSpPr>
          <p:spPr bwMode="auto">
            <a:xfrm>
              <a:off x="4276" y="2722"/>
              <a:ext cx="80" cy="80"/>
            </a:xfrm>
            <a:custGeom>
              <a:avLst/>
              <a:gdLst>
                <a:gd name="T0" fmla="*/ 0 w 82"/>
                <a:gd name="T1" fmla="*/ 13 h 88"/>
                <a:gd name="T2" fmla="*/ 8 w 82"/>
                <a:gd name="T3" fmla="*/ 51 h 88"/>
                <a:gd name="T4" fmla="*/ 17 w 82"/>
                <a:gd name="T5" fmla="*/ 69 h 88"/>
                <a:gd name="T6" fmla="*/ 32 w 82"/>
                <a:gd name="T7" fmla="*/ 72 h 88"/>
                <a:gd name="T8" fmla="*/ 77 w 82"/>
                <a:gd name="T9" fmla="*/ 38 h 88"/>
                <a:gd name="T10" fmla="*/ 74 w 82"/>
                <a:gd name="T11" fmla="*/ 0 h 88"/>
                <a:gd name="T12" fmla="*/ 40 w 82"/>
                <a:gd name="T13" fmla="*/ 5 h 88"/>
                <a:gd name="T14" fmla="*/ 10 w 82"/>
                <a:gd name="T15" fmla="*/ 5 h 88"/>
                <a:gd name="T16" fmla="*/ 0 w 82"/>
                <a:gd name="T17" fmla="*/ 13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8">
                  <a:moveTo>
                    <a:pt x="0" y="15"/>
                  </a:moveTo>
                  <a:lnTo>
                    <a:pt x="8" y="62"/>
                  </a:lnTo>
                  <a:lnTo>
                    <a:pt x="17" y="84"/>
                  </a:lnTo>
                  <a:lnTo>
                    <a:pt x="34" y="87"/>
                  </a:lnTo>
                  <a:lnTo>
                    <a:pt x="81" y="46"/>
                  </a:lnTo>
                  <a:lnTo>
                    <a:pt x="78" y="0"/>
                  </a:lnTo>
                  <a:lnTo>
                    <a:pt x="42" y="6"/>
                  </a:lnTo>
                  <a:lnTo>
                    <a:pt x="10" y="6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8"/>
            <p:cNvSpPr>
              <a:spLocks/>
            </p:cNvSpPr>
            <p:nvPr/>
          </p:nvSpPr>
          <p:spPr bwMode="auto">
            <a:xfrm>
              <a:off x="3927" y="2817"/>
              <a:ext cx="32" cy="72"/>
            </a:xfrm>
            <a:custGeom>
              <a:avLst/>
              <a:gdLst>
                <a:gd name="T0" fmla="*/ 0 w 33"/>
                <a:gd name="T1" fmla="*/ 0 h 76"/>
                <a:gd name="T2" fmla="*/ 6 w 33"/>
                <a:gd name="T3" fmla="*/ 67 h 76"/>
                <a:gd name="T4" fmla="*/ 30 w 33"/>
                <a:gd name="T5" fmla="*/ 53 h 76"/>
                <a:gd name="T6" fmla="*/ 16 w 33"/>
                <a:gd name="T7" fmla="*/ 13 h 76"/>
                <a:gd name="T8" fmla="*/ 0 w 33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6" y="75"/>
                  </a:lnTo>
                  <a:lnTo>
                    <a:pt x="32" y="59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9"/>
            <p:cNvSpPr>
              <a:spLocks/>
            </p:cNvSpPr>
            <p:nvPr/>
          </p:nvSpPr>
          <p:spPr bwMode="auto">
            <a:xfrm>
              <a:off x="4375" y="2620"/>
              <a:ext cx="36" cy="36"/>
            </a:xfrm>
            <a:custGeom>
              <a:avLst/>
              <a:gdLst>
                <a:gd name="T0" fmla="*/ 0 w 37"/>
                <a:gd name="T1" fmla="*/ 26 h 38"/>
                <a:gd name="T2" fmla="*/ 12 w 37"/>
                <a:gd name="T3" fmla="*/ 0 h 38"/>
                <a:gd name="T4" fmla="*/ 34 w 37"/>
                <a:gd name="T5" fmla="*/ 4 h 38"/>
                <a:gd name="T6" fmla="*/ 16 w 37"/>
                <a:gd name="T7" fmla="*/ 33 h 38"/>
                <a:gd name="T8" fmla="*/ 0 w 37"/>
                <a:gd name="T9" fmla="*/ 2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8">
                  <a:moveTo>
                    <a:pt x="0" y="28"/>
                  </a:moveTo>
                  <a:lnTo>
                    <a:pt x="12" y="0"/>
                  </a:lnTo>
                  <a:lnTo>
                    <a:pt x="36" y="4"/>
                  </a:lnTo>
                  <a:lnTo>
                    <a:pt x="16" y="37"/>
                  </a:lnTo>
                  <a:lnTo>
                    <a:pt x="0" y="2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"/>
            <p:cNvSpPr>
              <a:spLocks/>
            </p:cNvSpPr>
            <p:nvPr/>
          </p:nvSpPr>
          <p:spPr bwMode="auto">
            <a:xfrm>
              <a:off x="4504" y="2786"/>
              <a:ext cx="38" cy="56"/>
            </a:xfrm>
            <a:custGeom>
              <a:avLst/>
              <a:gdLst>
                <a:gd name="T0" fmla="*/ 0 w 39"/>
                <a:gd name="T1" fmla="*/ 52 h 59"/>
                <a:gd name="T2" fmla="*/ 25 w 39"/>
                <a:gd name="T3" fmla="*/ 27 h 59"/>
                <a:gd name="T4" fmla="*/ 36 w 39"/>
                <a:gd name="T5" fmla="*/ 0 h 59"/>
                <a:gd name="T6" fmla="*/ 0 w 39"/>
                <a:gd name="T7" fmla="*/ 52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59">
                  <a:moveTo>
                    <a:pt x="0" y="58"/>
                  </a:moveTo>
                  <a:lnTo>
                    <a:pt x="27" y="29"/>
                  </a:lnTo>
                  <a:lnTo>
                    <a:pt x="38" y="0"/>
                  </a:lnTo>
                  <a:lnTo>
                    <a:pt x="0" y="5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"/>
            <p:cNvSpPr>
              <a:spLocks/>
            </p:cNvSpPr>
            <p:nvPr/>
          </p:nvSpPr>
          <p:spPr bwMode="auto">
            <a:xfrm>
              <a:off x="4549" y="2648"/>
              <a:ext cx="66" cy="114"/>
            </a:xfrm>
            <a:custGeom>
              <a:avLst/>
              <a:gdLst>
                <a:gd name="T0" fmla="*/ 0 w 67"/>
                <a:gd name="T1" fmla="*/ 41 h 123"/>
                <a:gd name="T2" fmla="*/ 12 w 67"/>
                <a:gd name="T3" fmla="*/ 0 h 123"/>
                <a:gd name="T4" fmla="*/ 33 w 67"/>
                <a:gd name="T5" fmla="*/ 0 h 123"/>
                <a:gd name="T6" fmla="*/ 40 w 67"/>
                <a:gd name="T7" fmla="*/ 27 h 123"/>
                <a:gd name="T8" fmla="*/ 23 w 67"/>
                <a:gd name="T9" fmla="*/ 56 h 123"/>
                <a:gd name="T10" fmla="*/ 27 w 67"/>
                <a:gd name="T11" fmla="*/ 73 h 123"/>
                <a:gd name="T12" fmla="*/ 59 w 67"/>
                <a:gd name="T13" fmla="*/ 81 h 123"/>
                <a:gd name="T14" fmla="*/ 64 w 67"/>
                <a:gd name="T15" fmla="*/ 105 h 123"/>
                <a:gd name="T16" fmla="*/ 42 w 67"/>
                <a:gd name="T17" fmla="*/ 81 h 123"/>
                <a:gd name="T18" fmla="*/ 42 w 67"/>
                <a:gd name="T19" fmla="*/ 93 h 123"/>
                <a:gd name="T20" fmla="*/ 12 w 67"/>
                <a:gd name="T21" fmla="*/ 81 h 123"/>
                <a:gd name="T22" fmla="*/ 0 w 67"/>
                <a:gd name="T23" fmla="*/ 41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123">
                  <a:moveTo>
                    <a:pt x="0" y="47"/>
                  </a:moveTo>
                  <a:lnTo>
                    <a:pt x="12" y="0"/>
                  </a:lnTo>
                  <a:lnTo>
                    <a:pt x="34" y="0"/>
                  </a:lnTo>
                  <a:lnTo>
                    <a:pt x="42" y="31"/>
                  </a:lnTo>
                  <a:lnTo>
                    <a:pt x="23" y="65"/>
                  </a:lnTo>
                  <a:lnTo>
                    <a:pt x="27" y="85"/>
                  </a:lnTo>
                  <a:lnTo>
                    <a:pt x="61" y="94"/>
                  </a:lnTo>
                  <a:lnTo>
                    <a:pt x="66" y="122"/>
                  </a:lnTo>
                  <a:lnTo>
                    <a:pt x="44" y="94"/>
                  </a:lnTo>
                  <a:lnTo>
                    <a:pt x="44" y="108"/>
                  </a:lnTo>
                  <a:lnTo>
                    <a:pt x="12" y="94"/>
                  </a:lnTo>
                  <a:lnTo>
                    <a:pt x="0" y="4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2"/>
            <p:cNvSpPr>
              <a:spLocks/>
            </p:cNvSpPr>
            <p:nvPr/>
          </p:nvSpPr>
          <p:spPr bwMode="auto">
            <a:xfrm>
              <a:off x="4553" y="2747"/>
              <a:ext cx="21" cy="20"/>
            </a:xfrm>
            <a:custGeom>
              <a:avLst/>
              <a:gdLst>
                <a:gd name="T0" fmla="*/ 0 w 21"/>
                <a:gd name="T1" fmla="*/ 0 h 22"/>
                <a:gd name="T2" fmla="*/ 11 w 21"/>
                <a:gd name="T3" fmla="*/ 0 h 22"/>
                <a:gd name="T4" fmla="*/ 20 w 21"/>
                <a:gd name="T5" fmla="*/ 4 h 22"/>
                <a:gd name="T6" fmla="*/ 13 w 21"/>
                <a:gd name="T7" fmla="*/ 17 h 22"/>
                <a:gd name="T8" fmla="*/ 0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13" y="21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3"/>
            <p:cNvSpPr>
              <a:spLocks/>
            </p:cNvSpPr>
            <p:nvPr/>
          </p:nvSpPr>
          <p:spPr bwMode="auto">
            <a:xfrm>
              <a:off x="4581" y="2774"/>
              <a:ext cx="17" cy="28"/>
            </a:xfrm>
            <a:custGeom>
              <a:avLst/>
              <a:gdLst>
                <a:gd name="T0" fmla="*/ 0 w 18"/>
                <a:gd name="T1" fmla="*/ 0 h 31"/>
                <a:gd name="T2" fmla="*/ 2 w 18"/>
                <a:gd name="T3" fmla="*/ 24 h 31"/>
                <a:gd name="T4" fmla="*/ 15 w 18"/>
                <a:gd name="T5" fmla="*/ 14 h 31"/>
                <a:gd name="T6" fmla="*/ 0 w 1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1">
                  <a:moveTo>
                    <a:pt x="0" y="0"/>
                  </a:moveTo>
                  <a:lnTo>
                    <a:pt x="2" y="30"/>
                  </a:lnTo>
                  <a:lnTo>
                    <a:pt x="17" y="17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4"/>
            <p:cNvSpPr>
              <a:spLocks/>
            </p:cNvSpPr>
            <p:nvPr/>
          </p:nvSpPr>
          <p:spPr bwMode="auto">
            <a:xfrm>
              <a:off x="4583" y="2817"/>
              <a:ext cx="67" cy="78"/>
            </a:xfrm>
            <a:custGeom>
              <a:avLst/>
              <a:gdLst>
                <a:gd name="T0" fmla="*/ 0 w 69"/>
                <a:gd name="T1" fmla="*/ 49 h 83"/>
                <a:gd name="T2" fmla="*/ 14 w 69"/>
                <a:gd name="T3" fmla="*/ 22 h 83"/>
                <a:gd name="T4" fmla="*/ 30 w 69"/>
                <a:gd name="T5" fmla="*/ 27 h 83"/>
                <a:gd name="T6" fmla="*/ 51 w 69"/>
                <a:gd name="T7" fmla="*/ 0 h 83"/>
                <a:gd name="T8" fmla="*/ 64 w 69"/>
                <a:gd name="T9" fmla="*/ 15 h 83"/>
                <a:gd name="T10" fmla="*/ 61 w 69"/>
                <a:gd name="T11" fmla="*/ 58 h 83"/>
                <a:gd name="T12" fmla="*/ 57 w 69"/>
                <a:gd name="T13" fmla="*/ 40 h 83"/>
                <a:gd name="T14" fmla="*/ 50 w 69"/>
                <a:gd name="T15" fmla="*/ 72 h 83"/>
                <a:gd name="T16" fmla="*/ 35 w 69"/>
                <a:gd name="T17" fmla="*/ 62 h 83"/>
                <a:gd name="T18" fmla="*/ 22 w 69"/>
                <a:gd name="T19" fmla="*/ 31 h 83"/>
                <a:gd name="T20" fmla="*/ 0 w 69"/>
                <a:gd name="T21" fmla="*/ 49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83">
                  <a:moveTo>
                    <a:pt x="0" y="55"/>
                  </a:moveTo>
                  <a:lnTo>
                    <a:pt x="14" y="24"/>
                  </a:lnTo>
                  <a:lnTo>
                    <a:pt x="32" y="31"/>
                  </a:lnTo>
                  <a:lnTo>
                    <a:pt x="55" y="0"/>
                  </a:lnTo>
                  <a:lnTo>
                    <a:pt x="68" y="17"/>
                  </a:lnTo>
                  <a:lnTo>
                    <a:pt x="65" y="66"/>
                  </a:lnTo>
                  <a:lnTo>
                    <a:pt x="61" y="46"/>
                  </a:lnTo>
                  <a:lnTo>
                    <a:pt x="53" y="82"/>
                  </a:lnTo>
                  <a:lnTo>
                    <a:pt x="37" y="70"/>
                  </a:lnTo>
                  <a:lnTo>
                    <a:pt x="24" y="35"/>
                  </a:lnTo>
                  <a:lnTo>
                    <a:pt x="0" y="5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5"/>
            <p:cNvSpPr>
              <a:spLocks/>
            </p:cNvSpPr>
            <p:nvPr/>
          </p:nvSpPr>
          <p:spPr bwMode="auto">
            <a:xfrm>
              <a:off x="4588" y="2796"/>
              <a:ext cx="19" cy="34"/>
            </a:xfrm>
            <a:custGeom>
              <a:avLst/>
              <a:gdLst>
                <a:gd name="T0" fmla="*/ 0 w 19"/>
                <a:gd name="T1" fmla="*/ 19 h 36"/>
                <a:gd name="T2" fmla="*/ 4 w 19"/>
                <a:gd name="T3" fmla="*/ 13 h 36"/>
                <a:gd name="T4" fmla="*/ 18 w 19"/>
                <a:gd name="T5" fmla="*/ 0 h 36"/>
                <a:gd name="T6" fmla="*/ 13 w 19"/>
                <a:gd name="T7" fmla="*/ 31 h 36"/>
                <a:gd name="T8" fmla="*/ 0 w 19"/>
                <a:gd name="T9" fmla="*/ 1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6">
                  <a:moveTo>
                    <a:pt x="0" y="21"/>
                  </a:moveTo>
                  <a:lnTo>
                    <a:pt x="4" y="15"/>
                  </a:lnTo>
                  <a:lnTo>
                    <a:pt x="18" y="0"/>
                  </a:lnTo>
                  <a:lnTo>
                    <a:pt x="13" y="35"/>
                  </a:lnTo>
                  <a:lnTo>
                    <a:pt x="0" y="2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6"/>
            <p:cNvSpPr>
              <a:spLocks/>
            </p:cNvSpPr>
            <p:nvPr/>
          </p:nvSpPr>
          <p:spPr bwMode="auto">
            <a:xfrm>
              <a:off x="4443" y="3203"/>
              <a:ext cx="627" cy="570"/>
            </a:xfrm>
            <a:custGeom>
              <a:avLst/>
              <a:gdLst>
                <a:gd name="T0" fmla="*/ 10 w 642"/>
                <a:gd name="T1" fmla="*/ 285 h 609"/>
                <a:gd name="T2" fmla="*/ 16 w 642"/>
                <a:gd name="T3" fmla="*/ 277 h 609"/>
                <a:gd name="T4" fmla="*/ 10 w 642"/>
                <a:gd name="T5" fmla="*/ 201 h 609"/>
                <a:gd name="T6" fmla="*/ 54 w 642"/>
                <a:gd name="T7" fmla="*/ 178 h 609"/>
                <a:gd name="T8" fmla="*/ 139 w 642"/>
                <a:gd name="T9" fmla="*/ 131 h 609"/>
                <a:gd name="T10" fmla="*/ 144 w 642"/>
                <a:gd name="T11" fmla="*/ 102 h 609"/>
                <a:gd name="T12" fmla="*/ 156 w 642"/>
                <a:gd name="T13" fmla="*/ 100 h 609"/>
                <a:gd name="T14" fmla="*/ 170 w 642"/>
                <a:gd name="T15" fmla="*/ 86 h 609"/>
                <a:gd name="T16" fmla="*/ 218 w 642"/>
                <a:gd name="T17" fmla="*/ 60 h 609"/>
                <a:gd name="T18" fmla="*/ 231 w 642"/>
                <a:gd name="T19" fmla="*/ 73 h 609"/>
                <a:gd name="T20" fmla="*/ 241 w 642"/>
                <a:gd name="T21" fmla="*/ 65 h 609"/>
                <a:gd name="T22" fmla="*/ 293 w 642"/>
                <a:gd name="T23" fmla="*/ 24 h 609"/>
                <a:gd name="T24" fmla="*/ 352 w 642"/>
                <a:gd name="T25" fmla="*/ 31 h 609"/>
                <a:gd name="T26" fmla="*/ 405 w 642"/>
                <a:gd name="T27" fmla="*/ 127 h 609"/>
                <a:gd name="T28" fmla="*/ 429 w 642"/>
                <a:gd name="T29" fmla="*/ 24 h 609"/>
                <a:gd name="T30" fmla="*/ 464 w 642"/>
                <a:gd name="T31" fmla="*/ 65 h 609"/>
                <a:gd name="T32" fmla="*/ 503 w 642"/>
                <a:gd name="T33" fmla="*/ 149 h 609"/>
                <a:gd name="T34" fmla="*/ 553 w 642"/>
                <a:gd name="T35" fmla="*/ 214 h 609"/>
                <a:gd name="T36" fmla="*/ 569 w 642"/>
                <a:gd name="T37" fmla="*/ 232 h 609"/>
                <a:gd name="T38" fmla="*/ 611 w 642"/>
                <a:gd name="T39" fmla="*/ 318 h 609"/>
                <a:gd name="T40" fmla="*/ 575 w 642"/>
                <a:gd name="T41" fmla="*/ 421 h 609"/>
                <a:gd name="T42" fmla="*/ 522 w 642"/>
                <a:gd name="T43" fmla="*/ 509 h 609"/>
                <a:gd name="T44" fmla="*/ 503 w 642"/>
                <a:gd name="T45" fmla="*/ 533 h 609"/>
                <a:gd name="T46" fmla="*/ 457 w 642"/>
                <a:gd name="T47" fmla="*/ 525 h 609"/>
                <a:gd name="T48" fmla="*/ 403 w 642"/>
                <a:gd name="T49" fmla="*/ 497 h 609"/>
                <a:gd name="T50" fmla="*/ 378 w 642"/>
                <a:gd name="T51" fmla="*/ 461 h 609"/>
                <a:gd name="T52" fmla="*/ 372 w 642"/>
                <a:gd name="T53" fmla="*/ 452 h 609"/>
                <a:gd name="T54" fmla="*/ 372 w 642"/>
                <a:gd name="T55" fmla="*/ 402 h 609"/>
                <a:gd name="T56" fmla="*/ 333 w 642"/>
                <a:gd name="T57" fmla="*/ 441 h 609"/>
                <a:gd name="T58" fmla="*/ 274 w 642"/>
                <a:gd name="T59" fmla="*/ 380 h 609"/>
                <a:gd name="T60" fmla="*/ 160 w 642"/>
                <a:gd name="T61" fmla="*/ 425 h 609"/>
                <a:gd name="T62" fmla="*/ 70 w 642"/>
                <a:gd name="T63" fmla="*/ 450 h 609"/>
                <a:gd name="T64" fmla="*/ 39 w 642"/>
                <a:gd name="T65" fmla="*/ 385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2" h="609">
                  <a:moveTo>
                    <a:pt x="0" y="321"/>
                  </a:moveTo>
                  <a:lnTo>
                    <a:pt x="10" y="325"/>
                  </a:lnTo>
                  <a:lnTo>
                    <a:pt x="4" y="307"/>
                  </a:lnTo>
                  <a:lnTo>
                    <a:pt x="16" y="316"/>
                  </a:lnTo>
                  <a:lnTo>
                    <a:pt x="2" y="283"/>
                  </a:lnTo>
                  <a:lnTo>
                    <a:pt x="10" y="230"/>
                  </a:lnTo>
                  <a:lnTo>
                    <a:pt x="16" y="245"/>
                  </a:lnTo>
                  <a:lnTo>
                    <a:pt x="56" y="203"/>
                  </a:lnTo>
                  <a:lnTo>
                    <a:pt x="122" y="183"/>
                  </a:lnTo>
                  <a:lnTo>
                    <a:pt x="145" y="150"/>
                  </a:lnTo>
                  <a:lnTo>
                    <a:pt x="145" y="130"/>
                  </a:lnTo>
                  <a:lnTo>
                    <a:pt x="151" y="116"/>
                  </a:lnTo>
                  <a:lnTo>
                    <a:pt x="164" y="141"/>
                  </a:lnTo>
                  <a:lnTo>
                    <a:pt x="164" y="114"/>
                  </a:lnTo>
                  <a:lnTo>
                    <a:pt x="178" y="121"/>
                  </a:lnTo>
                  <a:lnTo>
                    <a:pt x="178" y="98"/>
                  </a:lnTo>
                  <a:lnTo>
                    <a:pt x="203" y="68"/>
                  </a:lnTo>
                  <a:lnTo>
                    <a:pt x="228" y="68"/>
                  </a:lnTo>
                  <a:lnTo>
                    <a:pt x="232" y="101"/>
                  </a:lnTo>
                  <a:lnTo>
                    <a:pt x="243" y="83"/>
                  </a:lnTo>
                  <a:lnTo>
                    <a:pt x="263" y="94"/>
                  </a:lnTo>
                  <a:lnTo>
                    <a:pt x="253" y="74"/>
                  </a:lnTo>
                  <a:lnTo>
                    <a:pt x="270" y="42"/>
                  </a:lnTo>
                  <a:lnTo>
                    <a:pt x="307" y="28"/>
                  </a:lnTo>
                  <a:lnTo>
                    <a:pt x="297" y="8"/>
                  </a:lnTo>
                  <a:lnTo>
                    <a:pt x="369" y="35"/>
                  </a:lnTo>
                  <a:lnTo>
                    <a:pt x="355" y="87"/>
                  </a:lnTo>
                  <a:lnTo>
                    <a:pt x="425" y="145"/>
                  </a:lnTo>
                  <a:lnTo>
                    <a:pt x="444" y="123"/>
                  </a:lnTo>
                  <a:lnTo>
                    <a:pt x="450" y="28"/>
                  </a:lnTo>
                  <a:lnTo>
                    <a:pt x="469" y="0"/>
                  </a:lnTo>
                  <a:lnTo>
                    <a:pt x="486" y="74"/>
                  </a:lnTo>
                  <a:lnTo>
                    <a:pt x="509" y="87"/>
                  </a:lnTo>
                  <a:lnTo>
                    <a:pt x="527" y="170"/>
                  </a:lnTo>
                  <a:lnTo>
                    <a:pt x="566" y="196"/>
                  </a:lnTo>
                  <a:lnTo>
                    <a:pt x="580" y="245"/>
                  </a:lnTo>
                  <a:lnTo>
                    <a:pt x="595" y="241"/>
                  </a:lnTo>
                  <a:lnTo>
                    <a:pt x="597" y="265"/>
                  </a:lnTo>
                  <a:lnTo>
                    <a:pt x="630" y="301"/>
                  </a:lnTo>
                  <a:lnTo>
                    <a:pt x="641" y="363"/>
                  </a:lnTo>
                  <a:lnTo>
                    <a:pt x="632" y="425"/>
                  </a:lnTo>
                  <a:lnTo>
                    <a:pt x="603" y="481"/>
                  </a:lnTo>
                  <a:lnTo>
                    <a:pt x="584" y="572"/>
                  </a:lnTo>
                  <a:lnTo>
                    <a:pt x="547" y="581"/>
                  </a:lnTo>
                  <a:lnTo>
                    <a:pt x="525" y="599"/>
                  </a:lnTo>
                  <a:lnTo>
                    <a:pt x="527" y="608"/>
                  </a:lnTo>
                  <a:lnTo>
                    <a:pt x="502" y="576"/>
                  </a:lnTo>
                  <a:lnTo>
                    <a:pt x="479" y="599"/>
                  </a:lnTo>
                  <a:lnTo>
                    <a:pt x="448" y="590"/>
                  </a:lnTo>
                  <a:lnTo>
                    <a:pt x="423" y="567"/>
                  </a:lnTo>
                  <a:lnTo>
                    <a:pt x="413" y="521"/>
                  </a:lnTo>
                  <a:lnTo>
                    <a:pt x="396" y="527"/>
                  </a:lnTo>
                  <a:lnTo>
                    <a:pt x="394" y="496"/>
                  </a:lnTo>
                  <a:lnTo>
                    <a:pt x="390" y="516"/>
                  </a:lnTo>
                  <a:lnTo>
                    <a:pt x="376" y="516"/>
                  </a:lnTo>
                  <a:lnTo>
                    <a:pt x="390" y="459"/>
                  </a:lnTo>
                  <a:lnTo>
                    <a:pt x="361" y="514"/>
                  </a:lnTo>
                  <a:lnTo>
                    <a:pt x="349" y="503"/>
                  </a:lnTo>
                  <a:lnTo>
                    <a:pt x="334" y="459"/>
                  </a:lnTo>
                  <a:lnTo>
                    <a:pt x="288" y="434"/>
                  </a:lnTo>
                  <a:lnTo>
                    <a:pt x="201" y="452"/>
                  </a:lnTo>
                  <a:lnTo>
                    <a:pt x="168" y="485"/>
                  </a:lnTo>
                  <a:lnTo>
                    <a:pt x="108" y="487"/>
                  </a:lnTo>
                  <a:lnTo>
                    <a:pt x="74" y="514"/>
                  </a:lnTo>
                  <a:lnTo>
                    <a:pt x="29" y="496"/>
                  </a:lnTo>
                  <a:lnTo>
                    <a:pt x="41" y="439"/>
                  </a:lnTo>
                  <a:lnTo>
                    <a:pt x="0" y="32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7"/>
            <p:cNvSpPr>
              <a:spLocks/>
            </p:cNvSpPr>
            <p:nvPr/>
          </p:nvSpPr>
          <p:spPr bwMode="auto">
            <a:xfrm>
              <a:off x="4936" y="3811"/>
              <a:ext cx="56" cy="61"/>
            </a:xfrm>
            <a:custGeom>
              <a:avLst/>
              <a:gdLst>
                <a:gd name="T0" fmla="*/ 0 w 58"/>
                <a:gd name="T1" fmla="*/ 11 h 66"/>
                <a:gd name="T2" fmla="*/ 0 w 58"/>
                <a:gd name="T3" fmla="*/ 0 h 66"/>
                <a:gd name="T4" fmla="*/ 24 w 58"/>
                <a:gd name="T5" fmla="*/ 6 h 66"/>
                <a:gd name="T6" fmla="*/ 46 w 58"/>
                <a:gd name="T7" fmla="*/ 0 h 66"/>
                <a:gd name="T8" fmla="*/ 53 w 58"/>
                <a:gd name="T9" fmla="*/ 13 h 66"/>
                <a:gd name="T10" fmla="*/ 53 w 58"/>
                <a:gd name="T11" fmla="*/ 31 h 66"/>
                <a:gd name="T12" fmla="*/ 34 w 58"/>
                <a:gd name="T13" fmla="*/ 55 h 66"/>
                <a:gd name="T14" fmla="*/ 16 w 58"/>
                <a:gd name="T15" fmla="*/ 55 h 66"/>
                <a:gd name="T16" fmla="*/ 0 w 58"/>
                <a:gd name="T17" fmla="*/ 1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66">
                  <a:moveTo>
                    <a:pt x="0" y="13"/>
                  </a:moveTo>
                  <a:lnTo>
                    <a:pt x="0" y="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7" y="15"/>
                  </a:lnTo>
                  <a:lnTo>
                    <a:pt x="57" y="36"/>
                  </a:lnTo>
                  <a:lnTo>
                    <a:pt x="36" y="65"/>
                  </a:lnTo>
                  <a:lnTo>
                    <a:pt x="18" y="65"/>
                  </a:lnTo>
                  <a:lnTo>
                    <a:pt x="0" y="1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8"/>
            <p:cNvSpPr>
              <a:spLocks/>
            </p:cNvSpPr>
            <p:nvPr/>
          </p:nvSpPr>
          <p:spPr bwMode="auto">
            <a:xfrm>
              <a:off x="4459" y="2904"/>
              <a:ext cx="18" cy="22"/>
            </a:xfrm>
            <a:custGeom>
              <a:avLst/>
              <a:gdLst>
                <a:gd name="T0" fmla="*/ 0 w 19"/>
                <a:gd name="T1" fmla="*/ 11 h 23"/>
                <a:gd name="T2" fmla="*/ 9 w 19"/>
                <a:gd name="T3" fmla="*/ 20 h 23"/>
                <a:gd name="T4" fmla="*/ 16 w 19"/>
                <a:gd name="T5" fmla="*/ 0 h 23"/>
                <a:gd name="T6" fmla="*/ 0 w 19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3">
                  <a:moveTo>
                    <a:pt x="0" y="11"/>
                  </a:moveTo>
                  <a:lnTo>
                    <a:pt x="9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9"/>
            <p:cNvSpPr>
              <a:spLocks/>
            </p:cNvSpPr>
            <p:nvPr/>
          </p:nvSpPr>
          <p:spPr bwMode="auto">
            <a:xfrm>
              <a:off x="4167" y="2893"/>
              <a:ext cx="170" cy="217"/>
            </a:xfrm>
            <a:custGeom>
              <a:avLst/>
              <a:gdLst>
                <a:gd name="T0" fmla="*/ 0 w 174"/>
                <a:gd name="T1" fmla="*/ 0 h 230"/>
                <a:gd name="T2" fmla="*/ 35 w 174"/>
                <a:gd name="T3" fmla="*/ 8 h 230"/>
                <a:gd name="T4" fmla="*/ 81 w 174"/>
                <a:gd name="T5" fmla="*/ 60 h 230"/>
                <a:gd name="T6" fmla="*/ 119 w 174"/>
                <a:gd name="T7" fmla="*/ 81 h 230"/>
                <a:gd name="T8" fmla="*/ 114 w 174"/>
                <a:gd name="T9" fmla="*/ 94 h 230"/>
                <a:gd name="T10" fmla="*/ 127 w 174"/>
                <a:gd name="T11" fmla="*/ 92 h 230"/>
                <a:gd name="T12" fmla="*/ 127 w 174"/>
                <a:gd name="T13" fmla="*/ 114 h 230"/>
                <a:gd name="T14" fmla="*/ 165 w 174"/>
                <a:gd name="T15" fmla="*/ 152 h 230"/>
                <a:gd name="T16" fmla="*/ 158 w 174"/>
                <a:gd name="T17" fmla="*/ 204 h 230"/>
                <a:gd name="T18" fmla="*/ 144 w 174"/>
                <a:gd name="T19" fmla="*/ 204 h 230"/>
                <a:gd name="T20" fmla="*/ 108 w 174"/>
                <a:gd name="T21" fmla="*/ 172 h 230"/>
                <a:gd name="T22" fmla="*/ 56 w 174"/>
                <a:gd name="T23" fmla="*/ 71 h 230"/>
                <a:gd name="T24" fmla="*/ 0 w 174"/>
                <a:gd name="T25" fmla="*/ 0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230">
                  <a:moveTo>
                    <a:pt x="0" y="0"/>
                  </a:moveTo>
                  <a:lnTo>
                    <a:pt x="37" y="8"/>
                  </a:lnTo>
                  <a:lnTo>
                    <a:pt x="85" y="68"/>
                  </a:lnTo>
                  <a:lnTo>
                    <a:pt x="125" y="91"/>
                  </a:lnTo>
                  <a:lnTo>
                    <a:pt x="120" y="106"/>
                  </a:lnTo>
                  <a:lnTo>
                    <a:pt x="133" y="104"/>
                  </a:lnTo>
                  <a:lnTo>
                    <a:pt x="133" y="128"/>
                  </a:lnTo>
                  <a:lnTo>
                    <a:pt x="173" y="171"/>
                  </a:lnTo>
                  <a:lnTo>
                    <a:pt x="166" y="229"/>
                  </a:lnTo>
                  <a:lnTo>
                    <a:pt x="150" y="229"/>
                  </a:lnTo>
                  <a:lnTo>
                    <a:pt x="114" y="193"/>
                  </a:lnTo>
                  <a:lnTo>
                    <a:pt x="58" y="80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20"/>
            <p:cNvSpPr>
              <a:spLocks/>
            </p:cNvSpPr>
            <p:nvPr/>
          </p:nvSpPr>
          <p:spPr bwMode="auto">
            <a:xfrm>
              <a:off x="4323" y="3113"/>
              <a:ext cx="144" cy="51"/>
            </a:xfrm>
            <a:custGeom>
              <a:avLst/>
              <a:gdLst>
                <a:gd name="T0" fmla="*/ 0 w 148"/>
                <a:gd name="T1" fmla="*/ 13 h 55"/>
                <a:gd name="T2" fmla="*/ 10 w 148"/>
                <a:gd name="T3" fmla="*/ 0 h 55"/>
                <a:gd name="T4" fmla="*/ 106 w 148"/>
                <a:gd name="T5" fmla="*/ 16 h 55"/>
                <a:gd name="T6" fmla="*/ 115 w 148"/>
                <a:gd name="T7" fmla="*/ 27 h 55"/>
                <a:gd name="T8" fmla="*/ 136 w 148"/>
                <a:gd name="T9" fmla="*/ 31 h 55"/>
                <a:gd name="T10" fmla="*/ 139 w 148"/>
                <a:gd name="T11" fmla="*/ 46 h 55"/>
                <a:gd name="T12" fmla="*/ 23 w 148"/>
                <a:gd name="T13" fmla="*/ 23 h 55"/>
                <a:gd name="T14" fmla="*/ 0 w 148"/>
                <a:gd name="T15" fmla="*/ 13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55">
                  <a:moveTo>
                    <a:pt x="0" y="15"/>
                  </a:moveTo>
                  <a:lnTo>
                    <a:pt x="10" y="0"/>
                  </a:lnTo>
                  <a:lnTo>
                    <a:pt x="112" y="18"/>
                  </a:lnTo>
                  <a:lnTo>
                    <a:pt x="121" y="31"/>
                  </a:lnTo>
                  <a:lnTo>
                    <a:pt x="144" y="36"/>
                  </a:lnTo>
                  <a:lnTo>
                    <a:pt x="147" y="54"/>
                  </a:lnTo>
                  <a:lnTo>
                    <a:pt x="25" y="27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21"/>
            <p:cNvSpPr>
              <a:spLocks/>
            </p:cNvSpPr>
            <p:nvPr/>
          </p:nvSpPr>
          <p:spPr bwMode="auto">
            <a:xfrm>
              <a:off x="4378" y="2918"/>
              <a:ext cx="158" cy="160"/>
            </a:xfrm>
            <a:custGeom>
              <a:avLst/>
              <a:gdLst>
                <a:gd name="T0" fmla="*/ 0 w 161"/>
                <a:gd name="T1" fmla="*/ 67 h 170"/>
                <a:gd name="T2" fmla="*/ 8 w 161"/>
                <a:gd name="T3" fmla="*/ 47 h 170"/>
                <a:gd name="T4" fmla="*/ 23 w 161"/>
                <a:gd name="T5" fmla="*/ 60 h 170"/>
                <a:gd name="T6" fmla="*/ 72 w 161"/>
                <a:gd name="T7" fmla="*/ 55 h 170"/>
                <a:gd name="T8" fmla="*/ 84 w 161"/>
                <a:gd name="T9" fmla="*/ 49 h 170"/>
                <a:gd name="T10" fmla="*/ 105 w 161"/>
                <a:gd name="T11" fmla="*/ 0 h 170"/>
                <a:gd name="T12" fmla="*/ 133 w 161"/>
                <a:gd name="T13" fmla="*/ 0 h 170"/>
                <a:gd name="T14" fmla="*/ 128 w 161"/>
                <a:gd name="T15" fmla="*/ 13 h 170"/>
                <a:gd name="T16" fmla="*/ 154 w 161"/>
                <a:gd name="T17" fmla="*/ 60 h 170"/>
                <a:gd name="T18" fmla="*/ 137 w 161"/>
                <a:gd name="T19" fmla="*/ 56 h 170"/>
                <a:gd name="T20" fmla="*/ 112 w 161"/>
                <a:gd name="T21" fmla="*/ 108 h 170"/>
                <a:gd name="T22" fmla="*/ 107 w 161"/>
                <a:gd name="T23" fmla="*/ 142 h 170"/>
                <a:gd name="T24" fmla="*/ 91 w 161"/>
                <a:gd name="T25" fmla="*/ 150 h 170"/>
                <a:gd name="T26" fmla="*/ 63 w 161"/>
                <a:gd name="T27" fmla="*/ 131 h 170"/>
                <a:gd name="T28" fmla="*/ 41 w 161"/>
                <a:gd name="T29" fmla="*/ 139 h 170"/>
                <a:gd name="T30" fmla="*/ 41 w 161"/>
                <a:gd name="T31" fmla="*/ 126 h 170"/>
                <a:gd name="T32" fmla="*/ 18 w 161"/>
                <a:gd name="T33" fmla="*/ 128 h 170"/>
                <a:gd name="T34" fmla="*/ 0 w 161"/>
                <a:gd name="T35" fmla="*/ 67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70">
                  <a:moveTo>
                    <a:pt x="0" y="75"/>
                  </a:moveTo>
                  <a:lnTo>
                    <a:pt x="8" y="53"/>
                  </a:lnTo>
                  <a:lnTo>
                    <a:pt x="23" y="68"/>
                  </a:lnTo>
                  <a:lnTo>
                    <a:pt x="74" y="62"/>
                  </a:lnTo>
                  <a:lnTo>
                    <a:pt x="88" y="55"/>
                  </a:lnTo>
                  <a:lnTo>
                    <a:pt x="109" y="0"/>
                  </a:lnTo>
                  <a:lnTo>
                    <a:pt x="139" y="0"/>
                  </a:lnTo>
                  <a:lnTo>
                    <a:pt x="132" y="15"/>
                  </a:lnTo>
                  <a:lnTo>
                    <a:pt x="160" y="68"/>
                  </a:lnTo>
                  <a:lnTo>
                    <a:pt x="143" y="64"/>
                  </a:lnTo>
                  <a:lnTo>
                    <a:pt x="116" y="122"/>
                  </a:lnTo>
                  <a:lnTo>
                    <a:pt x="111" y="160"/>
                  </a:lnTo>
                  <a:lnTo>
                    <a:pt x="95" y="169"/>
                  </a:lnTo>
                  <a:lnTo>
                    <a:pt x="65" y="148"/>
                  </a:lnTo>
                  <a:lnTo>
                    <a:pt x="43" y="157"/>
                  </a:lnTo>
                  <a:lnTo>
                    <a:pt x="43" y="142"/>
                  </a:lnTo>
                  <a:lnTo>
                    <a:pt x="18" y="144"/>
                  </a:lnTo>
                  <a:lnTo>
                    <a:pt x="0" y="7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22"/>
            <p:cNvSpPr>
              <a:spLocks/>
            </p:cNvSpPr>
            <p:nvPr/>
          </p:nvSpPr>
          <p:spPr bwMode="auto">
            <a:xfrm>
              <a:off x="4501" y="3161"/>
              <a:ext cx="41" cy="17"/>
            </a:xfrm>
            <a:custGeom>
              <a:avLst/>
              <a:gdLst>
                <a:gd name="T0" fmla="*/ 0 w 43"/>
                <a:gd name="T1" fmla="*/ 2 h 19"/>
                <a:gd name="T2" fmla="*/ 2 w 43"/>
                <a:gd name="T3" fmla="*/ 14 h 19"/>
                <a:gd name="T4" fmla="*/ 38 w 43"/>
                <a:gd name="T5" fmla="*/ 4 h 19"/>
                <a:gd name="T6" fmla="*/ 10 w 43"/>
                <a:gd name="T7" fmla="*/ 0 h 19"/>
                <a:gd name="T8" fmla="*/ 0 w 43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9">
                  <a:moveTo>
                    <a:pt x="0" y="2"/>
                  </a:moveTo>
                  <a:lnTo>
                    <a:pt x="2" y="18"/>
                  </a:lnTo>
                  <a:lnTo>
                    <a:pt x="42" y="4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23"/>
            <p:cNvSpPr>
              <a:spLocks/>
            </p:cNvSpPr>
            <p:nvPr/>
          </p:nvSpPr>
          <p:spPr bwMode="auto">
            <a:xfrm>
              <a:off x="4535" y="2967"/>
              <a:ext cx="95" cy="141"/>
            </a:xfrm>
            <a:custGeom>
              <a:avLst/>
              <a:gdLst>
                <a:gd name="T0" fmla="*/ 0 w 98"/>
                <a:gd name="T1" fmla="*/ 76 h 151"/>
                <a:gd name="T2" fmla="*/ 12 w 98"/>
                <a:gd name="T3" fmla="*/ 101 h 151"/>
                <a:gd name="T4" fmla="*/ 8 w 98"/>
                <a:gd name="T5" fmla="*/ 125 h 151"/>
                <a:gd name="T6" fmla="*/ 20 w 98"/>
                <a:gd name="T7" fmla="*/ 131 h 151"/>
                <a:gd name="T8" fmla="*/ 18 w 98"/>
                <a:gd name="T9" fmla="*/ 82 h 151"/>
                <a:gd name="T10" fmla="*/ 31 w 98"/>
                <a:gd name="T11" fmla="*/ 76 h 151"/>
                <a:gd name="T12" fmla="*/ 33 w 98"/>
                <a:gd name="T13" fmla="*/ 95 h 151"/>
                <a:gd name="T14" fmla="*/ 39 w 98"/>
                <a:gd name="T15" fmla="*/ 117 h 151"/>
                <a:gd name="T16" fmla="*/ 55 w 98"/>
                <a:gd name="T17" fmla="*/ 107 h 151"/>
                <a:gd name="T18" fmla="*/ 35 w 98"/>
                <a:gd name="T19" fmla="*/ 60 h 151"/>
                <a:gd name="T20" fmla="*/ 66 w 98"/>
                <a:gd name="T21" fmla="*/ 41 h 151"/>
                <a:gd name="T22" fmla="*/ 26 w 98"/>
                <a:gd name="T23" fmla="*/ 54 h 151"/>
                <a:gd name="T24" fmla="*/ 16 w 98"/>
                <a:gd name="T25" fmla="*/ 25 h 151"/>
                <a:gd name="T26" fmla="*/ 79 w 98"/>
                <a:gd name="T27" fmla="*/ 22 h 151"/>
                <a:gd name="T28" fmla="*/ 91 w 98"/>
                <a:gd name="T29" fmla="*/ 0 h 151"/>
                <a:gd name="T30" fmla="*/ 72 w 98"/>
                <a:gd name="T31" fmla="*/ 13 h 151"/>
                <a:gd name="T32" fmla="*/ 31 w 98"/>
                <a:gd name="T33" fmla="*/ 6 h 151"/>
                <a:gd name="T34" fmla="*/ 16 w 98"/>
                <a:gd name="T35" fmla="*/ 15 h 151"/>
                <a:gd name="T36" fmla="*/ 0 w 98"/>
                <a:gd name="T37" fmla="*/ 76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8" h="151">
                  <a:moveTo>
                    <a:pt x="0" y="87"/>
                  </a:moveTo>
                  <a:lnTo>
                    <a:pt x="12" y="116"/>
                  </a:lnTo>
                  <a:lnTo>
                    <a:pt x="8" y="143"/>
                  </a:lnTo>
                  <a:lnTo>
                    <a:pt x="22" y="150"/>
                  </a:lnTo>
                  <a:lnTo>
                    <a:pt x="20" y="94"/>
                  </a:lnTo>
                  <a:lnTo>
                    <a:pt x="33" y="87"/>
                  </a:lnTo>
                  <a:lnTo>
                    <a:pt x="35" y="109"/>
                  </a:lnTo>
                  <a:lnTo>
                    <a:pt x="41" y="134"/>
                  </a:lnTo>
                  <a:lnTo>
                    <a:pt x="59" y="123"/>
                  </a:lnTo>
                  <a:lnTo>
                    <a:pt x="37" y="69"/>
                  </a:lnTo>
                  <a:lnTo>
                    <a:pt x="70" y="47"/>
                  </a:lnTo>
                  <a:lnTo>
                    <a:pt x="28" y="62"/>
                  </a:lnTo>
                  <a:lnTo>
                    <a:pt x="18" y="29"/>
                  </a:lnTo>
                  <a:lnTo>
                    <a:pt x="84" y="26"/>
                  </a:lnTo>
                  <a:lnTo>
                    <a:pt x="97" y="0"/>
                  </a:lnTo>
                  <a:lnTo>
                    <a:pt x="76" y="15"/>
                  </a:lnTo>
                  <a:lnTo>
                    <a:pt x="33" y="6"/>
                  </a:lnTo>
                  <a:lnTo>
                    <a:pt x="16" y="17"/>
                  </a:lnTo>
                  <a:lnTo>
                    <a:pt x="0" y="8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24"/>
            <p:cNvSpPr>
              <a:spLocks/>
            </p:cNvSpPr>
            <p:nvPr/>
          </p:nvSpPr>
          <p:spPr bwMode="auto">
            <a:xfrm>
              <a:off x="4608" y="3161"/>
              <a:ext cx="55" cy="34"/>
            </a:xfrm>
            <a:custGeom>
              <a:avLst/>
              <a:gdLst>
                <a:gd name="T0" fmla="*/ 0 w 56"/>
                <a:gd name="T1" fmla="*/ 16 h 37"/>
                <a:gd name="T2" fmla="*/ 2 w 56"/>
                <a:gd name="T3" fmla="*/ 30 h 37"/>
                <a:gd name="T4" fmla="*/ 53 w 56"/>
                <a:gd name="T5" fmla="*/ 0 h 37"/>
                <a:gd name="T6" fmla="*/ 16 w 56"/>
                <a:gd name="T7" fmla="*/ 8 h 37"/>
                <a:gd name="T8" fmla="*/ 0 w 56"/>
                <a:gd name="T9" fmla="*/ 1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7">
                  <a:moveTo>
                    <a:pt x="0" y="19"/>
                  </a:moveTo>
                  <a:lnTo>
                    <a:pt x="2" y="36"/>
                  </a:lnTo>
                  <a:lnTo>
                    <a:pt x="55" y="0"/>
                  </a:lnTo>
                  <a:lnTo>
                    <a:pt x="16" y="10"/>
                  </a:lnTo>
                  <a:lnTo>
                    <a:pt x="0" y="1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25"/>
            <p:cNvSpPr>
              <a:spLocks/>
            </p:cNvSpPr>
            <p:nvPr/>
          </p:nvSpPr>
          <p:spPr bwMode="auto">
            <a:xfrm>
              <a:off x="4665" y="2958"/>
              <a:ext cx="19" cy="57"/>
            </a:xfrm>
            <a:custGeom>
              <a:avLst/>
              <a:gdLst>
                <a:gd name="T0" fmla="*/ 0 w 19"/>
                <a:gd name="T1" fmla="*/ 17 h 62"/>
                <a:gd name="T2" fmla="*/ 2 w 19"/>
                <a:gd name="T3" fmla="*/ 43 h 62"/>
                <a:gd name="T4" fmla="*/ 13 w 19"/>
                <a:gd name="T5" fmla="*/ 51 h 62"/>
                <a:gd name="T6" fmla="*/ 6 w 19"/>
                <a:gd name="T7" fmla="*/ 30 h 62"/>
                <a:gd name="T8" fmla="*/ 18 w 19"/>
                <a:gd name="T9" fmla="*/ 27 h 62"/>
                <a:gd name="T10" fmla="*/ 18 w 19"/>
                <a:gd name="T11" fmla="*/ 9 h 62"/>
                <a:gd name="T12" fmla="*/ 2 w 19"/>
                <a:gd name="T13" fmla="*/ 23 h 62"/>
                <a:gd name="T14" fmla="*/ 9 w 19"/>
                <a:gd name="T15" fmla="*/ 0 h 62"/>
                <a:gd name="T16" fmla="*/ 0 w 19"/>
                <a:gd name="T17" fmla="*/ 1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0" y="20"/>
                  </a:moveTo>
                  <a:lnTo>
                    <a:pt x="2" y="51"/>
                  </a:lnTo>
                  <a:lnTo>
                    <a:pt x="13" y="61"/>
                  </a:lnTo>
                  <a:lnTo>
                    <a:pt x="6" y="36"/>
                  </a:lnTo>
                  <a:lnTo>
                    <a:pt x="18" y="31"/>
                  </a:lnTo>
                  <a:lnTo>
                    <a:pt x="18" y="11"/>
                  </a:lnTo>
                  <a:lnTo>
                    <a:pt x="2" y="27"/>
                  </a:lnTo>
                  <a:lnTo>
                    <a:pt x="9" y="0"/>
                  </a:lnTo>
                  <a:lnTo>
                    <a:pt x="0" y="2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26"/>
            <p:cNvSpPr>
              <a:spLocks/>
            </p:cNvSpPr>
            <p:nvPr/>
          </p:nvSpPr>
          <p:spPr bwMode="auto">
            <a:xfrm>
              <a:off x="4671" y="3051"/>
              <a:ext cx="44" cy="19"/>
            </a:xfrm>
            <a:custGeom>
              <a:avLst/>
              <a:gdLst>
                <a:gd name="T0" fmla="*/ 0 w 45"/>
                <a:gd name="T1" fmla="*/ 6 h 20"/>
                <a:gd name="T2" fmla="*/ 23 w 45"/>
                <a:gd name="T3" fmla="*/ 0 h 20"/>
                <a:gd name="T4" fmla="*/ 42 w 45"/>
                <a:gd name="T5" fmla="*/ 17 h 20"/>
                <a:gd name="T6" fmla="*/ 0 w 45"/>
                <a:gd name="T7" fmla="*/ 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20">
                  <a:moveTo>
                    <a:pt x="0" y="6"/>
                  </a:moveTo>
                  <a:lnTo>
                    <a:pt x="25" y="0"/>
                  </a:lnTo>
                  <a:lnTo>
                    <a:pt x="44" y="19"/>
                  </a:lnTo>
                  <a:lnTo>
                    <a:pt x="0" y="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27"/>
            <p:cNvSpPr>
              <a:spLocks/>
            </p:cNvSpPr>
            <p:nvPr/>
          </p:nvSpPr>
          <p:spPr bwMode="auto">
            <a:xfrm>
              <a:off x="4721" y="3005"/>
              <a:ext cx="162" cy="167"/>
            </a:xfrm>
            <a:custGeom>
              <a:avLst/>
              <a:gdLst>
                <a:gd name="T0" fmla="*/ 0 w 166"/>
                <a:gd name="T1" fmla="*/ 20 h 178"/>
                <a:gd name="T2" fmla="*/ 20 w 166"/>
                <a:gd name="T3" fmla="*/ 33 h 178"/>
                <a:gd name="T4" fmla="*/ 43 w 166"/>
                <a:gd name="T5" fmla="*/ 31 h 178"/>
                <a:gd name="T6" fmla="*/ 16 w 166"/>
                <a:gd name="T7" fmla="*/ 40 h 178"/>
                <a:gd name="T8" fmla="*/ 28 w 166"/>
                <a:gd name="T9" fmla="*/ 66 h 178"/>
                <a:gd name="T10" fmla="*/ 43 w 166"/>
                <a:gd name="T11" fmla="*/ 47 h 178"/>
                <a:gd name="T12" fmla="*/ 51 w 166"/>
                <a:gd name="T13" fmla="*/ 66 h 178"/>
                <a:gd name="T14" fmla="*/ 109 w 166"/>
                <a:gd name="T15" fmla="*/ 89 h 178"/>
                <a:gd name="T16" fmla="*/ 121 w 166"/>
                <a:gd name="T17" fmla="*/ 126 h 178"/>
                <a:gd name="T18" fmla="*/ 111 w 166"/>
                <a:gd name="T19" fmla="*/ 124 h 178"/>
                <a:gd name="T20" fmla="*/ 103 w 166"/>
                <a:gd name="T21" fmla="*/ 144 h 178"/>
                <a:gd name="T22" fmla="*/ 138 w 166"/>
                <a:gd name="T23" fmla="*/ 135 h 178"/>
                <a:gd name="T24" fmla="*/ 157 w 166"/>
                <a:gd name="T25" fmla="*/ 156 h 178"/>
                <a:gd name="T26" fmla="*/ 152 w 166"/>
                <a:gd name="T27" fmla="*/ 40 h 178"/>
                <a:gd name="T28" fmla="*/ 103 w 166"/>
                <a:gd name="T29" fmla="*/ 20 h 178"/>
                <a:gd name="T30" fmla="*/ 64 w 166"/>
                <a:gd name="T31" fmla="*/ 53 h 178"/>
                <a:gd name="T32" fmla="*/ 49 w 166"/>
                <a:gd name="T33" fmla="*/ 35 h 178"/>
                <a:gd name="T34" fmla="*/ 43 w 166"/>
                <a:gd name="T35" fmla="*/ 8 h 178"/>
                <a:gd name="T36" fmla="*/ 20 w 166"/>
                <a:gd name="T37" fmla="*/ 0 h 178"/>
                <a:gd name="T38" fmla="*/ 0 w 166"/>
                <a:gd name="T39" fmla="*/ 20 h 1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" h="178">
                  <a:moveTo>
                    <a:pt x="0" y="22"/>
                  </a:moveTo>
                  <a:lnTo>
                    <a:pt x="22" y="37"/>
                  </a:lnTo>
                  <a:lnTo>
                    <a:pt x="45" y="35"/>
                  </a:lnTo>
                  <a:lnTo>
                    <a:pt x="16" y="46"/>
                  </a:lnTo>
                  <a:lnTo>
                    <a:pt x="30" y="75"/>
                  </a:lnTo>
                  <a:lnTo>
                    <a:pt x="45" y="53"/>
                  </a:lnTo>
                  <a:lnTo>
                    <a:pt x="53" y="75"/>
                  </a:lnTo>
                  <a:lnTo>
                    <a:pt x="115" y="101"/>
                  </a:lnTo>
                  <a:lnTo>
                    <a:pt x="127" y="143"/>
                  </a:lnTo>
                  <a:lnTo>
                    <a:pt x="117" y="141"/>
                  </a:lnTo>
                  <a:lnTo>
                    <a:pt x="109" y="163"/>
                  </a:lnTo>
                  <a:lnTo>
                    <a:pt x="144" y="154"/>
                  </a:lnTo>
                  <a:lnTo>
                    <a:pt x="165" y="177"/>
                  </a:lnTo>
                  <a:lnTo>
                    <a:pt x="160" y="46"/>
                  </a:lnTo>
                  <a:lnTo>
                    <a:pt x="109" y="22"/>
                  </a:lnTo>
                  <a:lnTo>
                    <a:pt x="68" y="61"/>
                  </a:lnTo>
                  <a:lnTo>
                    <a:pt x="51" y="39"/>
                  </a:lnTo>
                  <a:lnTo>
                    <a:pt x="45" y="8"/>
                  </a:lnTo>
                  <a:lnTo>
                    <a:pt x="22" y="0"/>
                  </a:lnTo>
                  <a:lnTo>
                    <a:pt x="0" y="2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28"/>
            <p:cNvSpPr>
              <a:spLocks/>
            </p:cNvSpPr>
            <p:nvPr/>
          </p:nvSpPr>
          <p:spPr bwMode="auto">
            <a:xfrm>
              <a:off x="4724" y="3132"/>
              <a:ext cx="18" cy="18"/>
            </a:xfrm>
            <a:custGeom>
              <a:avLst/>
              <a:gdLst>
                <a:gd name="T0" fmla="*/ 0 w 18"/>
                <a:gd name="T1" fmla="*/ 15 h 20"/>
                <a:gd name="T2" fmla="*/ 8 w 18"/>
                <a:gd name="T3" fmla="*/ 0 h 20"/>
                <a:gd name="T4" fmla="*/ 17 w 18"/>
                <a:gd name="T5" fmla="*/ 7 h 20"/>
                <a:gd name="T6" fmla="*/ 0 w 18"/>
                <a:gd name="T7" fmla="*/ 1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0">
                  <a:moveTo>
                    <a:pt x="0" y="19"/>
                  </a:moveTo>
                  <a:lnTo>
                    <a:pt x="8" y="0"/>
                  </a:lnTo>
                  <a:lnTo>
                    <a:pt x="17" y="9"/>
                  </a:lnTo>
                  <a:lnTo>
                    <a:pt x="0" y="1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29"/>
            <p:cNvSpPr>
              <a:spLocks/>
            </p:cNvSpPr>
            <p:nvPr/>
          </p:nvSpPr>
          <p:spPr bwMode="auto">
            <a:xfrm>
              <a:off x="4244" y="2874"/>
              <a:ext cx="59" cy="95"/>
            </a:xfrm>
            <a:custGeom>
              <a:avLst/>
              <a:gdLst>
                <a:gd name="T0" fmla="*/ 0 w 61"/>
                <a:gd name="T1" fmla="*/ 0 h 104"/>
                <a:gd name="T2" fmla="*/ 10 w 61"/>
                <a:gd name="T3" fmla="*/ 0 h 104"/>
                <a:gd name="T4" fmla="*/ 14 w 61"/>
                <a:gd name="T5" fmla="*/ 16 h 104"/>
                <a:gd name="T6" fmla="*/ 29 w 61"/>
                <a:gd name="T7" fmla="*/ 6 h 104"/>
                <a:gd name="T8" fmla="*/ 45 w 61"/>
                <a:gd name="T9" fmla="*/ 26 h 104"/>
                <a:gd name="T10" fmla="*/ 56 w 61"/>
                <a:gd name="T11" fmla="*/ 86 h 104"/>
                <a:gd name="T12" fmla="*/ 16 w 61"/>
                <a:gd name="T13" fmla="*/ 59 h 104"/>
                <a:gd name="T14" fmla="*/ 0 w 61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104">
                  <a:moveTo>
                    <a:pt x="0" y="0"/>
                  </a:moveTo>
                  <a:lnTo>
                    <a:pt x="10" y="0"/>
                  </a:lnTo>
                  <a:lnTo>
                    <a:pt x="14" y="20"/>
                  </a:lnTo>
                  <a:lnTo>
                    <a:pt x="31" y="8"/>
                  </a:lnTo>
                  <a:lnTo>
                    <a:pt x="49" y="31"/>
                  </a:lnTo>
                  <a:lnTo>
                    <a:pt x="60" y="103"/>
                  </a:lnTo>
                  <a:lnTo>
                    <a:pt x="18" y="71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30"/>
            <p:cNvSpPr>
              <a:spLocks/>
            </p:cNvSpPr>
            <p:nvPr/>
          </p:nvSpPr>
          <p:spPr bwMode="auto">
            <a:xfrm>
              <a:off x="5270" y="3811"/>
              <a:ext cx="123" cy="133"/>
            </a:xfrm>
            <a:custGeom>
              <a:avLst/>
              <a:gdLst>
                <a:gd name="T0" fmla="*/ 0 w 126"/>
                <a:gd name="T1" fmla="*/ 109 h 143"/>
                <a:gd name="T2" fmla="*/ 23 w 126"/>
                <a:gd name="T3" fmla="*/ 68 h 143"/>
                <a:gd name="T4" fmla="*/ 66 w 126"/>
                <a:gd name="T5" fmla="*/ 42 h 143"/>
                <a:gd name="T6" fmla="*/ 89 w 126"/>
                <a:gd name="T7" fmla="*/ 0 h 143"/>
                <a:gd name="T8" fmla="*/ 103 w 126"/>
                <a:gd name="T9" fmla="*/ 13 h 143"/>
                <a:gd name="T10" fmla="*/ 116 w 126"/>
                <a:gd name="T11" fmla="*/ 7 h 143"/>
                <a:gd name="T12" fmla="*/ 119 w 126"/>
                <a:gd name="T13" fmla="*/ 20 h 143"/>
                <a:gd name="T14" fmla="*/ 96 w 126"/>
                <a:gd name="T15" fmla="*/ 51 h 143"/>
                <a:gd name="T16" fmla="*/ 101 w 126"/>
                <a:gd name="T17" fmla="*/ 65 h 143"/>
                <a:gd name="T18" fmla="*/ 77 w 126"/>
                <a:gd name="T19" fmla="*/ 68 h 143"/>
                <a:gd name="T20" fmla="*/ 62 w 126"/>
                <a:gd name="T21" fmla="*/ 111 h 143"/>
                <a:gd name="T22" fmla="*/ 39 w 126"/>
                <a:gd name="T23" fmla="*/ 123 h 143"/>
                <a:gd name="T24" fmla="*/ 0 w 126"/>
                <a:gd name="T25" fmla="*/ 109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143">
                  <a:moveTo>
                    <a:pt x="0" y="126"/>
                  </a:moveTo>
                  <a:lnTo>
                    <a:pt x="25" y="79"/>
                  </a:lnTo>
                  <a:lnTo>
                    <a:pt x="70" y="48"/>
                  </a:lnTo>
                  <a:lnTo>
                    <a:pt x="93" y="0"/>
                  </a:lnTo>
                  <a:lnTo>
                    <a:pt x="108" y="15"/>
                  </a:lnTo>
                  <a:lnTo>
                    <a:pt x="122" y="8"/>
                  </a:lnTo>
                  <a:lnTo>
                    <a:pt x="125" y="24"/>
                  </a:lnTo>
                  <a:lnTo>
                    <a:pt x="100" y="59"/>
                  </a:lnTo>
                  <a:lnTo>
                    <a:pt x="106" y="75"/>
                  </a:lnTo>
                  <a:lnTo>
                    <a:pt x="81" y="79"/>
                  </a:lnTo>
                  <a:lnTo>
                    <a:pt x="66" y="128"/>
                  </a:lnTo>
                  <a:lnTo>
                    <a:pt x="41" y="142"/>
                  </a:lnTo>
                  <a:lnTo>
                    <a:pt x="0" y="12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31"/>
            <p:cNvSpPr>
              <a:spLocks/>
            </p:cNvSpPr>
            <p:nvPr/>
          </p:nvSpPr>
          <p:spPr bwMode="auto">
            <a:xfrm>
              <a:off x="5366" y="3670"/>
              <a:ext cx="93" cy="156"/>
            </a:xfrm>
            <a:custGeom>
              <a:avLst/>
              <a:gdLst>
                <a:gd name="T0" fmla="*/ 0 w 95"/>
                <a:gd name="T1" fmla="*/ 0 h 165"/>
                <a:gd name="T2" fmla="*/ 25 w 95"/>
                <a:gd name="T3" fmla="*/ 17 h 165"/>
                <a:gd name="T4" fmla="*/ 31 w 95"/>
                <a:gd name="T5" fmla="*/ 49 h 165"/>
                <a:gd name="T6" fmla="*/ 41 w 95"/>
                <a:gd name="T7" fmla="*/ 58 h 165"/>
                <a:gd name="T8" fmla="*/ 48 w 95"/>
                <a:gd name="T9" fmla="*/ 44 h 165"/>
                <a:gd name="T10" fmla="*/ 54 w 95"/>
                <a:gd name="T11" fmla="*/ 65 h 165"/>
                <a:gd name="T12" fmla="*/ 90 w 95"/>
                <a:gd name="T13" fmla="*/ 65 h 165"/>
                <a:gd name="T14" fmla="*/ 81 w 95"/>
                <a:gd name="T15" fmla="*/ 101 h 165"/>
                <a:gd name="T16" fmla="*/ 64 w 95"/>
                <a:gd name="T17" fmla="*/ 103 h 165"/>
                <a:gd name="T18" fmla="*/ 50 w 95"/>
                <a:gd name="T19" fmla="*/ 147 h 165"/>
                <a:gd name="T20" fmla="*/ 31 w 95"/>
                <a:gd name="T21" fmla="*/ 147 h 165"/>
                <a:gd name="T22" fmla="*/ 39 w 95"/>
                <a:gd name="T23" fmla="*/ 132 h 165"/>
                <a:gd name="T24" fmla="*/ 18 w 95"/>
                <a:gd name="T25" fmla="*/ 103 h 165"/>
                <a:gd name="T26" fmla="*/ 35 w 95"/>
                <a:gd name="T27" fmla="*/ 75 h 165"/>
                <a:gd name="T28" fmla="*/ 31 w 95"/>
                <a:gd name="T29" fmla="*/ 53 h 165"/>
                <a:gd name="T30" fmla="*/ 0 w 95"/>
                <a:gd name="T31" fmla="*/ 0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65">
                  <a:moveTo>
                    <a:pt x="0" y="0"/>
                  </a:moveTo>
                  <a:lnTo>
                    <a:pt x="27" y="19"/>
                  </a:lnTo>
                  <a:lnTo>
                    <a:pt x="33" y="55"/>
                  </a:lnTo>
                  <a:lnTo>
                    <a:pt x="43" y="64"/>
                  </a:lnTo>
                  <a:lnTo>
                    <a:pt x="50" y="50"/>
                  </a:lnTo>
                  <a:lnTo>
                    <a:pt x="56" y="73"/>
                  </a:lnTo>
                  <a:lnTo>
                    <a:pt x="94" y="73"/>
                  </a:lnTo>
                  <a:lnTo>
                    <a:pt x="85" y="113"/>
                  </a:lnTo>
                  <a:lnTo>
                    <a:pt x="66" y="115"/>
                  </a:lnTo>
                  <a:lnTo>
                    <a:pt x="52" y="164"/>
                  </a:lnTo>
                  <a:lnTo>
                    <a:pt x="33" y="164"/>
                  </a:lnTo>
                  <a:lnTo>
                    <a:pt x="41" y="148"/>
                  </a:lnTo>
                  <a:lnTo>
                    <a:pt x="18" y="115"/>
                  </a:lnTo>
                  <a:lnTo>
                    <a:pt x="37" y="84"/>
                  </a:lnTo>
                  <a:lnTo>
                    <a:pt x="33" y="59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32"/>
            <p:cNvSpPr>
              <a:spLocks/>
            </p:cNvSpPr>
            <p:nvPr/>
          </p:nvSpPr>
          <p:spPr bwMode="auto">
            <a:xfrm>
              <a:off x="4877" y="3047"/>
              <a:ext cx="156" cy="148"/>
            </a:xfrm>
            <a:custGeom>
              <a:avLst/>
              <a:gdLst>
                <a:gd name="T0" fmla="*/ 0 w 160"/>
                <a:gd name="T1" fmla="*/ 0 h 156"/>
                <a:gd name="T2" fmla="*/ 2 w 160"/>
                <a:gd name="T3" fmla="*/ 115 h 156"/>
                <a:gd name="T4" fmla="*/ 25 w 160"/>
                <a:gd name="T5" fmla="*/ 119 h 156"/>
                <a:gd name="T6" fmla="*/ 52 w 160"/>
                <a:gd name="T7" fmla="*/ 85 h 156"/>
                <a:gd name="T8" fmla="*/ 77 w 160"/>
                <a:gd name="T9" fmla="*/ 101 h 156"/>
                <a:gd name="T10" fmla="*/ 103 w 160"/>
                <a:gd name="T11" fmla="*/ 133 h 156"/>
                <a:gd name="T12" fmla="*/ 151 w 160"/>
                <a:gd name="T13" fmla="*/ 139 h 156"/>
                <a:gd name="T14" fmla="*/ 96 w 160"/>
                <a:gd name="T15" fmla="*/ 85 h 156"/>
                <a:gd name="T16" fmla="*/ 101 w 160"/>
                <a:gd name="T17" fmla="*/ 60 h 156"/>
                <a:gd name="T18" fmla="*/ 72 w 160"/>
                <a:gd name="T19" fmla="*/ 51 h 156"/>
                <a:gd name="T20" fmla="*/ 49 w 160"/>
                <a:gd name="T21" fmla="*/ 17 h 156"/>
                <a:gd name="T22" fmla="*/ 0 w 160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0" h="156">
                  <a:moveTo>
                    <a:pt x="0" y="0"/>
                  </a:moveTo>
                  <a:lnTo>
                    <a:pt x="2" y="128"/>
                  </a:lnTo>
                  <a:lnTo>
                    <a:pt x="27" y="132"/>
                  </a:lnTo>
                  <a:lnTo>
                    <a:pt x="54" y="95"/>
                  </a:lnTo>
                  <a:lnTo>
                    <a:pt x="81" y="112"/>
                  </a:lnTo>
                  <a:lnTo>
                    <a:pt x="109" y="148"/>
                  </a:lnTo>
                  <a:lnTo>
                    <a:pt x="159" y="155"/>
                  </a:lnTo>
                  <a:lnTo>
                    <a:pt x="100" y="95"/>
                  </a:lnTo>
                  <a:lnTo>
                    <a:pt x="107" y="66"/>
                  </a:lnTo>
                  <a:lnTo>
                    <a:pt x="76" y="57"/>
                  </a:lnTo>
                  <a:lnTo>
                    <a:pt x="51" y="19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33"/>
            <p:cNvSpPr>
              <a:spLocks/>
            </p:cNvSpPr>
            <p:nvPr/>
          </p:nvSpPr>
          <p:spPr bwMode="auto">
            <a:xfrm>
              <a:off x="4990" y="3078"/>
              <a:ext cx="66" cy="37"/>
            </a:xfrm>
            <a:custGeom>
              <a:avLst/>
              <a:gdLst>
                <a:gd name="T0" fmla="*/ 0 w 68"/>
                <a:gd name="T1" fmla="*/ 22 h 40"/>
                <a:gd name="T2" fmla="*/ 37 w 68"/>
                <a:gd name="T3" fmla="*/ 33 h 40"/>
                <a:gd name="T4" fmla="*/ 63 w 68"/>
                <a:gd name="T5" fmla="*/ 11 h 40"/>
                <a:gd name="T6" fmla="*/ 52 w 68"/>
                <a:gd name="T7" fmla="*/ 0 h 40"/>
                <a:gd name="T8" fmla="*/ 46 w 68"/>
                <a:gd name="T9" fmla="*/ 13 h 40"/>
                <a:gd name="T10" fmla="*/ 0 w 68"/>
                <a:gd name="T11" fmla="*/ 2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40">
                  <a:moveTo>
                    <a:pt x="0" y="26"/>
                  </a:moveTo>
                  <a:lnTo>
                    <a:pt x="39" y="39"/>
                  </a:lnTo>
                  <a:lnTo>
                    <a:pt x="67" y="13"/>
                  </a:lnTo>
                  <a:lnTo>
                    <a:pt x="56" y="0"/>
                  </a:lnTo>
                  <a:lnTo>
                    <a:pt x="48" y="15"/>
                  </a:lnTo>
                  <a:lnTo>
                    <a:pt x="0" y="2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9" name="Freeform 34"/>
            <p:cNvSpPr>
              <a:spLocks/>
            </p:cNvSpPr>
            <p:nvPr/>
          </p:nvSpPr>
          <p:spPr bwMode="auto">
            <a:xfrm>
              <a:off x="5031" y="3051"/>
              <a:ext cx="36" cy="37"/>
            </a:xfrm>
            <a:custGeom>
              <a:avLst/>
              <a:gdLst>
                <a:gd name="T0" fmla="*/ 0 w 37"/>
                <a:gd name="T1" fmla="*/ 0 h 40"/>
                <a:gd name="T2" fmla="*/ 25 w 37"/>
                <a:gd name="T3" fmla="*/ 15 h 40"/>
                <a:gd name="T4" fmla="*/ 34 w 37"/>
                <a:gd name="T5" fmla="*/ 33 h 40"/>
                <a:gd name="T6" fmla="*/ 31 w 37"/>
                <a:gd name="T7" fmla="*/ 18 h 40"/>
                <a:gd name="T8" fmla="*/ 0 w 37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40">
                  <a:moveTo>
                    <a:pt x="0" y="0"/>
                  </a:moveTo>
                  <a:lnTo>
                    <a:pt x="27" y="17"/>
                  </a:lnTo>
                  <a:lnTo>
                    <a:pt x="36" y="39"/>
                  </a:lnTo>
                  <a:lnTo>
                    <a:pt x="33" y="21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35"/>
            <p:cNvSpPr>
              <a:spLocks/>
            </p:cNvSpPr>
            <p:nvPr/>
          </p:nvSpPr>
          <p:spPr bwMode="auto">
            <a:xfrm>
              <a:off x="3419" y="987"/>
              <a:ext cx="78" cy="42"/>
            </a:xfrm>
            <a:custGeom>
              <a:avLst/>
              <a:gdLst>
                <a:gd name="T0" fmla="*/ 0 w 80"/>
                <a:gd name="T1" fmla="*/ 27 h 45"/>
                <a:gd name="T2" fmla="*/ 16 w 80"/>
                <a:gd name="T3" fmla="*/ 18 h 45"/>
                <a:gd name="T4" fmla="*/ 6 w 80"/>
                <a:gd name="T5" fmla="*/ 9 h 45"/>
                <a:gd name="T6" fmla="*/ 58 w 80"/>
                <a:gd name="T7" fmla="*/ 0 h 45"/>
                <a:gd name="T8" fmla="*/ 64 w 80"/>
                <a:gd name="T9" fmla="*/ 2 h 45"/>
                <a:gd name="T10" fmla="*/ 58 w 80"/>
                <a:gd name="T11" fmla="*/ 9 h 45"/>
                <a:gd name="T12" fmla="*/ 75 w 80"/>
                <a:gd name="T13" fmla="*/ 9 h 45"/>
                <a:gd name="T14" fmla="*/ 27 w 80"/>
                <a:gd name="T15" fmla="*/ 32 h 45"/>
                <a:gd name="T16" fmla="*/ 16 w 80"/>
                <a:gd name="T17" fmla="*/ 38 h 45"/>
                <a:gd name="T18" fmla="*/ 20 w 80"/>
                <a:gd name="T19" fmla="*/ 27 h 45"/>
                <a:gd name="T20" fmla="*/ 0 w 80"/>
                <a:gd name="T21" fmla="*/ 27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" h="45">
                  <a:moveTo>
                    <a:pt x="0" y="31"/>
                  </a:moveTo>
                  <a:lnTo>
                    <a:pt x="16" y="20"/>
                  </a:lnTo>
                  <a:lnTo>
                    <a:pt x="6" y="11"/>
                  </a:lnTo>
                  <a:lnTo>
                    <a:pt x="60" y="0"/>
                  </a:lnTo>
                  <a:lnTo>
                    <a:pt x="68" y="2"/>
                  </a:lnTo>
                  <a:lnTo>
                    <a:pt x="60" y="11"/>
                  </a:lnTo>
                  <a:lnTo>
                    <a:pt x="79" y="11"/>
                  </a:lnTo>
                  <a:lnTo>
                    <a:pt x="29" y="36"/>
                  </a:lnTo>
                  <a:lnTo>
                    <a:pt x="16" y="44"/>
                  </a:lnTo>
                  <a:lnTo>
                    <a:pt x="20" y="31"/>
                  </a:lnTo>
                  <a:lnTo>
                    <a:pt x="0" y="3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36"/>
            <p:cNvSpPr>
              <a:spLocks/>
            </p:cNvSpPr>
            <p:nvPr/>
          </p:nvSpPr>
          <p:spPr bwMode="auto">
            <a:xfrm>
              <a:off x="3666" y="965"/>
              <a:ext cx="47" cy="30"/>
            </a:xfrm>
            <a:custGeom>
              <a:avLst/>
              <a:gdLst>
                <a:gd name="T0" fmla="*/ 0 w 48"/>
                <a:gd name="T1" fmla="*/ 20 h 32"/>
                <a:gd name="T2" fmla="*/ 14 w 48"/>
                <a:gd name="T3" fmla="*/ 27 h 32"/>
                <a:gd name="T4" fmla="*/ 45 w 48"/>
                <a:gd name="T5" fmla="*/ 17 h 32"/>
                <a:gd name="T6" fmla="*/ 26 w 48"/>
                <a:gd name="T7" fmla="*/ 0 h 32"/>
                <a:gd name="T8" fmla="*/ 0 w 48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2">
                  <a:moveTo>
                    <a:pt x="0" y="22"/>
                  </a:moveTo>
                  <a:lnTo>
                    <a:pt x="14" y="31"/>
                  </a:lnTo>
                  <a:lnTo>
                    <a:pt x="47" y="19"/>
                  </a:lnTo>
                  <a:lnTo>
                    <a:pt x="28" y="0"/>
                  </a:lnTo>
                  <a:lnTo>
                    <a:pt x="0" y="2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37"/>
            <p:cNvSpPr>
              <a:spLocks/>
            </p:cNvSpPr>
            <p:nvPr/>
          </p:nvSpPr>
          <p:spPr bwMode="auto">
            <a:xfrm>
              <a:off x="4116" y="970"/>
              <a:ext cx="96" cy="54"/>
            </a:xfrm>
            <a:custGeom>
              <a:avLst/>
              <a:gdLst>
                <a:gd name="T0" fmla="*/ 0 w 98"/>
                <a:gd name="T1" fmla="*/ 42 h 57"/>
                <a:gd name="T2" fmla="*/ 24 w 98"/>
                <a:gd name="T3" fmla="*/ 15 h 57"/>
                <a:gd name="T4" fmla="*/ 61 w 98"/>
                <a:gd name="T5" fmla="*/ 0 h 57"/>
                <a:gd name="T6" fmla="*/ 93 w 98"/>
                <a:gd name="T7" fmla="*/ 26 h 57"/>
                <a:gd name="T8" fmla="*/ 82 w 98"/>
                <a:gd name="T9" fmla="*/ 28 h 57"/>
                <a:gd name="T10" fmla="*/ 86 w 98"/>
                <a:gd name="T11" fmla="*/ 39 h 57"/>
                <a:gd name="T12" fmla="*/ 37 w 98"/>
                <a:gd name="T13" fmla="*/ 50 h 57"/>
                <a:gd name="T14" fmla="*/ 0 w 98"/>
                <a:gd name="T15" fmla="*/ 42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7">
                  <a:moveTo>
                    <a:pt x="0" y="46"/>
                  </a:moveTo>
                  <a:lnTo>
                    <a:pt x="26" y="17"/>
                  </a:lnTo>
                  <a:lnTo>
                    <a:pt x="63" y="0"/>
                  </a:lnTo>
                  <a:lnTo>
                    <a:pt x="97" y="28"/>
                  </a:lnTo>
                  <a:lnTo>
                    <a:pt x="86" y="32"/>
                  </a:lnTo>
                  <a:lnTo>
                    <a:pt x="90" y="43"/>
                  </a:lnTo>
                  <a:lnTo>
                    <a:pt x="39" y="56"/>
                  </a:lnTo>
                  <a:lnTo>
                    <a:pt x="0" y="4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38"/>
            <p:cNvSpPr>
              <a:spLocks/>
            </p:cNvSpPr>
            <p:nvPr/>
          </p:nvSpPr>
          <p:spPr bwMode="auto">
            <a:xfrm>
              <a:off x="3635" y="2240"/>
              <a:ext cx="219" cy="189"/>
            </a:xfrm>
            <a:custGeom>
              <a:avLst/>
              <a:gdLst>
                <a:gd name="T0" fmla="*/ 0 w 225"/>
                <a:gd name="T1" fmla="*/ 85 h 202"/>
                <a:gd name="T2" fmla="*/ 2 w 225"/>
                <a:gd name="T3" fmla="*/ 131 h 202"/>
                <a:gd name="T4" fmla="*/ 18 w 225"/>
                <a:gd name="T5" fmla="*/ 144 h 202"/>
                <a:gd name="T6" fmla="*/ 6 w 225"/>
                <a:gd name="T7" fmla="*/ 168 h 202"/>
                <a:gd name="T8" fmla="*/ 27 w 225"/>
                <a:gd name="T9" fmla="*/ 176 h 202"/>
                <a:gd name="T10" fmla="*/ 85 w 225"/>
                <a:gd name="T11" fmla="*/ 168 h 202"/>
                <a:gd name="T12" fmla="*/ 93 w 225"/>
                <a:gd name="T13" fmla="*/ 141 h 202"/>
                <a:gd name="T14" fmla="*/ 130 w 225"/>
                <a:gd name="T15" fmla="*/ 127 h 202"/>
                <a:gd name="T16" fmla="*/ 135 w 225"/>
                <a:gd name="T17" fmla="*/ 106 h 202"/>
                <a:gd name="T18" fmla="*/ 149 w 225"/>
                <a:gd name="T19" fmla="*/ 100 h 202"/>
                <a:gd name="T20" fmla="*/ 141 w 225"/>
                <a:gd name="T21" fmla="*/ 89 h 202"/>
                <a:gd name="T22" fmla="*/ 155 w 225"/>
                <a:gd name="T23" fmla="*/ 89 h 202"/>
                <a:gd name="T24" fmla="*/ 166 w 225"/>
                <a:gd name="T25" fmla="*/ 65 h 202"/>
                <a:gd name="T26" fmla="*/ 161 w 225"/>
                <a:gd name="T27" fmla="*/ 44 h 202"/>
                <a:gd name="T28" fmla="*/ 212 w 225"/>
                <a:gd name="T29" fmla="*/ 29 h 202"/>
                <a:gd name="T30" fmla="*/ 212 w 225"/>
                <a:gd name="T31" fmla="*/ 24 h 202"/>
                <a:gd name="T32" fmla="*/ 195 w 225"/>
                <a:gd name="T33" fmla="*/ 21 h 202"/>
                <a:gd name="T34" fmla="*/ 168 w 225"/>
                <a:gd name="T35" fmla="*/ 34 h 202"/>
                <a:gd name="T36" fmla="*/ 155 w 225"/>
                <a:gd name="T37" fmla="*/ 0 h 202"/>
                <a:gd name="T38" fmla="*/ 133 w 225"/>
                <a:gd name="T39" fmla="*/ 26 h 202"/>
                <a:gd name="T40" fmla="*/ 66 w 225"/>
                <a:gd name="T41" fmla="*/ 24 h 202"/>
                <a:gd name="T42" fmla="*/ 33 w 225"/>
                <a:gd name="T43" fmla="*/ 65 h 202"/>
                <a:gd name="T44" fmla="*/ 12 w 225"/>
                <a:gd name="T45" fmla="*/ 51 h 202"/>
                <a:gd name="T46" fmla="*/ 0 w 225"/>
                <a:gd name="T47" fmla="*/ 85 h 2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5" h="202">
                  <a:moveTo>
                    <a:pt x="0" y="97"/>
                  </a:moveTo>
                  <a:lnTo>
                    <a:pt x="2" y="150"/>
                  </a:lnTo>
                  <a:lnTo>
                    <a:pt x="18" y="165"/>
                  </a:lnTo>
                  <a:lnTo>
                    <a:pt x="6" y="192"/>
                  </a:lnTo>
                  <a:lnTo>
                    <a:pt x="29" y="201"/>
                  </a:lnTo>
                  <a:lnTo>
                    <a:pt x="89" y="192"/>
                  </a:lnTo>
                  <a:lnTo>
                    <a:pt x="99" y="161"/>
                  </a:lnTo>
                  <a:lnTo>
                    <a:pt x="138" y="145"/>
                  </a:lnTo>
                  <a:lnTo>
                    <a:pt x="143" y="121"/>
                  </a:lnTo>
                  <a:lnTo>
                    <a:pt x="157" y="114"/>
                  </a:lnTo>
                  <a:lnTo>
                    <a:pt x="149" y="101"/>
                  </a:lnTo>
                  <a:lnTo>
                    <a:pt x="163" y="101"/>
                  </a:lnTo>
                  <a:lnTo>
                    <a:pt x="176" y="75"/>
                  </a:lnTo>
                  <a:lnTo>
                    <a:pt x="170" y="50"/>
                  </a:lnTo>
                  <a:lnTo>
                    <a:pt x="224" y="33"/>
                  </a:lnTo>
                  <a:lnTo>
                    <a:pt x="224" y="28"/>
                  </a:lnTo>
                  <a:lnTo>
                    <a:pt x="205" y="24"/>
                  </a:lnTo>
                  <a:lnTo>
                    <a:pt x="178" y="39"/>
                  </a:lnTo>
                  <a:lnTo>
                    <a:pt x="163" y="0"/>
                  </a:lnTo>
                  <a:lnTo>
                    <a:pt x="141" y="30"/>
                  </a:lnTo>
                  <a:lnTo>
                    <a:pt x="70" y="28"/>
                  </a:lnTo>
                  <a:lnTo>
                    <a:pt x="35" y="75"/>
                  </a:lnTo>
                  <a:lnTo>
                    <a:pt x="12" y="59"/>
                  </a:lnTo>
                  <a:lnTo>
                    <a:pt x="0" y="9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39"/>
            <p:cNvSpPr>
              <a:spLocks/>
            </p:cNvSpPr>
            <p:nvPr/>
          </p:nvSpPr>
          <p:spPr bwMode="auto">
            <a:xfrm>
              <a:off x="4063" y="2487"/>
              <a:ext cx="73" cy="113"/>
            </a:xfrm>
            <a:custGeom>
              <a:avLst/>
              <a:gdLst>
                <a:gd name="T0" fmla="*/ 0 w 75"/>
                <a:gd name="T1" fmla="*/ 32 h 122"/>
                <a:gd name="T2" fmla="*/ 8 w 75"/>
                <a:gd name="T3" fmla="*/ 42 h 122"/>
                <a:gd name="T4" fmla="*/ 14 w 75"/>
                <a:gd name="T5" fmla="*/ 92 h 122"/>
                <a:gd name="T6" fmla="*/ 30 w 75"/>
                <a:gd name="T7" fmla="*/ 88 h 122"/>
                <a:gd name="T8" fmla="*/ 43 w 75"/>
                <a:gd name="T9" fmla="*/ 67 h 122"/>
                <a:gd name="T10" fmla="*/ 54 w 75"/>
                <a:gd name="T11" fmla="*/ 71 h 122"/>
                <a:gd name="T12" fmla="*/ 61 w 75"/>
                <a:gd name="T13" fmla="*/ 104 h 122"/>
                <a:gd name="T14" fmla="*/ 70 w 75"/>
                <a:gd name="T15" fmla="*/ 87 h 122"/>
                <a:gd name="T16" fmla="*/ 59 w 75"/>
                <a:gd name="T17" fmla="*/ 53 h 122"/>
                <a:gd name="T18" fmla="*/ 54 w 75"/>
                <a:gd name="T19" fmla="*/ 65 h 122"/>
                <a:gd name="T20" fmla="*/ 45 w 75"/>
                <a:gd name="T21" fmla="*/ 48 h 122"/>
                <a:gd name="T22" fmla="*/ 61 w 75"/>
                <a:gd name="T23" fmla="*/ 27 h 122"/>
                <a:gd name="T24" fmla="*/ 28 w 75"/>
                <a:gd name="T25" fmla="*/ 24 h 122"/>
                <a:gd name="T26" fmla="*/ 8 w 75"/>
                <a:gd name="T27" fmla="*/ 0 h 122"/>
                <a:gd name="T28" fmla="*/ 0 w 75"/>
                <a:gd name="T29" fmla="*/ 13 h 122"/>
                <a:gd name="T30" fmla="*/ 10 w 75"/>
                <a:gd name="T31" fmla="*/ 24 h 122"/>
                <a:gd name="T32" fmla="*/ 0 w 75"/>
                <a:gd name="T33" fmla="*/ 32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122">
                  <a:moveTo>
                    <a:pt x="0" y="38"/>
                  </a:moveTo>
                  <a:lnTo>
                    <a:pt x="8" y="49"/>
                  </a:lnTo>
                  <a:lnTo>
                    <a:pt x="14" y="107"/>
                  </a:lnTo>
                  <a:lnTo>
                    <a:pt x="32" y="103"/>
                  </a:lnTo>
                  <a:lnTo>
                    <a:pt x="45" y="78"/>
                  </a:lnTo>
                  <a:lnTo>
                    <a:pt x="57" y="83"/>
                  </a:lnTo>
                  <a:lnTo>
                    <a:pt x="65" y="121"/>
                  </a:lnTo>
                  <a:lnTo>
                    <a:pt x="74" y="101"/>
                  </a:lnTo>
                  <a:lnTo>
                    <a:pt x="63" y="61"/>
                  </a:lnTo>
                  <a:lnTo>
                    <a:pt x="57" y="76"/>
                  </a:lnTo>
                  <a:lnTo>
                    <a:pt x="47" y="56"/>
                  </a:lnTo>
                  <a:lnTo>
                    <a:pt x="65" y="31"/>
                  </a:lnTo>
                  <a:lnTo>
                    <a:pt x="30" y="28"/>
                  </a:lnTo>
                  <a:lnTo>
                    <a:pt x="8" y="0"/>
                  </a:lnTo>
                  <a:lnTo>
                    <a:pt x="0" y="15"/>
                  </a:lnTo>
                  <a:lnTo>
                    <a:pt x="10" y="28"/>
                  </a:lnTo>
                  <a:lnTo>
                    <a:pt x="0" y="3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40"/>
            <p:cNvSpPr>
              <a:spLocks/>
            </p:cNvSpPr>
            <p:nvPr/>
          </p:nvSpPr>
          <p:spPr bwMode="auto">
            <a:xfrm>
              <a:off x="4076" y="2454"/>
              <a:ext cx="49" cy="31"/>
            </a:xfrm>
            <a:custGeom>
              <a:avLst/>
              <a:gdLst>
                <a:gd name="T0" fmla="*/ 0 w 50"/>
                <a:gd name="T1" fmla="*/ 16 h 32"/>
                <a:gd name="T2" fmla="*/ 6 w 50"/>
                <a:gd name="T3" fmla="*/ 29 h 32"/>
                <a:gd name="T4" fmla="*/ 47 w 50"/>
                <a:gd name="T5" fmla="*/ 22 h 32"/>
                <a:gd name="T6" fmla="*/ 44 w 50"/>
                <a:gd name="T7" fmla="*/ 8 h 32"/>
                <a:gd name="T8" fmla="*/ 17 w 50"/>
                <a:gd name="T9" fmla="*/ 0 h 32"/>
                <a:gd name="T10" fmla="*/ 0 w 50"/>
                <a:gd name="T11" fmla="*/ 1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2">
                  <a:moveTo>
                    <a:pt x="0" y="17"/>
                  </a:moveTo>
                  <a:lnTo>
                    <a:pt x="6" y="31"/>
                  </a:lnTo>
                  <a:lnTo>
                    <a:pt x="49" y="24"/>
                  </a:lnTo>
                  <a:lnTo>
                    <a:pt x="46" y="8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41"/>
            <p:cNvSpPr>
              <a:spLocks/>
            </p:cNvSpPr>
            <p:nvPr/>
          </p:nvSpPr>
          <p:spPr bwMode="auto">
            <a:xfrm>
              <a:off x="4130" y="2458"/>
              <a:ext cx="137" cy="351"/>
            </a:xfrm>
            <a:custGeom>
              <a:avLst/>
              <a:gdLst>
                <a:gd name="T0" fmla="*/ 0 w 141"/>
                <a:gd name="T1" fmla="*/ 135 h 374"/>
                <a:gd name="T2" fmla="*/ 6 w 141"/>
                <a:gd name="T3" fmla="*/ 115 h 374"/>
                <a:gd name="T4" fmla="*/ 46 w 141"/>
                <a:gd name="T5" fmla="*/ 29 h 374"/>
                <a:gd name="T6" fmla="*/ 69 w 141"/>
                <a:gd name="T7" fmla="*/ 17 h 374"/>
                <a:gd name="T8" fmla="*/ 77 w 141"/>
                <a:gd name="T9" fmla="*/ 0 h 374"/>
                <a:gd name="T10" fmla="*/ 94 w 141"/>
                <a:gd name="T11" fmla="*/ 9 h 374"/>
                <a:gd name="T12" fmla="*/ 94 w 141"/>
                <a:gd name="T13" fmla="*/ 26 h 374"/>
                <a:gd name="T14" fmla="*/ 81 w 141"/>
                <a:gd name="T15" fmla="*/ 80 h 374"/>
                <a:gd name="T16" fmla="*/ 96 w 141"/>
                <a:gd name="T17" fmla="*/ 77 h 374"/>
                <a:gd name="T18" fmla="*/ 106 w 141"/>
                <a:gd name="T19" fmla="*/ 112 h 374"/>
                <a:gd name="T20" fmla="*/ 132 w 141"/>
                <a:gd name="T21" fmla="*/ 122 h 374"/>
                <a:gd name="T22" fmla="*/ 120 w 141"/>
                <a:gd name="T23" fmla="*/ 137 h 374"/>
                <a:gd name="T24" fmla="*/ 86 w 141"/>
                <a:gd name="T25" fmla="*/ 159 h 374"/>
                <a:gd name="T26" fmla="*/ 81 w 141"/>
                <a:gd name="T27" fmla="*/ 179 h 374"/>
                <a:gd name="T28" fmla="*/ 96 w 141"/>
                <a:gd name="T29" fmla="*/ 220 h 374"/>
                <a:gd name="T30" fmla="*/ 90 w 141"/>
                <a:gd name="T31" fmla="*/ 242 h 374"/>
                <a:gd name="T32" fmla="*/ 111 w 141"/>
                <a:gd name="T33" fmla="*/ 297 h 374"/>
                <a:gd name="T34" fmla="*/ 94 w 141"/>
                <a:gd name="T35" fmla="*/ 328 h 374"/>
                <a:gd name="T36" fmla="*/ 81 w 141"/>
                <a:gd name="T37" fmla="*/ 215 h 374"/>
                <a:gd name="T38" fmla="*/ 67 w 141"/>
                <a:gd name="T39" fmla="*/ 197 h 374"/>
                <a:gd name="T40" fmla="*/ 46 w 141"/>
                <a:gd name="T41" fmla="*/ 226 h 374"/>
                <a:gd name="T42" fmla="*/ 29 w 141"/>
                <a:gd name="T43" fmla="*/ 222 h 374"/>
                <a:gd name="T44" fmla="*/ 31 w 141"/>
                <a:gd name="T45" fmla="*/ 179 h 374"/>
                <a:gd name="T46" fmla="*/ 0 w 141"/>
                <a:gd name="T47" fmla="*/ 135 h 3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1" h="374">
                  <a:moveTo>
                    <a:pt x="0" y="153"/>
                  </a:moveTo>
                  <a:lnTo>
                    <a:pt x="6" y="131"/>
                  </a:lnTo>
                  <a:lnTo>
                    <a:pt x="48" y="33"/>
                  </a:lnTo>
                  <a:lnTo>
                    <a:pt x="73" y="19"/>
                  </a:lnTo>
                  <a:lnTo>
                    <a:pt x="81" y="0"/>
                  </a:lnTo>
                  <a:lnTo>
                    <a:pt x="100" y="11"/>
                  </a:lnTo>
                  <a:lnTo>
                    <a:pt x="100" y="30"/>
                  </a:lnTo>
                  <a:lnTo>
                    <a:pt x="85" y="91"/>
                  </a:lnTo>
                  <a:lnTo>
                    <a:pt x="102" y="87"/>
                  </a:lnTo>
                  <a:lnTo>
                    <a:pt x="112" y="127"/>
                  </a:lnTo>
                  <a:lnTo>
                    <a:pt x="140" y="138"/>
                  </a:lnTo>
                  <a:lnTo>
                    <a:pt x="127" y="156"/>
                  </a:lnTo>
                  <a:lnTo>
                    <a:pt x="91" y="180"/>
                  </a:lnTo>
                  <a:lnTo>
                    <a:pt x="85" y="204"/>
                  </a:lnTo>
                  <a:lnTo>
                    <a:pt x="102" y="249"/>
                  </a:lnTo>
                  <a:lnTo>
                    <a:pt x="96" y="275"/>
                  </a:lnTo>
                  <a:lnTo>
                    <a:pt x="117" y="337"/>
                  </a:lnTo>
                  <a:lnTo>
                    <a:pt x="100" y="373"/>
                  </a:lnTo>
                  <a:lnTo>
                    <a:pt x="85" y="244"/>
                  </a:lnTo>
                  <a:lnTo>
                    <a:pt x="71" y="224"/>
                  </a:lnTo>
                  <a:lnTo>
                    <a:pt x="48" y="257"/>
                  </a:lnTo>
                  <a:lnTo>
                    <a:pt x="31" y="253"/>
                  </a:lnTo>
                  <a:lnTo>
                    <a:pt x="33" y="204"/>
                  </a:lnTo>
                  <a:lnTo>
                    <a:pt x="0" y="15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42"/>
            <p:cNvSpPr>
              <a:spLocks/>
            </p:cNvSpPr>
            <p:nvPr/>
          </p:nvSpPr>
          <p:spPr bwMode="auto">
            <a:xfrm>
              <a:off x="3840" y="1886"/>
              <a:ext cx="953" cy="729"/>
            </a:xfrm>
            <a:custGeom>
              <a:avLst/>
              <a:gdLst>
                <a:gd name="T0" fmla="*/ 4 w 977"/>
                <a:gd name="T1" fmla="*/ 297 h 779"/>
                <a:gd name="T2" fmla="*/ 98 w 977"/>
                <a:gd name="T3" fmla="*/ 255 h 779"/>
                <a:gd name="T4" fmla="*/ 97 w 977"/>
                <a:gd name="T5" fmla="*/ 197 h 779"/>
                <a:gd name="T6" fmla="*/ 141 w 977"/>
                <a:gd name="T7" fmla="*/ 145 h 779"/>
                <a:gd name="T8" fmla="*/ 184 w 977"/>
                <a:gd name="T9" fmla="*/ 120 h 779"/>
                <a:gd name="T10" fmla="*/ 230 w 977"/>
                <a:gd name="T11" fmla="*/ 130 h 779"/>
                <a:gd name="T12" fmla="*/ 258 w 977"/>
                <a:gd name="T13" fmla="*/ 188 h 779"/>
                <a:gd name="T14" fmla="*/ 354 w 977"/>
                <a:gd name="T15" fmla="*/ 242 h 779"/>
                <a:gd name="T16" fmla="*/ 471 w 977"/>
                <a:gd name="T17" fmla="*/ 266 h 779"/>
                <a:gd name="T18" fmla="*/ 580 w 977"/>
                <a:gd name="T19" fmla="*/ 222 h 779"/>
                <a:gd name="T20" fmla="*/ 605 w 977"/>
                <a:gd name="T21" fmla="*/ 197 h 779"/>
                <a:gd name="T22" fmla="*/ 696 w 977"/>
                <a:gd name="T23" fmla="*/ 155 h 779"/>
                <a:gd name="T24" fmla="*/ 637 w 977"/>
                <a:gd name="T25" fmla="*/ 136 h 779"/>
                <a:gd name="T26" fmla="*/ 646 w 977"/>
                <a:gd name="T27" fmla="*/ 83 h 779"/>
                <a:gd name="T28" fmla="*/ 690 w 977"/>
                <a:gd name="T29" fmla="*/ 81 h 779"/>
                <a:gd name="T30" fmla="*/ 704 w 977"/>
                <a:gd name="T31" fmla="*/ 21 h 779"/>
                <a:gd name="T32" fmla="*/ 787 w 977"/>
                <a:gd name="T33" fmla="*/ 15 h 779"/>
                <a:gd name="T34" fmla="*/ 863 w 977"/>
                <a:gd name="T35" fmla="*/ 107 h 779"/>
                <a:gd name="T36" fmla="*/ 929 w 977"/>
                <a:gd name="T37" fmla="*/ 116 h 779"/>
                <a:gd name="T38" fmla="*/ 869 w 977"/>
                <a:gd name="T39" fmla="*/ 199 h 779"/>
                <a:gd name="T40" fmla="*/ 863 w 977"/>
                <a:gd name="T41" fmla="*/ 244 h 779"/>
                <a:gd name="T42" fmla="*/ 829 w 977"/>
                <a:gd name="T43" fmla="*/ 260 h 779"/>
                <a:gd name="T44" fmla="*/ 807 w 977"/>
                <a:gd name="T45" fmla="*/ 268 h 779"/>
                <a:gd name="T46" fmla="*/ 724 w 977"/>
                <a:gd name="T47" fmla="*/ 326 h 779"/>
                <a:gd name="T48" fmla="*/ 730 w 977"/>
                <a:gd name="T49" fmla="*/ 280 h 779"/>
                <a:gd name="T50" fmla="*/ 668 w 977"/>
                <a:gd name="T51" fmla="*/ 330 h 779"/>
                <a:gd name="T52" fmla="*/ 714 w 977"/>
                <a:gd name="T53" fmla="*/ 346 h 779"/>
                <a:gd name="T54" fmla="*/ 706 w 977"/>
                <a:gd name="T55" fmla="*/ 375 h 779"/>
                <a:gd name="T56" fmla="*/ 732 w 977"/>
                <a:gd name="T57" fmla="*/ 466 h 779"/>
                <a:gd name="T58" fmla="*/ 732 w 977"/>
                <a:gd name="T59" fmla="*/ 480 h 779"/>
                <a:gd name="T60" fmla="*/ 734 w 977"/>
                <a:gd name="T61" fmla="*/ 499 h 779"/>
                <a:gd name="T62" fmla="*/ 648 w 977"/>
                <a:gd name="T63" fmla="*/ 629 h 779"/>
                <a:gd name="T64" fmla="*/ 611 w 977"/>
                <a:gd name="T65" fmla="*/ 638 h 779"/>
                <a:gd name="T66" fmla="*/ 595 w 977"/>
                <a:gd name="T67" fmla="*/ 649 h 779"/>
                <a:gd name="T68" fmla="*/ 552 w 977"/>
                <a:gd name="T69" fmla="*/ 681 h 779"/>
                <a:gd name="T70" fmla="*/ 519 w 977"/>
                <a:gd name="T71" fmla="*/ 656 h 779"/>
                <a:gd name="T72" fmla="*/ 431 w 977"/>
                <a:gd name="T73" fmla="*/ 640 h 779"/>
                <a:gd name="T74" fmla="*/ 423 w 977"/>
                <a:gd name="T75" fmla="*/ 660 h 779"/>
                <a:gd name="T76" fmla="*/ 389 w 977"/>
                <a:gd name="T77" fmla="*/ 647 h 779"/>
                <a:gd name="T78" fmla="*/ 364 w 977"/>
                <a:gd name="T79" fmla="*/ 615 h 779"/>
                <a:gd name="T80" fmla="*/ 377 w 977"/>
                <a:gd name="T81" fmla="*/ 544 h 779"/>
                <a:gd name="T82" fmla="*/ 341 w 977"/>
                <a:gd name="T83" fmla="*/ 526 h 779"/>
                <a:gd name="T84" fmla="*/ 274 w 977"/>
                <a:gd name="T85" fmla="*/ 540 h 779"/>
                <a:gd name="T86" fmla="*/ 230 w 977"/>
                <a:gd name="T87" fmla="*/ 547 h 779"/>
                <a:gd name="T88" fmla="*/ 218 w 977"/>
                <a:gd name="T89" fmla="*/ 538 h 779"/>
                <a:gd name="T90" fmla="*/ 161 w 977"/>
                <a:gd name="T91" fmla="*/ 511 h 779"/>
                <a:gd name="T92" fmla="*/ 80 w 977"/>
                <a:gd name="T93" fmla="*/ 480 h 779"/>
                <a:gd name="T94" fmla="*/ 90 w 977"/>
                <a:gd name="T95" fmla="*/ 445 h 779"/>
                <a:gd name="T96" fmla="*/ 99 w 977"/>
                <a:gd name="T97" fmla="*/ 390 h 779"/>
                <a:gd name="T98" fmla="*/ 59 w 977"/>
                <a:gd name="T99" fmla="*/ 392 h 779"/>
                <a:gd name="T100" fmla="*/ 16 w 977"/>
                <a:gd name="T101" fmla="*/ 356 h 779"/>
                <a:gd name="T102" fmla="*/ 0 w 977"/>
                <a:gd name="T103" fmla="*/ 324 h 7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7" h="779">
                  <a:moveTo>
                    <a:pt x="0" y="370"/>
                  </a:moveTo>
                  <a:lnTo>
                    <a:pt x="4" y="339"/>
                  </a:lnTo>
                  <a:lnTo>
                    <a:pt x="41" y="332"/>
                  </a:lnTo>
                  <a:lnTo>
                    <a:pt x="103" y="292"/>
                  </a:lnTo>
                  <a:lnTo>
                    <a:pt x="111" y="259"/>
                  </a:lnTo>
                  <a:lnTo>
                    <a:pt x="101" y="226"/>
                  </a:lnTo>
                  <a:lnTo>
                    <a:pt x="138" y="215"/>
                  </a:lnTo>
                  <a:lnTo>
                    <a:pt x="149" y="166"/>
                  </a:lnTo>
                  <a:lnTo>
                    <a:pt x="188" y="170"/>
                  </a:lnTo>
                  <a:lnTo>
                    <a:pt x="194" y="137"/>
                  </a:lnTo>
                  <a:lnTo>
                    <a:pt x="226" y="119"/>
                  </a:lnTo>
                  <a:lnTo>
                    <a:pt x="242" y="148"/>
                  </a:lnTo>
                  <a:lnTo>
                    <a:pt x="263" y="157"/>
                  </a:lnTo>
                  <a:lnTo>
                    <a:pt x="272" y="215"/>
                  </a:lnTo>
                  <a:lnTo>
                    <a:pt x="343" y="237"/>
                  </a:lnTo>
                  <a:lnTo>
                    <a:pt x="372" y="277"/>
                  </a:lnTo>
                  <a:lnTo>
                    <a:pt x="430" y="273"/>
                  </a:lnTo>
                  <a:lnTo>
                    <a:pt x="495" y="304"/>
                  </a:lnTo>
                  <a:lnTo>
                    <a:pt x="582" y="277"/>
                  </a:lnTo>
                  <a:lnTo>
                    <a:pt x="610" y="253"/>
                  </a:lnTo>
                  <a:lnTo>
                    <a:pt x="610" y="221"/>
                  </a:lnTo>
                  <a:lnTo>
                    <a:pt x="636" y="226"/>
                  </a:lnTo>
                  <a:lnTo>
                    <a:pt x="688" y="182"/>
                  </a:lnTo>
                  <a:lnTo>
                    <a:pt x="732" y="177"/>
                  </a:lnTo>
                  <a:lnTo>
                    <a:pt x="711" y="146"/>
                  </a:lnTo>
                  <a:lnTo>
                    <a:pt x="669" y="155"/>
                  </a:lnTo>
                  <a:lnTo>
                    <a:pt x="669" y="115"/>
                  </a:lnTo>
                  <a:lnTo>
                    <a:pt x="679" y="95"/>
                  </a:lnTo>
                  <a:lnTo>
                    <a:pt x="704" y="106"/>
                  </a:lnTo>
                  <a:lnTo>
                    <a:pt x="725" y="93"/>
                  </a:lnTo>
                  <a:lnTo>
                    <a:pt x="750" y="42"/>
                  </a:lnTo>
                  <a:lnTo>
                    <a:pt x="740" y="24"/>
                  </a:lnTo>
                  <a:lnTo>
                    <a:pt x="796" y="0"/>
                  </a:lnTo>
                  <a:lnTo>
                    <a:pt x="827" y="17"/>
                  </a:lnTo>
                  <a:lnTo>
                    <a:pt x="859" y="102"/>
                  </a:lnTo>
                  <a:lnTo>
                    <a:pt x="907" y="122"/>
                  </a:lnTo>
                  <a:lnTo>
                    <a:pt x="915" y="153"/>
                  </a:lnTo>
                  <a:lnTo>
                    <a:pt x="976" y="133"/>
                  </a:lnTo>
                  <a:lnTo>
                    <a:pt x="946" y="217"/>
                  </a:lnTo>
                  <a:lnTo>
                    <a:pt x="913" y="228"/>
                  </a:lnTo>
                  <a:lnTo>
                    <a:pt x="919" y="259"/>
                  </a:lnTo>
                  <a:lnTo>
                    <a:pt x="907" y="279"/>
                  </a:lnTo>
                  <a:lnTo>
                    <a:pt x="900" y="273"/>
                  </a:lnTo>
                  <a:lnTo>
                    <a:pt x="871" y="297"/>
                  </a:lnTo>
                  <a:lnTo>
                    <a:pt x="871" y="308"/>
                  </a:lnTo>
                  <a:lnTo>
                    <a:pt x="848" y="306"/>
                  </a:lnTo>
                  <a:lnTo>
                    <a:pt x="807" y="344"/>
                  </a:lnTo>
                  <a:lnTo>
                    <a:pt x="761" y="372"/>
                  </a:lnTo>
                  <a:lnTo>
                    <a:pt x="775" y="332"/>
                  </a:lnTo>
                  <a:lnTo>
                    <a:pt x="767" y="319"/>
                  </a:lnTo>
                  <a:lnTo>
                    <a:pt x="704" y="366"/>
                  </a:lnTo>
                  <a:lnTo>
                    <a:pt x="702" y="377"/>
                  </a:lnTo>
                  <a:lnTo>
                    <a:pt x="723" y="406"/>
                  </a:lnTo>
                  <a:lnTo>
                    <a:pt x="750" y="395"/>
                  </a:lnTo>
                  <a:lnTo>
                    <a:pt x="779" y="406"/>
                  </a:lnTo>
                  <a:lnTo>
                    <a:pt x="742" y="428"/>
                  </a:lnTo>
                  <a:lnTo>
                    <a:pt x="725" y="459"/>
                  </a:lnTo>
                  <a:lnTo>
                    <a:pt x="769" y="532"/>
                  </a:lnTo>
                  <a:lnTo>
                    <a:pt x="740" y="526"/>
                  </a:lnTo>
                  <a:lnTo>
                    <a:pt x="769" y="548"/>
                  </a:lnTo>
                  <a:lnTo>
                    <a:pt x="740" y="566"/>
                  </a:lnTo>
                  <a:lnTo>
                    <a:pt x="771" y="570"/>
                  </a:lnTo>
                  <a:lnTo>
                    <a:pt x="717" y="684"/>
                  </a:lnTo>
                  <a:lnTo>
                    <a:pt x="681" y="718"/>
                  </a:lnTo>
                  <a:lnTo>
                    <a:pt x="646" y="729"/>
                  </a:lnTo>
                  <a:lnTo>
                    <a:pt x="642" y="729"/>
                  </a:lnTo>
                  <a:lnTo>
                    <a:pt x="636" y="724"/>
                  </a:lnTo>
                  <a:lnTo>
                    <a:pt x="625" y="742"/>
                  </a:lnTo>
                  <a:lnTo>
                    <a:pt x="582" y="753"/>
                  </a:lnTo>
                  <a:lnTo>
                    <a:pt x="580" y="778"/>
                  </a:lnTo>
                  <a:lnTo>
                    <a:pt x="572" y="749"/>
                  </a:lnTo>
                  <a:lnTo>
                    <a:pt x="545" y="749"/>
                  </a:lnTo>
                  <a:lnTo>
                    <a:pt x="501" y="715"/>
                  </a:lnTo>
                  <a:lnTo>
                    <a:pt x="453" y="731"/>
                  </a:lnTo>
                  <a:lnTo>
                    <a:pt x="443" y="731"/>
                  </a:lnTo>
                  <a:lnTo>
                    <a:pt x="445" y="753"/>
                  </a:lnTo>
                  <a:lnTo>
                    <a:pt x="436" y="749"/>
                  </a:lnTo>
                  <a:lnTo>
                    <a:pt x="409" y="738"/>
                  </a:lnTo>
                  <a:lnTo>
                    <a:pt x="399" y="698"/>
                  </a:lnTo>
                  <a:lnTo>
                    <a:pt x="382" y="702"/>
                  </a:lnTo>
                  <a:lnTo>
                    <a:pt x="397" y="641"/>
                  </a:lnTo>
                  <a:lnTo>
                    <a:pt x="397" y="621"/>
                  </a:lnTo>
                  <a:lnTo>
                    <a:pt x="378" y="608"/>
                  </a:lnTo>
                  <a:lnTo>
                    <a:pt x="359" y="601"/>
                  </a:lnTo>
                  <a:lnTo>
                    <a:pt x="355" y="579"/>
                  </a:lnTo>
                  <a:lnTo>
                    <a:pt x="288" y="617"/>
                  </a:lnTo>
                  <a:lnTo>
                    <a:pt x="257" y="605"/>
                  </a:lnTo>
                  <a:lnTo>
                    <a:pt x="242" y="625"/>
                  </a:lnTo>
                  <a:lnTo>
                    <a:pt x="240" y="612"/>
                  </a:lnTo>
                  <a:lnTo>
                    <a:pt x="230" y="614"/>
                  </a:lnTo>
                  <a:lnTo>
                    <a:pt x="194" y="614"/>
                  </a:lnTo>
                  <a:lnTo>
                    <a:pt x="169" y="583"/>
                  </a:lnTo>
                  <a:lnTo>
                    <a:pt x="117" y="563"/>
                  </a:lnTo>
                  <a:lnTo>
                    <a:pt x="84" y="548"/>
                  </a:lnTo>
                  <a:lnTo>
                    <a:pt x="76" y="512"/>
                  </a:lnTo>
                  <a:lnTo>
                    <a:pt x="94" y="508"/>
                  </a:lnTo>
                  <a:lnTo>
                    <a:pt x="84" y="479"/>
                  </a:lnTo>
                  <a:lnTo>
                    <a:pt x="105" y="446"/>
                  </a:lnTo>
                  <a:lnTo>
                    <a:pt x="88" y="435"/>
                  </a:lnTo>
                  <a:lnTo>
                    <a:pt x="62" y="448"/>
                  </a:lnTo>
                  <a:lnTo>
                    <a:pt x="14" y="410"/>
                  </a:lnTo>
                  <a:lnTo>
                    <a:pt x="16" y="406"/>
                  </a:lnTo>
                  <a:lnTo>
                    <a:pt x="16" y="379"/>
                  </a:lnTo>
                  <a:lnTo>
                    <a:pt x="0" y="37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43"/>
            <p:cNvSpPr>
              <a:spLocks/>
            </p:cNvSpPr>
            <p:nvPr/>
          </p:nvSpPr>
          <p:spPr bwMode="auto">
            <a:xfrm>
              <a:off x="4562" y="2519"/>
              <a:ext cx="27" cy="61"/>
            </a:xfrm>
            <a:custGeom>
              <a:avLst/>
              <a:gdLst>
                <a:gd name="T0" fmla="*/ 0 w 28"/>
                <a:gd name="T1" fmla="*/ 22 h 65"/>
                <a:gd name="T2" fmla="*/ 10 w 28"/>
                <a:gd name="T3" fmla="*/ 56 h 65"/>
                <a:gd name="T4" fmla="*/ 25 w 28"/>
                <a:gd name="T5" fmla="*/ 0 h 65"/>
                <a:gd name="T6" fmla="*/ 14 w 28"/>
                <a:gd name="T7" fmla="*/ 0 h 65"/>
                <a:gd name="T8" fmla="*/ 0 w 28"/>
                <a:gd name="T9" fmla="*/ 2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5">
                  <a:moveTo>
                    <a:pt x="0" y="24"/>
                  </a:moveTo>
                  <a:lnTo>
                    <a:pt x="10" y="64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44"/>
            <p:cNvSpPr>
              <a:spLocks/>
            </p:cNvSpPr>
            <p:nvPr/>
          </p:nvSpPr>
          <p:spPr bwMode="auto">
            <a:xfrm>
              <a:off x="3753" y="2300"/>
              <a:ext cx="459" cy="553"/>
            </a:xfrm>
            <a:custGeom>
              <a:avLst/>
              <a:gdLst>
                <a:gd name="T0" fmla="*/ 0 w 470"/>
                <a:gd name="T1" fmla="*/ 235 h 592"/>
                <a:gd name="T2" fmla="*/ 12 w 470"/>
                <a:gd name="T3" fmla="*/ 224 h 592"/>
                <a:gd name="T4" fmla="*/ 45 w 470"/>
                <a:gd name="T5" fmla="*/ 224 h 592"/>
                <a:gd name="T6" fmla="*/ 22 w 470"/>
                <a:gd name="T7" fmla="*/ 168 h 592"/>
                <a:gd name="T8" fmla="*/ 35 w 470"/>
                <a:gd name="T9" fmla="*/ 155 h 592"/>
                <a:gd name="T10" fmla="*/ 58 w 470"/>
                <a:gd name="T11" fmla="*/ 157 h 592"/>
                <a:gd name="T12" fmla="*/ 102 w 470"/>
                <a:gd name="T13" fmla="*/ 99 h 592"/>
                <a:gd name="T14" fmla="*/ 97 w 470"/>
                <a:gd name="T15" fmla="*/ 81 h 592"/>
                <a:gd name="T16" fmla="*/ 110 w 470"/>
                <a:gd name="T17" fmla="*/ 73 h 592"/>
                <a:gd name="T18" fmla="*/ 91 w 470"/>
                <a:gd name="T19" fmla="*/ 54 h 592"/>
                <a:gd name="T20" fmla="*/ 91 w 470"/>
                <a:gd name="T21" fmla="*/ 24 h 592"/>
                <a:gd name="T22" fmla="*/ 133 w 470"/>
                <a:gd name="T23" fmla="*/ 24 h 592"/>
                <a:gd name="T24" fmla="*/ 144 w 470"/>
                <a:gd name="T25" fmla="*/ 11 h 592"/>
                <a:gd name="T26" fmla="*/ 169 w 470"/>
                <a:gd name="T27" fmla="*/ 0 h 592"/>
                <a:gd name="T28" fmla="*/ 187 w 470"/>
                <a:gd name="T29" fmla="*/ 11 h 592"/>
                <a:gd name="T30" fmla="*/ 165 w 470"/>
                <a:gd name="T31" fmla="*/ 40 h 592"/>
                <a:gd name="T32" fmla="*/ 176 w 470"/>
                <a:gd name="T33" fmla="*/ 65 h 592"/>
                <a:gd name="T34" fmla="*/ 157 w 470"/>
                <a:gd name="T35" fmla="*/ 67 h 592"/>
                <a:gd name="T36" fmla="*/ 167 w 470"/>
                <a:gd name="T37" fmla="*/ 100 h 592"/>
                <a:gd name="T38" fmla="*/ 196 w 470"/>
                <a:gd name="T39" fmla="*/ 113 h 592"/>
                <a:gd name="T40" fmla="*/ 184 w 470"/>
                <a:gd name="T41" fmla="*/ 141 h 592"/>
                <a:gd name="T42" fmla="*/ 223 w 470"/>
                <a:gd name="T43" fmla="*/ 168 h 592"/>
                <a:gd name="T44" fmla="*/ 303 w 470"/>
                <a:gd name="T45" fmla="*/ 184 h 592"/>
                <a:gd name="T46" fmla="*/ 305 w 470"/>
                <a:gd name="T47" fmla="*/ 157 h 592"/>
                <a:gd name="T48" fmla="*/ 315 w 470"/>
                <a:gd name="T49" fmla="*/ 155 h 592"/>
                <a:gd name="T50" fmla="*/ 315 w 470"/>
                <a:gd name="T51" fmla="*/ 168 h 592"/>
                <a:gd name="T52" fmla="*/ 321 w 470"/>
                <a:gd name="T53" fmla="*/ 178 h 592"/>
                <a:gd name="T54" fmla="*/ 361 w 470"/>
                <a:gd name="T55" fmla="*/ 175 h 592"/>
                <a:gd name="T56" fmla="*/ 361 w 470"/>
                <a:gd name="T57" fmla="*/ 159 h 592"/>
                <a:gd name="T58" fmla="*/ 426 w 470"/>
                <a:gd name="T59" fmla="*/ 126 h 592"/>
                <a:gd name="T60" fmla="*/ 429 w 470"/>
                <a:gd name="T61" fmla="*/ 145 h 592"/>
                <a:gd name="T62" fmla="*/ 447 w 470"/>
                <a:gd name="T63" fmla="*/ 152 h 592"/>
                <a:gd name="T64" fmla="*/ 438 w 470"/>
                <a:gd name="T65" fmla="*/ 170 h 592"/>
                <a:gd name="T66" fmla="*/ 413 w 470"/>
                <a:gd name="T67" fmla="*/ 184 h 592"/>
                <a:gd name="T68" fmla="*/ 371 w 470"/>
                <a:gd name="T69" fmla="*/ 269 h 592"/>
                <a:gd name="T70" fmla="*/ 365 w 470"/>
                <a:gd name="T71" fmla="*/ 234 h 592"/>
                <a:gd name="T72" fmla="*/ 357 w 470"/>
                <a:gd name="T73" fmla="*/ 247 h 592"/>
                <a:gd name="T74" fmla="*/ 348 w 470"/>
                <a:gd name="T75" fmla="*/ 232 h 592"/>
                <a:gd name="T76" fmla="*/ 367 w 470"/>
                <a:gd name="T77" fmla="*/ 210 h 592"/>
                <a:gd name="T78" fmla="*/ 332 w 470"/>
                <a:gd name="T79" fmla="*/ 206 h 592"/>
                <a:gd name="T80" fmla="*/ 308 w 470"/>
                <a:gd name="T81" fmla="*/ 182 h 592"/>
                <a:gd name="T82" fmla="*/ 303 w 470"/>
                <a:gd name="T83" fmla="*/ 195 h 592"/>
                <a:gd name="T84" fmla="*/ 312 w 470"/>
                <a:gd name="T85" fmla="*/ 206 h 592"/>
                <a:gd name="T86" fmla="*/ 303 w 470"/>
                <a:gd name="T87" fmla="*/ 214 h 592"/>
                <a:gd name="T88" fmla="*/ 310 w 470"/>
                <a:gd name="T89" fmla="*/ 226 h 592"/>
                <a:gd name="T90" fmla="*/ 315 w 470"/>
                <a:gd name="T91" fmla="*/ 274 h 592"/>
                <a:gd name="T92" fmla="*/ 303 w 470"/>
                <a:gd name="T93" fmla="*/ 267 h 592"/>
                <a:gd name="T94" fmla="*/ 276 w 470"/>
                <a:gd name="T95" fmla="*/ 304 h 592"/>
                <a:gd name="T96" fmla="*/ 185 w 470"/>
                <a:gd name="T97" fmla="*/ 383 h 592"/>
                <a:gd name="T98" fmla="*/ 178 w 470"/>
                <a:gd name="T99" fmla="*/ 476 h 592"/>
                <a:gd name="T100" fmla="*/ 141 w 470"/>
                <a:gd name="T101" fmla="*/ 516 h 592"/>
                <a:gd name="T102" fmla="*/ 104 w 470"/>
                <a:gd name="T103" fmla="*/ 442 h 592"/>
                <a:gd name="T104" fmla="*/ 91 w 470"/>
                <a:gd name="T105" fmla="*/ 383 h 592"/>
                <a:gd name="T106" fmla="*/ 79 w 470"/>
                <a:gd name="T107" fmla="*/ 370 h 592"/>
                <a:gd name="T108" fmla="*/ 70 w 470"/>
                <a:gd name="T109" fmla="*/ 262 h 592"/>
                <a:gd name="T110" fmla="*/ 63 w 470"/>
                <a:gd name="T111" fmla="*/ 259 h 592"/>
                <a:gd name="T112" fmla="*/ 58 w 470"/>
                <a:gd name="T113" fmla="*/ 282 h 592"/>
                <a:gd name="T114" fmla="*/ 35 w 470"/>
                <a:gd name="T115" fmla="*/ 288 h 592"/>
                <a:gd name="T116" fmla="*/ 12 w 470"/>
                <a:gd name="T117" fmla="*/ 261 h 592"/>
                <a:gd name="T118" fmla="*/ 33 w 470"/>
                <a:gd name="T119" fmla="*/ 245 h 592"/>
                <a:gd name="T120" fmla="*/ 12 w 470"/>
                <a:gd name="T121" fmla="*/ 251 h 592"/>
                <a:gd name="T122" fmla="*/ 0 w 470"/>
                <a:gd name="T123" fmla="*/ 235 h 5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0" h="592">
                  <a:moveTo>
                    <a:pt x="0" y="270"/>
                  </a:moveTo>
                  <a:lnTo>
                    <a:pt x="12" y="257"/>
                  </a:lnTo>
                  <a:lnTo>
                    <a:pt x="47" y="257"/>
                  </a:lnTo>
                  <a:lnTo>
                    <a:pt x="24" y="193"/>
                  </a:lnTo>
                  <a:lnTo>
                    <a:pt x="37" y="178"/>
                  </a:lnTo>
                  <a:lnTo>
                    <a:pt x="60" y="180"/>
                  </a:lnTo>
                  <a:lnTo>
                    <a:pt x="106" y="113"/>
                  </a:lnTo>
                  <a:lnTo>
                    <a:pt x="101" y="93"/>
                  </a:lnTo>
                  <a:lnTo>
                    <a:pt x="116" y="84"/>
                  </a:lnTo>
                  <a:lnTo>
                    <a:pt x="95" y="62"/>
                  </a:lnTo>
                  <a:lnTo>
                    <a:pt x="95" y="28"/>
                  </a:lnTo>
                  <a:lnTo>
                    <a:pt x="139" y="28"/>
                  </a:lnTo>
                  <a:lnTo>
                    <a:pt x="151" y="13"/>
                  </a:lnTo>
                  <a:lnTo>
                    <a:pt x="177" y="0"/>
                  </a:lnTo>
                  <a:lnTo>
                    <a:pt x="196" y="13"/>
                  </a:lnTo>
                  <a:lnTo>
                    <a:pt x="173" y="46"/>
                  </a:lnTo>
                  <a:lnTo>
                    <a:pt x="184" y="75"/>
                  </a:lnTo>
                  <a:lnTo>
                    <a:pt x="165" y="77"/>
                  </a:lnTo>
                  <a:lnTo>
                    <a:pt x="175" y="115"/>
                  </a:lnTo>
                  <a:lnTo>
                    <a:pt x="206" y="129"/>
                  </a:lnTo>
                  <a:lnTo>
                    <a:pt x="192" y="162"/>
                  </a:lnTo>
                  <a:lnTo>
                    <a:pt x="233" y="193"/>
                  </a:lnTo>
                  <a:lnTo>
                    <a:pt x="317" y="211"/>
                  </a:lnTo>
                  <a:lnTo>
                    <a:pt x="319" y="180"/>
                  </a:lnTo>
                  <a:lnTo>
                    <a:pt x="331" y="178"/>
                  </a:lnTo>
                  <a:lnTo>
                    <a:pt x="331" y="193"/>
                  </a:lnTo>
                  <a:lnTo>
                    <a:pt x="337" y="204"/>
                  </a:lnTo>
                  <a:lnTo>
                    <a:pt x="379" y="200"/>
                  </a:lnTo>
                  <a:lnTo>
                    <a:pt x="379" y="182"/>
                  </a:lnTo>
                  <a:lnTo>
                    <a:pt x="446" y="144"/>
                  </a:lnTo>
                  <a:lnTo>
                    <a:pt x="450" y="166"/>
                  </a:lnTo>
                  <a:lnTo>
                    <a:pt x="469" y="175"/>
                  </a:lnTo>
                  <a:lnTo>
                    <a:pt x="460" y="195"/>
                  </a:lnTo>
                  <a:lnTo>
                    <a:pt x="433" y="211"/>
                  </a:lnTo>
                  <a:lnTo>
                    <a:pt x="389" y="308"/>
                  </a:lnTo>
                  <a:lnTo>
                    <a:pt x="383" y="268"/>
                  </a:lnTo>
                  <a:lnTo>
                    <a:pt x="375" y="283"/>
                  </a:lnTo>
                  <a:lnTo>
                    <a:pt x="365" y="266"/>
                  </a:lnTo>
                  <a:lnTo>
                    <a:pt x="385" y="241"/>
                  </a:lnTo>
                  <a:lnTo>
                    <a:pt x="348" y="235"/>
                  </a:lnTo>
                  <a:lnTo>
                    <a:pt x="323" y="209"/>
                  </a:lnTo>
                  <a:lnTo>
                    <a:pt x="317" y="224"/>
                  </a:lnTo>
                  <a:lnTo>
                    <a:pt x="327" y="235"/>
                  </a:lnTo>
                  <a:lnTo>
                    <a:pt x="317" y="245"/>
                  </a:lnTo>
                  <a:lnTo>
                    <a:pt x="325" y="259"/>
                  </a:lnTo>
                  <a:lnTo>
                    <a:pt x="331" y="314"/>
                  </a:lnTo>
                  <a:lnTo>
                    <a:pt x="317" y="306"/>
                  </a:lnTo>
                  <a:lnTo>
                    <a:pt x="290" y="348"/>
                  </a:lnTo>
                  <a:lnTo>
                    <a:pt x="194" y="439"/>
                  </a:lnTo>
                  <a:lnTo>
                    <a:pt x="186" y="546"/>
                  </a:lnTo>
                  <a:lnTo>
                    <a:pt x="147" y="591"/>
                  </a:lnTo>
                  <a:lnTo>
                    <a:pt x="110" y="506"/>
                  </a:lnTo>
                  <a:lnTo>
                    <a:pt x="95" y="439"/>
                  </a:lnTo>
                  <a:lnTo>
                    <a:pt x="83" y="424"/>
                  </a:lnTo>
                  <a:lnTo>
                    <a:pt x="74" y="301"/>
                  </a:lnTo>
                  <a:lnTo>
                    <a:pt x="66" y="297"/>
                  </a:lnTo>
                  <a:lnTo>
                    <a:pt x="60" y="323"/>
                  </a:lnTo>
                  <a:lnTo>
                    <a:pt x="37" y="330"/>
                  </a:lnTo>
                  <a:lnTo>
                    <a:pt x="12" y="299"/>
                  </a:lnTo>
                  <a:lnTo>
                    <a:pt x="35" y="281"/>
                  </a:lnTo>
                  <a:lnTo>
                    <a:pt x="12" y="288"/>
                  </a:lnTo>
                  <a:lnTo>
                    <a:pt x="0" y="27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4712" y="2338"/>
              <a:ext cx="36" cy="51"/>
            </a:xfrm>
            <a:custGeom>
              <a:avLst/>
              <a:gdLst>
                <a:gd name="T0" fmla="*/ 0 w 37"/>
                <a:gd name="T1" fmla="*/ 13 h 55"/>
                <a:gd name="T2" fmla="*/ 0 w 37"/>
                <a:gd name="T3" fmla="*/ 23 h 55"/>
                <a:gd name="T4" fmla="*/ 8 w 37"/>
                <a:gd name="T5" fmla="*/ 13 h 55"/>
                <a:gd name="T6" fmla="*/ 12 w 37"/>
                <a:gd name="T7" fmla="*/ 19 h 55"/>
                <a:gd name="T8" fmla="*/ 8 w 37"/>
                <a:gd name="T9" fmla="*/ 46 h 55"/>
                <a:gd name="T10" fmla="*/ 23 w 37"/>
                <a:gd name="T11" fmla="*/ 46 h 55"/>
                <a:gd name="T12" fmla="*/ 34 w 37"/>
                <a:gd name="T13" fmla="*/ 18 h 55"/>
                <a:gd name="T14" fmla="*/ 27 w 37"/>
                <a:gd name="T15" fmla="*/ 2 h 55"/>
                <a:gd name="T16" fmla="*/ 12 w 37"/>
                <a:gd name="T17" fmla="*/ 0 h 55"/>
                <a:gd name="T18" fmla="*/ 0 w 37"/>
                <a:gd name="T19" fmla="*/ 1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55">
                  <a:moveTo>
                    <a:pt x="0" y="15"/>
                  </a:moveTo>
                  <a:lnTo>
                    <a:pt x="0" y="27"/>
                  </a:lnTo>
                  <a:lnTo>
                    <a:pt x="8" y="15"/>
                  </a:lnTo>
                  <a:lnTo>
                    <a:pt x="12" y="22"/>
                  </a:lnTo>
                  <a:lnTo>
                    <a:pt x="8" y="54"/>
                  </a:lnTo>
                  <a:lnTo>
                    <a:pt x="25" y="54"/>
                  </a:lnTo>
                  <a:lnTo>
                    <a:pt x="36" y="20"/>
                  </a:lnTo>
                  <a:lnTo>
                    <a:pt x="29" y="2"/>
                  </a:lnTo>
                  <a:lnTo>
                    <a:pt x="12" y="0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4731" y="2173"/>
              <a:ext cx="177" cy="172"/>
            </a:xfrm>
            <a:custGeom>
              <a:avLst/>
              <a:gdLst>
                <a:gd name="T0" fmla="*/ 0 w 181"/>
                <a:gd name="T1" fmla="*/ 150 h 184"/>
                <a:gd name="T2" fmla="*/ 29 w 181"/>
                <a:gd name="T3" fmla="*/ 121 h 184"/>
                <a:gd name="T4" fmla="*/ 73 w 181"/>
                <a:gd name="T5" fmla="*/ 121 h 184"/>
                <a:gd name="T6" fmla="*/ 92 w 181"/>
                <a:gd name="T7" fmla="*/ 83 h 184"/>
                <a:gd name="T8" fmla="*/ 98 w 181"/>
                <a:gd name="T9" fmla="*/ 81 h 184"/>
                <a:gd name="T10" fmla="*/ 100 w 181"/>
                <a:gd name="T11" fmla="*/ 95 h 184"/>
                <a:gd name="T12" fmla="*/ 119 w 181"/>
                <a:gd name="T13" fmla="*/ 81 h 184"/>
                <a:gd name="T14" fmla="*/ 138 w 181"/>
                <a:gd name="T15" fmla="*/ 54 h 184"/>
                <a:gd name="T16" fmla="*/ 144 w 181"/>
                <a:gd name="T17" fmla="*/ 7 h 184"/>
                <a:gd name="T18" fmla="*/ 157 w 181"/>
                <a:gd name="T19" fmla="*/ 11 h 184"/>
                <a:gd name="T20" fmla="*/ 154 w 181"/>
                <a:gd name="T21" fmla="*/ 0 h 184"/>
                <a:gd name="T22" fmla="*/ 161 w 181"/>
                <a:gd name="T23" fmla="*/ 0 h 184"/>
                <a:gd name="T24" fmla="*/ 172 w 181"/>
                <a:gd name="T25" fmla="*/ 38 h 184"/>
                <a:gd name="T26" fmla="*/ 157 w 181"/>
                <a:gd name="T27" fmla="*/ 65 h 184"/>
                <a:gd name="T28" fmla="*/ 157 w 181"/>
                <a:gd name="T29" fmla="*/ 91 h 184"/>
                <a:gd name="T30" fmla="*/ 148 w 181"/>
                <a:gd name="T31" fmla="*/ 127 h 184"/>
                <a:gd name="T32" fmla="*/ 140 w 181"/>
                <a:gd name="T33" fmla="*/ 132 h 184"/>
                <a:gd name="T34" fmla="*/ 138 w 181"/>
                <a:gd name="T35" fmla="*/ 116 h 184"/>
                <a:gd name="T36" fmla="*/ 113 w 181"/>
                <a:gd name="T37" fmla="*/ 138 h 184"/>
                <a:gd name="T38" fmla="*/ 92 w 181"/>
                <a:gd name="T39" fmla="*/ 130 h 184"/>
                <a:gd name="T40" fmla="*/ 94 w 181"/>
                <a:gd name="T41" fmla="*/ 146 h 184"/>
                <a:gd name="T42" fmla="*/ 75 w 181"/>
                <a:gd name="T43" fmla="*/ 160 h 184"/>
                <a:gd name="T44" fmla="*/ 67 w 181"/>
                <a:gd name="T45" fmla="*/ 138 h 184"/>
                <a:gd name="T46" fmla="*/ 0 w 181"/>
                <a:gd name="T47" fmla="*/ 150 h 1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1" h="184">
                  <a:moveTo>
                    <a:pt x="0" y="171"/>
                  </a:moveTo>
                  <a:lnTo>
                    <a:pt x="31" y="138"/>
                  </a:lnTo>
                  <a:lnTo>
                    <a:pt x="77" y="138"/>
                  </a:lnTo>
                  <a:lnTo>
                    <a:pt x="96" y="95"/>
                  </a:lnTo>
                  <a:lnTo>
                    <a:pt x="102" y="93"/>
                  </a:lnTo>
                  <a:lnTo>
                    <a:pt x="104" y="109"/>
                  </a:lnTo>
                  <a:lnTo>
                    <a:pt x="125" y="93"/>
                  </a:lnTo>
                  <a:lnTo>
                    <a:pt x="144" y="62"/>
                  </a:lnTo>
                  <a:lnTo>
                    <a:pt x="150" y="8"/>
                  </a:lnTo>
                  <a:lnTo>
                    <a:pt x="165" y="13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0" y="44"/>
                  </a:lnTo>
                  <a:lnTo>
                    <a:pt x="165" y="75"/>
                  </a:lnTo>
                  <a:lnTo>
                    <a:pt x="165" y="104"/>
                  </a:lnTo>
                  <a:lnTo>
                    <a:pt x="154" y="145"/>
                  </a:lnTo>
                  <a:lnTo>
                    <a:pt x="146" y="151"/>
                  </a:lnTo>
                  <a:lnTo>
                    <a:pt x="144" y="133"/>
                  </a:lnTo>
                  <a:lnTo>
                    <a:pt x="119" y="158"/>
                  </a:lnTo>
                  <a:lnTo>
                    <a:pt x="96" y="149"/>
                  </a:lnTo>
                  <a:lnTo>
                    <a:pt x="98" y="167"/>
                  </a:lnTo>
                  <a:lnTo>
                    <a:pt x="79" y="183"/>
                  </a:lnTo>
                  <a:lnTo>
                    <a:pt x="71" y="158"/>
                  </a:lnTo>
                  <a:lnTo>
                    <a:pt x="0" y="17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4751" y="2328"/>
              <a:ext cx="37" cy="35"/>
            </a:xfrm>
            <a:custGeom>
              <a:avLst/>
              <a:gdLst>
                <a:gd name="T0" fmla="*/ 0 w 38"/>
                <a:gd name="T1" fmla="*/ 17 h 37"/>
                <a:gd name="T2" fmla="*/ 12 w 38"/>
                <a:gd name="T3" fmla="*/ 32 h 37"/>
                <a:gd name="T4" fmla="*/ 30 w 38"/>
                <a:gd name="T5" fmla="*/ 22 h 37"/>
                <a:gd name="T6" fmla="*/ 35 w 38"/>
                <a:gd name="T7" fmla="*/ 0 h 37"/>
                <a:gd name="T8" fmla="*/ 0 w 38"/>
                <a:gd name="T9" fmla="*/ 1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0" y="19"/>
                  </a:moveTo>
                  <a:lnTo>
                    <a:pt x="12" y="36"/>
                  </a:lnTo>
                  <a:lnTo>
                    <a:pt x="32" y="24"/>
                  </a:lnTo>
                  <a:lnTo>
                    <a:pt x="37" y="0"/>
                  </a:lnTo>
                  <a:lnTo>
                    <a:pt x="0" y="1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4870" y="2082"/>
              <a:ext cx="91" cy="93"/>
            </a:xfrm>
            <a:custGeom>
              <a:avLst/>
              <a:gdLst>
                <a:gd name="T0" fmla="*/ 0 w 93"/>
                <a:gd name="T1" fmla="*/ 63 h 98"/>
                <a:gd name="T2" fmla="*/ 4 w 93"/>
                <a:gd name="T3" fmla="*/ 87 h 98"/>
                <a:gd name="T4" fmla="*/ 20 w 93"/>
                <a:gd name="T5" fmla="*/ 80 h 98"/>
                <a:gd name="T6" fmla="*/ 8 w 93"/>
                <a:gd name="T7" fmla="*/ 63 h 98"/>
                <a:gd name="T8" fmla="*/ 52 w 93"/>
                <a:gd name="T9" fmla="*/ 77 h 98"/>
                <a:gd name="T10" fmla="*/ 62 w 93"/>
                <a:gd name="T11" fmla="*/ 55 h 98"/>
                <a:gd name="T12" fmla="*/ 88 w 93"/>
                <a:gd name="T13" fmla="*/ 47 h 98"/>
                <a:gd name="T14" fmla="*/ 79 w 93"/>
                <a:gd name="T15" fmla="*/ 35 h 98"/>
                <a:gd name="T16" fmla="*/ 81 w 93"/>
                <a:gd name="T17" fmla="*/ 24 h 98"/>
                <a:gd name="T18" fmla="*/ 58 w 93"/>
                <a:gd name="T19" fmla="*/ 26 h 98"/>
                <a:gd name="T20" fmla="*/ 29 w 93"/>
                <a:gd name="T21" fmla="*/ 0 h 98"/>
                <a:gd name="T22" fmla="*/ 23 w 93"/>
                <a:gd name="T23" fmla="*/ 49 h 98"/>
                <a:gd name="T24" fmla="*/ 8 w 93"/>
                <a:gd name="T25" fmla="*/ 47 h 98"/>
                <a:gd name="T26" fmla="*/ 0 w 93"/>
                <a:gd name="T27" fmla="*/ 63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98">
                  <a:moveTo>
                    <a:pt x="0" y="70"/>
                  </a:moveTo>
                  <a:lnTo>
                    <a:pt x="4" y="97"/>
                  </a:lnTo>
                  <a:lnTo>
                    <a:pt x="20" y="88"/>
                  </a:lnTo>
                  <a:lnTo>
                    <a:pt x="8" y="70"/>
                  </a:lnTo>
                  <a:lnTo>
                    <a:pt x="54" y="85"/>
                  </a:lnTo>
                  <a:lnTo>
                    <a:pt x="64" y="61"/>
                  </a:lnTo>
                  <a:lnTo>
                    <a:pt x="92" y="52"/>
                  </a:lnTo>
                  <a:lnTo>
                    <a:pt x="83" y="39"/>
                  </a:lnTo>
                  <a:lnTo>
                    <a:pt x="85" y="26"/>
                  </a:lnTo>
                  <a:lnTo>
                    <a:pt x="60" y="28"/>
                  </a:lnTo>
                  <a:lnTo>
                    <a:pt x="31" y="0"/>
                  </a:lnTo>
                  <a:lnTo>
                    <a:pt x="23" y="55"/>
                  </a:lnTo>
                  <a:lnTo>
                    <a:pt x="8" y="52"/>
                  </a:lnTo>
                  <a:lnTo>
                    <a:pt x="0" y="7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4632" y="2141"/>
              <a:ext cx="95" cy="116"/>
            </a:xfrm>
            <a:custGeom>
              <a:avLst/>
              <a:gdLst>
                <a:gd name="T0" fmla="*/ 0 w 97"/>
                <a:gd name="T1" fmla="*/ 62 h 124"/>
                <a:gd name="T2" fmla="*/ 16 w 97"/>
                <a:gd name="T3" fmla="*/ 70 h 124"/>
                <a:gd name="T4" fmla="*/ 6 w 97"/>
                <a:gd name="T5" fmla="*/ 102 h 124"/>
                <a:gd name="T6" fmla="*/ 30 w 97"/>
                <a:gd name="T7" fmla="*/ 108 h 124"/>
                <a:gd name="T8" fmla="*/ 59 w 97"/>
                <a:gd name="T9" fmla="*/ 89 h 124"/>
                <a:gd name="T10" fmla="*/ 44 w 97"/>
                <a:gd name="T11" fmla="*/ 64 h 124"/>
                <a:gd name="T12" fmla="*/ 75 w 97"/>
                <a:gd name="T13" fmla="*/ 43 h 124"/>
                <a:gd name="T14" fmla="*/ 92 w 97"/>
                <a:gd name="T15" fmla="*/ 9 h 124"/>
                <a:gd name="T16" fmla="*/ 89 w 97"/>
                <a:gd name="T17" fmla="*/ 6 h 124"/>
                <a:gd name="T18" fmla="*/ 83 w 97"/>
                <a:gd name="T19" fmla="*/ 0 h 124"/>
                <a:gd name="T20" fmla="*/ 57 w 97"/>
                <a:gd name="T21" fmla="*/ 21 h 124"/>
                <a:gd name="T22" fmla="*/ 57 w 97"/>
                <a:gd name="T23" fmla="*/ 31 h 124"/>
                <a:gd name="T24" fmla="*/ 36 w 97"/>
                <a:gd name="T25" fmla="*/ 29 h 124"/>
                <a:gd name="T26" fmla="*/ 0 w 97"/>
                <a:gd name="T27" fmla="*/ 62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" h="124">
                  <a:moveTo>
                    <a:pt x="0" y="71"/>
                  </a:moveTo>
                  <a:lnTo>
                    <a:pt x="16" y="80"/>
                  </a:lnTo>
                  <a:lnTo>
                    <a:pt x="6" y="116"/>
                  </a:lnTo>
                  <a:lnTo>
                    <a:pt x="32" y="123"/>
                  </a:lnTo>
                  <a:lnTo>
                    <a:pt x="61" y="102"/>
                  </a:lnTo>
                  <a:lnTo>
                    <a:pt x="46" y="73"/>
                  </a:lnTo>
                  <a:lnTo>
                    <a:pt x="79" y="49"/>
                  </a:lnTo>
                  <a:lnTo>
                    <a:pt x="96" y="11"/>
                  </a:lnTo>
                  <a:lnTo>
                    <a:pt x="93" y="6"/>
                  </a:lnTo>
                  <a:lnTo>
                    <a:pt x="87" y="0"/>
                  </a:lnTo>
                  <a:lnTo>
                    <a:pt x="59" y="24"/>
                  </a:lnTo>
                  <a:lnTo>
                    <a:pt x="59" y="35"/>
                  </a:lnTo>
                  <a:lnTo>
                    <a:pt x="38" y="33"/>
                  </a:lnTo>
                  <a:lnTo>
                    <a:pt x="0" y="7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50"/>
            <p:cNvSpPr>
              <a:spLocks/>
            </p:cNvSpPr>
            <p:nvPr/>
          </p:nvSpPr>
          <p:spPr bwMode="auto">
            <a:xfrm>
              <a:off x="4659" y="2237"/>
              <a:ext cx="54" cy="90"/>
            </a:xfrm>
            <a:custGeom>
              <a:avLst/>
              <a:gdLst>
                <a:gd name="T0" fmla="*/ 0 w 56"/>
                <a:gd name="T1" fmla="*/ 83 h 96"/>
                <a:gd name="T2" fmla="*/ 6 w 56"/>
                <a:gd name="T3" fmla="*/ 15 h 96"/>
                <a:gd name="T4" fmla="*/ 32 w 56"/>
                <a:gd name="T5" fmla="*/ 0 h 96"/>
                <a:gd name="T6" fmla="*/ 51 w 56"/>
                <a:gd name="T7" fmla="*/ 50 h 96"/>
                <a:gd name="T8" fmla="*/ 32 w 56"/>
                <a:gd name="T9" fmla="*/ 76 h 96"/>
                <a:gd name="T10" fmla="*/ 0 w 56"/>
                <a:gd name="T11" fmla="*/ 83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96">
                  <a:moveTo>
                    <a:pt x="0" y="95"/>
                  </a:moveTo>
                  <a:lnTo>
                    <a:pt x="6" y="17"/>
                  </a:lnTo>
                  <a:lnTo>
                    <a:pt x="34" y="0"/>
                  </a:lnTo>
                  <a:lnTo>
                    <a:pt x="55" y="57"/>
                  </a:lnTo>
                  <a:lnTo>
                    <a:pt x="34" y="86"/>
                  </a:lnTo>
                  <a:lnTo>
                    <a:pt x="0" y="9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51"/>
            <p:cNvSpPr>
              <a:spLocks/>
            </p:cNvSpPr>
            <p:nvPr/>
          </p:nvSpPr>
          <p:spPr bwMode="auto">
            <a:xfrm>
              <a:off x="4253" y="2570"/>
              <a:ext cx="110" cy="162"/>
            </a:xfrm>
            <a:custGeom>
              <a:avLst/>
              <a:gdLst>
                <a:gd name="T0" fmla="*/ 0 w 113"/>
                <a:gd name="T1" fmla="*/ 31 h 173"/>
                <a:gd name="T2" fmla="*/ 14 w 113"/>
                <a:gd name="T3" fmla="*/ 54 h 173"/>
                <a:gd name="T4" fmla="*/ 10 w 113"/>
                <a:gd name="T5" fmla="*/ 91 h 173"/>
                <a:gd name="T6" fmla="*/ 48 w 113"/>
                <a:gd name="T7" fmla="*/ 74 h 173"/>
                <a:gd name="T8" fmla="*/ 63 w 113"/>
                <a:gd name="T9" fmla="*/ 91 h 173"/>
                <a:gd name="T10" fmla="*/ 78 w 113"/>
                <a:gd name="T11" fmla="*/ 127 h 173"/>
                <a:gd name="T12" fmla="*/ 74 w 113"/>
                <a:gd name="T13" fmla="*/ 151 h 173"/>
                <a:gd name="T14" fmla="*/ 106 w 113"/>
                <a:gd name="T15" fmla="*/ 145 h 173"/>
                <a:gd name="T16" fmla="*/ 92 w 113"/>
                <a:gd name="T17" fmla="*/ 96 h 173"/>
                <a:gd name="T18" fmla="*/ 55 w 113"/>
                <a:gd name="T19" fmla="*/ 61 h 173"/>
                <a:gd name="T20" fmla="*/ 63 w 113"/>
                <a:gd name="T21" fmla="*/ 38 h 173"/>
                <a:gd name="T22" fmla="*/ 44 w 113"/>
                <a:gd name="T23" fmla="*/ 29 h 173"/>
                <a:gd name="T24" fmla="*/ 27 w 113"/>
                <a:gd name="T25" fmla="*/ 0 h 173"/>
                <a:gd name="T26" fmla="*/ 19 w 113"/>
                <a:gd name="T27" fmla="*/ 0 h 173"/>
                <a:gd name="T28" fmla="*/ 19 w 113"/>
                <a:gd name="T29" fmla="*/ 21 h 173"/>
                <a:gd name="T30" fmla="*/ 14 w 113"/>
                <a:gd name="T31" fmla="*/ 15 h 173"/>
                <a:gd name="T32" fmla="*/ 0 w 113"/>
                <a:gd name="T33" fmla="*/ 31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73">
                  <a:moveTo>
                    <a:pt x="0" y="35"/>
                  </a:moveTo>
                  <a:lnTo>
                    <a:pt x="14" y="62"/>
                  </a:lnTo>
                  <a:lnTo>
                    <a:pt x="10" y="104"/>
                  </a:lnTo>
                  <a:lnTo>
                    <a:pt x="50" y="84"/>
                  </a:lnTo>
                  <a:lnTo>
                    <a:pt x="67" y="104"/>
                  </a:lnTo>
                  <a:lnTo>
                    <a:pt x="82" y="145"/>
                  </a:lnTo>
                  <a:lnTo>
                    <a:pt x="78" y="172"/>
                  </a:lnTo>
                  <a:lnTo>
                    <a:pt x="112" y="165"/>
                  </a:lnTo>
                  <a:lnTo>
                    <a:pt x="97" y="109"/>
                  </a:lnTo>
                  <a:lnTo>
                    <a:pt x="59" y="69"/>
                  </a:lnTo>
                  <a:lnTo>
                    <a:pt x="67" y="44"/>
                  </a:lnTo>
                  <a:lnTo>
                    <a:pt x="46" y="33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14" y="17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52"/>
            <p:cNvSpPr>
              <a:spLocks/>
            </p:cNvSpPr>
            <p:nvPr/>
          </p:nvSpPr>
          <p:spPr bwMode="auto">
            <a:xfrm>
              <a:off x="4056" y="1918"/>
              <a:ext cx="498" cy="255"/>
            </a:xfrm>
            <a:custGeom>
              <a:avLst/>
              <a:gdLst>
                <a:gd name="T0" fmla="*/ 0 w 510"/>
                <a:gd name="T1" fmla="*/ 74 h 271"/>
                <a:gd name="T2" fmla="*/ 18 w 510"/>
                <a:gd name="T3" fmla="*/ 99 h 271"/>
                <a:gd name="T4" fmla="*/ 37 w 510"/>
                <a:gd name="T5" fmla="*/ 107 h 271"/>
                <a:gd name="T6" fmla="*/ 45 w 510"/>
                <a:gd name="T7" fmla="*/ 158 h 271"/>
                <a:gd name="T8" fmla="*/ 114 w 510"/>
                <a:gd name="T9" fmla="*/ 178 h 271"/>
                <a:gd name="T10" fmla="*/ 142 w 510"/>
                <a:gd name="T11" fmla="*/ 214 h 271"/>
                <a:gd name="T12" fmla="*/ 196 w 510"/>
                <a:gd name="T13" fmla="*/ 212 h 271"/>
                <a:gd name="T14" fmla="*/ 260 w 510"/>
                <a:gd name="T15" fmla="*/ 239 h 271"/>
                <a:gd name="T16" fmla="*/ 344 w 510"/>
                <a:gd name="T17" fmla="*/ 214 h 271"/>
                <a:gd name="T18" fmla="*/ 367 w 510"/>
                <a:gd name="T19" fmla="*/ 191 h 271"/>
                <a:gd name="T20" fmla="*/ 367 w 510"/>
                <a:gd name="T21" fmla="*/ 164 h 271"/>
                <a:gd name="T22" fmla="*/ 394 w 510"/>
                <a:gd name="T23" fmla="*/ 168 h 271"/>
                <a:gd name="T24" fmla="*/ 443 w 510"/>
                <a:gd name="T25" fmla="*/ 129 h 271"/>
                <a:gd name="T26" fmla="*/ 485 w 510"/>
                <a:gd name="T27" fmla="*/ 125 h 271"/>
                <a:gd name="T28" fmla="*/ 466 w 510"/>
                <a:gd name="T29" fmla="*/ 98 h 271"/>
                <a:gd name="T30" fmla="*/ 427 w 510"/>
                <a:gd name="T31" fmla="*/ 105 h 271"/>
                <a:gd name="T32" fmla="*/ 426 w 510"/>
                <a:gd name="T33" fmla="*/ 72 h 271"/>
                <a:gd name="T34" fmla="*/ 435 w 510"/>
                <a:gd name="T35" fmla="*/ 53 h 271"/>
                <a:gd name="T36" fmla="*/ 407 w 510"/>
                <a:gd name="T37" fmla="*/ 47 h 271"/>
                <a:gd name="T38" fmla="*/ 333 w 510"/>
                <a:gd name="T39" fmla="*/ 68 h 271"/>
                <a:gd name="T40" fmla="*/ 271 w 510"/>
                <a:gd name="T41" fmla="*/ 39 h 271"/>
                <a:gd name="T42" fmla="*/ 231 w 510"/>
                <a:gd name="T43" fmla="*/ 42 h 271"/>
                <a:gd name="T44" fmla="*/ 216 w 510"/>
                <a:gd name="T45" fmla="*/ 17 h 271"/>
                <a:gd name="T46" fmla="*/ 177 w 510"/>
                <a:gd name="T47" fmla="*/ 0 h 271"/>
                <a:gd name="T48" fmla="*/ 152 w 510"/>
                <a:gd name="T49" fmla="*/ 20 h 271"/>
                <a:gd name="T50" fmla="*/ 152 w 510"/>
                <a:gd name="T51" fmla="*/ 51 h 271"/>
                <a:gd name="T52" fmla="*/ 61 w 510"/>
                <a:gd name="T53" fmla="*/ 38 h 271"/>
                <a:gd name="T54" fmla="*/ 0 w 510"/>
                <a:gd name="T55" fmla="*/ 74 h 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0" h="271">
                  <a:moveTo>
                    <a:pt x="0" y="84"/>
                  </a:moveTo>
                  <a:lnTo>
                    <a:pt x="18" y="112"/>
                  </a:lnTo>
                  <a:lnTo>
                    <a:pt x="39" y="121"/>
                  </a:lnTo>
                  <a:lnTo>
                    <a:pt x="47" y="179"/>
                  </a:lnTo>
                  <a:lnTo>
                    <a:pt x="120" y="201"/>
                  </a:lnTo>
                  <a:lnTo>
                    <a:pt x="149" y="241"/>
                  </a:lnTo>
                  <a:lnTo>
                    <a:pt x="206" y="239"/>
                  </a:lnTo>
                  <a:lnTo>
                    <a:pt x="272" y="270"/>
                  </a:lnTo>
                  <a:lnTo>
                    <a:pt x="360" y="241"/>
                  </a:lnTo>
                  <a:lnTo>
                    <a:pt x="385" y="216"/>
                  </a:lnTo>
                  <a:lnTo>
                    <a:pt x="385" y="185"/>
                  </a:lnTo>
                  <a:lnTo>
                    <a:pt x="413" y="190"/>
                  </a:lnTo>
                  <a:lnTo>
                    <a:pt x="465" y="146"/>
                  </a:lnTo>
                  <a:lnTo>
                    <a:pt x="509" y="141"/>
                  </a:lnTo>
                  <a:lnTo>
                    <a:pt x="488" y="110"/>
                  </a:lnTo>
                  <a:lnTo>
                    <a:pt x="448" y="119"/>
                  </a:lnTo>
                  <a:lnTo>
                    <a:pt x="446" y="81"/>
                  </a:lnTo>
                  <a:lnTo>
                    <a:pt x="456" y="59"/>
                  </a:lnTo>
                  <a:lnTo>
                    <a:pt x="427" y="53"/>
                  </a:lnTo>
                  <a:lnTo>
                    <a:pt x="349" y="77"/>
                  </a:lnTo>
                  <a:lnTo>
                    <a:pt x="285" y="44"/>
                  </a:lnTo>
                  <a:lnTo>
                    <a:pt x="243" y="48"/>
                  </a:lnTo>
                  <a:lnTo>
                    <a:pt x="226" y="19"/>
                  </a:lnTo>
                  <a:lnTo>
                    <a:pt x="185" y="0"/>
                  </a:lnTo>
                  <a:lnTo>
                    <a:pt x="160" y="22"/>
                  </a:lnTo>
                  <a:lnTo>
                    <a:pt x="160" y="57"/>
                  </a:lnTo>
                  <a:lnTo>
                    <a:pt x="64" y="42"/>
                  </a:lnTo>
                  <a:lnTo>
                    <a:pt x="0" y="8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53"/>
            <p:cNvSpPr>
              <a:spLocks/>
            </p:cNvSpPr>
            <p:nvPr/>
          </p:nvSpPr>
          <p:spPr bwMode="auto">
            <a:xfrm>
              <a:off x="3941" y="2412"/>
              <a:ext cx="124" cy="78"/>
            </a:xfrm>
            <a:custGeom>
              <a:avLst/>
              <a:gdLst>
                <a:gd name="T0" fmla="*/ 0 w 127"/>
                <a:gd name="T1" fmla="*/ 28 h 84"/>
                <a:gd name="T2" fmla="*/ 16 w 127"/>
                <a:gd name="T3" fmla="*/ 0 h 84"/>
                <a:gd name="T4" fmla="*/ 62 w 127"/>
                <a:gd name="T5" fmla="*/ 19 h 84"/>
                <a:gd name="T6" fmla="*/ 86 w 127"/>
                <a:gd name="T7" fmla="*/ 45 h 84"/>
                <a:gd name="T8" fmla="*/ 120 w 127"/>
                <a:gd name="T9" fmla="*/ 45 h 84"/>
                <a:gd name="T10" fmla="*/ 117 w 127"/>
                <a:gd name="T11" fmla="*/ 72 h 84"/>
                <a:gd name="T12" fmla="*/ 41 w 127"/>
                <a:gd name="T13" fmla="*/ 55 h 84"/>
                <a:gd name="T14" fmla="*/ 0 w 127"/>
                <a:gd name="T15" fmla="*/ 28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" h="84">
                  <a:moveTo>
                    <a:pt x="0" y="32"/>
                  </a:moveTo>
                  <a:lnTo>
                    <a:pt x="16" y="0"/>
                  </a:lnTo>
                  <a:lnTo>
                    <a:pt x="66" y="21"/>
                  </a:lnTo>
                  <a:lnTo>
                    <a:pt x="90" y="52"/>
                  </a:lnTo>
                  <a:lnTo>
                    <a:pt x="126" y="52"/>
                  </a:lnTo>
                  <a:lnTo>
                    <a:pt x="123" y="83"/>
                  </a:lnTo>
                  <a:lnTo>
                    <a:pt x="43" y="63"/>
                  </a:lnTo>
                  <a:lnTo>
                    <a:pt x="0" y="3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54"/>
            <p:cNvSpPr>
              <a:spLocks/>
            </p:cNvSpPr>
            <p:nvPr/>
          </p:nvSpPr>
          <p:spPr bwMode="auto">
            <a:xfrm>
              <a:off x="3643" y="2270"/>
              <a:ext cx="261" cy="277"/>
            </a:xfrm>
            <a:custGeom>
              <a:avLst/>
              <a:gdLst>
                <a:gd name="T0" fmla="*/ 0 w 268"/>
                <a:gd name="T1" fmla="*/ 140 h 296"/>
                <a:gd name="T2" fmla="*/ 23 w 268"/>
                <a:gd name="T3" fmla="*/ 150 h 296"/>
                <a:gd name="T4" fmla="*/ 79 w 268"/>
                <a:gd name="T5" fmla="*/ 140 h 296"/>
                <a:gd name="T6" fmla="*/ 89 w 268"/>
                <a:gd name="T7" fmla="*/ 115 h 296"/>
                <a:gd name="T8" fmla="*/ 127 w 268"/>
                <a:gd name="T9" fmla="*/ 99 h 296"/>
                <a:gd name="T10" fmla="*/ 130 w 268"/>
                <a:gd name="T11" fmla="*/ 78 h 296"/>
                <a:gd name="T12" fmla="*/ 144 w 268"/>
                <a:gd name="T13" fmla="*/ 72 h 296"/>
                <a:gd name="T14" fmla="*/ 135 w 268"/>
                <a:gd name="T15" fmla="*/ 61 h 296"/>
                <a:gd name="T16" fmla="*/ 150 w 268"/>
                <a:gd name="T17" fmla="*/ 61 h 296"/>
                <a:gd name="T18" fmla="*/ 163 w 268"/>
                <a:gd name="T19" fmla="*/ 36 h 296"/>
                <a:gd name="T20" fmla="*/ 156 w 268"/>
                <a:gd name="T21" fmla="*/ 15 h 296"/>
                <a:gd name="T22" fmla="*/ 207 w 268"/>
                <a:gd name="T23" fmla="*/ 0 h 296"/>
                <a:gd name="T24" fmla="*/ 253 w 268"/>
                <a:gd name="T25" fmla="*/ 33 h 296"/>
                <a:gd name="T26" fmla="*/ 241 w 268"/>
                <a:gd name="T27" fmla="*/ 45 h 296"/>
                <a:gd name="T28" fmla="*/ 198 w 268"/>
                <a:gd name="T29" fmla="*/ 45 h 296"/>
                <a:gd name="T30" fmla="*/ 198 w 268"/>
                <a:gd name="T31" fmla="*/ 75 h 296"/>
                <a:gd name="T32" fmla="*/ 217 w 268"/>
                <a:gd name="T33" fmla="*/ 93 h 296"/>
                <a:gd name="T34" fmla="*/ 205 w 268"/>
                <a:gd name="T35" fmla="*/ 103 h 296"/>
                <a:gd name="T36" fmla="*/ 207 w 268"/>
                <a:gd name="T37" fmla="*/ 121 h 296"/>
                <a:gd name="T38" fmla="*/ 164 w 268"/>
                <a:gd name="T39" fmla="*/ 177 h 296"/>
                <a:gd name="T40" fmla="*/ 144 w 268"/>
                <a:gd name="T41" fmla="*/ 177 h 296"/>
                <a:gd name="T42" fmla="*/ 130 w 268"/>
                <a:gd name="T43" fmla="*/ 191 h 296"/>
                <a:gd name="T44" fmla="*/ 154 w 268"/>
                <a:gd name="T45" fmla="*/ 246 h 296"/>
                <a:gd name="T46" fmla="*/ 119 w 268"/>
                <a:gd name="T47" fmla="*/ 246 h 296"/>
                <a:gd name="T48" fmla="*/ 106 w 268"/>
                <a:gd name="T49" fmla="*/ 258 h 296"/>
                <a:gd name="T50" fmla="*/ 81 w 268"/>
                <a:gd name="T51" fmla="*/ 225 h 296"/>
                <a:gd name="T52" fmla="*/ 10 w 268"/>
                <a:gd name="T53" fmla="*/ 231 h 296"/>
                <a:gd name="T54" fmla="*/ 35 w 268"/>
                <a:gd name="T55" fmla="*/ 193 h 296"/>
                <a:gd name="T56" fmla="*/ 0 w 268"/>
                <a:gd name="T57" fmla="*/ 140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8" h="296">
                  <a:moveTo>
                    <a:pt x="0" y="160"/>
                  </a:moveTo>
                  <a:lnTo>
                    <a:pt x="25" y="171"/>
                  </a:lnTo>
                  <a:lnTo>
                    <a:pt x="83" y="160"/>
                  </a:lnTo>
                  <a:lnTo>
                    <a:pt x="93" y="131"/>
                  </a:lnTo>
                  <a:lnTo>
                    <a:pt x="133" y="113"/>
                  </a:lnTo>
                  <a:lnTo>
                    <a:pt x="137" y="89"/>
                  </a:lnTo>
                  <a:lnTo>
                    <a:pt x="152" y="82"/>
                  </a:lnTo>
                  <a:lnTo>
                    <a:pt x="143" y="69"/>
                  </a:lnTo>
                  <a:lnTo>
                    <a:pt x="158" y="69"/>
                  </a:lnTo>
                  <a:lnTo>
                    <a:pt x="171" y="42"/>
                  </a:lnTo>
                  <a:lnTo>
                    <a:pt x="164" y="17"/>
                  </a:lnTo>
                  <a:lnTo>
                    <a:pt x="219" y="0"/>
                  </a:lnTo>
                  <a:lnTo>
                    <a:pt x="267" y="37"/>
                  </a:lnTo>
                  <a:lnTo>
                    <a:pt x="254" y="51"/>
                  </a:lnTo>
                  <a:lnTo>
                    <a:pt x="208" y="51"/>
                  </a:lnTo>
                  <a:lnTo>
                    <a:pt x="208" y="86"/>
                  </a:lnTo>
                  <a:lnTo>
                    <a:pt x="229" y="106"/>
                  </a:lnTo>
                  <a:lnTo>
                    <a:pt x="216" y="118"/>
                  </a:lnTo>
                  <a:lnTo>
                    <a:pt x="219" y="138"/>
                  </a:lnTo>
                  <a:lnTo>
                    <a:pt x="173" y="202"/>
                  </a:lnTo>
                  <a:lnTo>
                    <a:pt x="152" y="202"/>
                  </a:lnTo>
                  <a:lnTo>
                    <a:pt x="137" y="218"/>
                  </a:lnTo>
                  <a:lnTo>
                    <a:pt x="162" y="281"/>
                  </a:lnTo>
                  <a:lnTo>
                    <a:pt x="125" y="281"/>
                  </a:lnTo>
                  <a:lnTo>
                    <a:pt x="112" y="295"/>
                  </a:lnTo>
                  <a:lnTo>
                    <a:pt x="85" y="256"/>
                  </a:lnTo>
                  <a:lnTo>
                    <a:pt x="10" y="264"/>
                  </a:lnTo>
                  <a:lnTo>
                    <a:pt x="37" y="220"/>
                  </a:lnTo>
                  <a:lnTo>
                    <a:pt x="0" y="16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55"/>
            <p:cNvSpPr>
              <a:spLocks/>
            </p:cNvSpPr>
            <p:nvPr/>
          </p:nvSpPr>
          <p:spPr bwMode="auto">
            <a:xfrm>
              <a:off x="3496" y="1295"/>
              <a:ext cx="95" cy="86"/>
            </a:xfrm>
            <a:custGeom>
              <a:avLst/>
              <a:gdLst>
                <a:gd name="T0" fmla="*/ 0 w 97"/>
                <a:gd name="T1" fmla="*/ 38 h 93"/>
                <a:gd name="T2" fmla="*/ 8 w 97"/>
                <a:gd name="T3" fmla="*/ 55 h 93"/>
                <a:gd name="T4" fmla="*/ 18 w 97"/>
                <a:gd name="T5" fmla="*/ 50 h 93"/>
                <a:gd name="T6" fmla="*/ 29 w 97"/>
                <a:gd name="T7" fmla="*/ 61 h 93"/>
                <a:gd name="T8" fmla="*/ 37 w 97"/>
                <a:gd name="T9" fmla="*/ 55 h 93"/>
                <a:gd name="T10" fmla="*/ 35 w 97"/>
                <a:gd name="T11" fmla="*/ 74 h 93"/>
                <a:gd name="T12" fmla="*/ 92 w 97"/>
                <a:gd name="T13" fmla="*/ 79 h 93"/>
                <a:gd name="T14" fmla="*/ 70 w 97"/>
                <a:gd name="T15" fmla="*/ 65 h 93"/>
                <a:gd name="T16" fmla="*/ 60 w 97"/>
                <a:gd name="T17" fmla="*/ 38 h 93"/>
                <a:gd name="T18" fmla="*/ 62 w 97"/>
                <a:gd name="T19" fmla="*/ 13 h 93"/>
                <a:gd name="T20" fmla="*/ 73 w 97"/>
                <a:gd name="T21" fmla="*/ 0 h 93"/>
                <a:gd name="T22" fmla="*/ 24 w 97"/>
                <a:gd name="T23" fmla="*/ 4 h 93"/>
                <a:gd name="T24" fmla="*/ 12 w 97"/>
                <a:gd name="T25" fmla="*/ 38 h 93"/>
                <a:gd name="T26" fmla="*/ 0 w 97"/>
                <a:gd name="T27" fmla="*/ 38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" h="93">
                  <a:moveTo>
                    <a:pt x="0" y="44"/>
                  </a:moveTo>
                  <a:lnTo>
                    <a:pt x="8" y="65"/>
                  </a:lnTo>
                  <a:lnTo>
                    <a:pt x="18" y="58"/>
                  </a:lnTo>
                  <a:lnTo>
                    <a:pt x="31" y="71"/>
                  </a:lnTo>
                  <a:lnTo>
                    <a:pt x="39" y="65"/>
                  </a:lnTo>
                  <a:lnTo>
                    <a:pt x="37" y="87"/>
                  </a:lnTo>
                  <a:lnTo>
                    <a:pt x="96" y="92"/>
                  </a:lnTo>
                  <a:lnTo>
                    <a:pt x="73" y="76"/>
                  </a:lnTo>
                  <a:lnTo>
                    <a:pt x="62" y="44"/>
                  </a:lnTo>
                  <a:lnTo>
                    <a:pt x="64" y="15"/>
                  </a:lnTo>
                  <a:lnTo>
                    <a:pt x="77" y="0"/>
                  </a:lnTo>
                  <a:lnTo>
                    <a:pt x="25" y="4"/>
                  </a:lnTo>
                  <a:lnTo>
                    <a:pt x="12" y="44"/>
                  </a:lnTo>
                  <a:lnTo>
                    <a:pt x="0" y="4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Freeform 56"/>
            <p:cNvSpPr>
              <a:spLocks/>
            </p:cNvSpPr>
            <p:nvPr/>
          </p:nvSpPr>
          <p:spPr bwMode="auto">
            <a:xfrm>
              <a:off x="3543" y="1151"/>
              <a:ext cx="223" cy="157"/>
            </a:xfrm>
            <a:custGeom>
              <a:avLst/>
              <a:gdLst>
                <a:gd name="T0" fmla="*/ 0 w 229"/>
                <a:gd name="T1" fmla="*/ 127 h 167"/>
                <a:gd name="T2" fmla="*/ 19 w 229"/>
                <a:gd name="T3" fmla="*/ 129 h 167"/>
                <a:gd name="T4" fmla="*/ 5 w 229"/>
                <a:gd name="T5" fmla="*/ 144 h 167"/>
                <a:gd name="T6" fmla="*/ 43 w 229"/>
                <a:gd name="T7" fmla="*/ 147 h 167"/>
                <a:gd name="T8" fmla="*/ 43 w 229"/>
                <a:gd name="T9" fmla="*/ 129 h 167"/>
                <a:gd name="T10" fmla="*/ 53 w 229"/>
                <a:gd name="T11" fmla="*/ 133 h 167"/>
                <a:gd name="T12" fmla="*/ 43 w 229"/>
                <a:gd name="T13" fmla="*/ 125 h 167"/>
                <a:gd name="T14" fmla="*/ 57 w 229"/>
                <a:gd name="T15" fmla="*/ 127 h 167"/>
                <a:gd name="T16" fmla="*/ 55 w 229"/>
                <a:gd name="T17" fmla="*/ 110 h 167"/>
                <a:gd name="T18" fmla="*/ 61 w 229"/>
                <a:gd name="T19" fmla="*/ 120 h 167"/>
                <a:gd name="T20" fmla="*/ 73 w 229"/>
                <a:gd name="T21" fmla="*/ 110 h 167"/>
                <a:gd name="T22" fmla="*/ 65 w 229"/>
                <a:gd name="T23" fmla="*/ 96 h 167"/>
                <a:gd name="T24" fmla="*/ 89 w 229"/>
                <a:gd name="T25" fmla="*/ 99 h 167"/>
                <a:gd name="T26" fmla="*/ 81 w 229"/>
                <a:gd name="T27" fmla="*/ 92 h 167"/>
                <a:gd name="T28" fmla="*/ 92 w 229"/>
                <a:gd name="T29" fmla="*/ 92 h 167"/>
                <a:gd name="T30" fmla="*/ 97 w 229"/>
                <a:gd name="T31" fmla="*/ 77 h 167"/>
                <a:gd name="T32" fmla="*/ 206 w 229"/>
                <a:gd name="T33" fmla="*/ 30 h 167"/>
                <a:gd name="T34" fmla="*/ 216 w 229"/>
                <a:gd name="T35" fmla="*/ 12 h 167"/>
                <a:gd name="T36" fmla="*/ 198 w 229"/>
                <a:gd name="T37" fmla="*/ 0 h 167"/>
                <a:gd name="T38" fmla="*/ 150 w 229"/>
                <a:gd name="T39" fmla="*/ 30 h 167"/>
                <a:gd name="T40" fmla="*/ 103 w 229"/>
                <a:gd name="T41" fmla="*/ 30 h 167"/>
                <a:gd name="T42" fmla="*/ 53 w 229"/>
                <a:gd name="T43" fmla="*/ 69 h 167"/>
                <a:gd name="T44" fmla="*/ 23 w 229"/>
                <a:gd name="T45" fmla="*/ 73 h 167"/>
                <a:gd name="T46" fmla="*/ 25 w 229"/>
                <a:gd name="T47" fmla="*/ 92 h 167"/>
                <a:gd name="T48" fmla="*/ 43 w 229"/>
                <a:gd name="T49" fmla="*/ 92 h 167"/>
                <a:gd name="T50" fmla="*/ 23 w 229"/>
                <a:gd name="T51" fmla="*/ 92 h 167"/>
                <a:gd name="T52" fmla="*/ 33 w 229"/>
                <a:gd name="T53" fmla="*/ 101 h 167"/>
                <a:gd name="T54" fmla="*/ 19 w 229"/>
                <a:gd name="T55" fmla="*/ 110 h 167"/>
                <a:gd name="T56" fmla="*/ 33 w 229"/>
                <a:gd name="T57" fmla="*/ 118 h 167"/>
                <a:gd name="T58" fmla="*/ 0 w 229"/>
                <a:gd name="T59" fmla="*/ 127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9" h="167">
                  <a:moveTo>
                    <a:pt x="0" y="144"/>
                  </a:moveTo>
                  <a:lnTo>
                    <a:pt x="21" y="146"/>
                  </a:lnTo>
                  <a:lnTo>
                    <a:pt x="5" y="163"/>
                  </a:lnTo>
                  <a:lnTo>
                    <a:pt x="45" y="166"/>
                  </a:lnTo>
                  <a:lnTo>
                    <a:pt x="45" y="146"/>
                  </a:lnTo>
                  <a:lnTo>
                    <a:pt x="55" y="151"/>
                  </a:lnTo>
                  <a:lnTo>
                    <a:pt x="45" y="141"/>
                  </a:lnTo>
                  <a:lnTo>
                    <a:pt x="61" y="144"/>
                  </a:lnTo>
                  <a:lnTo>
                    <a:pt x="57" y="124"/>
                  </a:lnTo>
                  <a:lnTo>
                    <a:pt x="65" y="136"/>
                  </a:lnTo>
                  <a:lnTo>
                    <a:pt x="77" y="124"/>
                  </a:lnTo>
                  <a:lnTo>
                    <a:pt x="69" y="109"/>
                  </a:lnTo>
                  <a:lnTo>
                    <a:pt x="93" y="112"/>
                  </a:lnTo>
                  <a:lnTo>
                    <a:pt x="85" y="104"/>
                  </a:lnTo>
                  <a:lnTo>
                    <a:pt x="97" y="104"/>
                  </a:lnTo>
                  <a:lnTo>
                    <a:pt x="103" y="87"/>
                  </a:lnTo>
                  <a:lnTo>
                    <a:pt x="218" y="34"/>
                  </a:lnTo>
                  <a:lnTo>
                    <a:pt x="228" y="14"/>
                  </a:lnTo>
                  <a:lnTo>
                    <a:pt x="208" y="0"/>
                  </a:lnTo>
                  <a:lnTo>
                    <a:pt x="158" y="34"/>
                  </a:lnTo>
                  <a:lnTo>
                    <a:pt x="109" y="34"/>
                  </a:lnTo>
                  <a:lnTo>
                    <a:pt x="55" y="78"/>
                  </a:lnTo>
                  <a:lnTo>
                    <a:pt x="25" y="83"/>
                  </a:lnTo>
                  <a:lnTo>
                    <a:pt x="27" y="104"/>
                  </a:lnTo>
                  <a:lnTo>
                    <a:pt x="45" y="104"/>
                  </a:lnTo>
                  <a:lnTo>
                    <a:pt x="25" y="104"/>
                  </a:lnTo>
                  <a:lnTo>
                    <a:pt x="35" y="114"/>
                  </a:lnTo>
                  <a:lnTo>
                    <a:pt x="21" y="124"/>
                  </a:lnTo>
                  <a:lnTo>
                    <a:pt x="35" y="134"/>
                  </a:lnTo>
                  <a:lnTo>
                    <a:pt x="0" y="14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57"/>
            <p:cNvSpPr>
              <a:spLocks/>
            </p:cNvSpPr>
            <p:nvPr/>
          </p:nvSpPr>
          <p:spPr bwMode="auto">
            <a:xfrm>
              <a:off x="4109" y="1024"/>
              <a:ext cx="40" cy="17"/>
            </a:xfrm>
            <a:custGeom>
              <a:avLst/>
              <a:gdLst>
                <a:gd name="T0" fmla="*/ 0 w 41"/>
                <a:gd name="T1" fmla="*/ 0 h 19"/>
                <a:gd name="T2" fmla="*/ 18 w 41"/>
                <a:gd name="T3" fmla="*/ 12 h 19"/>
                <a:gd name="T4" fmla="*/ 12 w 41"/>
                <a:gd name="T5" fmla="*/ 14 h 19"/>
                <a:gd name="T6" fmla="*/ 27 w 41"/>
                <a:gd name="T7" fmla="*/ 14 h 19"/>
                <a:gd name="T8" fmla="*/ 38 w 41"/>
                <a:gd name="T9" fmla="*/ 7 h 19"/>
                <a:gd name="T10" fmla="*/ 0 w 41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9">
                  <a:moveTo>
                    <a:pt x="0" y="0"/>
                  </a:moveTo>
                  <a:lnTo>
                    <a:pt x="18" y="15"/>
                  </a:lnTo>
                  <a:lnTo>
                    <a:pt x="12" y="18"/>
                  </a:lnTo>
                  <a:lnTo>
                    <a:pt x="29" y="18"/>
                  </a:lnTo>
                  <a:lnTo>
                    <a:pt x="40" y="9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58"/>
            <p:cNvSpPr>
              <a:spLocks/>
            </p:cNvSpPr>
            <p:nvPr/>
          </p:nvSpPr>
          <p:spPr bwMode="auto">
            <a:xfrm>
              <a:off x="4135" y="1016"/>
              <a:ext cx="114" cy="62"/>
            </a:xfrm>
            <a:custGeom>
              <a:avLst/>
              <a:gdLst>
                <a:gd name="T0" fmla="*/ 0 w 116"/>
                <a:gd name="T1" fmla="*/ 25 h 66"/>
                <a:gd name="T2" fmla="*/ 20 w 116"/>
                <a:gd name="T3" fmla="*/ 30 h 66"/>
                <a:gd name="T4" fmla="*/ 33 w 116"/>
                <a:gd name="T5" fmla="*/ 50 h 66"/>
                <a:gd name="T6" fmla="*/ 46 w 116"/>
                <a:gd name="T7" fmla="*/ 43 h 66"/>
                <a:gd name="T8" fmla="*/ 90 w 116"/>
                <a:gd name="T9" fmla="*/ 57 h 66"/>
                <a:gd name="T10" fmla="*/ 106 w 116"/>
                <a:gd name="T11" fmla="*/ 51 h 66"/>
                <a:gd name="T12" fmla="*/ 94 w 116"/>
                <a:gd name="T13" fmla="*/ 36 h 66"/>
                <a:gd name="T14" fmla="*/ 104 w 116"/>
                <a:gd name="T15" fmla="*/ 39 h 66"/>
                <a:gd name="T16" fmla="*/ 111 w 116"/>
                <a:gd name="T17" fmla="*/ 18 h 66"/>
                <a:gd name="T18" fmla="*/ 86 w 116"/>
                <a:gd name="T19" fmla="*/ 7 h 66"/>
                <a:gd name="T20" fmla="*/ 62 w 116"/>
                <a:gd name="T21" fmla="*/ 22 h 66"/>
                <a:gd name="T22" fmla="*/ 83 w 116"/>
                <a:gd name="T23" fmla="*/ 14 h 66"/>
                <a:gd name="T24" fmla="*/ 73 w 116"/>
                <a:gd name="T25" fmla="*/ 0 h 66"/>
                <a:gd name="T26" fmla="*/ 31 w 116"/>
                <a:gd name="T27" fmla="*/ 7 h 66"/>
                <a:gd name="T28" fmla="*/ 0 w 116"/>
                <a:gd name="T29" fmla="*/ 25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" h="66">
                  <a:moveTo>
                    <a:pt x="0" y="29"/>
                  </a:moveTo>
                  <a:lnTo>
                    <a:pt x="20" y="34"/>
                  </a:lnTo>
                  <a:lnTo>
                    <a:pt x="35" y="56"/>
                  </a:lnTo>
                  <a:lnTo>
                    <a:pt x="48" y="49"/>
                  </a:lnTo>
                  <a:lnTo>
                    <a:pt x="94" y="65"/>
                  </a:lnTo>
                  <a:lnTo>
                    <a:pt x="110" y="58"/>
                  </a:lnTo>
                  <a:lnTo>
                    <a:pt x="98" y="40"/>
                  </a:lnTo>
                  <a:lnTo>
                    <a:pt x="108" y="45"/>
                  </a:lnTo>
                  <a:lnTo>
                    <a:pt x="115" y="20"/>
                  </a:lnTo>
                  <a:lnTo>
                    <a:pt x="89" y="7"/>
                  </a:lnTo>
                  <a:lnTo>
                    <a:pt x="64" y="25"/>
                  </a:lnTo>
                  <a:lnTo>
                    <a:pt x="85" y="16"/>
                  </a:lnTo>
                  <a:lnTo>
                    <a:pt x="75" y="0"/>
                  </a:lnTo>
                  <a:lnTo>
                    <a:pt x="33" y="7"/>
                  </a:lnTo>
                  <a:lnTo>
                    <a:pt x="0" y="2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59"/>
            <p:cNvSpPr>
              <a:spLocks/>
            </p:cNvSpPr>
            <p:nvPr/>
          </p:nvSpPr>
          <p:spPr bwMode="auto">
            <a:xfrm>
              <a:off x="4244" y="1048"/>
              <a:ext cx="93" cy="66"/>
            </a:xfrm>
            <a:custGeom>
              <a:avLst/>
              <a:gdLst>
                <a:gd name="T0" fmla="*/ 0 w 95"/>
                <a:gd name="T1" fmla="*/ 50 h 71"/>
                <a:gd name="T2" fmla="*/ 6 w 95"/>
                <a:gd name="T3" fmla="*/ 60 h 71"/>
                <a:gd name="T4" fmla="*/ 81 w 95"/>
                <a:gd name="T5" fmla="*/ 48 h 71"/>
                <a:gd name="T6" fmla="*/ 90 w 95"/>
                <a:gd name="T7" fmla="*/ 27 h 71"/>
                <a:gd name="T8" fmla="*/ 69 w 95"/>
                <a:gd name="T9" fmla="*/ 13 h 71"/>
                <a:gd name="T10" fmla="*/ 50 w 95"/>
                <a:gd name="T11" fmla="*/ 19 h 71"/>
                <a:gd name="T12" fmla="*/ 52 w 95"/>
                <a:gd name="T13" fmla="*/ 6 h 71"/>
                <a:gd name="T14" fmla="*/ 41 w 95"/>
                <a:gd name="T15" fmla="*/ 0 h 71"/>
                <a:gd name="T16" fmla="*/ 6 w 95"/>
                <a:gd name="T17" fmla="*/ 44 h 71"/>
                <a:gd name="T18" fmla="*/ 0 w 95"/>
                <a:gd name="T19" fmla="*/ 5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71">
                  <a:moveTo>
                    <a:pt x="0" y="58"/>
                  </a:moveTo>
                  <a:lnTo>
                    <a:pt x="6" y="70"/>
                  </a:lnTo>
                  <a:lnTo>
                    <a:pt x="85" y="56"/>
                  </a:lnTo>
                  <a:lnTo>
                    <a:pt x="94" y="31"/>
                  </a:lnTo>
                  <a:lnTo>
                    <a:pt x="71" y="15"/>
                  </a:lnTo>
                  <a:lnTo>
                    <a:pt x="52" y="22"/>
                  </a:lnTo>
                  <a:lnTo>
                    <a:pt x="54" y="6"/>
                  </a:lnTo>
                  <a:lnTo>
                    <a:pt x="43" y="0"/>
                  </a:lnTo>
                  <a:lnTo>
                    <a:pt x="6" y="51"/>
                  </a:lnTo>
                  <a:lnTo>
                    <a:pt x="0" y="5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60"/>
            <p:cNvSpPr>
              <a:spLocks/>
            </p:cNvSpPr>
            <p:nvPr/>
          </p:nvSpPr>
          <p:spPr bwMode="auto">
            <a:xfrm>
              <a:off x="4818" y="1179"/>
              <a:ext cx="105" cy="59"/>
            </a:xfrm>
            <a:custGeom>
              <a:avLst/>
              <a:gdLst>
                <a:gd name="T0" fmla="*/ 0 w 108"/>
                <a:gd name="T1" fmla="*/ 31 h 63"/>
                <a:gd name="T2" fmla="*/ 21 w 108"/>
                <a:gd name="T3" fmla="*/ 4 h 63"/>
                <a:gd name="T4" fmla="*/ 33 w 108"/>
                <a:gd name="T5" fmla="*/ 0 h 63"/>
                <a:gd name="T6" fmla="*/ 58 w 108"/>
                <a:gd name="T7" fmla="*/ 22 h 63"/>
                <a:gd name="T8" fmla="*/ 61 w 108"/>
                <a:gd name="T9" fmla="*/ 7 h 63"/>
                <a:gd name="T10" fmla="*/ 87 w 108"/>
                <a:gd name="T11" fmla="*/ 20 h 63"/>
                <a:gd name="T12" fmla="*/ 86 w 108"/>
                <a:gd name="T13" fmla="*/ 38 h 63"/>
                <a:gd name="T14" fmla="*/ 101 w 108"/>
                <a:gd name="T15" fmla="*/ 47 h 63"/>
                <a:gd name="T16" fmla="*/ 48 w 108"/>
                <a:gd name="T17" fmla="*/ 50 h 63"/>
                <a:gd name="T18" fmla="*/ 46 w 108"/>
                <a:gd name="T19" fmla="*/ 40 h 63"/>
                <a:gd name="T20" fmla="*/ 35 w 108"/>
                <a:gd name="T21" fmla="*/ 54 h 63"/>
                <a:gd name="T22" fmla="*/ 0 w 108"/>
                <a:gd name="T23" fmla="*/ 31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63">
                  <a:moveTo>
                    <a:pt x="0" y="35"/>
                  </a:moveTo>
                  <a:lnTo>
                    <a:pt x="23" y="4"/>
                  </a:lnTo>
                  <a:lnTo>
                    <a:pt x="35" y="0"/>
                  </a:lnTo>
                  <a:lnTo>
                    <a:pt x="62" y="26"/>
                  </a:lnTo>
                  <a:lnTo>
                    <a:pt x="65" y="8"/>
                  </a:lnTo>
                  <a:lnTo>
                    <a:pt x="92" y="22"/>
                  </a:lnTo>
                  <a:lnTo>
                    <a:pt x="90" y="44"/>
                  </a:lnTo>
                  <a:lnTo>
                    <a:pt x="107" y="53"/>
                  </a:lnTo>
                  <a:lnTo>
                    <a:pt x="50" y="57"/>
                  </a:lnTo>
                  <a:lnTo>
                    <a:pt x="48" y="46"/>
                  </a:lnTo>
                  <a:lnTo>
                    <a:pt x="37" y="62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61"/>
            <p:cNvSpPr>
              <a:spLocks/>
            </p:cNvSpPr>
            <p:nvPr/>
          </p:nvSpPr>
          <p:spPr bwMode="auto">
            <a:xfrm>
              <a:off x="4892" y="1181"/>
              <a:ext cx="65" cy="40"/>
            </a:xfrm>
            <a:custGeom>
              <a:avLst/>
              <a:gdLst>
                <a:gd name="T0" fmla="*/ 0 w 67"/>
                <a:gd name="T1" fmla="*/ 0 h 42"/>
                <a:gd name="T2" fmla="*/ 18 w 67"/>
                <a:gd name="T3" fmla="*/ 13 h 42"/>
                <a:gd name="T4" fmla="*/ 16 w 67"/>
                <a:gd name="T5" fmla="*/ 28 h 42"/>
                <a:gd name="T6" fmla="*/ 24 w 67"/>
                <a:gd name="T7" fmla="*/ 37 h 42"/>
                <a:gd name="T8" fmla="*/ 45 w 67"/>
                <a:gd name="T9" fmla="*/ 37 h 42"/>
                <a:gd name="T10" fmla="*/ 62 w 67"/>
                <a:gd name="T11" fmla="*/ 23 h 42"/>
                <a:gd name="T12" fmla="*/ 0 w 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2">
                  <a:moveTo>
                    <a:pt x="0" y="0"/>
                  </a:moveTo>
                  <a:lnTo>
                    <a:pt x="20" y="15"/>
                  </a:lnTo>
                  <a:lnTo>
                    <a:pt x="16" y="30"/>
                  </a:lnTo>
                  <a:lnTo>
                    <a:pt x="26" y="41"/>
                  </a:lnTo>
                  <a:lnTo>
                    <a:pt x="47" y="41"/>
                  </a:lnTo>
                  <a:lnTo>
                    <a:pt x="66" y="25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62"/>
            <p:cNvSpPr>
              <a:spLocks/>
            </p:cNvSpPr>
            <p:nvPr/>
          </p:nvSpPr>
          <p:spPr bwMode="auto">
            <a:xfrm>
              <a:off x="4897" y="1862"/>
              <a:ext cx="51" cy="206"/>
            </a:xfrm>
            <a:custGeom>
              <a:avLst/>
              <a:gdLst>
                <a:gd name="T0" fmla="*/ 0 w 52"/>
                <a:gd name="T1" fmla="*/ 51 h 220"/>
                <a:gd name="T2" fmla="*/ 10 w 52"/>
                <a:gd name="T3" fmla="*/ 72 h 220"/>
                <a:gd name="T4" fmla="*/ 10 w 52"/>
                <a:gd name="T5" fmla="*/ 192 h 220"/>
                <a:gd name="T6" fmla="*/ 17 w 52"/>
                <a:gd name="T7" fmla="*/ 176 h 220"/>
                <a:gd name="T8" fmla="*/ 27 w 52"/>
                <a:gd name="T9" fmla="*/ 187 h 220"/>
                <a:gd name="T10" fmla="*/ 17 w 52"/>
                <a:gd name="T11" fmla="*/ 155 h 220"/>
                <a:gd name="T12" fmla="*/ 25 w 52"/>
                <a:gd name="T13" fmla="*/ 121 h 220"/>
                <a:gd name="T14" fmla="*/ 49 w 52"/>
                <a:gd name="T15" fmla="*/ 131 h 220"/>
                <a:gd name="T16" fmla="*/ 25 w 52"/>
                <a:gd name="T17" fmla="*/ 68 h 220"/>
                <a:gd name="T18" fmla="*/ 17 w 52"/>
                <a:gd name="T19" fmla="*/ 0 h 220"/>
                <a:gd name="T20" fmla="*/ 0 w 52"/>
                <a:gd name="T21" fmla="*/ 51 h 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20">
                  <a:moveTo>
                    <a:pt x="0" y="58"/>
                  </a:moveTo>
                  <a:lnTo>
                    <a:pt x="10" y="82"/>
                  </a:lnTo>
                  <a:lnTo>
                    <a:pt x="10" y="219"/>
                  </a:lnTo>
                  <a:lnTo>
                    <a:pt x="17" y="201"/>
                  </a:lnTo>
                  <a:lnTo>
                    <a:pt x="29" y="214"/>
                  </a:lnTo>
                  <a:lnTo>
                    <a:pt x="17" y="176"/>
                  </a:lnTo>
                  <a:lnTo>
                    <a:pt x="25" y="138"/>
                  </a:lnTo>
                  <a:lnTo>
                    <a:pt x="51" y="149"/>
                  </a:lnTo>
                  <a:lnTo>
                    <a:pt x="25" y="78"/>
                  </a:lnTo>
                  <a:lnTo>
                    <a:pt x="17" y="0"/>
                  </a:lnTo>
                  <a:lnTo>
                    <a:pt x="0" y="5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63"/>
            <p:cNvSpPr>
              <a:spLocks/>
            </p:cNvSpPr>
            <p:nvPr/>
          </p:nvSpPr>
          <p:spPr bwMode="auto">
            <a:xfrm>
              <a:off x="4969" y="1205"/>
              <a:ext cx="72" cy="31"/>
            </a:xfrm>
            <a:custGeom>
              <a:avLst/>
              <a:gdLst>
                <a:gd name="T0" fmla="*/ 0 w 74"/>
                <a:gd name="T1" fmla="*/ 0 h 31"/>
                <a:gd name="T2" fmla="*/ 13 w 74"/>
                <a:gd name="T3" fmla="*/ 19 h 31"/>
                <a:gd name="T4" fmla="*/ 44 w 74"/>
                <a:gd name="T5" fmla="*/ 30 h 31"/>
                <a:gd name="T6" fmla="*/ 69 w 74"/>
                <a:gd name="T7" fmla="*/ 23 h 31"/>
                <a:gd name="T8" fmla="*/ 0 w 7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31">
                  <a:moveTo>
                    <a:pt x="0" y="0"/>
                  </a:moveTo>
                  <a:lnTo>
                    <a:pt x="13" y="19"/>
                  </a:lnTo>
                  <a:lnTo>
                    <a:pt x="46" y="30"/>
                  </a:lnTo>
                  <a:lnTo>
                    <a:pt x="73" y="23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64"/>
            <p:cNvSpPr>
              <a:spLocks/>
            </p:cNvSpPr>
            <p:nvPr/>
          </p:nvSpPr>
          <p:spPr bwMode="auto">
            <a:xfrm>
              <a:off x="2766" y="1043"/>
              <a:ext cx="166" cy="144"/>
            </a:xfrm>
            <a:custGeom>
              <a:avLst/>
              <a:gdLst>
                <a:gd name="T0" fmla="*/ 0 w 170"/>
                <a:gd name="T1" fmla="*/ 15 h 153"/>
                <a:gd name="T2" fmla="*/ 2 w 170"/>
                <a:gd name="T3" fmla="*/ 31 h 153"/>
                <a:gd name="T4" fmla="*/ 18 w 170"/>
                <a:gd name="T5" fmla="*/ 31 h 153"/>
                <a:gd name="T6" fmla="*/ 14 w 170"/>
                <a:gd name="T7" fmla="*/ 40 h 153"/>
                <a:gd name="T8" fmla="*/ 25 w 170"/>
                <a:gd name="T9" fmla="*/ 47 h 153"/>
                <a:gd name="T10" fmla="*/ 10 w 170"/>
                <a:gd name="T11" fmla="*/ 45 h 153"/>
                <a:gd name="T12" fmla="*/ 37 w 170"/>
                <a:gd name="T13" fmla="*/ 59 h 153"/>
                <a:gd name="T14" fmla="*/ 25 w 170"/>
                <a:gd name="T15" fmla="*/ 65 h 153"/>
                <a:gd name="T16" fmla="*/ 35 w 170"/>
                <a:gd name="T17" fmla="*/ 74 h 153"/>
                <a:gd name="T18" fmla="*/ 60 w 170"/>
                <a:gd name="T19" fmla="*/ 69 h 153"/>
                <a:gd name="T20" fmla="*/ 60 w 170"/>
                <a:gd name="T21" fmla="*/ 55 h 153"/>
                <a:gd name="T22" fmla="*/ 71 w 170"/>
                <a:gd name="T23" fmla="*/ 49 h 153"/>
                <a:gd name="T24" fmla="*/ 71 w 170"/>
                <a:gd name="T25" fmla="*/ 68 h 153"/>
                <a:gd name="T26" fmla="*/ 89 w 170"/>
                <a:gd name="T27" fmla="*/ 55 h 153"/>
                <a:gd name="T28" fmla="*/ 85 w 170"/>
                <a:gd name="T29" fmla="*/ 68 h 153"/>
                <a:gd name="T30" fmla="*/ 100 w 170"/>
                <a:gd name="T31" fmla="*/ 68 h 153"/>
                <a:gd name="T32" fmla="*/ 45 w 170"/>
                <a:gd name="T33" fmla="*/ 83 h 153"/>
                <a:gd name="T34" fmla="*/ 48 w 170"/>
                <a:gd name="T35" fmla="*/ 93 h 153"/>
                <a:gd name="T36" fmla="*/ 91 w 170"/>
                <a:gd name="T37" fmla="*/ 85 h 153"/>
                <a:gd name="T38" fmla="*/ 61 w 170"/>
                <a:gd name="T39" fmla="*/ 97 h 153"/>
                <a:gd name="T40" fmla="*/ 81 w 170"/>
                <a:gd name="T41" fmla="*/ 103 h 153"/>
                <a:gd name="T42" fmla="*/ 50 w 170"/>
                <a:gd name="T43" fmla="*/ 106 h 153"/>
                <a:gd name="T44" fmla="*/ 96 w 170"/>
                <a:gd name="T45" fmla="*/ 135 h 153"/>
                <a:gd name="T46" fmla="*/ 125 w 170"/>
                <a:gd name="T47" fmla="*/ 68 h 153"/>
                <a:gd name="T48" fmla="*/ 161 w 170"/>
                <a:gd name="T49" fmla="*/ 49 h 153"/>
                <a:gd name="T50" fmla="*/ 121 w 170"/>
                <a:gd name="T51" fmla="*/ 38 h 153"/>
                <a:gd name="T52" fmla="*/ 117 w 170"/>
                <a:gd name="T53" fmla="*/ 20 h 153"/>
                <a:gd name="T54" fmla="*/ 104 w 170"/>
                <a:gd name="T55" fmla="*/ 29 h 153"/>
                <a:gd name="T56" fmla="*/ 110 w 170"/>
                <a:gd name="T57" fmla="*/ 13 h 153"/>
                <a:gd name="T58" fmla="*/ 83 w 170"/>
                <a:gd name="T59" fmla="*/ 0 h 153"/>
                <a:gd name="T60" fmla="*/ 73 w 170"/>
                <a:gd name="T61" fmla="*/ 13 h 153"/>
                <a:gd name="T62" fmla="*/ 85 w 170"/>
                <a:gd name="T63" fmla="*/ 47 h 153"/>
                <a:gd name="T64" fmla="*/ 56 w 170"/>
                <a:gd name="T65" fmla="*/ 11 h 153"/>
                <a:gd name="T66" fmla="*/ 48 w 170"/>
                <a:gd name="T67" fmla="*/ 20 h 153"/>
                <a:gd name="T68" fmla="*/ 54 w 170"/>
                <a:gd name="T69" fmla="*/ 38 h 153"/>
                <a:gd name="T70" fmla="*/ 23 w 170"/>
                <a:gd name="T71" fmla="*/ 22 h 153"/>
                <a:gd name="T72" fmla="*/ 45 w 170"/>
                <a:gd name="T73" fmla="*/ 11 h 153"/>
                <a:gd name="T74" fmla="*/ 0 w 170"/>
                <a:gd name="T75" fmla="*/ 15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0" h="153">
                  <a:moveTo>
                    <a:pt x="0" y="17"/>
                  </a:moveTo>
                  <a:lnTo>
                    <a:pt x="2" y="35"/>
                  </a:lnTo>
                  <a:lnTo>
                    <a:pt x="18" y="35"/>
                  </a:lnTo>
                  <a:lnTo>
                    <a:pt x="14" y="46"/>
                  </a:lnTo>
                  <a:lnTo>
                    <a:pt x="27" y="53"/>
                  </a:lnTo>
                  <a:lnTo>
                    <a:pt x="10" y="51"/>
                  </a:lnTo>
                  <a:lnTo>
                    <a:pt x="39" y="67"/>
                  </a:lnTo>
                  <a:lnTo>
                    <a:pt x="27" y="73"/>
                  </a:lnTo>
                  <a:lnTo>
                    <a:pt x="37" y="84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75" y="55"/>
                  </a:lnTo>
                  <a:lnTo>
                    <a:pt x="75" y="76"/>
                  </a:lnTo>
                  <a:lnTo>
                    <a:pt x="93" y="62"/>
                  </a:lnTo>
                  <a:lnTo>
                    <a:pt x="89" y="76"/>
                  </a:lnTo>
                  <a:lnTo>
                    <a:pt x="104" y="76"/>
                  </a:lnTo>
                  <a:lnTo>
                    <a:pt x="47" y="93"/>
                  </a:lnTo>
                  <a:lnTo>
                    <a:pt x="50" y="105"/>
                  </a:lnTo>
                  <a:lnTo>
                    <a:pt x="95" y="96"/>
                  </a:lnTo>
                  <a:lnTo>
                    <a:pt x="64" y="109"/>
                  </a:lnTo>
                  <a:lnTo>
                    <a:pt x="85" y="116"/>
                  </a:lnTo>
                  <a:lnTo>
                    <a:pt x="52" y="120"/>
                  </a:lnTo>
                  <a:lnTo>
                    <a:pt x="100" y="152"/>
                  </a:lnTo>
                  <a:lnTo>
                    <a:pt x="131" y="76"/>
                  </a:lnTo>
                  <a:lnTo>
                    <a:pt x="169" y="55"/>
                  </a:lnTo>
                  <a:lnTo>
                    <a:pt x="127" y="42"/>
                  </a:lnTo>
                  <a:lnTo>
                    <a:pt x="123" y="22"/>
                  </a:lnTo>
                  <a:lnTo>
                    <a:pt x="110" y="33"/>
                  </a:lnTo>
                  <a:lnTo>
                    <a:pt x="116" y="15"/>
                  </a:lnTo>
                  <a:lnTo>
                    <a:pt x="87" y="0"/>
                  </a:lnTo>
                  <a:lnTo>
                    <a:pt x="77" y="15"/>
                  </a:lnTo>
                  <a:lnTo>
                    <a:pt x="89" y="53"/>
                  </a:lnTo>
                  <a:lnTo>
                    <a:pt x="58" y="13"/>
                  </a:lnTo>
                  <a:lnTo>
                    <a:pt x="50" y="22"/>
                  </a:lnTo>
                  <a:lnTo>
                    <a:pt x="56" y="42"/>
                  </a:lnTo>
                  <a:lnTo>
                    <a:pt x="25" y="24"/>
                  </a:lnTo>
                  <a:lnTo>
                    <a:pt x="47" y="13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65"/>
            <p:cNvSpPr>
              <a:spLocks/>
            </p:cNvSpPr>
            <p:nvPr/>
          </p:nvSpPr>
          <p:spPr bwMode="auto">
            <a:xfrm>
              <a:off x="2966" y="1001"/>
              <a:ext cx="155" cy="60"/>
            </a:xfrm>
            <a:custGeom>
              <a:avLst/>
              <a:gdLst>
                <a:gd name="T0" fmla="*/ 0 w 159"/>
                <a:gd name="T1" fmla="*/ 15 h 65"/>
                <a:gd name="T2" fmla="*/ 21 w 159"/>
                <a:gd name="T3" fmla="*/ 19 h 65"/>
                <a:gd name="T4" fmla="*/ 10 w 159"/>
                <a:gd name="T5" fmla="*/ 28 h 65"/>
                <a:gd name="T6" fmla="*/ 14 w 159"/>
                <a:gd name="T7" fmla="*/ 29 h 65"/>
                <a:gd name="T8" fmla="*/ 69 w 159"/>
                <a:gd name="T9" fmla="*/ 29 h 65"/>
                <a:gd name="T10" fmla="*/ 35 w 159"/>
                <a:gd name="T11" fmla="*/ 37 h 65"/>
                <a:gd name="T12" fmla="*/ 90 w 159"/>
                <a:gd name="T13" fmla="*/ 54 h 65"/>
                <a:gd name="T14" fmla="*/ 126 w 159"/>
                <a:gd name="T15" fmla="*/ 44 h 65"/>
                <a:gd name="T16" fmla="*/ 150 w 159"/>
                <a:gd name="T17" fmla="*/ 28 h 65"/>
                <a:gd name="T18" fmla="*/ 143 w 159"/>
                <a:gd name="T19" fmla="*/ 15 h 65"/>
                <a:gd name="T20" fmla="*/ 107 w 159"/>
                <a:gd name="T21" fmla="*/ 17 h 65"/>
                <a:gd name="T22" fmla="*/ 114 w 159"/>
                <a:gd name="T23" fmla="*/ 6 h 65"/>
                <a:gd name="T24" fmla="*/ 84 w 159"/>
                <a:gd name="T25" fmla="*/ 17 h 65"/>
                <a:gd name="T26" fmla="*/ 82 w 159"/>
                <a:gd name="T27" fmla="*/ 0 h 65"/>
                <a:gd name="T28" fmla="*/ 76 w 159"/>
                <a:gd name="T29" fmla="*/ 24 h 65"/>
                <a:gd name="T30" fmla="*/ 35 w 159"/>
                <a:gd name="T31" fmla="*/ 0 h 65"/>
                <a:gd name="T32" fmla="*/ 38 w 159"/>
                <a:gd name="T33" fmla="*/ 13 h 65"/>
                <a:gd name="T34" fmla="*/ 23 w 159"/>
                <a:gd name="T35" fmla="*/ 6 h 65"/>
                <a:gd name="T36" fmla="*/ 29 w 159"/>
                <a:gd name="T37" fmla="*/ 19 h 65"/>
                <a:gd name="T38" fmla="*/ 0 w 159"/>
                <a:gd name="T39" fmla="*/ 15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9" h="65">
                  <a:moveTo>
                    <a:pt x="0" y="17"/>
                  </a:moveTo>
                  <a:lnTo>
                    <a:pt x="23" y="23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73" y="34"/>
                  </a:lnTo>
                  <a:lnTo>
                    <a:pt x="37" y="43"/>
                  </a:lnTo>
                  <a:lnTo>
                    <a:pt x="94" y="64"/>
                  </a:lnTo>
                  <a:lnTo>
                    <a:pt x="132" y="52"/>
                  </a:lnTo>
                  <a:lnTo>
                    <a:pt x="158" y="32"/>
                  </a:lnTo>
                  <a:lnTo>
                    <a:pt x="151" y="17"/>
                  </a:lnTo>
                  <a:lnTo>
                    <a:pt x="113" y="20"/>
                  </a:lnTo>
                  <a:lnTo>
                    <a:pt x="120" y="8"/>
                  </a:lnTo>
                  <a:lnTo>
                    <a:pt x="88" y="20"/>
                  </a:lnTo>
                  <a:lnTo>
                    <a:pt x="86" y="0"/>
                  </a:lnTo>
                  <a:lnTo>
                    <a:pt x="80" y="28"/>
                  </a:lnTo>
                  <a:lnTo>
                    <a:pt x="37" y="0"/>
                  </a:lnTo>
                  <a:lnTo>
                    <a:pt x="40" y="15"/>
                  </a:lnTo>
                  <a:lnTo>
                    <a:pt x="25" y="8"/>
                  </a:lnTo>
                  <a:lnTo>
                    <a:pt x="31" y="23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66"/>
            <p:cNvSpPr>
              <a:spLocks/>
            </p:cNvSpPr>
            <p:nvPr/>
          </p:nvSpPr>
          <p:spPr bwMode="auto">
            <a:xfrm>
              <a:off x="3022" y="1097"/>
              <a:ext cx="64" cy="42"/>
            </a:xfrm>
            <a:custGeom>
              <a:avLst/>
              <a:gdLst>
                <a:gd name="T0" fmla="*/ 0 w 66"/>
                <a:gd name="T1" fmla="*/ 31 h 45"/>
                <a:gd name="T2" fmla="*/ 4 w 66"/>
                <a:gd name="T3" fmla="*/ 13 h 45"/>
                <a:gd name="T4" fmla="*/ 29 w 66"/>
                <a:gd name="T5" fmla="*/ 0 h 45"/>
                <a:gd name="T6" fmla="*/ 33 w 66"/>
                <a:gd name="T7" fmla="*/ 13 h 45"/>
                <a:gd name="T8" fmla="*/ 61 w 66"/>
                <a:gd name="T9" fmla="*/ 21 h 45"/>
                <a:gd name="T10" fmla="*/ 23 w 66"/>
                <a:gd name="T11" fmla="*/ 38 h 45"/>
                <a:gd name="T12" fmla="*/ 29 w 66"/>
                <a:gd name="T13" fmla="*/ 31 h 45"/>
                <a:gd name="T14" fmla="*/ 0 w 66"/>
                <a:gd name="T15" fmla="*/ 3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45">
                  <a:moveTo>
                    <a:pt x="0" y="35"/>
                  </a:moveTo>
                  <a:lnTo>
                    <a:pt x="4" y="15"/>
                  </a:lnTo>
                  <a:lnTo>
                    <a:pt x="31" y="0"/>
                  </a:lnTo>
                  <a:lnTo>
                    <a:pt x="35" y="15"/>
                  </a:lnTo>
                  <a:lnTo>
                    <a:pt x="65" y="24"/>
                  </a:lnTo>
                  <a:lnTo>
                    <a:pt x="25" y="44"/>
                  </a:lnTo>
                  <a:lnTo>
                    <a:pt x="31" y="35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67"/>
            <p:cNvSpPr>
              <a:spLocks/>
            </p:cNvSpPr>
            <p:nvPr/>
          </p:nvSpPr>
          <p:spPr bwMode="auto">
            <a:xfrm>
              <a:off x="4211" y="2605"/>
              <a:ext cx="123" cy="290"/>
            </a:xfrm>
            <a:custGeom>
              <a:avLst/>
              <a:gdLst>
                <a:gd name="T0" fmla="*/ 0 w 126"/>
                <a:gd name="T1" fmla="*/ 42 h 309"/>
                <a:gd name="T2" fmla="*/ 8 w 126"/>
                <a:gd name="T3" fmla="*/ 22 h 309"/>
                <a:gd name="T4" fmla="*/ 39 w 126"/>
                <a:gd name="T5" fmla="*/ 0 h 309"/>
                <a:gd name="T6" fmla="*/ 54 w 126"/>
                <a:gd name="T7" fmla="*/ 22 h 309"/>
                <a:gd name="T8" fmla="*/ 52 w 126"/>
                <a:gd name="T9" fmla="*/ 58 h 309"/>
                <a:gd name="T10" fmla="*/ 89 w 126"/>
                <a:gd name="T11" fmla="*/ 40 h 309"/>
                <a:gd name="T12" fmla="*/ 104 w 126"/>
                <a:gd name="T13" fmla="*/ 58 h 309"/>
                <a:gd name="T14" fmla="*/ 119 w 126"/>
                <a:gd name="T15" fmla="*/ 92 h 309"/>
                <a:gd name="T16" fmla="*/ 114 w 126"/>
                <a:gd name="T17" fmla="*/ 116 h 309"/>
                <a:gd name="T18" fmla="*/ 85 w 126"/>
                <a:gd name="T19" fmla="*/ 114 h 309"/>
                <a:gd name="T20" fmla="*/ 75 w 126"/>
                <a:gd name="T21" fmla="*/ 124 h 309"/>
                <a:gd name="T22" fmla="*/ 81 w 126"/>
                <a:gd name="T23" fmla="*/ 161 h 309"/>
                <a:gd name="T24" fmla="*/ 41 w 126"/>
                <a:gd name="T25" fmla="*/ 130 h 309"/>
                <a:gd name="T26" fmla="*/ 25 w 126"/>
                <a:gd name="T27" fmla="*/ 187 h 309"/>
                <a:gd name="T28" fmla="*/ 41 w 126"/>
                <a:gd name="T29" fmla="*/ 239 h 309"/>
                <a:gd name="T30" fmla="*/ 71 w 126"/>
                <a:gd name="T31" fmla="*/ 259 h 309"/>
                <a:gd name="T32" fmla="*/ 56 w 126"/>
                <a:gd name="T33" fmla="*/ 271 h 309"/>
                <a:gd name="T34" fmla="*/ 52 w 126"/>
                <a:gd name="T35" fmla="*/ 253 h 309"/>
                <a:gd name="T36" fmla="*/ 41 w 126"/>
                <a:gd name="T37" fmla="*/ 253 h 309"/>
                <a:gd name="T38" fmla="*/ 10 w 126"/>
                <a:gd name="T39" fmla="*/ 223 h 309"/>
                <a:gd name="T40" fmla="*/ 16 w 126"/>
                <a:gd name="T41" fmla="*/ 189 h 309"/>
                <a:gd name="T42" fmla="*/ 31 w 126"/>
                <a:gd name="T43" fmla="*/ 160 h 309"/>
                <a:gd name="T44" fmla="*/ 10 w 126"/>
                <a:gd name="T45" fmla="*/ 105 h 309"/>
                <a:gd name="T46" fmla="*/ 16 w 126"/>
                <a:gd name="T47" fmla="*/ 82 h 309"/>
                <a:gd name="T48" fmla="*/ 0 w 126"/>
                <a:gd name="T49" fmla="*/ 42 h 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09">
                  <a:moveTo>
                    <a:pt x="0" y="48"/>
                  </a:moveTo>
                  <a:lnTo>
                    <a:pt x="8" y="24"/>
                  </a:lnTo>
                  <a:lnTo>
                    <a:pt x="41" y="0"/>
                  </a:lnTo>
                  <a:lnTo>
                    <a:pt x="56" y="24"/>
                  </a:lnTo>
                  <a:lnTo>
                    <a:pt x="54" y="66"/>
                  </a:lnTo>
                  <a:lnTo>
                    <a:pt x="93" y="46"/>
                  </a:lnTo>
                  <a:lnTo>
                    <a:pt x="110" y="66"/>
                  </a:lnTo>
                  <a:lnTo>
                    <a:pt x="125" y="104"/>
                  </a:lnTo>
                  <a:lnTo>
                    <a:pt x="120" y="132"/>
                  </a:lnTo>
                  <a:lnTo>
                    <a:pt x="89" y="130"/>
                  </a:lnTo>
                  <a:lnTo>
                    <a:pt x="79" y="141"/>
                  </a:lnTo>
                  <a:lnTo>
                    <a:pt x="85" y="183"/>
                  </a:lnTo>
                  <a:lnTo>
                    <a:pt x="43" y="148"/>
                  </a:lnTo>
                  <a:lnTo>
                    <a:pt x="27" y="212"/>
                  </a:lnTo>
                  <a:lnTo>
                    <a:pt x="43" y="272"/>
                  </a:lnTo>
                  <a:lnTo>
                    <a:pt x="75" y="294"/>
                  </a:lnTo>
                  <a:lnTo>
                    <a:pt x="58" y="308"/>
                  </a:lnTo>
                  <a:lnTo>
                    <a:pt x="54" y="288"/>
                  </a:lnTo>
                  <a:lnTo>
                    <a:pt x="43" y="288"/>
                  </a:lnTo>
                  <a:lnTo>
                    <a:pt x="10" y="254"/>
                  </a:lnTo>
                  <a:lnTo>
                    <a:pt x="16" y="214"/>
                  </a:lnTo>
                  <a:lnTo>
                    <a:pt x="33" y="181"/>
                  </a:lnTo>
                  <a:lnTo>
                    <a:pt x="10" y="119"/>
                  </a:lnTo>
                  <a:lnTo>
                    <a:pt x="16" y="93"/>
                  </a:lnTo>
                  <a:lnTo>
                    <a:pt x="0" y="4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68"/>
            <p:cNvSpPr>
              <a:spLocks/>
            </p:cNvSpPr>
            <p:nvPr/>
          </p:nvSpPr>
          <p:spPr bwMode="auto">
            <a:xfrm>
              <a:off x="4281" y="2555"/>
              <a:ext cx="112" cy="285"/>
            </a:xfrm>
            <a:custGeom>
              <a:avLst/>
              <a:gdLst>
                <a:gd name="T0" fmla="*/ 0 w 115"/>
                <a:gd name="T1" fmla="*/ 13 h 303"/>
                <a:gd name="T2" fmla="*/ 16 w 115"/>
                <a:gd name="T3" fmla="*/ 40 h 303"/>
                <a:gd name="T4" fmla="*/ 37 w 115"/>
                <a:gd name="T5" fmla="*/ 52 h 303"/>
                <a:gd name="T6" fmla="*/ 27 w 115"/>
                <a:gd name="T7" fmla="*/ 72 h 303"/>
                <a:gd name="T8" fmla="*/ 64 w 115"/>
                <a:gd name="T9" fmla="*/ 108 h 303"/>
                <a:gd name="T10" fmla="*/ 80 w 115"/>
                <a:gd name="T11" fmla="*/ 156 h 303"/>
                <a:gd name="T12" fmla="*/ 83 w 115"/>
                <a:gd name="T13" fmla="*/ 198 h 303"/>
                <a:gd name="T14" fmla="*/ 37 w 115"/>
                <a:gd name="T15" fmla="*/ 233 h 303"/>
                <a:gd name="T16" fmla="*/ 45 w 115"/>
                <a:gd name="T17" fmla="*/ 267 h 303"/>
                <a:gd name="T18" fmla="*/ 58 w 115"/>
                <a:gd name="T19" fmla="*/ 244 h 303"/>
                <a:gd name="T20" fmla="*/ 66 w 115"/>
                <a:gd name="T21" fmla="*/ 249 h 303"/>
                <a:gd name="T22" fmla="*/ 72 w 115"/>
                <a:gd name="T23" fmla="*/ 235 h 303"/>
                <a:gd name="T24" fmla="*/ 108 w 115"/>
                <a:gd name="T25" fmla="*/ 212 h 303"/>
                <a:gd name="T26" fmla="*/ 103 w 115"/>
                <a:gd name="T27" fmla="*/ 143 h 303"/>
                <a:gd name="T28" fmla="*/ 55 w 115"/>
                <a:gd name="T29" fmla="*/ 81 h 303"/>
                <a:gd name="T30" fmla="*/ 58 w 115"/>
                <a:gd name="T31" fmla="*/ 63 h 303"/>
                <a:gd name="T32" fmla="*/ 89 w 115"/>
                <a:gd name="T33" fmla="*/ 31 h 303"/>
                <a:gd name="T34" fmla="*/ 47 w 115"/>
                <a:gd name="T35" fmla="*/ 0 h 303"/>
                <a:gd name="T36" fmla="*/ 0 w 115"/>
                <a:gd name="T37" fmla="*/ 13 h 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5" h="303">
                  <a:moveTo>
                    <a:pt x="0" y="15"/>
                  </a:moveTo>
                  <a:lnTo>
                    <a:pt x="16" y="46"/>
                  </a:lnTo>
                  <a:lnTo>
                    <a:pt x="39" y="59"/>
                  </a:lnTo>
                  <a:lnTo>
                    <a:pt x="29" y="82"/>
                  </a:lnTo>
                  <a:lnTo>
                    <a:pt x="68" y="122"/>
                  </a:lnTo>
                  <a:lnTo>
                    <a:pt x="84" y="177"/>
                  </a:lnTo>
                  <a:lnTo>
                    <a:pt x="87" y="224"/>
                  </a:lnTo>
                  <a:lnTo>
                    <a:pt x="39" y="264"/>
                  </a:lnTo>
                  <a:lnTo>
                    <a:pt x="47" y="302"/>
                  </a:lnTo>
                  <a:lnTo>
                    <a:pt x="62" y="275"/>
                  </a:lnTo>
                  <a:lnTo>
                    <a:pt x="70" y="282"/>
                  </a:lnTo>
                  <a:lnTo>
                    <a:pt x="76" y="266"/>
                  </a:lnTo>
                  <a:lnTo>
                    <a:pt x="114" y="239"/>
                  </a:lnTo>
                  <a:lnTo>
                    <a:pt x="109" y="162"/>
                  </a:lnTo>
                  <a:lnTo>
                    <a:pt x="58" y="91"/>
                  </a:lnTo>
                  <a:lnTo>
                    <a:pt x="62" y="71"/>
                  </a:lnTo>
                  <a:lnTo>
                    <a:pt x="93" y="35"/>
                  </a:lnTo>
                  <a:lnTo>
                    <a:pt x="49" y="0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69"/>
            <p:cNvSpPr>
              <a:spLocks/>
            </p:cNvSpPr>
            <p:nvPr/>
          </p:nvSpPr>
          <p:spPr bwMode="auto">
            <a:xfrm>
              <a:off x="2304" y="1517"/>
              <a:ext cx="173" cy="97"/>
            </a:xfrm>
            <a:custGeom>
              <a:avLst/>
              <a:gdLst>
                <a:gd name="T0" fmla="*/ 0 w 177"/>
                <a:gd name="T1" fmla="*/ 31 h 102"/>
                <a:gd name="T2" fmla="*/ 13 w 177"/>
                <a:gd name="T3" fmla="*/ 28 h 102"/>
                <a:gd name="T4" fmla="*/ 5 w 177"/>
                <a:gd name="T5" fmla="*/ 19 h 102"/>
                <a:gd name="T6" fmla="*/ 21 w 177"/>
                <a:gd name="T7" fmla="*/ 24 h 102"/>
                <a:gd name="T8" fmla="*/ 15 w 177"/>
                <a:gd name="T9" fmla="*/ 10 h 102"/>
                <a:gd name="T10" fmla="*/ 28 w 177"/>
                <a:gd name="T11" fmla="*/ 19 h 102"/>
                <a:gd name="T12" fmla="*/ 21 w 177"/>
                <a:gd name="T13" fmla="*/ 2 h 102"/>
                <a:gd name="T14" fmla="*/ 49 w 177"/>
                <a:gd name="T15" fmla="*/ 13 h 102"/>
                <a:gd name="T16" fmla="*/ 51 w 177"/>
                <a:gd name="T17" fmla="*/ 37 h 102"/>
                <a:gd name="T18" fmla="*/ 64 w 177"/>
                <a:gd name="T19" fmla="*/ 11 h 102"/>
                <a:gd name="T20" fmla="*/ 78 w 177"/>
                <a:gd name="T21" fmla="*/ 22 h 102"/>
                <a:gd name="T22" fmla="*/ 86 w 177"/>
                <a:gd name="T23" fmla="*/ 10 h 102"/>
                <a:gd name="T24" fmla="*/ 99 w 177"/>
                <a:gd name="T25" fmla="*/ 26 h 102"/>
                <a:gd name="T26" fmla="*/ 94 w 177"/>
                <a:gd name="T27" fmla="*/ 10 h 102"/>
                <a:gd name="T28" fmla="*/ 122 w 177"/>
                <a:gd name="T29" fmla="*/ 10 h 102"/>
                <a:gd name="T30" fmla="*/ 126 w 177"/>
                <a:gd name="T31" fmla="*/ 0 h 102"/>
                <a:gd name="T32" fmla="*/ 138 w 177"/>
                <a:gd name="T33" fmla="*/ 10 h 102"/>
                <a:gd name="T34" fmla="*/ 153 w 177"/>
                <a:gd name="T35" fmla="*/ 6 h 102"/>
                <a:gd name="T36" fmla="*/ 142 w 177"/>
                <a:gd name="T37" fmla="*/ 11 h 102"/>
                <a:gd name="T38" fmla="*/ 168 w 177"/>
                <a:gd name="T39" fmla="*/ 42 h 102"/>
                <a:gd name="T40" fmla="*/ 147 w 177"/>
                <a:gd name="T41" fmla="*/ 67 h 102"/>
                <a:gd name="T42" fmla="*/ 84 w 177"/>
                <a:gd name="T43" fmla="*/ 91 h 102"/>
                <a:gd name="T44" fmla="*/ 28 w 177"/>
                <a:gd name="T45" fmla="*/ 79 h 102"/>
                <a:gd name="T46" fmla="*/ 42 w 177"/>
                <a:gd name="T47" fmla="*/ 55 h 102"/>
                <a:gd name="T48" fmla="*/ 9 w 177"/>
                <a:gd name="T49" fmla="*/ 47 h 102"/>
                <a:gd name="T50" fmla="*/ 40 w 177"/>
                <a:gd name="T51" fmla="*/ 46 h 102"/>
                <a:gd name="T52" fmla="*/ 30 w 177"/>
                <a:gd name="T53" fmla="*/ 37 h 102"/>
                <a:gd name="T54" fmla="*/ 40 w 177"/>
                <a:gd name="T55" fmla="*/ 31 h 102"/>
                <a:gd name="T56" fmla="*/ 0 w 177"/>
                <a:gd name="T57" fmla="*/ 31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7" h="102">
                  <a:moveTo>
                    <a:pt x="0" y="35"/>
                  </a:moveTo>
                  <a:lnTo>
                    <a:pt x="13" y="30"/>
                  </a:lnTo>
                  <a:lnTo>
                    <a:pt x="5" y="21"/>
                  </a:lnTo>
                  <a:lnTo>
                    <a:pt x="21" y="26"/>
                  </a:lnTo>
                  <a:lnTo>
                    <a:pt x="15" y="10"/>
                  </a:lnTo>
                  <a:lnTo>
                    <a:pt x="30" y="21"/>
                  </a:lnTo>
                  <a:lnTo>
                    <a:pt x="21" y="2"/>
                  </a:lnTo>
                  <a:lnTo>
                    <a:pt x="51" y="15"/>
                  </a:lnTo>
                  <a:lnTo>
                    <a:pt x="53" y="41"/>
                  </a:lnTo>
                  <a:lnTo>
                    <a:pt x="67" y="13"/>
                  </a:lnTo>
                  <a:lnTo>
                    <a:pt x="82" y="24"/>
                  </a:lnTo>
                  <a:lnTo>
                    <a:pt x="90" y="10"/>
                  </a:lnTo>
                  <a:lnTo>
                    <a:pt x="103" y="28"/>
                  </a:lnTo>
                  <a:lnTo>
                    <a:pt x="98" y="10"/>
                  </a:lnTo>
                  <a:lnTo>
                    <a:pt x="128" y="10"/>
                  </a:lnTo>
                  <a:lnTo>
                    <a:pt x="132" y="0"/>
                  </a:lnTo>
                  <a:lnTo>
                    <a:pt x="144" y="10"/>
                  </a:lnTo>
                  <a:lnTo>
                    <a:pt x="161" y="6"/>
                  </a:lnTo>
                  <a:lnTo>
                    <a:pt x="148" y="13"/>
                  </a:lnTo>
                  <a:lnTo>
                    <a:pt x="176" y="46"/>
                  </a:lnTo>
                  <a:lnTo>
                    <a:pt x="153" y="74"/>
                  </a:lnTo>
                  <a:lnTo>
                    <a:pt x="88" y="101"/>
                  </a:lnTo>
                  <a:lnTo>
                    <a:pt x="30" y="87"/>
                  </a:lnTo>
                  <a:lnTo>
                    <a:pt x="44" y="61"/>
                  </a:lnTo>
                  <a:lnTo>
                    <a:pt x="9" y="52"/>
                  </a:lnTo>
                  <a:lnTo>
                    <a:pt x="42" y="50"/>
                  </a:lnTo>
                  <a:lnTo>
                    <a:pt x="32" y="41"/>
                  </a:lnTo>
                  <a:lnTo>
                    <a:pt x="42" y="35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70"/>
            <p:cNvSpPr>
              <a:spLocks/>
            </p:cNvSpPr>
            <p:nvPr/>
          </p:nvSpPr>
          <p:spPr bwMode="auto">
            <a:xfrm>
              <a:off x="2727" y="1936"/>
              <a:ext cx="51" cy="47"/>
            </a:xfrm>
            <a:custGeom>
              <a:avLst/>
              <a:gdLst>
                <a:gd name="T0" fmla="*/ 0 w 52"/>
                <a:gd name="T1" fmla="*/ 8 h 50"/>
                <a:gd name="T2" fmla="*/ 12 w 52"/>
                <a:gd name="T3" fmla="*/ 2 h 50"/>
                <a:gd name="T4" fmla="*/ 30 w 52"/>
                <a:gd name="T5" fmla="*/ 0 h 50"/>
                <a:gd name="T6" fmla="*/ 46 w 52"/>
                <a:gd name="T7" fmla="*/ 18 h 50"/>
                <a:gd name="T8" fmla="*/ 49 w 52"/>
                <a:gd name="T9" fmla="*/ 31 h 50"/>
                <a:gd name="T10" fmla="*/ 42 w 52"/>
                <a:gd name="T11" fmla="*/ 43 h 50"/>
                <a:gd name="T12" fmla="*/ 0 w 52"/>
                <a:gd name="T13" fmla="*/ 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50">
                  <a:moveTo>
                    <a:pt x="0" y="8"/>
                  </a:moveTo>
                  <a:lnTo>
                    <a:pt x="12" y="2"/>
                  </a:lnTo>
                  <a:lnTo>
                    <a:pt x="32" y="0"/>
                  </a:lnTo>
                  <a:lnTo>
                    <a:pt x="48" y="20"/>
                  </a:lnTo>
                  <a:lnTo>
                    <a:pt x="51" y="35"/>
                  </a:lnTo>
                  <a:lnTo>
                    <a:pt x="44" y="49"/>
                  </a:lnTo>
                  <a:lnTo>
                    <a:pt x="0" y="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71"/>
            <p:cNvSpPr>
              <a:spLocks/>
            </p:cNvSpPr>
            <p:nvPr/>
          </p:nvSpPr>
          <p:spPr bwMode="auto">
            <a:xfrm>
              <a:off x="2809" y="1776"/>
              <a:ext cx="45" cy="72"/>
            </a:xfrm>
            <a:custGeom>
              <a:avLst/>
              <a:gdLst>
                <a:gd name="T0" fmla="*/ 0 w 46"/>
                <a:gd name="T1" fmla="*/ 47 h 79"/>
                <a:gd name="T2" fmla="*/ 2 w 46"/>
                <a:gd name="T3" fmla="*/ 18 h 79"/>
                <a:gd name="T4" fmla="*/ 36 w 46"/>
                <a:gd name="T5" fmla="*/ 0 h 79"/>
                <a:gd name="T6" fmla="*/ 30 w 46"/>
                <a:gd name="T7" fmla="*/ 26 h 79"/>
                <a:gd name="T8" fmla="*/ 43 w 46"/>
                <a:gd name="T9" fmla="*/ 31 h 79"/>
                <a:gd name="T10" fmla="*/ 20 w 46"/>
                <a:gd name="T11" fmla="*/ 46 h 79"/>
                <a:gd name="T12" fmla="*/ 20 w 46"/>
                <a:gd name="T13" fmla="*/ 65 h 79"/>
                <a:gd name="T14" fmla="*/ 10 w 46"/>
                <a:gd name="T15" fmla="*/ 65 h 79"/>
                <a:gd name="T16" fmla="*/ 0 w 46"/>
                <a:gd name="T17" fmla="*/ 47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79">
                  <a:moveTo>
                    <a:pt x="0" y="57"/>
                  </a:moveTo>
                  <a:lnTo>
                    <a:pt x="2" y="22"/>
                  </a:lnTo>
                  <a:lnTo>
                    <a:pt x="38" y="0"/>
                  </a:lnTo>
                  <a:lnTo>
                    <a:pt x="32" y="31"/>
                  </a:lnTo>
                  <a:lnTo>
                    <a:pt x="45" y="37"/>
                  </a:lnTo>
                  <a:lnTo>
                    <a:pt x="20" y="55"/>
                  </a:lnTo>
                  <a:lnTo>
                    <a:pt x="20" y="78"/>
                  </a:lnTo>
                  <a:lnTo>
                    <a:pt x="10" y="78"/>
                  </a:lnTo>
                  <a:lnTo>
                    <a:pt x="0" y="5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72"/>
            <p:cNvSpPr>
              <a:spLocks/>
            </p:cNvSpPr>
            <p:nvPr/>
          </p:nvSpPr>
          <p:spPr bwMode="auto">
            <a:xfrm>
              <a:off x="2610" y="1945"/>
              <a:ext cx="200" cy="207"/>
            </a:xfrm>
            <a:custGeom>
              <a:avLst/>
              <a:gdLst>
                <a:gd name="T0" fmla="*/ 0 w 205"/>
                <a:gd name="T1" fmla="*/ 58 h 222"/>
                <a:gd name="T2" fmla="*/ 10 w 205"/>
                <a:gd name="T3" fmla="*/ 76 h 222"/>
                <a:gd name="T4" fmla="*/ 47 w 205"/>
                <a:gd name="T5" fmla="*/ 87 h 222"/>
                <a:gd name="T6" fmla="*/ 41 w 205"/>
                <a:gd name="T7" fmla="*/ 97 h 222"/>
                <a:gd name="T8" fmla="*/ 56 w 205"/>
                <a:gd name="T9" fmla="*/ 109 h 222"/>
                <a:gd name="T10" fmla="*/ 60 w 205"/>
                <a:gd name="T11" fmla="*/ 131 h 222"/>
                <a:gd name="T12" fmla="*/ 43 w 205"/>
                <a:gd name="T13" fmla="*/ 171 h 222"/>
                <a:gd name="T14" fmla="*/ 93 w 205"/>
                <a:gd name="T15" fmla="*/ 187 h 222"/>
                <a:gd name="T16" fmla="*/ 98 w 205"/>
                <a:gd name="T17" fmla="*/ 189 h 222"/>
                <a:gd name="T18" fmla="*/ 120 w 205"/>
                <a:gd name="T19" fmla="*/ 192 h 222"/>
                <a:gd name="T20" fmla="*/ 120 w 205"/>
                <a:gd name="T21" fmla="*/ 176 h 222"/>
                <a:gd name="T22" fmla="*/ 133 w 205"/>
                <a:gd name="T23" fmla="*/ 169 h 222"/>
                <a:gd name="T24" fmla="*/ 164 w 205"/>
                <a:gd name="T25" fmla="*/ 178 h 222"/>
                <a:gd name="T26" fmla="*/ 183 w 205"/>
                <a:gd name="T27" fmla="*/ 161 h 222"/>
                <a:gd name="T28" fmla="*/ 173 w 205"/>
                <a:gd name="T29" fmla="*/ 139 h 222"/>
                <a:gd name="T30" fmla="*/ 176 w 205"/>
                <a:gd name="T31" fmla="*/ 116 h 222"/>
                <a:gd name="T32" fmla="*/ 162 w 205"/>
                <a:gd name="T33" fmla="*/ 104 h 222"/>
                <a:gd name="T34" fmla="*/ 183 w 205"/>
                <a:gd name="T35" fmla="*/ 77 h 222"/>
                <a:gd name="T36" fmla="*/ 194 w 205"/>
                <a:gd name="T37" fmla="*/ 48 h 222"/>
                <a:gd name="T38" fmla="*/ 164 w 205"/>
                <a:gd name="T39" fmla="*/ 36 h 222"/>
                <a:gd name="T40" fmla="*/ 158 w 205"/>
                <a:gd name="T41" fmla="*/ 35 h 222"/>
                <a:gd name="T42" fmla="*/ 114 w 205"/>
                <a:gd name="T43" fmla="*/ 0 h 222"/>
                <a:gd name="T44" fmla="*/ 99 w 205"/>
                <a:gd name="T45" fmla="*/ 6 h 222"/>
                <a:gd name="T46" fmla="*/ 81 w 205"/>
                <a:gd name="T47" fmla="*/ 36 h 222"/>
                <a:gd name="T48" fmla="*/ 43 w 205"/>
                <a:gd name="T49" fmla="*/ 33 h 222"/>
                <a:gd name="T50" fmla="*/ 50 w 205"/>
                <a:gd name="T51" fmla="*/ 56 h 222"/>
                <a:gd name="T52" fmla="*/ 0 w 205"/>
                <a:gd name="T53" fmla="*/ 58 h 2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5" h="222">
                  <a:moveTo>
                    <a:pt x="0" y="66"/>
                  </a:moveTo>
                  <a:lnTo>
                    <a:pt x="10" y="87"/>
                  </a:lnTo>
                  <a:lnTo>
                    <a:pt x="49" y="100"/>
                  </a:lnTo>
                  <a:lnTo>
                    <a:pt x="43" y="111"/>
                  </a:lnTo>
                  <a:lnTo>
                    <a:pt x="58" y="125"/>
                  </a:lnTo>
                  <a:lnTo>
                    <a:pt x="64" y="151"/>
                  </a:lnTo>
                  <a:lnTo>
                    <a:pt x="45" y="196"/>
                  </a:lnTo>
                  <a:lnTo>
                    <a:pt x="97" y="216"/>
                  </a:lnTo>
                  <a:lnTo>
                    <a:pt x="102" y="218"/>
                  </a:lnTo>
                  <a:lnTo>
                    <a:pt x="126" y="221"/>
                  </a:lnTo>
                  <a:lnTo>
                    <a:pt x="126" y="203"/>
                  </a:lnTo>
                  <a:lnTo>
                    <a:pt x="139" y="194"/>
                  </a:lnTo>
                  <a:lnTo>
                    <a:pt x="172" y="205"/>
                  </a:lnTo>
                  <a:lnTo>
                    <a:pt x="193" y="185"/>
                  </a:lnTo>
                  <a:lnTo>
                    <a:pt x="181" y="160"/>
                  </a:lnTo>
                  <a:lnTo>
                    <a:pt x="185" y="133"/>
                  </a:lnTo>
                  <a:lnTo>
                    <a:pt x="170" y="120"/>
                  </a:lnTo>
                  <a:lnTo>
                    <a:pt x="193" y="89"/>
                  </a:lnTo>
                  <a:lnTo>
                    <a:pt x="204" y="55"/>
                  </a:lnTo>
                  <a:lnTo>
                    <a:pt x="172" y="42"/>
                  </a:lnTo>
                  <a:lnTo>
                    <a:pt x="166" y="40"/>
                  </a:lnTo>
                  <a:lnTo>
                    <a:pt x="120" y="0"/>
                  </a:lnTo>
                  <a:lnTo>
                    <a:pt x="104" y="6"/>
                  </a:lnTo>
                  <a:lnTo>
                    <a:pt x="85" y="42"/>
                  </a:lnTo>
                  <a:lnTo>
                    <a:pt x="45" y="37"/>
                  </a:lnTo>
                  <a:lnTo>
                    <a:pt x="52" y="64"/>
                  </a:lnTo>
                  <a:lnTo>
                    <a:pt x="0" y="6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73"/>
            <p:cNvSpPr>
              <a:spLocks/>
            </p:cNvSpPr>
            <p:nvPr/>
          </p:nvSpPr>
          <p:spPr bwMode="auto">
            <a:xfrm>
              <a:off x="2818" y="2135"/>
              <a:ext cx="18" cy="41"/>
            </a:xfrm>
            <a:custGeom>
              <a:avLst/>
              <a:gdLst>
                <a:gd name="T0" fmla="*/ 0 w 19"/>
                <a:gd name="T1" fmla="*/ 21 h 42"/>
                <a:gd name="T2" fmla="*/ 13 w 19"/>
                <a:gd name="T3" fmla="*/ 39 h 42"/>
                <a:gd name="T4" fmla="*/ 16 w 19"/>
                <a:gd name="T5" fmla="*/ 0 h 42"/>
                <a:gd name="T6" fmla="*/ 0 w 19"/>
                <a:gd name="T7" fmla="*/ 21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2">
                  <a:moveTo>
                    <a:pt x="0" y="21"/>
                  </a:moveTo>
                  <a:lnTo>
                    <a:pt x="15" y="41"/>
                  </a:lnTo>
                  <a:lnTo>
                    <a:pt x="18" y="0"/>
                  </a:lnTo>
                  <a:lnTo>
                    <a:pt x="0" y="2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74"/>
            <p:cNvSpPr>
              <a:spLocks/>
            </p:cNvSpPr>
            <p:nvPr/>
          </p:nvSpPr>
          <p:spPr bwMode="auto">
            <a:xfrm>
              <a:off x="2777" y="1846"/>
              <a:ext cx="136" cy="185"/>
            </a:xfrm>
            <a:custGeom>
              <a:avLst/>
              <a:gdLst>
                <a:gd name="T0" fmla="*/ 0 w 140"/>
                <a:gd name="T1" fmla="*/ 72 h 196"/>
                <a:gd name="T2" fmla="*/ 0 w 140"/>
                <a:gd name="T3" fmla="*/ 103 h 196"/>
                <a:gd name="T4" fmla="*/ 2 w 140"/>
                <a:gd name="T5" fmla="*/ 114 h 196"/>
                <a:gd name="T6" fmla="*/ 2 w 140"/>
                <a:gd name="T7" fmla="*/ 130 h 196"/>
                <a:gd name="T8" fmla="*/ 31 w 140"/>
                <a:gd name="T9" fmla="*/ 142 h 196"/>
                <a:gd name="T10" fmla="*/ 20 w 140"/>
                <a:gd name="T11" fmla="*/ 171 h 196"/>
                <a:gd name="T12" fmla="*/ 51 w 140"/>
                <a:gd name="T13" fmla="*/ 174 h 196"/>
                <a:gd name="T14" fmla="*/ 103 w 140"/>
                <a:gd name="T15" fmla="*/ 174 h 196"/>
                <a:gd name="T16" fmla="*/ 117 w 140"/>
                <a:gd name="T17" fmla="*/ 148 h 196"/>
                <a:gd name="T18" fmla="*/ 89 w 140"/>
                <a:gd name="T19" fmla="*/ 112 h 196"/>
                <a:gd name="T20" fmla="*/ 122 w 140"/>
                <a:gd name="T21" fmla="*/ 90 h 196"/>
                <a:gd name="T22" fmla="*/ 131 w 140"/>
                <a:gd name="T23" fmla="*/ 96 h 196"/>
                <a:gd name="T24" fmla="*/ 122 w 140"/>
                <a:gd name="T25" fmla="*/ 27 h 196"/>
                <a:gd name="T26" fmla="*/ 97 w 140"/>
                <a:gd name="T27" fmla="*/ 11 h 196"/>
                <a:gd name="T28" fmla="*/ 72 w 140"/>
                <a:gd name="T29" fmla="*/ 24 h 196"/>
                <a:gd name="T30" fmla="*/ 76 w 140"/>
                <a:gd name="T31" fmla="*/ 15 h 196"/>
                <a:gd name="T32" fmla="*/ 51 w 140"/>
                <a:gd name="T33" fmla="*/ 0 h 196"/>
                <a:gd name="T34" fmla="*/ 39 w 140"/>
                <a:gd name="T35" fmla="*/ 0 h 196"/>
                <a:gd name="T36" fmla="*/ 37 w 140"/>
                <a:gd name="T37" fmla="*/ 40 h 196"/>
                <a:gd name="T38" fmla="*/ 25 w 140"/>
                <a:gd name="T39" fmla="*/ 29 h 196"/>
                <a:gd name="T40" fmla="*/ 17 w 140"/>
                <a:gd name="T41" fmla="*/ 41 h 196"/>
                <a:gd name="T42" fmla="*/ 14 w 140"/>
                <a:gd name="T43" fmla="*/ 65 h 196"/>
                <a:gd name="T44" fmla="*/ 0 w 140"/>
                <a:gd name="T45" fmla="*/ 72 h 1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0" h="196">
                  <a:moveTo>
                    <a:pt x="0" y="81"/>
                  </a:moveTo>
                  <a:lnTo>
                    <a:pt x="0" y="115"/>
                  </a:lnTo>
                  <a:lnTo>
                    <a:pt x="2" y="128"/>
                  </a:lnTo>
                  <a:lnTo>
                    <a:pt x="2" y="146"/>
                  </a:lnTo>
                  <a:lnTo>
                    <a:pt x="33" y="159"/>
                  </a:lnTo>
                  <a:lnTo>
                    <a:pt x="22" y="192"/>
                  </a:lnTo>
                  <a:lnTo>
                    <a:pt x="54" y="195"/>
                  </a:lnTo>
                  <a:lnTo>
                    <a:pt x="109" y="195"/>
                  </a:lnTo>
                  <a:lnTo>
                    <a:pt x="124" y="166"/>
                  </a:lnTo>
                  <a:lnTo>
                    <a:pt x="95" y="126"/>
                  </a:lnTo>
                  <a:lnTo>
                    <a:pt x="130" y="101"/>
                  </a:lnTo>
                  <a:lnTo>
                    <a:pt x="139" y="108"/>
                  </a:lnTo>
                  <a:lnTo>
                    <a:pt x="130" y="31"/>
                  </a:lnTo>
                  <a:lnTo>
                    <a:pt x="103" y="13"/>
                  </a:lnTo>
                  <a:lnTo>
                    <a:pt x="76" y="26"/>
                  </a:lnTo>
                  <a:lnTo>
                    <a:pt x="80" y="17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39" y="44"/>
                  </a:lnTo>
                  <a:lnTo>
                    <a:pt x="27" y="33"/>
                  </a:lnTo>
                  <a:lnTo>
                    <a:pt x="18" y="46"/>
                  </a:lnTo>
                  <a:lnTo>
                    <a:pt x="14" y="73"/>
                  </a:lnTo>
                  <a:lnTo>
                    <a:pt x="0" y="8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75"/>
            <p:cNvSpPr>
              <a:spLocks/>
            </p:cNvSpPr>
            <p:nvPr/>
          </p:nvSpPr>
          <p:spPr bwMode="auto">
            <a:xfrm>
              <a:off x="2789" y="2040"/>
              <a:ext cx="182" cy="212"/>
            </a:xfrm>
            <a:custGeom>
              <a:avLst/>
              <a:gdLst>
                <a:gd name="T0" fmla="*/ 0 w 186"/>
                <a:gd name="T1" fmla="*/ 49 h 226"/>
                <a:gd name="T2" fmla="*/ 4 w 186"/>
                <a:gd name="T3" fmla="*/ 27 h 226"/>
                <a:gd name="T4" fmla="*/ 24 w 186"/>
                <a:gd name="T5" fmla="*/ 15 h 226"/>
                <a:gd name="T6" fmla="*/ 35 w 186"/>
                <a:gd name="T7" fmla="*/ 24 h 226"/>
                <a:gd name="T8" fmla="*/ 56 w 186"/>
                <a:gd name="T9" fmla="*/ 4 h 226"/>
                <a:gd name="T10" fmla="*/ 79 w 186"/>
                <a:gd name="T11" fmla="*/ 0 h 226"/>
                <a:gd name="T12" fmla="*/ 106 w 186"/>
                <a:gd name="T13" fmla="*/ 13 h 226"/>
                <a:gd name="T14" fmla="*/ 106 w 186"/>
                <a:gd name="T15" fmla="*/ 37 h 226"/>
                <a:gd name="T16" fmla="*/ 85 w 186"/>
                <a:gd name="T17" fmla="*/ 38 h 226"/>
                <a:gd name="T18" fmla="*/ 87 w 186"/>
                <a:gd name="T19" fmla="*/ 66 h 226"/>
                <a:gd name="T20" fmla="*/ 119 w 186"/>
                <a:gd name="T21" fmla="*/ 109 h 226"/>
                <a:gd name="T22" fmla="*/ 141 w 186"/>
                <a:gd name="T23" fmla="*/ 111 h 226"/>
                <a:gd name="T24" fmla="*/ 139 w 186"/>
                <a:gd name="T25" fmla="*/ 123 h 226"/>
                <a:gd name="T26" fmla="*/ 177 w 186"/>
                <a:gd name="T27" fmla="*/ 152 h 226"/>
                <a:gd name="T28" fmla="*/ 152 w 186"/>
                <a:gd name="T29" fmla="*/ 147 h 226"/>
                <a:gd name="T30" fmla="*/ 159 w 186"/>
                <a:gd name="T31" fmla="*/ 176 h 226"/>
                <a:gd name="T32" fmla="*/ 141 w 186"/>
                <a:gd name="T33" fmla="*/ 198 h 226"/>
                <a:gd name="T34" fmla="*/ 133 w 186"/>
                <a:gd name="T35" fmla="*/ 152 h 226"/>
                <a:gd name="T36" fmla="*/ 69 w 186"/>
                <a:gd name="T37" fmla="*/ 104 h 226"/>
                <a:gd name="T38" fmla="*/ 52 w 186"/>
                <a:gd name="T39" fmla="*/ 70 h 226"/>
                <a:gd name="T40" fmla="*/ 31 w 186"/>
                <a:gd name="T41" fmla="*/ 58 h 226"/>
                <a:gd name="T42" fmla="*/ 12 w 186"/>
                <a:gd name="T43" fmla="*/ 72 h 226"/>
                <a:gd name="T44" fmla="*/ 0 w 186"/>
                <a:gd name="T45" fmla="*/ 49 h 2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26">
                  <a:moveTo>
                    <a:pt x="0" y="55"/>
                  </a:moveTo>
                  <a:lnTo>
                    <a:pt x="4" y="31"/>
                  </a:lnTo>
                  <a:lnTo>
                    <a:pt x="26" y="17"/>
                  </a:lnTo>
                  <a:lnTo>
                    <a:pt x="37" y="28"/>
                  </a:lnTo>
                  <a:lnTo>
                    <a:pt x="58" y="4"/>
                  </a:lnTo>
                  <a:lnTo>
                    <a:pt x="83" y="0"/>
                  </a:lnTo>
                  <a:lnTo>
                    <a:pt x="110" y="15"/>
                  </a:lnTo>
                  <a:lnTo>
                    <a:pt x="110" y="42"/>
                  </a:lnTo>
                  <a:lnTo>
                    <a:pt x="89" y="44"/>
                  </a:lnTo>
                  <a:lnTo>
                    <a:pt x="91" y="75"/>
                  </a:lnTo>
                  <a:lnTo>
                    <a:pt x="125" y="124"/>
                  </a:lnTo>
                  <a:lnTo>
                    <a:pt x="147" y="126"/>
                  </a:lnTo>
                  <a:lnTo>
                    <a:pt x="145" y="140"/>
                  </a:lnTo>
                  <a:lnTo>
                    <a:pt x="185" y="173"/>
                  </a:lnTo>
                  <a:lnTo>
                    <a:pt x="158" y="167"/>
                  </a:lnTo>
                  <a:lnTo>
                    <a:pt x="166" y="200"/>
                  </a:lnTo>
                  <a:lnTo>
                    <a:pt x="147" y="225"/>
                  </a:lnTo>
                  <a:lnTo>
                    <a:pt x="139" y="173"/>
                  </a:lnTo>
                  <a:lnTo>
                    <a:pt x="73" y="118"/>
                  </a:lnTo>
                  <a:lnTo>
                    <a:pt x="54" y="80"/>
                  </a:lnTo>
                  <a:lnTo>
                    <a:pt x="33" y="66"/>
                  </a:lnTo>
                  <a:lnTo>
                    <a:pt x="12" y="82"/>
                  </a:lnTo>
                  <a:lnTo>
                    <a:pt x="0" y="5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76"/>
            <p:cNvSpPr>
              <a:spLocks/>
            </p:cNvSpPr>
            <p:nvPr/>
          </p:nvSpPr>
          <p:spPr bwMode="auto">
            <a:xfrm>
              <a:off x="2812" y="2175"/>
              <a:ext cx="24" cy="51"/>
            </a:xfrm>
            <a:custGeom>
              <a:avLst/>
              <a:gdLst>
                <a:gd name="T0" fmla="*/ 0 w 25"/>
                <a:gd name="T1" fmla="*/ 7 h 56"/>
                <a:gd name="T2" fmla="*/ 4 w 25"/>
                <a:gd name="T3" fmla="*/ 42 h 56"/>
                <a:gd name="T4" fmla="*/ 12 w 25"/>
                <a:gd name="T5" fmla="*/ 46 h 56"/>
                <a:gd name="T6" fmla="*/ 22 w 25"/>
                <a:gd name="T7" fmla="*/ 18 h 56"/>
                <a:gd name="T8" fmla="*/ 12 w 25"/>
                <a:gd name="T9" fmla="*/ 0 h 56"/>
                <a:gd name="T10" fmla="*/ 0 w 25"/>
                <a:gd name="T11" fmla="*/ 7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56">
                  <a:moveTo>
                    <a:pt x="0" y="9"/>
                  </a:moveTo>
                  <a:lnTo>
                    <a:pt x="4" y="50"/>
                  </a:lnTo>
                  <a:lnTo>
                    <a:pt x="14" y="55"/>
                  </a:lnTo>
                  <a:lnTo>
                    <a:pt x="24" y="22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77"/>
            <p:cNvSpPr>
              <a:spLocks/>
            </p:cNvSpPr>
            <p:nvPr/>
          </p:nvSpPr>
          <p:spPr bwMode="auto">
            <a:xfrm>
              <a:off x="2773" y="1970"/>
              <a:ext cx="18" cy="17"/>
            </a:xfrm>
            <a:custGeom>
              <a:avLst/>
              <a:gdLst>
                <a:gd name="T0" fmla="*/ 0 w 19"/>
                <a:gd name="T1" fmla="*/ 12 h 18"/>
                <a:gd name="T2" fmla="*/ 13 w 19"/>
                <a:gd name="T3" fmla="*/ 0 h 18"/>
                <a:gd name="T4" fmla="*/ 16 w 19"/>
                <a:gd name="T5" fmla="*/ 15 h 18"/>
                <a:gd name="T6" fmla="*/ 0 w 19"/>
                <a:gd name="T7" fmla="*/ 1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8">
                  <a:moveTo>
                    <a:pt x="0" y="14"/>
                  </a:moveTo>
                  <a:lnTo>
                    <a:pt x="15" y="0"/>
                  </a:lnTo>
                  <a:lnTo>
                    <a:pt x="18" y="17"/>
                  </a:lnTo>
                  <a:lnTo>
                    <a:pt x="0" y="1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78"/>
            <p:cNvSpPr>
              <a:spLocks/>
            </p:cNvSpPr>
            <p:nvPr/>
          </p:nvSpPr>
          <p:spPr bwMode="auto">
            <a:xfrm>
              <a:off x="2742" y="1894"/>
              <a:ext cx="53" cy="62"/>
            </a:xfrm>
            <a:custGeom>
              <a:avLst/>
              <a:gdLst>
                <a:gd name="T0" fmla="*/ 0 w 55"/>
                <a:gd name="T1" fmla="*/ 43 h 67"/>
                <a:gd name="T2" fmla="*/ 18 w 55"/>
                <a:gd name="T3" fmla="*/ 35 h 67"/>
                <a:gd name="T4" fmla="*/ 10 w 55"/>
                <a:gd name="T5" fmla="*/ 29 h 67"/>
                <a:gd name="T6" fmla="*/ 18 w 55"/>
                <a:gd name="T7" fmla="*/ 9 h 67"/>
                <a:gd name="T8" fmla="*/ 26 w 55"/>
                <a:gd name="T9" fmla="*/ 22 h 67"/>
                <a:gd name="T10" fmla="*/ 28 w 55"/>
                <a:gd name="T11" fmla="*/ 0 h 67"/>
                <a:gd name="T12" fmla="*/ 50 w 55"/>
                <a:gd name="T13" fmla="*/ 0 h 67"/>
                <a:gd name="T14" fmla="*/ 48 w 55"/>
                <a:gd name="T15" fmla="*/ 22 h 67"/>
                <a:gd name="T16" fmla="*/ 34 w 55"/>
                <a:gd name="T17" fmla="*/ 30 h 67"/>
                <a:gd name="T18" fmla="*/ 34 w 55"/>
                <a:gd name="T19" fmla="*/ 56 h 67"/>
                <a:gd name="T20" fmla="*/ 18 w 55"/>
                <a:gd name="T21" fmla="*/ 41 h 67"/>
                <a:gd name="T22" fmla="*/ 0 w 55"/>
                <a:gd name="T23" fmla="*/ 43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67">
                  <a:moveTo>
                    <a:pt x="0" y="50"/>
                  </a:moveTo>
                  <a:lnTo>
                    <a:pt x="20" y="41"/>
                  </a:lnTo>
                  <a:lnTo>
                    <a:pt x="10" y="33"/>
                  </a:lnTo>
                  <a:lnTo>
                    <a:pt x="20" y="11"/>
                  </a:lnTo>
                  <a:lnTo>
                    <a:pt x="28" y="26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52" y="26"/>
                  </a:lnTo>
                  <a:lnTo>
                    <a:pt x="36" y="35"/>
                  </a:lnTo>
                  <a:lnTo>
                    <a:pt x="36" y="66"/>
                  </a:lnTo>
                  <a:lnTo>
                    <a:pt x="20" y="48"/>
                  </a:lnTo>
                  <a:lnTo>
                    <a:pt x="0" y="5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79"/>
            <p:cNvSpPr>
              <a:spLocks/>
            </p:cNvSpPr>
            <p:nvPr/>
          </p:nvSpPr>
          <p:spPr bwMode="auto">
            <a:xfrm>
              <a:off x="2761" y="1367"/>
              <a:ext cx="406" cy="395"/>
            </a:xfrm>
            <a:custGeom>
              <a:avLst/>
              <a:gdLst>
                <a:gd name="T0" fmla="*/ 0 w 416"/>
                <a:gd name="T1" fmla="*/ 293 h 420"/>
                <a:gd name="T2" fmla="*/ 39 w 416"/>
                <a:gd name="T3" fmla="*/ 290 h 420"/>
                <a:gd name="T4" fmla="*/ 10 w 416"/>
                <a:gd name="T5" fmla="*/ 305 h 420"/>
                <a:gd name="T6" fmla="*/ 31 w 416"/>
                <a:gd name="T7" fmla="*/ 308 h 420"/>
                <a:gd name="T8" fmla="*/ 20 w 416"/>
                <a:gd name="T9" fmla="*/ 337 h 420"/>
                <a:gd name="T10" fmla="*/ 47 w 416"/>
                <a:gd name="T11" fmla="*/ 371 h 420"/>
                <a:gd name="T12" fmla="*/ 86 w 416"/>
                <a:gd name="T13" fmla="*/ 326 h 420"/>
                <a:gd name="T14" fmla="*/ 111 w 416"/>
                <a:gd name="T15" fmla="*/ 321 h 420"/>
                <a:gd name="T16" fmla="*/ 117 w 416"/>
                <a:gd name="T17" fmla="*/ 288 h 420"/>
                <a:gd name="T18" fmla="*/ 109 w 416"/>
                <a:gd name="T19" fmla="*/ 222 h 420"/>
                <a:gd name="T20" fmla="*/ 134 w 416"/>
                <a:gd name="T21" fmla="*/ 195 h 420"/>
                <a:gd name="T22" fmla="*/ 171 w 416"/>
                <a:gd name="T23" fmla="*/ 124 h 420"/>
                <a:gd name="T24" fmla="*/ 194 w 416"/>
                <a:gd name="T25" fmla="*/ 97 h 420"/>
                <a:gd name="T26" fmla="*/ 228 w 416"/>
                <a:gd name="T27" fmla="*/ 84 h 420"/>
                <a:gd name="T28" fmla="*/ 236 w 416"/>
                <a:gd name="T29" fmla="*/ 65 h 420"/>
                <a:gd name="T30" fmla="*/ 265 w 416"/>
                <a:gd name="T31" fmla="*/ 72 h 420"/>
                <a:gd name="T32" fmla="*/ 315 w 416"/>
                <a:gd name="T33" fmla="*/ 67 h 420"/>
                <a:gd name="T34" fmla="*/ 351 w 416"/>
                <a:gd name="T35" fmla="*/ 36 h 420"/>
                <a:gd name="T36" fmla="*/ 365 w 416"/>
                <a:gd name="T37" fmla="*/ 65 h 420"/>
                <a:gd name="T38" fmla="*/ 376 w 416"/>
                <a:gd name="T39" fmla="*/ 45 h 420"/>
                <a:gd name="T40" fmla="*/ 359 w 416"/>
                <a:gd name="T41" fmla="*/ 31 h 420"/>
                <a:gd name="T42" fmla="*/ 367 w 416"/>
                <a:gd name="T43" fmla="*/ 8 h 420"/>
                <a:gd name="T44" fmla="*/ 357 w 416"/>
                <a:gd name="T45" fmla="*/ 4 h 420"/>
                <a:gd name="T46" fmla="*/ 334 w 416"/>
                <a:gd name="T47" fmla="*/ 22 h 420"/>
                <a:gd name="T48" fmla="*/ 330 w 416"/>
                <a:gd name="T49" fmla="*/ 6 h 420"/>
                <a:gd name="T50" fmla="*/ 317 w 416"/>
                <a:gd name="T51" fmla="*/ 9 h 420"/>
                <a:gd name="T52" fmla="*/ 276 w 416"/>
                <a:gd name="T53" fmla="*/ 36 h 420"/>
                <a:gd name="T54" fmla="*/ 258 w 416"/>
                <a:gd name="T55" fmla="*/ 45 h 420"/>
                <a:gd name="T56" fmla="*/ 230 w 416"/>
                <a:gd name="T57" fmla="*/ 56 h 420"/>
                <a:gd name="T58" fmla="*/ 223 w 416"/>
                <a:gd name="T59" fmla="*/ 53 h 420"/>
                <a:gd name="T60" fmla="*/ 220 w 416"/>
                <a:gd name="T61" fmla="*/ 58 h 420"/>
                <a:gd name="T62" fmla="*/ 194 w 416"/>
                <a:gd name="T63" fmla="*/ 74 h 420"/>
                <a:gd name="T64" fmla="*/ 192 w 416"/>
                <a:gd name="T65" fmla="*/ 84 h 420"/>
                <a:gd name="T66" fmla="*/ 155 w 416"/>
                <a:gd name="T67" fmla="*/ 110 h 420"/>
                <a:gd name="T68" fmla="*/ 128 w 416"/>
                <a:gd name="T69" fmla="*/ 138 h 420"/>
                <a:gd name="T70" fmla="*/ 70 w 416"/>
                <a:gd name="T71" fmla="*/ 216 h 420"/>
                <a:gd name="T72" fmla="*/ 96 w 416"/>
                <a:gd name="T73" fmla="*/ 220 h 420"/>
                <a:gd name="T74" fmla="*/ 31 w 416"/>
                <a:gd name="T75" fmla="*/ 245 h 420"/>
                <a:gd name="T76" fmla="*/ 20 w 416"/>
                <a:gd name="T77" fmla="*/ 256 h 420"/>
                <a:gd name="T78" fmla="*/ 2 w 416"/>
                <a:gd name="T79" fmla="*/ 265 h 420"/>
                <a:gd name="T80" fmla="*/ 0 w 416"/>
                <a:gd name="T81" fmla="*/ 277 h 4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" h="420">
                  <a:moveTo>
                    <a:pt x="0" y="314"/>
                  </a:moveTo>
                  <a:lnTo>
                    <a:pt x="0" y="332"/>
                  </a:lnTo>
                  <a:lnTo>
                    <a:pt x="39" y="320"/>
                  </a:lnTo>
                  <a:lnTo>
                    <a:pt x="41" y="327"/>
                  </a:lnTo>
                  <a:lnTo>
                    <a:pt x="0" y="338"/>
                  </a:lnTo>
                  <a:lnTo>
                    <a:pt x="10" y="345"/>
                  </a:lnTo>
                  <a:lnTo>
                    <a:pt x="8" y="369"/>
                  </a:lnTo>
                  <a:lnTo>
                    <a:pt x="33" y="349"/>
                  </a:lnTo>
                  <a:lnTo>
                    <a:pt x="4" y="381"/>
                  </a:lnTo>
                  <a:lnTo>
                    <a:pt x="20" y="381"/>
                  </a:lnTo>
                  <a:lnTo>
                    <a:pt x="10" y="410"/>
                  </a:lnTo>
                  <a:lnTo>
                    <a:pt x="49" y="419"/>
                  </a:lnTo>
                  <a:lnTo>
                    <a:pt x="82" y="392"/>
                  </a:lnTo>
                  <a:lnTo>
                    <a:pt x="90" y="369"/>
                  </a:lnTo>
                  <a:lnTo>
                    <a:pt x="98" y="392"/>
                  </a:lnTo>
                  <a:lnTo>
                    <a:pt x="117" y="363"/>
                  </a:lnTo>
                  <a:lnTo>
                    <a:pt x="115" y="336"/>
                  </a:lnTo>
                  <a:lnTo>
                    <a:pt x="123" y="325"/>
                  </a:lnTo>
                  <a:lnTo>
                    <a:pt x="115" y="314"/>
                  </a:lnTo>
                  <a:lnTo>
                    <a:pt x="115" y="251"/>
                  </a:lnTo>
                  <a:lnTo>
                    <a:pt x="146" y="240"/>
                  </a:lnTo>
                  <a:lnTo>
                    <a:pt x="140" y="220"/>
                  </a:lnTo>
                  <a:lnTo>
                    <a:pt x="152" y="176"/>
                  </a:lnTo>
                  <a:lnTo>
                    <a:pt x="179" y="140"/>
                  </a:lnTo>
                  <a:lnTo>
                    <a:pt x="186" y="115"/>
                  </a:lnTo>
                  <a:lnTo>
                    <a:pt x="204" y="109"/>
                  </a:lnTo>
                  <a:lnTo>
                    <a:pt x="211" y="93"/>
                  </a:lnTo>
                  <a:lnTo>
                    <a:pt x="240" y="95"/>
                  </a:lnTo>
                  <a:lnTo>
                    <a:pt x="242" y="73"/>
                  </a:lnTo>
                  <a:lnTo>
                    <a:pt x="248" y="73"/>
                  </a:lnTo>
                  <a:lnTo>
                    <a:pt x="261" y="62"/>
                  </a:lnTo>
                  <a:lnTo>
                    <a:pt x="279" y="82"/>
                  </a:lnTo>
                  <a:lnTo>
                    <a:pt x="313" y="86"/>
                  </a:lnTo>
                  <a:lnTo>
                    <a:pt x="331" y="75"/>
                  </a:lnTo>
                  <a:lnTo>
                    <a:pt x="338" y="46"/>
                  </a:lnTo>
                  <a:lnTo>
                    <a:pt x="369" y="40"/>
                  </a:lnTo>
                  <a:lnTo>
                    <a:pt x="385" y="51"/>
                  </a:lnTo>
                  <a:lnTo>
                    <a:pt x="383" y="73"/>
                  </a:lnTo>
                  <a:lnTo>
                    <a:pt x="412" y="46"/>
                  </a:lnTo>
                  <a:lnTo>
                    <a:pt x="394" y="51"/>
                  </a:lnTo>
                  <a:lnTo>
                    <a:pt x="398" y="44"/>
                  </a:lnTo>
                  <a:lnTo>
                    <a:pt x="377" y="35"/>
                  </a:lnTo>
                  <a:lnTo>
                    <a:pt x="415" y="24"/>
                  </a:lnTo>
                  <a:lnTo>
                    <a:pt x="385" y="8"/>
                  </a:lnTo>
                  <a:lnTo>
                    <a:pt x="367" y="24"/>
                  </a:lnTo>
                  <a:lnTo>
                    <a:pt x="375" y="4"/>
                  </a:lnTo>
                  <a:lnTo>
                    <a:pt x="360" y="0"/>
                  </a:lnTo>
                  <a:lnTo>
                    <a:pt x="350" y="24"/>
                  </a:lnTo>
                  <a:lnTo>
                    <a:pt x="346" y="26"/>
                  </a:lnTo>
                  <a:lnTo>
                    <a:pt x="346" y="6"/>
                  </a:lnTo>
                  <a:lnTo>
                    <a:pt x="319" y="40"/>
                  </a:lnTo>
                  <a:lnTo>
                    <a:pt x="333" y="11"/>
                  </a:lnTo>
                  <a:lnTo>
                    <a:pt x="319" y="4"/>
                  </a:lnTo>
                  <a:lnTo>
                    <a:pt x="290" y="40"/>
                  </a:lnTo>
                  <a:lnTo>
                    <a:pt x="265" y="28"/>
                  </a:lnTo>
                  <a:lnTo>
                    <a:pt x="271" y="51"/>
                  </a:lnTo>
                  <a:lnTo>
                    <a:pt x="261" y="40"/>
                  </a:lnTo>
                  <a:lnTo>
                    <a:pt x="242" y="64"/>
                  </a:lnTo>
                  <a:lnTo>
                    <a:pt x="244" y="44"/>
                  </a:lnTo>
                  <a:lnTo>
                    <a:pt x="234" y="60"/>
                  </a:lnTo>
                  <a:lnTo>
                    <a:pt x="227" y="49"/>
                  </a:lnTo>
                  <a:lnTo>
                    <a:pt x="231" y="66"/>
                  </a:lnTo>
                  <a:lnTo>
                    <a:pt x="211" y="60"/>
                  </a:lnTo>
                  <a:lnTo>
                    <a:pt x="204" y="84"/>
                  </a:lnTo>
                  <a:lnTo>
                    <a:pt x="182" y="93"/>
                  </a:lnTo>
                  <a:lnTo>
                    <a:pt x="202" y="95"/>
                  </a:lnTo>
                  <a:lnTo>
                    <a:pt x="169" y="106"/>
                  </a:lnTo>
                  <a:lnTo>
                    <a:pt x="163" y="124"/>
                  </a:lnTo>
                  <a:lnTo>
                    <a:pt x="173" y="124"/>
                  </a:lnTo>
                  <a:lnTo>
                    <a:pt x="134" y="156"/>
                  </a:lnTo>
                  <a:lnTo>
                    <a:pt x="119" y="202"/>
                  </a:lnTo>
                  <a:lnTo>
                    <a:pt x="74" y="245"/>
                  </a:lnTo>
                  <a:lnTo>
                    <a:pt x="82" y="256"/>
                  </a:lnTo>
                  <a:lnTo>
                    <a:pt x="100" y="249"/>
                  </a:lnTo>
                  <a:lnTo>
                    <a:pt x="56" y="260"/>
                  </a:lnTo>
                  <a:lnTo>
                    <a:pt x="33" y="278"/>
                  </a:lnTo>
                  <a:lnTo>
                    <a:pt x="39" y="289"/>
                  </a:lnTo>
                  <a:lnTo>
                    <a:pt x="22" y="289"/>
                  </a:lnTo>
                  <a:lnTo>
                    <a:pt x="22" y="300"/>
                  </a:lnTo>
                  <a:lnTo>
                    <a:pt x="2" y="300"/>
                  </a:lnTo>
                  <a:lnTo>
                    <a:pt x="22" y="307"/>
                  </a:lnTo>
                  <a:lnTo>
                    <a:pt x="0" y="31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80"/>
            <p:cNvSpPr>
              <a:spLocks/>
            </p:cNvSpPr>
            <p:nvPr/>
          </p:nvSpPr>
          <p:spPr bwMode="auto">
            <a:xfrm>
              <a:off x="2544" y="2164"/>
              <a:ext cx="47" cy="106"/>
            </a:xfrm>
            <a:custGeom>
              <a:avLst/>
              <a:gdLst>
                <a:gd name="T0" fmla="*/ 0 w 48"/>
                <a:gd name="T1" fmla="*/ 62 h 115"/>
                <a:gd name="T2" fmla="*/ 8 w 48"/>
                <a:gd name="T3" fmla="*/ 0 h 115"/>
                <a:gd name="T4" fmla="*/ 45 w 48"/>
                <a:gd name="T5" fmla="*/ 4 h 115"/>
                <a:gd name="T6" fmla="*/ 28 w 48"/>
                <a:gd name="T7" fmla="*/ 45 h 115"/>
                <a:gd name="T8" fmla="*/ 28 w 48"/>
                <a:gd name="T9" fmla="*/ 92 h 115"/>
                <a:gd name="T10" fmla="*/ 8 w 48"/>
                <a:gd name="T11" fmla="*/ 97 h 115"/>
                <a:gd name="T12" fmla="*/ 10 w 48"/>
                <a:gd name="T13" fmla="*/ 66 h 115"/>
                <a:gd name="T14" fmla="*/ 0 w 48"/>
                <a:gd name="T15" fmla="*/ 62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115">
                  <a:moveTo>
                    <a:pt x="0" y="73"/>
                  </a:moveTo>
                  <a:lnTo>
                    <a:pt x="8" y="0"/>
                  </a:lnTo>
                  <a:lnTo>
                    <a:pt x="47" y="4"/>
                  </a:lnTo>
                  <a:lnTo>
                    <a:pt x="30" y="53"/>
                  </a:lnTo>
                  <a:lnTo>
                    <a:pt x="30" y="109"/>
                  </a:lnTo>
                  <a:lnTo>
                    <a:pt x="8" y="114"/>
                  </a:lnTo>
                  <a:lnTo>
                    <a:pt x="10" y="78"/>
                  </a:lnTo>
                  <a:lnTo>
                    <a:pt x="0" y="7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81"/>
            <p:cNvSpPr>
              <a:spLocks/>
            </p:cNvSpPr>
            <p:nvPr/>
          </p:nvSpPr>
          <p:spPr bwMode="auto">
            <a:xfrm>
              <a:off x="2542" y="2118"/>
              <a:ext cx="193" cy="175"/>
            </a:xfrm>
            <a:custGeom>
              <a:avLst/>
              <a:gdLst>
                <a:gd name="T0" fmla="*/ 0 w 198"/>
                <a:gd name="T1" fmla="*/ 13 h 184"/>
                <a:gd name="T2" fmla="*/ 8 w 198"/>
                <a:gd name="T3" fmla="*/ 42 h 184"/>
                <a:gd name="T4" fmla="*/ 45 w 198"/>
                <a:gd name="T5" fmla="*/ 47 h 184"/>
                <a:gd name="T6" fmla="*/ 29 w 198"/>
                <a:gd name="T7" fmla="*/ 88 h 184"/>
                <a:gd name="T8" fmla="*/ 29 w 198"/>
                <a:gd name="T9" fmla="*/ 141 h 184"/>
                <a:gd name="T10" fmla="*/ 57 w 198"/>
                <a:gd name="T11" fmla="*/ 165 h 184"/>
                <a:gd name="T12" fmla="*/ 110 w 198"/>
                <a:gd name="T13" fmla="*/ 146 h 184"/>
                <a:gd name="T14" fmla="*/ 141 w 198"/>
                <a:gd name="T15" fmla="*/ 108 h 184"/>
                <a:gd name="T16" fmla="*/ 135 w 198"/>
                <a:gd name="T17" fmla="*/ 92 h 184"/>
                <a:gd name="T18" fmla="*/ 149 w 198"/>
                <a:gd name="T19" fmla="*/ 65 h 184"/>
                <a:gd name="T20" fmla="*/ 187 w 198"/>
                <a:gd name="T21" fmla="*/ 42 h 184"/>
                <a:gd name="T22" fmla="*/ 187 w 198"/>
                <a:gd name="T23" fmla="*/ 29 h 184"/>
                <a:gd name="T24" fmla="*/ 164 w 198"/>
                <a:gd name="T25" fmla="*/ 24 h 184"/>
                <a:gd name="T26" fmla="*/ 159 w 198"/>
                <a:gd name="T27" fmla="*/ 24 h 184"/>
                <a:gd name="T28" fmla="*/ 110 w 198"/>
                <a:gd name="T29" fmla="*/ 6 h 184"/>
                <a:gd name="T30" fmla="*/ 18 w 198"/>
                <a:gd name="T31" fmla="*/ 0 h 184"/>
                <a:gd name="T32" fmla="*/ 0 w 198"/>
                <a:gd name="T33" fmla="*/ 13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8" h="184">
                  <a:moveTo>
                    <a:pt x="0" y="15"/>
                  </a:moveTo>
                  <a:lnTo>
                    <a:pt x="8" y="46"/>
                  </a:lnTo>
                  <a:lnTo>
                    <a:pt x="47" y="51"/>
                  </a:lnTo>
                  <a:lnTo>
                    <a:pt x="31" y="98"/>
                  </a:lnTo>
                  <a:lnTo>
                    <a:pt x="31" y="156"/>
                  </a:lnTo>
                  <a:lnTo>
                    <a:pt x="60" y="183"/>
                  </a:lnTo>
                  <a:lnTo>
                    <a:pt x="116" y="162"/>
                  </a:lnTo>
                  <a:lnTo>
                    <a:pt x="149" y="120"/>
                  </a:lnTo>
                  <a:lnTo>
                    <a:pt x="143" y="102"/>
                  </a:lnTo>
                  <a:lnTo>
                    <a:pt x="157" y="71"/>
                  </a:lnTo>
                  <a:lnTo>
                    <a:pt x="197" y="46"/>
                  </a:lnTo>
                  <a:lnTo>
                    <a:pt x="197" y="33"/>
                  </a:lnTo>
                  <a:lnTo>
                    <a:pt x="172" y="26"/>
                  </a:lnTo>
                  <a:lnTo>
                    <a:pt x="167" y="26"/>
                  </a:lnTo>
                  <a:lnTo>
                    <a:pt x="116" y="6"/>
                  </a:lnTo>
                  <a:lnTo>
                    <a:pt x="18" y="0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82"/>
            <p:cNvSpPr>
              <a:spLocks/>
            </p:cNvSpPr>
            <p:nvPr/>
          </p:nvSpPr>
          <p:spPr bwMode="auto">
            <a:xfrm>
              <a:off x="2775" y="2024"/>
              <a:ext cx="75" cy="48"/>
            </a:xfrm>
            <a:custGeom>
              <a:avLst/>
              <a:gdLst>
                <a:gd name="T0" fmla="*/ 0 w 77"/>
                <a:gd name="T1" fmla="*/ 32 h 49"/>
                <a:gd name="T2" fmla="*/ 18 w 77"/>
                <a:gd name="T3" fmla="*/ 46 h 49"/>
                <a:gd name="T4" fmla="*/ 39 w 77"/>
                <a:gd name="T5" fmla="*/ 32 h 49"/>
                <a:gd name="T6" fmla="*/ 47 w 77"/>
                <a:gd name="T7" fmla="*/ 46 h 49"/>
                <a:gd name="T8" fmla="*/ 72 w 77"/>
                <a:gd name="T9" fmla="*/ 22 h 49"/>
                <a:gd name="T10" fmla="*/ 56 w 77"/>
                <a:gd name="T11" fmla="*/ 20 h 49"/>
                <a:gd name="T12" fmla="*/ 56 w 77"/>
                <a:gd name="T13" fmla="*/ 9 h 49"/>
                <a:gd name="T14" fmla="*/ 54 w 77"/>
                <a:gd name="T15" fmla="*/ 4 h 49"/>
                <a:gd name="T16" fmla="*/ 25 w 77"/>
                <a:gd name="T17" fmla="*/ 0 h 49"/>
                <a:gd name="T18" fmla="*/ 0 w 77"/>
                <a:gd name="T19" fmla="*/ 32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49">
                  <a:moveTo>
                    <a:pt x="0" y="34"/>
                  </a:moveTo>
                  <a:lnTo>
                    <a:pt x="18" y="48"/>
                  </a:lnTo>
                  <a:lnTo>
                    <a:pt x="41" y="34"/>
                  </a:lnTo>
                  <a:lnTo>
                    <a:pt x="49" y="48"/>
                  </a:lnTo>
                  <a:lnTo>
                    <a:pt x="76" y="22"/>
                  </a:lnTo>
                  <a:lnTo>
                    <a:pt x="60" y="20"/>
                  </a:lnTo>
                  <a:lnTo>
                    <a:pt x="60" y="9"/>
                  </a:lnTo>
                  <a:lnTo>
                    <a:pt x="56" y="4"/>
                  </a:lnTo>
                  <a:lnTo>
                    <a:pt x="27" y="0"/>
                  </a:lnTo>
                  <a:lnTo>
                    <a:pt x="0" y="3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83"/>
            <p:cNvSpPr>
              <a:spLocks/>
            </p:cNvSpPr>
            <p:nvPr/>
          </p:nvSpPr>
          <p:spPr bwMode="auto">
            <a:xfrm>
              <a:off x="2525" y="1842"/>
              <a:ext cx="64" cy="91"/>
            </a:xfrm>
            <a:custGeom>
              <a:avLst/>
              <a:gdLst>
                <a:gd name="T0" fmla="*/ 0 w 66"/>
                <a:gd name="T1" fmla="*/ 70 h 97"/>
                <a:gd name="T2" fmla="*/ 8 w 66"/>
                <a:gd name="T3" fmla="*/ 78 h 97"/>
                <a:gd name="T4" fmla="*/ 2 w 66"/>
                <a:gd name="T5" fmla="*/ 84 h 97"/>
                <a:gd name="T6" fmla="*/ 58 w 66"/>
                <a:gd name="T7" fmla="*/ 72 h 97"/>
                <a:gd name="T8" fmla="*/ 61 w 66"/>
                <a:gd name="T9" fmla="*/ 27 h 97"/>
                <a:gd name="T10" fmla="*/ 54 w 66"/>
                <a:gd name="T11" fmla="*/ 18 h 97"/>
                <a:gd name="T12" fmla="*/ 39 w 66"/>
                <a:gd name="T13" fmla="*/ 22 h 97"/>
                <a:gd name="T14" fmla="*/ 33 w 66"/>
                <a:gd name="T15" fmla="*/ 15 h 97"/>
                <a:gd name="T16" fmla="*/ 39 w 66"/>
                <a:gd name="T17" fmla="*/ 6 h 97"/>
                <a:gd name="T18" fmla="*/ 33 w 66"/>
                <a:gd name="T19" fmla="*/ 0 h 97"/>
                <a:gd name="T20" fmla="*/ 27 w 66"/>
                <a:gd name="T21" fmla="*/ 22 h 97"/>
                <a:gd name="T22" fmla="*/ 2 w 66"/>
                <a:gd name="T23" fmla="*/ 27 h 97"/>
                <a:gd name="T24" fmla="*/ 10 w 66"/>
                <a:gd name="T25" fmla="*/ 31 h 97"/>
                <a:gd name="T26" fmla="*/ 6 w 66"/>
                <a:gd name="T27" fmla="*/ 43 h 97"/>
                <a:gd name="T28" fmla="*/ 21 w 66"/>
                <a:gd name="T29" fmla="*/ 47 h 97"/>
                <a:gd name="T30" fmla="*/ 8 w 66"/>
                <a:gd name="T31" fmla="*/ 63 h 97"/>
                <a:gd name="T32" fmla="*/ 23 w 66"/>
                <a:gd name="T33" fmla="*/ 61 h 97"/>
                <a:gd name="T34" fmla="*/ 0 w 66"/>
                <a:gd name="T35" fmla="*/ 7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" h="97">
                  <a:moveTo>
                    <a:pt x="0" y="80"/>
                  </a:moveTo>
                  <a:lnTo>
                    <a:pt x="8" y="89"/>
                  </a:lnTo>
                  <a:lnTo>
                    <a:pt x="2" y="96"/>
                  </a:lnTo>
                  <a:lnTo>
                    <a:pt x="62" y="82"/>
                  </a:lnTo>
                  <a:lnTo>
                    <a:pt x="65" y="31"/>
                  </a:lnTo>
                  <a:lnTo>
                    <a:pt x="58" y="20"/>
                  </a:lnTo>
                  <a:lnTo>
                    <a:pt x="41" y="24"/>
                  </a:lnTo>
                  <a:lnTo>
                    <a:pt x="35" y="17"/>
                  </a:lnTo>
                  <a:lnTo>
                    <a:pt x="41" y="6"/>
                  </a:lnTo>
                  <a:lnTo>
                    <a:pt x="35" y="0"/>
                  </a:lnTo>
                  <a:lnTo>
                    <a:pt x="29" y="24"/>
                  </a:lnTo>
                  <a:lnTo>
                    <a:pt x="2" y="31"/>
                  </a:lnTo>
                  <a:lnTo>
                    <a:pt x="10" y="35"/>
                  </a:lnTo>
                  <a:lnTo>
                    <a:pt x="6" y="49"/>
                  </a:lnTo>
                  <a:lnTo>
                    <a:pt x="23" y="53"/>
                  </a:lnTo>
                  <a:lnTo>
                    <a:pt x="8" y="71"/>
                  </a:lnTo>
                  <a:lnTo>
                    <a:pt x="25" y="69"/>
                  </a:lnTo>
                  <a:lnTo>
                    <a:pt x="0" y="8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84"/>
            <p:cNvSpPr>
              <a:spLocks/>
            </p:cNvSpPr>
            <p:nvPr/>
          </p:nvSpPr>
          <p:spPr bwMode="auto">
            <a:xfrm>
              <a:off x="2561" y="1837"/>
              <a:ext cx="39" cy="35"/>
            </a:xfrm>
            <a:custGeom>
              <a:avLst/>
              <a:gdLst>
                <a:gd name="T0" fmla="*/ 0 w 40"/>
                <a:gd name="T1" fmla="*/ 19 h 38"/>
                <a:gd name="T2" fmla="*/ 6 w 40"/>
                <a:gd name="T3" fmla="*/ 27 h 38"/>
                <a:gd name="T4" fmla="*/ 20 w 40"/>
                <a:gd name="T5" fmla="*/ 22 h 38"/>
                <a:gd name="T6" fmla="*/ 26 w 40"/>
                <a:gd name="T7" fmla="*/ 31 h 38"/>
                <a:gd name="T8" fmla="*/ 37 w 40"/>
                <a:gd name="T9" fmla="*/ 19 h 38"/>
                <a:gd name="T10" fmla="*/ 26 w 40"/>
                <a:gd name="T11" fmla="*/ 6 h 38"/>
                <a:gd name="T12" fmla="*/ 12 w 40"/>
                <a:gd name="T13" fmla="*/ 0 h 38"/>
                <a:gd name="T14" fmla="*/ 8 w 40"/>
                <a:gd name="T15" fmla="*/ 11 h 38"/>
                <a:gd name="T16" fmla="*/ 0 w 40"/>
                <a:gd name="T17" fmla="*/ 19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8">
                  <a:moveTo>
                    <a:pt x="0" y="23"/>
                  </a:moveTo>
                  <a:lnTo>
                    <a:pt x="6" y="32"/>
                  </a:lnTo>
                  <a:lnTo>
                    <a:pt x="22" y="26"/>
                  </a:lnTo>
                  <a:lnTo>
                    <a:pt x="28" y="37"/>
                  </a:lnTo>
                  <a:lnTo>
                    <a:pt x="39" y="23"/>
                  </a:lnTo>
                  <a:lnTo>
                    <a:pt x="28" y="6"/>
                  </a:lnTo>
                  <a:lnTo>
                    <a:pt x="12" y="0"/>
                  </a:lnTo>
                  <a:lnTo>
                    <a:pt x="8" y="13"/>
                  </a:lnTo>
                  <a:lnTo>
                    <a:pt x="0" y="2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85"/>
            <p:cNvSpPr>
              <a:spLocks/>
            </p:cNvSpPr>
            <p:nvPr/>
          </p:nvSpPr>
          <p:spPr bwMode="auto">
            <a:xfrm>
              <a:off x="2578" y="1755"/>
              <a:ext cx="18" cy="19"/>
            </a:xfrm>
            <a:custGeom>
              <a:avLst/>
              <a:gdLst>
                <a:gd name="T0" fmla="*/ 0 w 19"/>
                <a:gd name="T1" fmla="*/ 18 h 19"/>
                <a:gd name="T2" fmla="*/ 0 w 19"/>
                <a:gd name="T3" fmla="*/ 2 h 19"/>
                <a:gd name="T4" fmla="*/ 16 w 19"/>
                <a:gd name="T5" fmla="*/ 0 h 19"/>
                <a:gd name="T6" fmla="*/ 0 w 1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9">
                  <a:moveTo>
                    <a:pt x="0" y="18"/>
                  </a:moveTo>
                  <a:lnTo>
                    <a:pt x="0" y="2"/>
                  </a:lnTo>
                  <a:lnTo>
                    <a:pt x="18" y="0"/>
                  </a:lnTo>
                  <a:lnTo>
                    <a:pt x="0" y="1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86"/>
            <p:cNvSpPr>
              <a:spLocks/>
            </p:cNvSpPr>
            <p:nvPr/>
          </p:nvSpPr>
          <p:spPr bwMode="auto">
            <a:xfrm>
              <a:off x="2580" y="1772"/>
              <a:ext cx="18" cy="19"/>
            </a:xfrm>
            <a:custGeom>
              <a:avLst/>
              <a:gdLst>
                <a:gd name="T0" fmla="*/ 0 w 19"/>
                <a:gd name="T1" fmla="*/ 15 h 19"/>
                <a:gd name="T2" fmla="*/ 9 w 19"/>
                <a:gd name="T3" fmla="*/ 0 h 19"/>
                <a:gd name="T4" fmla="*/ 16 w 19"/>
                <a:gd name="T5" fmla="*/ 18 h 19"/>
                <a:gd name="T6" fmla="*/ 0 w 19"/>
                <a:gd name="T7" fmla="*/ 1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9">
                  <a:moveTo>
                    <a:pt x="0" y="15"/>
                  </a:moveTo>
                  <a:lnTo>
                    <a:pt x="9" y="0"/>
                  </a:lnTo>
                  <a:lnTo>
                    <a:pt x="18" y="18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87"/>
            <p:cNvSpPr>
              <a:spLocks/>
            </p:cNvSpPr>
            <p:nvPr/>
          </p:nvSpPr>
          <p:spPr bwMode="auto">
            <a:xfrm>
              <a:off x="2588" y="1751"/>
              <a:ext cx="122" cy="222"/>
            </a:xfrm>
            <a:custGeom>
              <a:avLst/>
              <a:gdLst>
                <a:gd name="T0" fmla="*/ 0 w 125"/>
                <a:gd name="T1" fmla="*/ 49 h 238"/>
                <a:gd name="T2" fmla="*/ 6 w 125"/>
                <a:gd name="T3" fmla="*/ 21 h 238"/>
                <a:gd name="T4" fmla="*/ 18 w 125"/>
                <a:gd name="T5" fmla="*/ 0 h 238"/>
                <a:gd name="T6" fmla="*/ 45 w 125"/>
                <a:gd name="T7" fmla="*/ 0 h 238"/>
                <a:gd name="T8" fmla="*/ 29 w 125"/>
                <a:gd name="T9" fmla="*/ 26 h 238"/>
                <a:gd name="T10" fmla="*/ 64 w 125"/>
                <a:gd name="T11" fmla="*/ 32 h 238"/>
                <a:gd name="T12" fmla="*/ 43 w 125"/>
                <a:gd name="T13" fmla="*/ 64 h 238"/>
                <a:gd name="T14" fmla="*/ 68 w 125"/>
                <a:gd name="T15" fmla="*/ 76 h 238"/>
                <a:gd name="T16" fmla="*/ 95 w 125"/>
                <a:gd name="T17" fmla="*/ 118 h 238"/>
                <a:gd name="T18" fmla="*/ 86 w 125"/>
                <a:gd name="T19" fmla="*/ 121 h 238"/>
                <a:gd name="T20" fmla="*/ 99 w 125"/>
                <a:gd name="T21" fmla="*/ 131 h 238"/>
                <a:gd name="T22" fmla="*/ 93 w 125"/>
                <a:gd name="T23" fmla="*/ 142 h 238"/>
                <a:gd name="T24" fmla="*/ 118 w 125"/>
                <a:gd name="T25" fmla="*/ 144 h 238"/>
                <a:gd name="T26" fmla="*/ 102 w 125"/>
                <a:gd name="T27" fmla="*/ 171 h 238"/>
                <a:gd name="T28" fmla="*/ 111 w 125"/>
                <a:gd name="T29" fmla="*/ 181 h 238"/>
                <a:gd name="T30" fmla="*/ 6 w 125"/>
                <a:gd name="T31" fmla="*/ 206 h 238"/>
                <a:gd name="T32" fmla="*/ 53 w 125"/>
                <a:gd name="T33" fmla="*/ 169 h 238"/>
                <a:gd name="T34" fmla="*/ 41 w 125"/>
                <a:gd name="T35" fmla="*/ 174 h 238"/>
                <a:gd name="T36" fmla="*/ 14 w 125"/>
                <a:gd name="T37" fmla="*/ 163 h 238"/>
                <a:gd name="T38" fmla="*/ 33 w 125"/>
                <a:gd name="T39" fmla="*/ 148 h 238"/>
                <a:gd name="T40" fmla="*/ 20 w 125"/>
                <a:gd name="T41" fmla="*/ 142 h 238"/>
                <a:gd name="T42" fmla="*/ 47 w 125"/>
                <a:gd name="T43" fmla="*/ 128 h 238"/>
                <a:gd name="T44" fmla="*/ 51 w 125"/>
                <a:gd name="T45" fmla="*/ 109 h 238"/>
                <a:gd name="T46" fmla="*/ 37 w 125"/>
                <a:gd name="T47" fmla="*/ 104 h 238"/>
                <a:gd name="T48" fmla="*/ 45 w 125"/>
                <a:gd name="T49" fmla="*/ 91 h 238"/>
                <a:gd name="T50" fmla="*/ 18 w 125"/>
                <a:gd name="T51" fmla="*/ 96 h 238"/>
                <a:gd name="T52" fmla="*/ 18 w 125"/>
                <a:gd name="T53" fmla="*/ 69 h 238"/>
                <a:gd name="T54" fmla="*/ 6 w 125"/>
                <a:gd name="T55" fmla="*/ 82 h 238"/>
                <a:gd name="T56" fmla="*/ 14 w 125"/>
                <a:gd name="T57" fmla="*/ 50 h 238"/>
                <a:gd name="T58" fmla="*/ 0 w 125"/>
                <a:gd name="T59" fmla="*/ 49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" h="238">
                  <a:moveTo>
                    <a:pt x="0" y="56"/>
                  </a:moveTo>
                  <a:lnTo>
                    <a:pt x="6" y="25"/>
                  </a:lnTo>
                  <a:lnTo>
                    <a:pt x="18" y="0"/>
                  </a:lnTo>
                  <a:lnTo>
                    <a:pt x="47" y="0"/>
                  </a:lnTo>
                  <a:lnTo>
                    <a:pt x="31" y="30"/>
                  </a:lnTo>
                  <a:lnTo>
                    <a:pt x="68" y="36"/>
                  </a:lnTo>
                  <a:lnTo>
                    <a:pt x="45" y="74"/>
                  </a:lnTo>
                  <a:lnTo>
                    <a:pt x="72" y="87"/>
                  </a:lnTo>
                  <a:lnTo>
                    <a:pt x="99" y="136"/>
                  </a:lnTo>
                  <a:lnTo>
                    <a:pt x="90" y="139"/>
                  </a:lnTo>
                  <a:lnTo>
                    <a:pt x="103" y="150"/>
                  </a:lnTo>
                  <a:lnTo>
                    <a:pt x="97" y="163"/>
                  </a:lnTo>
                  <a:lnTo>
                    <a:pt x="124" y="165"/>
                  </a:lnTo>
                  <a:lnTo>
                    <a:pt x="107" y="196"/>
                  </a:lnTo>
                  <a:lnTo>
                    <a:pt x="117" y="208"/>
                  </a:lnTo>
                  <a:lnTo>
                    <a:pt x="6" y="237"/>
                  </a:lnTo>
                  <a:lnTo>
                    <a:pt x="55" y="194"/>
                  </a:lnTo>
                  <a:lnTo>
                    <a:pt x="43" y="201"/>
                  </a:lnTo>
                  <a:lnTo>
                    <a:pt x="14" y="188"/>
                  </a:lnTo>
                  <a:lnTo>
                    <a:pt x="35" y="170"/>
                  </a:lnTo>
                  <a:lnTo>
                    <a:pt x="20" y="163"/>
                  </a:lnTo>
                  <a:lnTo>
                    <a:pt x="49" y="147"/>
                  </a:lnTo>
                  <a:lnTo>
                    <a:pt x="53" y="125"/>
                  </a:lnTo>
                  <a:lnTo>
                    <a:pt x="39" y="119"/>
                  </a:lnTo>
                  <a:lnTo>
                    <a:pt x="47" y="105"/>
                  </a:lnTo>
                  <a:lnTo>
                    <a:pt x="18" y="110"/>
                  </a:lnTo>
                  <a:lnTo>
                    <a:pt x="18" y="79"/>
                  </a:lnTo>
                  <a:lnTo>
                    <a:pt x="6" y="94"/>
                  </a:lnTo>
                  <a:lnTo>
                    <a:pt x="14" y="58"/>
                  </a:lnTo>
                  <a:lnTo>
                    <a:pt x="0" y="5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88"/>
            <p:cNvSpPr>
              <a:spLocks/>
            </p:cNvSpPr>
            <p:nvPr/>
          </p:nvSpPr>
          <p:spPr bwMode="auto">
            <a:xfrm>
              <a:off x="3432" y="1423"/>
              <a:ext cx="36" cy="22"/>
            </a:xfrm>
            <a:custGeom>
              <a:avLst/>
              <a:gdLst>
                <a:gd name="T0" fmla="*/ 0 w 37"/>
                <a:gd name="T1" fmla="*/ 19 h 24"/>
                <a:gd name="T2" fmla="*/ 8 w 37"/>
                <a:gd name="T3" fmla="*/ 0 h 24"/>
                <a:gd name="T4" fmla="*/ 34 w 37"/>
                <a:gd name="T5" fmla="*/ 11 h 24"/>
                <a:gd name="T6" fmla="*/ 0 w 37"/>
                <a:gd name="T7" fmla="*/ 19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4">
                  <a:moveTo>
                    <a:pt x="0" y="23"/>
                  </a:moveTo>
                  <a:lnTo>
                    <a:pt x="8" y="0"/>
                  </a:lnTo>
                  <a:lnTo>
                    <a:pt x="36" y="13"/>
                  </a:lnTo>
                  <a:lnTo>
                    <a:pt x="0" y="2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89"/>
            <p:cNvSpPr>
              <a:spLocks/>
            </p:cNvSpPr>
            <p:nvPr/>
          </p:nvSpPr>
          <p:spPr bwMode="auto">
            <a:xfrm>
              <a:off x="2984" y="2148"/>
              <a:ext cx="28" cy="65"/>
            </a:xfrm>
            <a:custGeom>
              <a:avLst/>
              <a:gdLst>
                <a:gd name="T0" fmla="*/ 0 w 29"/>
                <a:gd name="T1" fmla="*/ 45 h 71"/>
                <a:gd name="T2" fmla="*/ 2 w 29"/>
                <a:gd name="T3" fmla="*/ 15 h 71"/>
                <a:gd name="T4" fmla="*/ 14 w 29"/>
                <a:gd name="T5" fmla="*/ 0 h 71"/>
                <a:gd name="T6" fmla="*/ 26 w 29"/>
                <a:gd name="T7" fmla="*/ 35 h 71"/>
                <a:gd name="T8" fmla="*/ 14 w 29"/>
                <a:gd name="T9" fmla="*/ 59 h 71"/>
                <a:gd name="T10" fmla="*/ 0 w 29"/>
                <a:gd name="T11" fmla="*/ 4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71">
                  <a:moveTo>
                    <a:pt x="0" y="54"/>
                  </a:moveTo>
                  <a:lnTo>
                    <a:pt x="2" y="18"/>
                  </a:lnTo>
                  <a:lnTo>
                    <a:pt x="14" y="0"/>
                  </a:lnTo>
                  <a:lnTo>
                    <a:pt x="28" y="42"/>
                  </a:lnTo>
                  <a:lnTo>
                    <a:pt x="14" y="70"/>
                  </a:lnTo>
                  <a:lnTo>
                    <a:pt x="0" y="5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90"/>
            <p:cNvSpPr>
              <a:spLocks/>
            </p:cNvSpPr>
            <p:nvPr/>
          </p:nvSpPr>
          <p:spPr bwMode="auto">
            <a:xfrm>
              <a:off x="2829" y="2002"/>
              <a:ext cx="123" cy="55"/>
            </a:xfrm>
            <a:custGeom>
              <a:avLst/>
              <a:gdLst>
                <a:gd name="T0" fmla="*/ 0 w 126"/>
                <a:gd name="T1" fmla="*/ 29 h 57"/>
                <a:gd name="T2" fmla="*/ 4 w 126"/>
                <a:gd name="T3" fmla="*/ 33 h 57"/>
                <a:gd name="T4" fmla="*/ 4 w 126"/>
                <a:gd name="T5" fmla="*/ 43 h 57"/>
                <a:gd name="T6" fmla="*/ 17 w 126"/>
                <a:gd name="T7" fmla="*/ 43 h 57"/>
                <a:gd name="T8" fmla="*/ 41 w 126"/>
                <a:gd name="T9" fmla="*/ 40 h 57"/>
                <a:gd name="T10" fmla="*/ 64 w 126"/>
                <a:gd name="T11" fmla="*/ 52 h 57"/>
                <a:gd name="T12" fmla="*/ 103 w 126"/>
                <a:gd name="T13" fmla="*/ 43 h 57"/>
                <a:gd name="T14" fmla="*/ 119 w 126"/>
                <a:gd name="T15" fmla="*/ 15 h 57"/>
                <a:gd name="T16" fmla="*/ 110 w 126"/>
                <a:gd name="T17" fmla="*/ 0 h 57"/>
                <a:gd name="T18" fmla="*/ 66 w 126"/>
                <a:gd name="T19" fmla="*/ 0 h 57"/>
                <a:gd name="T20" fmla="*/ 53 w 126"/>
                <a:gd name="T21" fmla="*/ 29 h 57"/>
                <a:gd name="T22" fmla="*/ 0 w 126"/>
                <a:gd name="T23" fmla="*/ 2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57">
                  <a:moveTo>
                    <a:pt x="0" y="31"/>
                  </a:moveTo>
                  <a:lnTo>
                    <a:pt x="4" y="35"/>
                  </a:lnTo>
                  <a:lnTo>
                    <a:pt x="4" y="47"/>
                  </a:lnTo>
                  <a:lnTo>
                    <a:pt x="17" y="47"/>
                  </a:lnTo>
                  <a:lnTo>
                    <a:pt x="43" y="42"/>
                  </a:lnTo>
                  <a:lnTo>
                    <a:pt x="68" y="56"/>
                  </a:lnTo>
                  <a:lnTo>
                    <a:pt x="108" y="47"/>
                  </a:lnTo>
                  <a:lnTo>
                    <a:pt x="125" y="17"/>
                  </a:lnTo>
                  <a:lnTo>
                    <a:pt x="116" y="0"/>
                  </a:lnTo>
                  <a:lnTo>
                    <a:pt x="70" y="0"/>
                  </a:lnTo>
                  <a:lnTo>
                    <a:pt x="55" y="31"/>
                  </a:lnTo>
                  <a:lnTo>
                    <a:pt x="0" y="3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91"/>
            <p:cNvSpPr>
              <a:spLocks/>
            </p:cNvSpPr>
            <p:nvPr/>
          </p:nvSpPr>
          <p:spPr bwMode="auto">
            <a:xfrm>
              <a:off x="3032" y="2108"/>
              <a:ext cx="98" cy="68"/>
            </a:xfrm>
            <a:custGeom>
              <a:avLst/>
              <a:gdLst>
                <a:gd name="T0" fmla="*/ 0 w 100"/>
                <a:gd name="T1" fmla="*/ 44 h 71"/>
                <a:gd name="T2" fmla="*/ 6 w 100"/>
                <a:gd name="T3" fmla="*/ 0 h 71"/>
                <a:gd name="T4" fmla="*/ 95 w 100"/>
                <a:gd name="T5" fmla="*/ 11 h 71"/>
                <a:gd name="T6" fmla="*/ 76 w 100"/>
                <a:gd name="T7" fmla="*/ 37 h 71"/>
                <a:gd name="T8" fmla="*/ 84 w 100"/>
                <a:gd name="T9" fmla="*/ 52 h 71"/>
                <a:gd name="T10" fmla="*/ 59 w 100"/>
                <a:gd name="T11" fmla="*/ 55 h 71"/>
                <a:gd name="T12" fmla="*/ 47 w 100"/>
                <a:gd name="T13" fmla="*/ 64 h 71"/>
                <a:gd name="T14" fmla="*/ 8 w 100"/>
                <a:gd name="T15" fmla="*/ 64 h 71"/>
                <a:gd name="T16" fmla="*/ 0 w 100"/>
                <a:gd name="T17" fmla="*/ 44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71">
                  <a:moveTo>
                    <a:pt x="0" y="48"/>
                  </a:moveTo>
                  <a:lnTo>
                    <a:pt x="6" y="0"/>
                  </a:lnTo>
                  <a:lnTo>
                    <a:pt x="99" y="13"/>
                  </a:lnTo>
                  <a:lnTo>
                    <a:pt x="80" y="41"/>
                  </a:lnTo>
                  <a:lnTo>
                    <a:pt x="88" y="56"/>
                  </a:lnTo>
                  <a:lnTo>
                    <a:pt x="61" y="59"/>
                  </a:lnTo>
                  <a:lnTo>
                    <a:pt x="49" y="70"/>
                  </a:lnTo>
                  <a:lnTo>
                    <a:pt x="8" y="70"/>
                  </a:lnTo>
                  <a:lnTo>
                    <a:pt x="0" y="4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92"/>
            <p:cNvSpPr>
              <a:spLocks/>
            </p:cNvSpPr>
            <p:nvPr/>
          </p:nvSpPr>
          <p:spPr bwMode="auto">
            <a:xfrm>
              <a:off x="3189" y="2300"/>
              <a:ext cx="37" cy="21"/>
            </a:xfrm>
            <a:custGeom>
              <a:avLst/>
              <a:gdLst>
                <a:gd name="T0" fmla="*/ 0 w 38"/>
                <a:gd name="T1" fmla="*/ 9 h 25"/>
                <a:gd name="T2" fmla="*/ 12 w 38"/>
                <a:gd name="T3" fmla="*/ 17 h 25"/>
                <a:gd name="T4" fmla="*/ 35 w 38"/>
                <a:gd name="T5" fmla="*/ 0 h 25"/>
                <a:gd name="T6" fmla="*/ 0 w 38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5">
                  <a:moveTo>
                    <a:pt x="0" y="13"/>
                  </a:moveTo>
                  <a:lnTo>
                    <a:pt x="12" y="24"/>
                  </a:lnTo>
                  <a:lnTo>
                    <a:pt x="37" y="0"/>
                  </a:lnTo>
                  <a:lnTo>
                    <a:pt x="0" y="1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93"/>
            <p:cNvSpPr>
              <a:spLocks/>
            </p:cNvSpPr>
            <p:nvPr/>
          </p:nvSpPr>
          <p:spPr bwMode="auto">
            <a:xfrm>
              <a:off x="2871" y="1941"/>
              <a:ext cx="162" cy="85"/>
            </a:xfrm>
            <a:custGeom>
              <a:avLst/>
              <a:gdLst>
                <a:gd name="T0" fmla="*/ 0 w 166"/>
                <a:gd name="T1" fmla="*/ 20 h 89"/>
                <a:gd name="T2" fmla="*/ 27 w 166"/>
                <a:gd name="T3" fmla="*/ 57 h 89"/>
                <a:gd name="T4" fmla="*/ 71 w 166"/>
                <a:gd name="T5" fmla="*/ 55 h 89"/>
                <a:gd name="T6" fmla="*/ 79 w 166"/>
                <a:gd name="T7" fmla="*/ 74 h 89"/>
                <a:gd name="T8" fmla="*/ 98 w 166"/>
                <a:gd name="T9" fmla="*/ 80 h 89"/>
                <a:gd name="T10" fmla="*/ 131 w 166"/>
                <a:gd name="T11" fmla="*/ 64 h 89"/>
                <a:gd name="T12" fmla="*/ 150 w 166"/>
                <a:gd name="T13" fmla="*/ 66 h 89"/>
                <a:gd name="T14" fmla="*/ 157 w 166"/>
                <a:gd name="T15" fmla="*/ 51 h 89"/>
                <a:gd name="T16" fmla="*/ 119 w 166"/>
                <a:gd name="T17" fmla="*/ 46 h 89"/>
                <a:gd name="T18" fmla="*/ 41 w 166"/>
                <a:gd name="T19" fmla="*/ 8 h 89"/>
                <a:gd name="T20" fmla="*/ 33 w 166"/>
                <a:gd name="T21" fmla="*/ 0 h 89"/>
                <a:gd name="T22" fmla="*/ 0 w 166"/>
                <a:gd name="T23" fmla="*/ 2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6" h="89">
                  <a:moveTo>
                    <a:pt x="0" y="22"/>
                  </a:moveTo>
                  <a:lnTo>
                    <a:pt x="29" y="63"/>
                  </a:lnTo>
                  <a:lnTo>
                    <a:pt x="75" y="61"/>
                  </a:lnTo>
                  <a:lnTo>
                    <a:pt x="83" y="81"/>
                  </a:lnTo>
                  <a:lnTo>
                    <a:pt x="102" y="88"/>
                  </a:lnTo>
                  <a:lnTo>
                    <a:pt x="137" y="70"/>
                  </a:lnTo>
                  <a:lnTo>
                    <a:pt x="158" y="72"/>
                  </a:lnTo>
                  <a:lnTo>
                    <a:pt x="165" y="55"/>
                  </a:lnTo>
                  <a:lnTo>
                    <a:pt x="125" y="50"/>
                  </a:lnTo>
                  <a:lnTo>
                    <a:pt x="43" y="8"/>
                  </a:lnTo>
                  <a:lnTo>
                    <a:pt x="35" y="0"/>
                  </a:lnTo>
                  <a:lnTo>
                    <a:pt x="0" y="2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94"/>
            <p:cNvSpPr>
              <a:spLocks/>
            </p:cNvSpPr>
            <p:nvPr/>
          </p:nvSpPr>
          <p:spPr bwMode="auto">
            <a:xfrm>
              <a:off x="2835" y="1829"/>
              <a:ext cx="21" cy="17"/>
            </a:xfrm>
            <a:custGeom>
              <a:avLst/>
              <a:gdLst>
                <a:gd name="T0" fmla="*/ 0 w 21"/>
                <a:gd name="T1" fmla="*/ 15 h 18"/>
                <a:gd name="T2" fmla="*/ 15 w 21"/>
                <a:gd name="T3" fmla="*/ 0 h 18"/>
                <a:gd name="T4" fmla="*/ 20 w 21"/>
                <a:gd name="T5" fmla="*/ 9 h 18"/>
                <a:gd name="T6" fmla="*/ 0 w 21"/>
                <a:gd name="T7" fmla="*/ 1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8">
                  <a:moveTo>
                    <a:pt x="0" y="17"/>
                  </a:moveTo>
                  <a:lnTo>
                    <a:pt x="15" y="0"/>
                  </a:lnTo>
                  <a:lnTo>
                    <a:pt x="20" y="10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95"/>
            <p:cNvSpPr>
              <a:spLocks/>
            </p:cNvSpPr>
            <p:nvPr/>
          </p:nvSpPr>
          <p:spPr bwMode="auto">
            <a:xfrm>
              <a:off x="2855" y="1814"/>
              <a:ext cx="30" cy="32"/>
            </a:xfrm>
            <a:custGeom>
              <a:avLst/>
              <a:gdLst>
                <a:gd name="T0" fmla="*/ 0 w 31"/>
                <a:gd name="T1" fmla="*/ 13 h 34"/>
                <a:gd name="T2" fmla="*/ 19 w 31"/>
                <a:gd name="T3" fmla="*/ 29 h 34"/>
                <a:gd name="T4" fmla="*/ 28 w 31"/>
                <a:gd name="T5" fmla="*/ 13 h 34"/>
                <a:gd name="T6" fmla="*/ 23 w 31"/>
                <a:gd name="T7" fmla="*/ 0 h 34"/>
                <a:gd name="T8" fmla="*/ 0 w 31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4">
                  <a:moveTo>
                    <a:pt x="0" y="15"/>
                  </a:moveTo>
                  <a:lnTo>
                    <a:pt x="21" y="33"/>
                  </a:lnTo>
                  <a:lnTo>
                    <a:pt x="30" y="15"/>
                  </a:lnTo>
                  <a:lnTo>
                    <a:pt x="25" y="0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96"/>
            <p:cNvSpPr>
              <a:spLocks/>
            </p:cNvSpPr>
            <p:nvPr/>
          </p:nvSpPr>
          <p:spPr bwMode="auto">
            <a:xfrm>
              <a:off x="3004" y="1401"/>
              <a:ext cx="172" cy="314"/>
            </a:xfrm>
            <a:custGeom>
              <a:avLst/>
              <a:gdLst>
                <a:gd name="T0" fmla="*/ 0 w 176"/>
                <a:gd name="T1" fmla="*/ 31 h 334"/>
                <a:gd name="T2" fmla="*/ 10 w 176"/>
                <a:gd name="T3" fmla="*/ 22 h 334"/>
                <a:gd name="T4" fmla="*/ 27 w 176"/>
                <a:gd name="T5" fmla="*/ 39 h 334"/>
                <a:gd name="T6" fmla="*/ 62 w 176"/>
                <a:gd name="T7" fmla="*/ 40 h 334"/>
                <a:gd name="T8" fmla="*/ 79 w 176"/>
                <a:gd name="T9" fmla="*/ 31 h 334"/>
                <a:gd name="T10" fmla="*/ 83 w 176"/>
                <a:gd name="T11" fmla="*/ 6 h 334"/>
                <a:gd name="T12" fmla="*/ 114 w 176"/>
                <a:gd name="T13" fmla="*/ 0 h 334"/>
                <a:gd name="T14" fmla="*/ 129 w 176"/>
                <a:gd name="T15" fmla="*/ 9 h 334"/>
                <a:gd name="T16" fmla="*/ 129 w 176"/>
                <a:gd name="T17" fmla="*/ 31 h 334"/>
                <a:gd name="T18" fmla="*/ 121 w 176"/>
                <a:gd name="T19" fmla="*/ 52 h 334"/>
                <a:gd name="T20" fmla="*/ 146 w 176"/>
                <a:gd name="T21" fmla="*/ 74 h 334"/>
                <a:gd name="T22" fmla="*/ 131 w 176"/>
                <a:gd name="T23" fmla="*/ 95 h 334"/>
                <a:gd name="T24" fmla="*/ 148 w 176"/>
                <a:gd name="T25" fmla="*/ 128 h 334"/>
                <a:gd name="T26" fmla="*/ 139 w 176"/>
                <a:gd name="T27" fmla="*/ 157 h 334"/>
                <a:gd name="T28" fmla="*/ 167 w 176"/>
                <a:gd name="T29" fmla="*/ 219 h 334"/>
                <a:gd name="T30" fmla="*/ 107 w 176"/>
                <a:gd name="T31" fmla="*/ 275 h 334"/>
                <a:gd name="T32" fmla="*/ 35 w 176"/>
                <a:gd name="T33" fmla="*/ 294 h 334"/>
                <a:gd name="T34" fmla="*/ 33 w 176"/>
                <a:gd name="T35" fmla="*/ 282 h 334"/>
                <a:gd name="T36" fmla="*/ 10 w 176"/>
                <a:gd name="T37" fmla="*/ 273 h 334"/>
                <a:gd name="T38" fmla="*/ 8 w 176"/>
                <a:gd name="T39" fmla="*/ 216 h 334"/>
                <a:gd name="T40" fmla="*/ 73 w 176"/>
                <a:gd name="T41" fmla="*/ 154 h 334"/>
                <a:gd name="T42" fmla="*/ 52 w 176"/>
                <a:gd name="T43" fmla="*/ 124 h 334"/>
                <a:gd name="T44" fmla="*/ 45 w 176"/>
                <a:gd name="T45" fmla="*/ 63 h 334"/>
                <a:gd name="T46" fmla="*/ 0 w 176"/>
                <a:gd name="T47" fmla="*/ 31 h 3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334">
                  <a:moveTo>
                    <a:pt x="0" y="35"/>
                  </a:moveTo>
                  <a:lnTo>
                    <a:pt x="10" y="24"/>
                  </a:lnTo>
                  <a:lnTo>
                    <a:pt x="29" y="44"/>
                  </a:lnTo>
                  <a:lnTo>
                    <a:pt x="64" y="46"/>
                  </a:lnTo>
                  <a:lnTo>
                    <a:pt x="83" y="35"/>
                  </a:lnTo>
                  <a:lnTo>
                    <a:pt x="87" y="6"/>
                  </a:lnTo>
                  <a:lnTo>
                    <a:pt x="120" y="0"/>
                  </a:lnTo>
                  <a:lnTo>
                    <a:pt x="135" y="11"/>
                  </a:lnTo>
                  <a:lnTo>
                    <a:pt x="135" y="35"/>
                  </a:lnTo>
                  <a:lnTo>
                    <a:pt x="127" y="58"/>
                  </a:lnTo>
                  <a:lnTo>
                    <a:pt x="152" y="84"/>
                  </a:lnTo>
                  <a:lnTo>
                    <a:pt x="137" y="107"/>
                  </a:lnTo>
                  <a:lnTo>
                    <a:pt x="154" y="145"/>
                  </a:lnTo>
                  <a:lnTo>
                    <a:pt x="145" y="178"/>
                  </a:lnTo>
                  <a:lnTo>
                    <a:pt x="175" y="248"/>
                  </a:lnTo>
                  <a:lnTo>
                    <a:pt x="112" y="312"/>
                  </a:lnTo>
                  <a:lnTo>
                    <a:pt x="37" y="333"/>
                  </a:lnTo>
                  <a:lnTo>
                    <a:pt x="35" y="319"/>
                  </a:lnTo>
                  <a:lnTo>
                    <a:pt x="10" y="308"/>
                  </a:lnTo>
                  <a:lnTo>
                    <a:pt x="8" y="245"/>
                  </a:lnTo>
                  <a:lnTo>
                    <a:pt x="77" y="174"/>
                  </a:lnTo>
                  <a:lnTo>
                    <a:pt x="54" y="140"/>
                  </a:lnTo>
                  <a:lnTo>
                    <a:pt x="47" y="71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97"/>
            <p:cNvSpPr>
              <a:spLocks/>
            </p:cNvSpPr>
            <p:nvPr/>
          </p:nvSpPr>
          <p:spPr bwMode="auto">
            <a:xfrm>
              <a:off x="2998" y="2164"/>
              <a:ext cx="99" cy="119"/>
            </a:xfrm>
            <a:custGeom>
              <a:avLst/>
              <a:gdLst>
                <a:gd name="T0" fmla="*/ 0 w 101"/>
                <a:gd name="T1" fmla="*/ 44 h 127"/>
                <a:gd name="T2" fmla="*/ 14 w 101"/>
                <a:gd name="T3" fmla="*/ 20 h 127"/>
                <a:gd name="T4" fmla="*/ 43 w 101"/>
                <a:gd name="T5" fmla="*/ 9 h 127"/>
                <a:gd name="T6" fmla="*/ 81 w 101"/>
                <a:gd name="T7" fmla="*/ 11 h 127"/>
                <a:gd name="T8" fmla="*/ 96 w 101"/>
                <a:gd name="T9" fmla="*/ 0 h 127"/>
                <a:gd name="T10" fmla="*/ 91 w 101"/>
                <a:gd name="T11" fmla="*/ 22 h 127"/>
                <a:gd name="T12" fmla="*/ 66 w 101"/>
                <a:gd name="T13" fmla="*/ 20 h 127"/>
                <a:gd name="T14" fmla="*/ 52 w 101"/>
                <a:gd name="T15" fmla="*/ 38 h 127"/>
                <a:gd name="T16" fmla="*/ 39 w 101"/>
                <a:gd name="T17" fmla="*/ 26 h 127"/>
                <a:gd name="T18" fmla="*/ 48 w 101"/>
                <a:gd name="T19" fmla="*/ 56 h 127"/>
                <a:gd name="T20" fmla="*/ 35 w 101"/>
                <a:gd name="T21" fmla="*/ 62 h 127"/>
                <a:gd name="T22" fmla="*/ 58 w 101"/>
                <a:gd name="T23" fmla="*/ 74 h 127"/>
                <a:gd name="T24" fmla="*/ 58 w 101"/>
                <a:gd name="T25" fmla="*/ 85 h 127"/>
                <a:gd name="T26" fmla="*/ 39 w 101"/>
                <a:gd name="T27" fmla="*/ 89 h 127"/>
                <a:gd name="T28" fmla="*/ 45 w 101"/>
                <a:gd name="T29" fmla="*/ 111 h 127"/>
                <a:gd name="T30" fmla="*/ 25 w 101"/>
                <a:gd name="T31" fmla="*/ 103 h 127"/>
                <a:gd name="T32" fmla="*/ 16 w 101"/>
                <a:gd name="T33" fmla="*/ 83 h 127"/>
                <a:gd name="T34" fmla="*/ 45 w 101"/>
                <a:gd name="T35" fmla="*/ 76 h 127"/>
                <a:gd name="T36" fmla="*/ 18 w 101"/>
                <a:gd name="T37" fmla="*/ 74 h 127"/>
                <a:gd name="T38" fmla="*/ 0 w 101"/>
                <a:gd name="T39" fmla="*/ 44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1" h="127">
                  <a:moveTo>
                    <a:pt x="0" y="50"/>
                  </a:moveTo>
                  <a:lnTo>
                    <a:pt x="14" y="22"/>
                  </a:lnTo>
                  <a:lnTo>
                    <a:pt x="45" y="11"/>
                  </a:lnTo>
                  <a:lnTo>
                    <a:pt x="85" y="13"/>
                  </a:lnTo>
                  <a:lnTo>
                    <a:pt x="100" y="0"/>
                  </a:lnTo>
                  <a:lnTo>
                    <a:pt x="95" y="26"/>
                  </a:lnTo>
                  <a:lnTo>
                    <a:pt x="68" y="22"/>
                  </a:lnTo>
                  <a:lnTo>
                    <a:pt x="54" y="44"/>
                  </a:lnTo>
                  <a:lnTo>
                    <a:pt x="41" y="30"/>
                  </a:lnTo>
                  <a:lnTo>
                    <a:pt x="50" y="64"/>
                  </a:lnTo>
                  <a:lnTo>
                    <a:pt x="37" y="70"/>
                  </a:lnTo>
                  <a:lnTo>
                    <a:pt x="60" y="84"/>
                  </a:lnTo>
                  <a:lnTo>
                    <a:pt x="60" y="97"/>
                  </a:lnTo>
                  <a:lnTo>
                    <a:pt x="41" y="101"/>
                  </a:lnTo>
                  <a:lnTo>
                    <a:pt x="47" y="126"/>
                  </a:lnTo>
                  <a:lnTo>
                    <a:pt x="25" y="117"/>
                  </a:lnTo>
                  <a:lnTo>
                    <a:pt x="16" y="95"/>
                  </a:lnTo>
                  <a:lnTo>
                    <a:pt x="47" y="86"/>
                  </a:lnTo>
                  <a:lnTo>
                    <a:pt x="18" y="84"/>
                  </a:lnTo>
                  <a:lnTo>
                    <a:pt x="0" y="5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98"/>
            <p:cNvSpPr>
              <a:spLocks/>
            </p:cNvSpPr>
            <p:nvPr/>
          </p:nvSpPr>
          <p:spPr bwMode="auto">
            <a:xfrm>
              <a:off x="3062" y="2301"/>
              <a:ext cx="35" cy="17"/>
            </a:xfrm>
            <a:custGeom>
              <a:avLst/>
              <a:gdLst>
                <a:gd name="T0" fmla="*/ 0 w 36"/>
                <a:gd name="T1" fmla="*/ 15 h 18"/>
                <a:gd name="T2" fmla="*/ 3 w 36"/>
                <a:gd name="T3" fmla="*/ 0 h 18"/>
                <a:gd name="T4" fmla="*/ 33 w 36"/>
                <a:gd name="T5" fmla="*/ 15 h 18"/>
                <a:gd name="T6" fmla="*/ 11 w 36"/>
                <a:gd name="T7" fmla="*/ 15 h 18"/>
                <a:gd name="T8" fmla="*/ 0 w 36"/>
                <a:gd name="T9" fmla="*/ 1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8">
                  <a:moveTo>
                    <a:pt x="0" y="17"/>
                  </a:moveTo>
                  <a:lnTo>
                    <a:pt x="3" y="0"/>
                  </a:lnTo>
                  <a:lnTo>
                    <a:pt x="35" y="17"/>
                  </a:lnTo>
                  <a:lnTo>
                    <a:pt x="11" y="17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99"/>
            <p:cNvSpPr>
              <a:spLocks/>
            </p:cNvSpPr>
            <p:nvPr/>
          </p:nvSpPr>
          <p:spPr bwMode="auto">
            <a:xfrm>
              <a:off x="2934" y="2006"/>
              <a:ext cx="105" cy="70"/>
            </a:xfrm>
            <a:custGeom>
              <a:avLst/>
              <a:gdLst>
                <a:gd name="T0" fmla="*/ 0 w 108"/>
                <a:gd name="T1" fmla="*/ 37 h 75"/>
                <a:gd name="T2" fmla="*/ 18 w 108"/>
                <a:gd name="T3" fmla="*/ 11 h 75"/>
                <a:gd name="T4" fmla="*/ 35 w 108"/>
                <a:gd name="T5" fmla="*/ 18 h 75"/>
                <a:gd name="T6" fmla="*/ 71 w 108"/>
                <a:gd name="T7" fmla="*/ 0 h 75"/>
                <a:gd name="T8" fmla="*/ 90 w 108"/>
                <a:gd name="T9" fmla="*/ 4 h 75"/>
                <a:gd name="T10" fmla="*/ 101 w 108"/>
                <a:gd name="T11" fmla="*/ 14 h 75"/>
                <a:gd name="T12" fmla="*/ 61 w 108"/>
                <a:gd name="T13" fmla="*/ 56 h 75"/>
                <a:gd name="T14" fmla="*/ 31 w 108"/>
                <a:gd name="T15" fmla="*/ 64 h 75"/>
                <a:gd name="T16" fmla="*/ 0 w 108"/>
                <a:gd name="T17" fmla="*/ 3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75">
                  <a:moveTo>
                    <a:pt x="0" y="43"/>
                  </a:moveTo>
                  <a:lnTo>
                    <a:pt x="18" y="13"/>
                  </a:lnTo>
                  <a:lnTo>
                    <a:pt x="37" y="20"/>
                  </a:lnTo>
                  <a:lnTo>
                    <a:pt x="75" y="0"/>
                  </a:lnTo>
                  <a:lnTo>
                    <a:pt x="96" y="4"/>
                  </a:lnTo>
                  <a:lnTo>
                    <a:pt x="107" y="16"/>
                  </a:lnTo>
                  <a:lnTo>
                    <a:pt x="65" y="64"/>
                  </a:lnTo>
                  <a:lnTo>
                    <a:pt x="33" y="74"/>
                  </a:lnTo>
                  <a:lnTo>
                    <a:pt x="0" y="4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00"/>
            <p:cNvSpPr>
              <a:spLocks/>
            </p:cNvSpPr>
            <p:nvPr/>
          </p:nvSpPr>
          <p:spPr bwMode="auto">
            <a:xfrm>
              <a:off x="2880" y="2242"/>
              <a:ext cx="45" cy="35"/>
            </a:xfrm>
            <a:custGeom>
              <a:avLst/>
              <a:gdLst>
                <a:gd name="T0" fmla="*/ 0 w 46"/>
                <a:gd name="T1" fmla="*/ 9 h 37"/>
                <a:gd name="T2" fmla="*/ 36 w 46"/>
                <a:gd name="T3" fmla="*/ 32 h 37"/>
                <a:gd name="T4" fmla="*/ 43 w 46"/>
                <a:gd name="T5" fmla="*/ 0 h 37"/>
                <a:gd name="T6" fmla="*/ 0 w 46"/>
                <a:gd name="T7" fmla="*/ 9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7">
                  <a:moveTo>
                    <a:pt x="0" y="9"/>
                  </a:moveTo>
                  <a:lnTo>
                    <a:pt x="38" y="36"/>
                  </a:lnTo>
                  <a:lnTo>
                    <a:pt x="45" y="0"/>
                  </a:lnTo>
                  <a:lnTo>
                    <a:pt x="0" y="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101"/>
            <p:cNvSpPr>
              <a:spLocks/>
            </p:cNvSpPr>
            <p:nvPr/>
          </p:nvSpPr>
          <p:spPr bwMode="auto">
            <a:xfrm>
              <a:off x="2907" y="1852"/>
              <a:ext cx="153" cy="145"/>
            </a:xfrm>
            <a:custGeom>
              <a:avLst/>
              <a:gdLst>
                <a:gd name="T0" fmla="*/ 0 w 157"/>
                <a:gd name="T1" fmla="*/ 22 h 155"/>
                <a:gd name="T2" fmla="*/ 8 w 157"/>
                <a:gd name="T3" fmla="*/ 94 h 155"/>
                <a:gd name="T4" fmla="*/ 85 w 157"/>
                <a:gd name="T5" fmla="*/ 130 h 155"/>
                <a:gd name="T6" fmla="*/ 125 w 157"/>
                <a:gd name="T7" fmla="*/ 135 h 155"/>
                <a:gd name="T8" fmla="*/ 148 w 157"/>
                <a:gd name="T9" fmla="*/ 99 h 155"/>
                <a:gd name="T10" fmla="*/ 134 w 157"/>
                <a:gd name="T11" fmla="*/ 56 h 155"/>
                <a:gd name="T12" fmla="*/ 145 w 157"/>
                <a:gd name="T13" fmla="*/ 48 h 155"/>
                <a:gd name="T14" fmla="*/ 139 w 157"/>
                <a:gd name="T15" fmla="*/ 15 h 155"/>
                <a:gd name="T16" fmla="*/ 83 w 157"/>
                <a:gd name="T17" fmla="*/ 6 h 155"/>
                <a:gd name="T18" fmla="*/ 45 w 157"/>
                <a:gd name="T19" fmla="*/ 0 h 155"/>
                <a:gd name="T20" fmla="*/ 0 w 157"/>
                <a:gd name="T21" fmla="*/ 22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7" h="155">
                  <a:moveTo>
                    <a:pt x="0" y="26"/>
                  </a:moveTo>
                  <a:lnTo>
                    <a:pt x="8" y="107"/>
                  </a:lnTo>
                  <a:lnTo>
                    <a:pt x="89" y="149"/>
                  </a:lnTo>
                  <a:lnTo>
                    <a:pt x="131" y="154"/>
                  </a:lnTo>
                  <a:lnTo>
                    <a:pt x="156" y="113"/>
                  </a:lnTo>
                  <a:lnTo>
                    <a:pt x="141" y="64"/>
                  </a:lnTo>
                  <a:lnTo>
                    <a:pt x="153" y="55"/>
                  </a:lnTo>
                  <a:lnTo>
                    <a:pt x="147" y="17"/>
                  </a:lnTo>
                  <a:lnTo>
                    <a:pt x="87" y="6"/>
                  </a:lnTo>
                  <a:lnTo>
                    <a:pt x="47" y="0"/>
                  </a:lnTo>
                  <a:lnTo>
                    <a:pt x="0" y="2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102"/>
            <p:cNvSpPr>
              <a:spLocks/>
            </p:cNvSpPr>
            <p:nvPr/>
          </p:nvSpPr>
          <p:spPr bwMode="auto">
            <a:xfrm>
              <a:off x="3000" y="2012"/>
              <a:ext cx="149" cy="108"/>
            </a:xfrm>
            <a:custGeom>
              <a:avLst/>
              <a:gdLst>
                <a:gd name="T0" fmla="*/ 0 w 152"/>
                <a:gd name="T1" fmla="*/ 51 h 115"/>
                <a:gd name="T2" fmla="*/ 37 w 152"/>
                <a:gd name="T3" fmla="*/ 90 h 115"/>
                <a:gd name="T4" fmla="*/ 126 w 152"/>
                <a:gd name="T5" fmla="*/ 100 h 115"/>
                <a:gd name="T6" fmla="*/ 145 w 152"/>
                <a:gd name="T7" fmla="*/ 67 h 115"/>
                <a:gd name="T8" fmla="*/ 122 w 152"/>
                <a:gd name="T9" fmla="*/ 65 h 115"/>
                <a:gd name="T10" fmla="*/ 120 w 152"/>
                <a:gd name="T11" fmla="*/ 34 h 115"/>
                <a:gd name="T12" fmla="*/ 99 w 152"/>
                <a:gd name="T13" fmla="*/ 0 h 115"/>
                <a:gd name="T14" fmla="*/ 37 w 152"/>
                <a:gd name="T15" fmla="*/ 8 h 115"/>
                <a:gd name="T16" fmla="*/ 0 w 152"/>
                <a:gd name="T17" fmla="*/ 51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15">
                  <a:moveTo>
                    <a:pt x="0" y="58"/>
                  </a:moveTo>
                  <a:lnTo>
                    <a:pt x="39" y="102"/>
                  </a:lnTo>
                  <a:lnTo>
                    <a:pt x="132" y="114"/>
                  </a:lnTo>
                  <a:lnTo>
                    <a:pt x="151" y="76"/>
                  </a:lnTo>
                  <a:lnTo>
                    <a:pt x="126" y="73"/>
                  </a:lnTo>
                  <a:lnTo>
                    <a:pt x="124" y="38"/>
                  </a:lnTo>
                  <a:lnTo>
                    <a:pt x="103" y="0"/>
                  </a:lnTo>
                  <a:lnTo>
                    <a:pt x="39" y="8"/>
                  </a:lnTo>
                  <a:lnTo>
                    <a:pt x="0" y="5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103"/>
            <p:cNvSpPr>
              <a:spLocks/>
            </p:cNvSpPr>
            <p:nvPr/>
          </p:nvSpPr>
          <p:spPr bwMode="auto">
            <a:xfrm>
              <a:off x="2859" y="1434"/>
              <a:ext cx="199" cy="401"/>
            </a:xfrm>
            <a:custGeom>
              <a:avLst/>
              <a:gdLst>
                <a:gd name="T0" fmla="*/ 0 w 204"/>
                <a:gd name="T1" fmla="*/ 281 h 426"/>
                <a:gd name="T2" fmla="*/ 8 w 204"/>
                <a:gd name="T3" fmla="*/ 327 h 426"/>
                <a:gd name="T4" fmla="*/ 24 w 204"/>
                <a:gd name="T5" fmla="*/ 346 h 426"/>
                <a:gd name="T6" fmla="*/ 22 w 204"/>
                <a:gd name="T7" fmla="*/ 377 h 426"/>
                <a:gd name="T8" fmla="*/ 70 w 204"/>
                <a:gd name="T9" fmla="*/ 356 h 426"/>
                <a:gd name="T10" fmla="*/ 83 w 204"/>
                <a:gd name="T11" fmla="*/ 295 h 426"/>
                <a:gd name="T12" fmla="*/ 72 w 204"/>
                <a:gd name="T13" fmla="*/ 293 h 426"/>
                <a:gd name="T14" fmla="*/ 110 w 204"/>
                <a:gd name="T15" fmla="*/ 275 h 426"/>
                <a:gd name="T16" fmla="*/ 76 w 204"/>
                <a:gd name="T17" fmla="*/ 271 h 426"/>
                <a:gd name="T18" fmla="*/ 100 w 204"/>
                <a:gd name="T19" fmla="*/ 275 h 426"/>
                <a:gd name="T20" fmla="*/ 114 w 204"/>
                <a:gd name="T21" fmla="*/ 262 h 426"/>
                <a:gd name="T22" fmla="*/ 95 w 204"/>
                <a:gd name="T23" fmla="*/ 241 h 426"/>
                <a:gd name="T24" fmla="*/ 74 w 204"/>
                <a:gd name="T25" fmla="*/ 253 h 426"/>
                <a:gd name="T26" fmla="*/ 91 w 204"/>
                <a:gd name="T27" fmla="*/ 241 h 426"/>
                <a:gd name="T28" fmla="*/ 91 w 204"/>
                <a:gd name="T29" fmla="*/ 189 h 426"/>
                <a:gd name="T30" fmla="*/ 157 w 204"/>
                <a:gd name="T31" fmla="*/ 137 h 426"/>
                <a:gd name="T32" fmla="*/ 151 w 204"/>
                <a:gd name="T33" fmla="*/ 126 h 426"/>
                <a:gd name="T34" fmla="*/ 163 w 204"/>
                <a:gd name="T35" fmla="*/ 100 h 426"/>
                <a:gd name="T36" fmla="*/ 193 w 204"/>
                <a:gd name="T37" fmla="*/ 92 h 426"/>
                <a:gd name="T38" fmla="*/ 186 w 204"/>
                <a:gd name="T39" fmla="*/ 31 h 426"/>
                <a:gd name="T40" fmla="*/ 141 w 204"/>
                <a:gd name="T41" fmla="*/ 0 h 426"/>
                <a:gd name="T42" fmla="*/ 136 w 204"/>
                <a:gd name="T43" fmla="*/ 0 h 426"/>
                <a:gd name="T44" fmla="*/ 134 w 204"/>
                <a:gd name="T45" fmla="*/ 20 h 426"/>
                <a:gd name="T46" fmla="*/ 105 w 204"/>
                <a:gd name="T47" fmla="*/ 17 h 426"/>
                <a:gd name="T48" fmla="*/ 100 w 204"/>
                <a:gd name="T49" fmla="*/ 31 h 426"/>
                <a:gd name="T50" fmla="*/ 83 w 204"/>
                <a:gd name="T51" fmla="*/ 38 h 426"/>
                <a:gd name="T52" fmla="*/ 76 w 204"/>
                <a:gd name="T53" fmla="*/ 60 h 426"/>
                <a:gd name="T54" fmla="*/ 51 w 204"/>
                <a:gd name="T55" fmla="*/ 90 h 426"/>
                <a:gd name="T56" fmla="*/ 37 w 204"/>
                <a:gd name="T57" fmla="*/ 131 h 426"/>
                <a:gd name="T58" fmla="*/ 43 w 204"/>
                <a:gd name="T59" fmla="*/ 147 h 426"/>
                <a:gd name="T60" fmla="*/ 16 w 204"/>
                <a:gd name="T61" fmla="*/ 158 h 426"/>
                <a:gd name="T62" fmla="*/ 14 w 204"/>
                <a:gd name="T63" fmla="*/ 212 h 426"/>
                <a:gd name="T64" fmla="*/ 22 w 204"/>
                <a:gd name="T65" fmla="*/ 221 h 426"/>
                <a:gd name="T66" fmla="*/ 14 w 204"/>
                <a:gd name="T67" fmla="*/ 232 h 426"/>
                <a:gd name="T68" fmla="*/ 18 w 204"/>
                <a:gd name="T69" fmla="*/ 255 h 426"/>
                <a:gd name="T70" fmla="*/ 0 w 204"/>
                <a:gd name="T71" fmla="*/ 281 h 4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4" h="426">
                  <a:moveTo>
                    <a:pt x="0" y="317"/>
                  </a:moveTo>
                  <a:lnTo>
                    <a:pt x="8" y="369"/>
                  </a:lnTo>
                  <a:lnTo>
                    <a:pt x="26" y="391"/>
                  </a:lnTo>
                  <a:lnTo>
                    <a:pt x="24" y="425"/>
                  </a:lnTo>
                  <a:lnTo>
                    <a:pt x="74" y="402"/>
                  </a:lnTo>
                  <a:lnTo>
                    <a:pt x="87" y="332"/>
                  </a:lnTo>
                  <a:lnTo>
                    <a:pt x="76" y="330"/>
                  </a:lnTo>
                  <a:lnTo>
                    <a:pt x="116" y="310"/>
                  </a:lnTo>
                  <a:lnTo>
                    <a:pt x="80" y="306"/>
                  </a:lnTo>
                  <a:lnTo>
                    <a:pt x="105" y="310"/>
                  </a:lnTo>
                  <a:lnTo>
                    <a:pt x="120" y="295"/>
                  </a:lnTo>
                  <a:lnTo>
                    <a:pt x="99" y="272"/>
                  </a:lnTo>
                  <a:lnTo>
                    <a:pt x="78" y="286"/>
                  </a:lnTo>
                  <a:lnTo>
                    <a:pt x="95" y="272"/>
                  </a:lnTo>
                  <a:lnTo>
                    <a:pt x="95" y="213"/>
                  </a:lnTo>
                  <a:lnTo>
                    <a:pt x="165" y="155"/>
                  </a:lnTo>
                  <a:lnTo>
                    <a:pt x="159" y="142"/>
                  </a:lnTo>
                  <a:lnTo>
                    <a:pt x="171" y="113"/>
                  </a:lnTo>
                  <a:lnTo>
                    <a:pt x="203" y="104"/>
                  </a:lnTo>
                  <a:lnTo>
                    <a:pt x="196" y="35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140" y="22"/>
                  </a:lnTo>
                  <a:lnTo>
                    <a:pt x="111" y="19"/>
                  </a:lnTo>
                  <a:lnTo>
                    <a:pt x="105" y="35"/>
                  </a:lnTo>
                  <a:lnTo>
                    <a:pt x="87" y="42"/>
                  </a:lnTo>
                  <a:lnTo>
                    <a:pt x="80" y="68"/>
                  </a:lnTo>
                  <a:lnTo>
                    <a:pt x="53" y="102"/>
                  </a:lnTo>
                  <a:lnTo>
                    <a:pt x="39" y="148"/>
                  </a:lnTo>
                  <a:lnTo>
                    <a:pt x="45" y="166"/>
                  </a:lnTo>
                  <a:lnTo>
                    <a:pt x="16" y="179"/>
                  </a:lnTo>
                  <a:lnTo>
                    <a:pt x="14" y="239"/>
                  </a:lnTo>
                  <a:lnTo>
                    <a:pt x="24" y="250"/>
                  </a:lnTo>
                  <a:lnTo>
                    <a:pt x="14" y="261"/>
                  </a:lnTo>
                  <a:lnTo>
                    <a:pt x="18" y="288"/>
                  </a:lnTo>
                  <a:lnTo>
                    <a:pt x="0" y="3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104"/>
            <p:cNvSpPr>
              <a:spLocks/>
            </p:cNvSpPr>
            <p:nvPr/>
          </p:nvSpPr>
          <p:spPr bwMode="auto">
            <a:xfrm>
              <a:off x="3091" y="2164"/>
              <a:ext cx="44" cy="39"/>
            </a:xfrm>
            <a:custGeom>
              <a:avLst/>
              <a:gdLst>
                <a:gd name="T0" fmla="*/ 0 w 45"/>
                <a:gd name="T1" fmla="*/ 25 h 42"/>
                <a:gd name="T2" fmla="*/ 4 w 45"/>
                <a:gd name="T3" fmla="*/ 0 h 42"/>
                <a:gd name="T4" fmla="*/ 29 w 45"/>
                <a:gd name="T5" fmla="*/ 0 h 42"/>
                <a:gd name="T6" fmla="*/ 42 w 45"/>
                <a:gd name="T7" fmla="*/ 18 h 42"/>
                <a:gd name="T8" fmla="*/ 22 w 45"/>
                <a:gd name="T9" fmla="*/ 18 h 42"/>
                <a:gd name="T10" fmla="*/ 2 w 45"/>
                <a:gd name="T11" fmla="*/ 35 h 42"/>
                <a:gd name="T12" fmla="*/ 12 w 45"/>
                <a:gd name="T13" fmla="*/ 25 h 42"/>
                <a:gd name="T14" fmla="*/ 0 w 45"/>
                <a:gd name="T15" fmla="*/ 25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42">
                  <a:moveTo>
                    <a:pt x="0" y="29"/>
                  </a:moveTo>
                  <a:lnTo>
                    <a:pt x="4" y="0"/>
                  </a:lnTo>
                  <a:lnTo>
                    <a:pt x="31" y="0"/>
                  </a:lnTo>
                  <a:lnTo>
                    <a:pt x="44" y="20"/>
                  </a:lnTo>
                  <a:lnTo>
                    <a:pt x="23" y="20"/>
                  </a:lnTo>
                  <a:lnTo>
                    <a:pt x="2" y="41"/>
                  </a:lnTo>
                  <a:lnTo>
                    <a:pt x="12" y="29"/>
                  </a:lnTo>
                  <a:lnTo>
                    <a:pt x="0" y="2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105"/>
            <p:cNvSpPr>
              <a:spLocks/>
            </p:cNvSpPr>
            <p:nvPr/>
          </p:nvSpPr>
          <p:spPr bwMode="auto">
            <a:xfrm>
              <a:off x="3096" y="2158"/>
              <a:ext cx="286" cy="135"/>
            </a:xfrm>
            <a:custGeom>
              <a:avLst/>
              <a:gdLst>
                <a:gd name="T0" fmla="*/ 0 w 293"/>
                <a:gd name="T1" fmla="*/ 43 h 144"/>
                <a:gd name="T2" fmla="*/ 12 w 293"/>
                <a:gd name="T3" fmla="*/ 74 h 144"/>
                <a:gd name="T4" fmla="*/ 0 w 293"/>
                <a:gd name="T5" fmla="*/ 78 h 144"/>
                <a:gd name="T6" fmla="*/ 12 w 293"/>
                <a:gd name="T7" fmla="*/ 84 h 144"/>
                <a:gd name="T8" fmla="*/ 14 w 293"/>
                <a:gd name="T9" fmla="*/ 104 h 144"/>
                <a:gd name="T10" fmla="*/ 31 w 293"/>
                <a:gd name="T11" fmla="*/ 102 h 144"/>
                <a:gd name="T12" fmla="*/ 14 w 293"/>
                <a:gd name="T13" fmla="*/ 112 h 144"/>
                <a:gd name="T14" fmla="*/ 33 w 293"/>
                <a:gd name="T15" fmla="*/ 107 h 144"/>
                <a:gd name="T16" fmla="*/ 54 w 293"/>
                <a:gd name="T17" fmla="*/ 120 h 144"/>
                <a:gd name="T18" fmla="*/ 70 w 293"/>
                <a:gd name="T19" fmla="*/ 106 h 144"/>
                <a:gd name="T20" fmla="*/ 97 w 293"/>
                <a:gd name="T21" fmla="*/ 123 h 144"/>
                <a:gd name="T22" fmla="*/ 145 w 293"/>
                <a:gd name="T23" fmla="*/ 106 h 144"/>
                <a:gd name="T24" fmla="*/ 143 w 293"/>
                <a:gd name="T25" fmla="*/ 126 h 144"/>
                <a:gd name="T26" fmla="*/ 154 w 293"/>
                <a:gd name="T27" fmla="*/ 106 h 144"/>
                <a:gd name="T28" fmla="*/ 243 w 293"/>
                <a:gd name="T29" fmla="*/ 99 h 144"/>
                <a:gd name="T30" fmla="*/ 278 w 293"/>
                <a:gd name="T31" fmla="*/ 99 h 144"/>
                <a:gd name="T32" fmla="*/ 268 w 293"/>
                <a:gd name="T33" fmla="*/ 54 h 144"/>
                <a:gd name="T34" fmla="*/ 275 w 293"/>
                <a:gd name="T35" fmla="*/ 47 h 144"/>
                <a:gd name="T36" fmla="*/ 247 w 293"/>
                <a:gd name="T37" fmla="*/ 9 h 144"/>
                <a:gd name="T38" fmla="*/ 227 w 293"/>
                <a:gd name="T39" fmla="*/ 9 h 144"/>
                <a:gd name="T40" fmla="*/ 176 w 293"/>
                <a:gd name="T41" fmla="*/ 25 h 144"/>
                <a:gd name="T42" fmla="*/ 133 w 293"/>
                <a:gd name="T43" fmla="*/ 0 h 144"/>
                <a:gd name="T44" fmla="*/ 104 w 293"/>
                <a:gd name="T45" fmla="*/ 2 h 144"/>
                <a:gd name="T46" fmla="*/ 70 w 293"/>
                <a:gd name="T47" fmla="*/ 23 h 144"/>
                <a:gd name="T48" fmla="*/ 41 w 293"/>
                <a:gd name="T49" fmla="*/ 18 h 144"/>
                <a:gd name="T50" fmla="*/ 54 w 293"/>
                <a:gd name="T51" fmla="*/ 29 h 144"/>
                <a:gd name="T52" fmla="*/ 0 w 293"/>
                <a:gd name="T53" fmla="*/ 43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3" h="144">
                  <a:moveTo>
                    <a:pt x="0" y="49"/>
                  </a:moveTo>
                  <a:lnTo>
                    <a:pt x="12" y="84"/>
                  </a:lnTo>
                  <a:lnTo>
                    <a:pt x="0" y="89"/>
                  </a:lnTo>
                  <a:lnTo>
                    <a:pt x="12" y="96"/>
                  </a:lnTo>
                  <a:lnTo>
                    <a:pt x="14" y="118"/>
                  </a:lnTo>
                  <a:lnTo>
                    <a:pt x="33" y="116"/>
                  </a:lnTo>
                  <a:lnTo>
                    <a:pt x="14" y="127"/>
                  </a:lnTo>
                  <a:lnTo>
                    <a:pt x="35" y="122"/>
                  </a:lnTo>
                  <a:lnTo>
                    <a:pt x="56" y="136"/>
                  </a:lnTo>
                  <a:lnTo>
                    <a:pt x="74" y="120"/>
                  </a:lnTo>
                  <a:lnTo>
                    <a:pt x="101" y="140"/>
                  </a:lnTo>
                  <a:lnTo>
                    <a:pt x="153" y="120"/>
                  </a:lnTo>
                  <a:lnTo>
                    <a:pt x="151" y="143"/>
                  </a:lnTo>
                  <a:lnTo>
                    <a:pt x="162" y="120"/>
                  </a:lnTo>
                  <a:lnTo>
                    <a:pt x="255" y="113"/>
                  </a:lnTo>
                  <a:lnTo>
                    <a:pt x="292" y="113"/>
                  </a:lnTo>
                  <a:lnTo>
                    <a:pt x="282" y="62"/>
                  </a:lnTo>
                  <a:lnTo>
                    <a:pt x="289" y="53"/>
                  </a:lnTo>
                  <a:lnTo>
                    <a:pt x="259" y="11"/>
                  </a:lnTo>
                  <a:lnTo>
                    <a:pt x="239" y="11"/>
                  </a:lnTo>
                  <a:lnTo>
                    <a:pt x="184" y="29"/>
                  </a:lnTo>
                  <a:lnTo>
                    <a:pt x="139" y="0"/>
                  </a:lnTo>
                  <a:lnTo>
                    <a:pt x="110" y="2"/>
                  </a:lnTo>
                  <a:lnTo>
                    <a:pt x="74" y="26"/>
                  </a:lnTo>
                  <a:lnTo>
                    <a:pt x="43" y="20"/>
                  </a:lnTo>
                  <a:lnTo>
                    <a:pt x="56" y="33"/>
                  </a:lnTo>
                  <a:lnTo>
                    <a:pt x="0" y="4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1" name="Freeform 106"/>
            <p:cNvSpPr>
              <a:spLocks/>
            </p:cNvSpPr>
            <p:nvPr/>
          </p:nvSpPr>
          <p:spPr bwMode="auto">
            <a:xfrm>
              <a:off x="2922" y="2048"/>
              <a:ext cx="119" cy="136"/>
            </a:xfrm>
            <a:custGeom>
              <a:avLst/>
              <a:gdLst>
                <a:gd name="T0" fmla="*/ 0 w 122"/>
                <a:gd name="T1" fmla="*/ 30 h 147"/>
                <a:gd name="T2" fmla="*/ 0 w 122"/>
                <a:gd name="T3" fmla="*/ 9 h 147"/>
                <a:gd name="T4" fmla="*/ 29 w 122"/>
                <a:gd name="T5" fmla="*/ 0 h 147"/>
                <a:gd name="T6" fmla="*/ 56 w 122"/>
                <a:gd name="T7" fmla="*/ 26 h 147"/>
                <a:gd name="T8" fmla="*/ 79 w 122"/>
                <a:gd name="T9" fmla="*/ 19 h 147"/>
                <a:gd name="T10" fmla="*/ 110 w 122"/>
                <a:gd name="T11" fmla="*/ 56 h 147"/>
                <a:gd name="T12" fmla="*/ 106 w 122"/>
                <a:gd name="T13" fmla="*/ 98 h 147"/>
                <a:gd name="T14" fmla="*/ 115 w 122"/>
                <a:gd name="T15" fmla="*/ 115 h 147"/>
                <a:gd name="T16" fmla="*/ 91 w 122"/>
                <a:gd name="T17" fmla="*/ 125 h 147"/>
                <a:gd name="T18" fmla="*/ 79 w 122"/>
                <a:gd name="T19" fmla="*/ 91 h 147"/>
                <a:gd name="T20" fmla="*/ 69 w 122"/>
                <a:gd name="T21" fmla="*/ 105 h 147"/>
                <a:gd name="T22" fmla="*/ 29 w 122"/>
                <a:gd name="T23" fmla="*/ 72 h 147"/>
                <a:gd name="T24" fmla="*/ 12 w 122"/>
                <a:gd name="T25" fmla="*/ 36 h 147"/>
                <a:gd name="T26" fmla="*/ 2 w 122"/>
                <a:gd name="T27" fmla="*/ 43 h 147"/>
                <a:gd name="T28" fmla="*/ 0 w 122"/>
                <a:gd name="T29" fmla="*/ 30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47">
                  <a:moveTo>
                    <a:pt x="0" y="35"/>
                  </a:moveTo>
                  <a:lnTo>
                    <a:pt x="0" y="11"/>
                  </a:lnTo>
                  <a:lnTo>
                    <a:pt x="31" y="0"/>
                  </a:lnTo>
                  <a:lnTo>
                    <a:pt x="58" y="30"/>
                  </a:lnTo>
                  <a:lnTo>
                    <a:pt x="83" y="22"/>
                  </a:lnTo>
                  <a:lnTo>
                    <a:pt x="116" y="66"/>
                  </a:lnTo>
                  <a:lnTo>
                    <a:pt x="112" y="115"/>
                  </a:lnTo>
                  <a:lnTo>
                    <a:pt x="121" y="134"/>
                  </a:lnTo>
                  <a:lnTo>
                    <a:pt x="95" y="146"/>
                  </a:lnTo>
                  <a:lnTo>
                    <a:pt x="83" y="106"/>
                  </a:lnTo>
                  <a:lnTo>
                    <a:pt x="73" y="123"/>
                  </a:lnTo>
                  <a:lnTo>
                    <a:pt x="31" y="84"/>
                  </a:lnTo>
                  <a:lnTo>
                    <a:pt x="12" y="42"/>
                  </a:lnTo>
                  <a:lnTo>
                    <a:pt x="2" y="50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2" name="Freeform 107"/>
            <p:cNvSpPr>
              <a:spLocks/>
            </p:cNvSpPr>
            <p:nvPr/>
          </p:nvSpPr>
          <p:spPr bwMode="auto">
            <a:xfrm>
              <a:off x="3002" y="1130"/>
              <a:ext cx="2655" cy="1188"/>
            </a:xfrm>
            <a:custGeom>
              <a:avLst/>
              <a:gdLst>
                <a:gd name="T0" fmla="*/ 31 w 2720"/>
                <a:gd name="T1" fmla="*/ 616 h 1265"/>
                <a:gd name="T2" fmla="*/ 160 w 2720"/>
                <a:gd name="T3" fmla="*/ 552 h 1265"/>
                <a:gd name="T4" fmla="*/ 160 w 2720"/>
                <a:gd name="T5" fmla="*/ 390 h 1265"/>
                <a:gd name="T6" fmla="*/ 184 w 2720"/>
                <a:gd name="T7" fmla="*/ 268 h 1265"/>
                <a:gd name="T8" fmla="*/ 327 w 2720"/>
                <a:gd name="T9" fmla="*/ 363 h 1265"/>
                <a:gd name="T10" fmla="*/ 283 w 2720"/>
                <a:gd name="T11" fmla="*/ 444 h 1265"/>
                <a:gd name="T12" fmla="*/ 305 w 2720"/>
                <a:gd name="T13" fmla="*/ 398 h 1265"/>
                <a:gd name="T14" fmla="*/ 408 w 2720"/>
                <a:gd name="T15" fmla="*/ 331 h 1265"/>
                <a:gd name="T16" fmla="*/ 518 w 2720"/>
                <a:gd name="T17" fmla="*/ 301 h 1265"/>
                <a:gd name="T18" fmla="*/ 626 w 2720"/>
                <a:gd name="T19" fmla="*/ 270 h 1265"/>
                <a:gd name="T20" fmla="*/ 725 w 2720"/>
                <a:gd name="T21" fmla="*/ 242 h 1265"/>
                <a:gd name="T22" fmla="*/ 802 w 2720"/>
                <a:gd name="T23" fmla="*/ 177 h 1265"/>
                <a:gd name="T24" fmla="*/ 784 w 2720"/>
                <a:gd name="T25" fmla="*/ 350 h 1265"/>
                <a:gd name="T26" fmla="*/ 842 w 2720"/>
                <a:gd name="T27" fmla="*/ 300 h 1265"/>
                <a:gd name="T28" fmla="*/ 886 w 2720"/>
                <a:gd name="T29" fmla="*/ 319 h 1265"/>
                <a:gd name="T30" fmla="*/ 834 w 2720"/>
                <a:gd name="T31" fmla="*/ 172 h 1265"/>
                <a:gd name="T32" fmla="*/ 882 w 2720"/>
                <a:gd name="T33" fmla="*/ 206 h 1265"/>
                <a:gd name="T34" fmla="*/ 964 w 2720"/>
                <a:gd name="T35" fmla="*/ 265 h 1265"/>
                <a:gd name="T36" fmla="*/ 1017 w 2720"/>
                <a:gd name="T37" fmla="*/ 111 h 1265"/>
                <a:gd name="T38" fmla="*/ 1153 w 2720"/>
                <a:gd name="T39" fmla="*/ 66 h 1265"/>
                <a:gd name="T40" fmla="*/ 1236 w 2720"/>
                <a:gd name="T41" fmla="*/ 24 h 1265"/>
                <a:gd name="T42" fmla="*/ 1386 w 2720"/>
                <a:gd name="T43" fmla="*/ 36 h 1265"/>
                <a:gd name="T44" fmla="*/ 1280 w 2720"/>
                <a:gd name="T45" fmla="*/ 181 h 1265"/>
                <a:gd name="T46" fmla="*/ 1409 w 2720"/>
                <a:gd name="T47" fmla="*/ 145 h 1265"/>
                <a:gd name="T48" fmla="*/ 1502 w 2720"/>
                <a:gd name="T49" fmla="*/ 148 h 1265"/>
                <a:gd name="T50" fmla="*/ 1665 w 2720"/>
                <a:gd name="T51" fmla="*/ 166 h 1265"/>
                <a:gd name="T52" fmla="*/ 1796 w 2720"/>
                <a:gd name="T53" fmla="*/ 229 h 1265"/>
                <a:gd name="T54" fmla="*/ 1962 w 2720"/>
                <a:gd name="T55" fmla="*/ 211 h 1265"/>
                <a:gd name="T56" fmla="*/ 2150 w 2720"/>
                <a:gd name="T57" fmla="*/ 284 h 1265"/>
                <a:gd name="T58" fmla="*/ 2295 w 2720"/>
                <a:gd name="T59" fmla="*/ 292 h 1265"/>
                <a:gd name="T60" fmla="*/ 2523 w 2720"/>
                <a:gd name="T61" fmla="*/ 376 h 1265"/>
                <a:gd name="T62" fmla="*/ 2545 w 2720"/>
                <a:gd name="T63" fmla="*/ 409 h 1265"/>
                <a:gd name="T64" fmla="*/ 2503 w 2720"/>
                <a:gd name="T65" fmla="*/ 424 h 1265"/>
                <a:gd name="T66" fmla="*/ 2432 w 2720"/>
                <a:gd name="T67" fmla="*/ 382 h 1265"/>
                <a:gd name="T68" fmla="*/ 2416 w 2720"/>
                <a:gd name="T69" fmla="*/ 487 h 1265"/>
                <a:gd name="T70" fmla="*/ 2220 w 2720"/>
                <a:gd name="T71" fmla="*/ 557 h 1265"/>
                <a:gd name="T72" fmla="*/ 2171 w 2720"/>
                <a:gd name="T73" fmla="*/ 628 h 1265"/>
                <a:gd name="T74" fmla="*/ 2129 w 2720"/>
                <a:gd name="T75" fmla="*/ 726 h 1265"/>
                <a:gd name="T76" fmla="*/ 2083 w 2720"/>
                <a:gd name="T77" fmla="*/ 609 h 1265"/>
                <a:gd name="T78" fmla="*/ 2182 w 2720"/>
                <a:gd name="T79" fmla="*/ 485 h 1265"/>
                <a:gd name="T80" fmla="*/ 2050 w 2720"/>
                <a:gd name="T81" fmla="*/ 576 h 1265"/>
                <a:gd name="T82" fmla="*/ 1865 w 2720"/>
                <a:gd name="T83" fmla="*/ 574 h 1265"/>
                <a:gd name="T84" fmla="*/ 1801 w 2720"/>
                <a:gd name="T85" fmla="*/ 706 h 1265"/>
                <a:gd name="T86" fmla="*/ 1842 w 2720"/>
                <a:gd name="T87" fmla="*/ 732 h 1265"/>
                <a:gd name="T88" fmla="*/ 1703 w 2720"/>
                <a:gd name="T89" fmla="*/ 946 h 1265"/>
                <a:gd name="T90" fmla="*/ 1748 w 2720"/>
                <a:gd name="T91" fmla="*/ 834 h 1265"/>
                <a:gd name="T92" fmla="*/ 1523 w 2720"/>
                <a:gd name="T93" fmla="*/ 738 h 1265"/>
                <a:gd name="T94" fmla="*/ 1365 w 2720"/>
                <a:gd name="T95" fmla="*/ 814 h 1265"/>
                <a:gd name="T96" fmla="*/ 1184 w 2720"/>
                <a:gd name="T97" fmla="*/ 799 h 1265"/>
                <a:gd name="T98" fmla="*/ 952 w 2720"/>
                <a:gd name="T99" fmla="*/ 905 h 1265"/>
                <a:gd name="T100" fmla="*/ 820 w 2720"/>
                <a:gd name="T101" fmla="*/ 1041 h 1265"/>
                <a:gd name="T102" fmla="*/ 755 w 2720"/>
                <a:gd name="T103" fmla="*/ 1077 h 1265"/>
                <a:gd name="T104" fmla="*/ 520 w 2720"/>
                <a:gd name="T105" fmla="*/ 1069 h 1265"/>
                <a:gd name="T106" fmla="*/ 524 w 2720"/>
                <a:gd name="T107" fmla="*/ 1005 h 1265"/>
                <a:gd name="T108" fmla="*/ 461 w 2720"/>
                <a:gd name="T109" fmla="*/ 920 h 1265"/>
                <a:gd name="T110" fmla="*/ 439 w 2720"/>
                <a:gd name="T111" fmla="*/ 875 h 1265"/>
                <a:gd name="T112" fmla="*/ 435 w 2720"/>
                <a:gd name="T113" fmla="*/ 976 h 1265"/>
                <a:gd name="T114" fmla="*/ 401 w 2720"/>
                <a:gd name="T115" fmla="*/ 1041 h 1265"/>
                <a:gd name="T116" fmla="*/ 285 w 2720"/>
                <a:gd name="T117" fmla="*/ 887 h 1265"/>
                <a:gd name="T118" fmla="*/ 233 w 2720"/>
                <a:gd name="T119" fmla="*/ 905 h 1265"/>
                <a:gd name="T120" fmla="*/ 185 w 2720"/>
                <a:gd name="T121" fmla="*/ 872 h 1265"/>
                <a:gd name="T122" fmla="*/ 47 w 2720"/>
                <a:gd name="T123" fmla="*/ 846 h 1265"/>
                <a:gd name="T124" fmla="*/ 60 w 2720"/>
                <a:gd name="T125" fmla="*/ 702 h 12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20" h="1265">
                  <a:moveTo>
                    <a:pt x="0" y="785"/>
                  </a:moveTo>
                  <a:lnTo>
                    <a:pt x="22" y="761"/>
                  </a:lnTo>
                  <a:lnTo>
                    <a:pt x="14" y="772"/>
                  </a:lnTo>
                  <a:lnTo>
                    <a:pt x="24" y="774"/>
                  </a:lnTo>
                  <a:lnTo>
                    <a:pt x="22" y="723"/>
                  </a:lnTo>
                  <a:lnTo>
                    <a:pt x="33" y="699"/>
                  </a:lnTo>
                  <a:lnTo>
                    <a:pt x="45" y="694"/>
                  </a:lnTo>
                  <a:lnTo>
                    <a:pt x="70" y="717"/>
                  </a:lnTo>
                  <a:lnTo>
                    <a:pt x="77" y="671"/>
                  </a:lnTo>
                  <a:lnTo>
                    <a:pt x="66" y="673"/>
                  </a:lnTo>
                  <a:lnTo>
                    <a:pt x="62" y="649"/>
                  </a:lnTo>
                  <a:lnTo>
                    <a:pt x="168" y="626"/>
                  </a:lnTo>
                  <a:lnTo>
                    <a:pt x="141" y="618"/>
                  </a:lnTo>
                  <a:lnTo>
                    <a:pt x="143" y="604"/>
                  </a:lnTo>
                  <a:lnTo>
                    <a:pt x="127" y="609"/>
                  </a:lnTo>
                  <a:lnTo>
                    <a:pt x="187" y="544"/>
                  </a:lnTo>
                  <a:lnTo>
                    <a:pt x="160" y="475"/>
                  </a:lnTo>
                  <a:lnTo>
                    <a:pt x="168" y="442"/>
                  </a:lnTo>
                  <a:lnTo>
                    <a:pt x="152" y="406"/>
                  </a:lnTo>
                  <a:lnTo>
                    <a:pt x="164" y="384"/>
                  </a:lnTo>
                  <a:lnTo>
                    <a:pt x="141" y="357"/>
                  </a:lnTo>
                  <a:lnTo>
                    <a:pt x="147" y="333"/>
                  </a:lnTo>
                  <a:lnTo>
                    <a:pt x="177" y="306"/>
                  </a:lnTo>
                  <a:lnTo>
                    <a:pt x="193" y="304"/>
                  </a:lnTo>
                  <a:lnTo>
                    <a:pt x="214" y="311"/>
                  </a:lnTo>
                  <a:lnTo>
                    <a:pt x="197" y="315"/>
                  </a:lnTo>
                  <a:lnTo>
                    <a:pt x="210" y="326"/>
                  </a:lnTo>
                  <a:lnTo>
                    <a:pt x="258" y="329"/>
                  </a:lnTo>
                  <a:lnTo>
                    <a:pt x="341" y="384"/>
                  </a:lnTo>
                  <a:lnTo>
                    <a:pt x="343" y="411"/>
                  </a:lnTo>
                  <a:lnTo>
                    <a:pt x="306" y="435"/>
                  </a:lnTo>
                  <a:lnTo>
                    <a:pt x="195" y="402"/>
                  </a:lnTo>
                  <a:lnTo>
                    <a:pt x="239" y="442"/>
                  </a:lnTo>
                  <a:lnTo>
                    <a:pt x="239" y="486"/>
                  </a:lnTo>
                  <a:lnTo>
                    <a:pt x="285" y="511"/>
                  </a:lnTo>
                  <a:lnTo>
                    <a:pt x="297" y="504"/>
                  </a:lnTo>
                  <a:lnTo>
                    <a:pt x="289" y="486"/>
                  </a:lnTo>
                  <a:lnTo>
                    <a:pt x="270" y="480"/>
                  </a:lnTo>
                  <a:lnTo>
                    <a:pt x="274" y="464"/>
                  </a:lnTo>
                  <a:lnTo>
                    <a:pt x="293" y="482"/>
                  </a:lnTo>
                  <a:lnTo>
                    <a:pt x="339" y="486"/>
                  </a:lnTo>
                  <a:lnTo>
                    <a:pt x="320" y="451"/>
                  </a:lnTo>
                  <a:lnTo>
                    <a:pt x="360" y="420"/>
                  </a:lnTo>
                  <a:lnTo>
                    <a:pt x="390" y="442"/>
                  </a:lnTo>
                  <a:lnTo>
                    <a:pt x="390" y="360"/>
                  </a:lnTo>
                  <a:lnTo>
                    <a:pt x="376" y="346"/>
                  </a:lnTo>
                  <a:lnTo>
                    <a:pt x="425" y="364"/>
                  </a:lnTo>
                  <a:lnTo>
                    <a:pt x="428" y="375"/>
                  </a:lnTo>
                  <a:lnTo>
                    <a:pt x="403" y="391"/>
                  </a:lnTo>
                  <a:lnTo>
                    <a:pt x="428" y="417"/>
                  </a:lnTo>
                  <a:lnTo>
                    <a:pt x="452" y="384"/>
                  </a:lnTo>
                  <a:lnTo>
                    <a:pt x="544" y="337"/>
                  </a:lnTo>
                  <a:lnTo>
                    <a:pt x="559" y="335"/>
                  </a:lnTo>
                  <a:lnTo>
                    <a:pt x="544" y="342"/>
                  </a:lnTo>
                  <a:lnTo>
                    <a:pt x="559" y="366"/>
                  </a:lnTo>
                  <a:lnTo>
                    <a:pt x="625" y="335"/>
                  </a:lnTo>
                  <a:lnTo>
                    <a:pt x="640" y="357"/>
                  </a:lnTo>
                  <a:lnTo>
                    <a:pt x="655" y="340"/>
                  </a:lnTo>
                  <a:lnTo>
                    <a:pt x="648" y="315"/>
                  </a:lnTo>
                  <a:lnTo>
                    <a:pt x="657" y="306"/>
                  </a:lnTo>
                  <a:lnTo>
                    <a:pt x="707" y="317"/>
                  </a:lnTo>
                  <a:lnTo>
                    <a:pt x="773" y="362"/>
                  </a:lnTo>
                  <a:lnTo>
                    <a:pt x="786" y="340"/>
                  </a:lnTo>
                  <a:lnTo>
                    <a:pt x="773" y="320"/>
                  </a:lnTo>
                  <a:lnTo>
                    <a:pt x="752" y="313"/>
                  </a:lnTo>
                  <a:lnTo>
                    <a:pt x="761" y="275"/>
                  </a:lnTo>
                  <a:lnTo>
                    <a:pt x="746" y="271"/>
                  </a:lnTo>
                  <a:lnTo>
                    <a:pt x="750" y="253"/>
                  </a:lnTo>
                  <a:lnTo>
                    <a:pt x="775" y="235"/>
                  </a:lnTo>
                  <a:lnTo>
                    <a:pt x="792" y="191"/>
                  </a:lnTo>
                  <a:lnTo>
                    <a:pt x="825" y="191"/>
                  </a:lnTo>
                  <a:lnTo>
                    <a:pt x="842" y="200"/>
                  </a:lnTo>
                  <a:lnTo>
                    <a:pt x="829" y="246"/>
                  </a:lnTo>
                  <a:lnTo>
                    <a:pt x="844" y="269"/>
                  </a:lnTo>
                  <a:lnTo>
                    <a:pt x="840" y="333"/>
                  </a:lnTo>
                  <a:lnTo>
                    <a:pt x="854" y="355"/>
                  </a:lnTo>
                  <a:lnTo>
                    <a:pt x="850" y="380"/>
                  </a:lnTo>
                  <a:lnTo>
                    <a:pt x="823" y="397"/>
                  </a:lnTo>
                  <a:lnTo>
                    <a:pt x="832" y="406"/>
                  </a:lnTo>
                  <a:lnTo>
                    <a:pt x="798" y="415"/>
                  </a:lnTo>
                  <a:lnTo>
                    <a:pt x="832" y="431"/>
                  </a:lnTo>
                  <a:lnTo>
                    <a:pt x="875" y="380"/>
                  </a:lnTo>
                  <a:lnTo>
                    <a:pt x="869" y="346"/>
                  </a:lnTo>
                  <a:lnTo>
                    <a:pt x="884" y="340"/>
                  </a:lnTo>
                  <a:lnTo>
                    <a:pt x="907" y="337"/>
                  </a:lnTo>
                  <a:lnTo>
                    <a:pt x="917" y="355"/>
                  </a:lnTo>
                  <a:lnTo>
                    <a:pt x="917" y="380"/>
                  </a:lnTo>
                  <a:lnTo>
                    <a:pt x="943" y="386"/>
                  </a:lnTo>
                  <a:lnTo>
                    <a:pt x="921" y="377"/>
                  </a:lnTo>
                  <a:lnTo>
                    <a:pt x="930" y="362"/>
                  </a:lnTo>
                  <a:lnTo>
                    <a:pt x="923" y="340"/>
                  </a:lnTo>
                  <a:lnTo>
                    <a:pt x="861" y="329"/>
                  </a:lnTo>
                  <a:lnTo>
                    <a:pt x="869" y="275"/>
                  </a:lnTo>
                  <a:lnTo>
                    <a:pt x="848" y="246"/>
                  </a:lnTo>
                  <a:lnTo>
                    <a:pt x="879" y="217"/>
                  </a:lnTo>
                  <a:lnTo>
                    <a:pt x="875" y="195"/>
                  </a:lnTo>
                  <a:lnTo>
                    <a:pt x="890" y="208"/>
                  </a:lnTo>
                  <a:lnTo>
                    <a:pt x="884" y="249"/>
                  </a:lnTo>
                  <a:lnTo>
                    <a:pt x="894" y="253"/>
                  </a:lnTo>
                  <a:lnTo>
                    <a:pt x="937" y="266"/>
                  </a:lnTo>
                  <a:lnTo>
                    <a:pt x="898" y="231"/>
                  </a:lnTo>
                  <a:lnTo>
                    <a:pt x="926" y="233"/>
                  </a:lnTo>
                  <a:lnTo>
                    <a:pt x="919" y="222"/>
                  </a:lnTo>
                  <a:lnTo>
                    <a:pt x="937" y="213"/>
                  </a:lnTo>
                  <a:lnTo>
                    <a:pt x="1012" y="240"/>
                  </a:lnTo>
                  <a:lnTo>
                    <a:pt x="999" y="260"/>
                  </a:lnTo>
                  <a:lnTo>
                    <a:pt x="997" y="284"/>
                  </a:lnTo>
                  <a:lnTo>
                    <a:pt x="1012" y="300"/>
                  </a:lnTo>
                  <a:lnTo>
                    <a:pt x="1020" y="240"/>
                  </a:lnTo>
                  <a:lnTo>
                    <a:pt x="978" y="211"/>
                  </a:lnTo>
                  <a:lnTo>
                    <a:pt x="970" y="168"/>
                  </a:lnTo>
                  <a:lnTo>
                    <a:pt x="1068" y="155"/>
                  </a:lnTo>
                  <a:lnTo>
                    <a:pt x="1055" y="117"/>
                  </a:lnTo>
                  <a:lnTo>
                    <a:pt x="1068" y="126"/>
                  </a:lnTo>
                  <a:lnTo>
                    <a:pt x="1083" y="111"/>
                  </a:lnTo>
                  <a:lnTo>
                    <a:pt x="1072" y="106"/>
                  </a:lnTo>
                  <a:lnTo>
                    <a:pt x="1174" y="77"/>
                  </a:lnTo>
                  <a:lnTo>
                    <a:pt x="1164" y="68"/>
                  </a:lnTo>
                  <a:lnTo>
                    <a:pt x="1210" y="64"/>
                  </a:lnTo>
                  <a:lnTo>
                    <a:pt x="1210" y="75"/>
                  </a:lnTo>
                  <a:lnTo>
                    <a:pt x="1224" y="75"/>
                  </a:lnTo>
                  <a:lnTo>
                    <a:pt x="1257" y="60"/>
                  </a:lnTo>
                  <a:lnTo>
                    <a:pt x="1274" y="68"/>
                  </a:lnTo>
                  <a:lnTo>
                    <a:pt x="1260" y="53"/>
                  </a:lnTo>
                  <a:lnTo>
                    <a:pt x="1297" y="48"/>
                  </a:lnTo>
                  <a:lnTo>
                    <a:pt x="1297" y="28"/>
                  </a:lnTo>
                  <a:lnTo>
                    <a:pt x="1343" y="0"/>
                  </a:lnTo>
                  <a:lnTo>
                    <a:pt x="1376" y="15"/>
                  </a:lnTo>
                  <a:lnTo>
                    <a:pt x="1349" y="31"/>
                  </a:lnTo>
                  <a:lnTo>
                    <a:pt x="1395" y="31"/>
                  </a:lnTo>
                  <a:lnTo>
                    <a:pt x="1378" y="53"/>
                  </a:lnTo>
                  <a:lnTo>
                    <a:pt x="1455" y="40"/>
                  </a:lnTo>
                  <a:lnTo>
                    <a:pt x="1500" y="75"/>
                  </a:lnTo>
                  <a:lnTo>
                    <a:pt x="1492" y="86"/>
                  </a:lnTo>
                  <a:lnTo>
                    <a:pt x="1479" y="80"/>
                  </a:lnTo>
                  <a:lnTo>
                    <a:pt x="1498" y="91"/>
                  </a:lnTo>
                  <a:lnTo>
                    <a:pt x="1488" y="111"/>
                  </a:lnTo>
                  <a:lnTo>
                    <a:pt x="1343" y="206"/>
                  </a:lnTo>
                  <a:lnTo>
                    <a:pt x="1389" y="195"/>
                  </a:lnTo>
                  <a:lnTo>
                    <a:pt x="1380" y="182"/>
                  </a:lnTo>
                  <a:lnTo>
                    <a:pt x="1453" y="164"/>
                  </a:lnTo>
                  <a:lnTo>
                    <a:pt x="1432" y="166"/>
                  </a:lnTo>
                  <a:lnTo>
                    <a:pt x="1437" y="151"/>
                  </a:lnTo>
                  <a:lnTo>
                    <a:pt x="1479" y="164"/>
                  </a:lnTo>
                  <a:lnTo>
                    <a:pt x="1483" y="151"/>
                  </a:lnTo>
                  <a:lnTo>
                    <a:pt x="1492" y="182"/>
                  </a:lnTo>
                  <a:lnTo>
                    <a:pt x="1513" y="184"/>
                  </a:lnTo>
                  <a:lnTo>
                    <a:pt x="1494" y="171"/>
                  </a:lnTo>
                  <a:lnTo>
                    <a:pt x="1533" y="164"/>
                  </a:lnTo>
                  <a:lnTo>
                    <a:pt x="1577" y="168"/>
                  </a:lnTo>
                  <a:lnTo>
                    <a:pt x="1575" y="182"/>
                  </a:lnTo>
                  <a:lnTo>
                    <a:pt x="1615" y="191"/>
                  </a:lnTo>
                  <a:lnTo>
                    <a:pt x="1650" y="188"/>
                  </a:lnTo>
                  <a:lnTo>
                    <a:pt x="1650" y="160"/>
                  </a:lnTo>
                  <a:lnTo>
                    <a:pt x="1660" y="157"/>
                  </a:lnTo>
                  <a:lnTo>
                    <a:pt x="1748" y="188"/>
                  </a:lnTo>
                  <a:lnTo>
                    <a:pt x="1735" y="240"/>
                  </a:lnTo>
                  <a:lnTo>
                    <a:pt x="1777" y="275"/>
                  </a:lnTo>
                  <a:lnTo>
                    <a:pt x="1800" y="226"/>
                  </a:lnTo>
                  <a:lnTo>
                    <a:pt x="1815" y="249"/>
                  </a:lnTo>
                  <a:lnTo>
                    <a:pt x="1844" y="240"/>
                  </a:lnTo>
                  <a:lnTo>
                    <a:pt x="1885" y="260"/>
                  </a:lnTo>
                  <a:lnTo>
                    <a:pt x="1917" y="249"/>
                  </a:lnTo>
                  <a:lnTo>
                    <a:pt x="1912" y="226"/>
                  </a:lnTo>
                  <a:lnTo>
                    <a:pt x="1933" y="195"/>
                  </a:lnTo>
                  <a:lnTo>
                    <a:pt x="2068" y="220"/>
                  </a:lnTo>
                  <a:lnTo>
                    <a:pt x="2074" y="233"/>
                  </a:lnTo>
                  <a:lnTo>
                    <a:pt x="2059" y="240"/>
                  </a:lnTo>
                  <a:lnTo>
                    <a:pt x="2103" y="249"/>
                  </a:lnTo>
                  <a:lnTo>
                    <a:pt x="2118" y="271"/>
                  </a:lnTo>
                  <a:lnTo>
                    <a:pt x="2216" y="266"/>
                  </a:lnTo>
                  <a:lnTo>
                    <a:pt x="2234" y="284"/>
                  </a:lnTo>
                  <a:lnTo>
                    <a:pt x="2228" y="306"/>
                  </a:lnTo>
                  <a:lnTo>
                    <a:pt x="2257" y="322"/>
                  </a:lnTo>
                  <a:lnTo>
                    <a:pt x="2272" y="311"/>
                  </a:lnTo>
                  <a:lnTo>
                    <a:pt x="2343" y="320"/>
                  </a:lnTo>
                  <a:lnTo>
                    <a:pt x="2357" y="306"/>
                  </a:lnTo>
                  <a:lnTo>
                    <a:pt x="2365" y="329"/>
                  </a:lnTo>
                  <a:lnTo>
                    <a:pt x="2395" y="342"/>
                  </a:lnTo>
                  <a:lnTo>
                    <a:pt x="2409" y="331"/>
                  </a:lnTo>
                  <a:lnTo>
                    <a:pt x="2395" y="315"/>
                  </a:lnTo>
                  <a:lnTo>
                    <a:pt x="2403" y="300"/>
                  </a:lnTo>
                  <a:lnTo>
                    <a:pt x="2526" y="322"/>
                  </a:lnTo>
                  <a:lnTo>
                    <a:pt x="2610" y="380"/>
                  </a:lnTo>
                  <a:lnTo>
                    <a:pt x="2625" y="380"/>
                  </a:lnTo>
                  <a:lnTo>
                    <a:pt x="2648" y="426"/>
                  </a:lnTo>
                  <a:lnTo>
                    <a:pt x="2637" y="402"/>
                  </a:lnTo>
                  <a:lnTo>
                    <a:pt x="2652" y="400"/>
                  </a:lnTo>
                  <a:lnTo>
                    <a:pt x="2658" y="409"/>
                  </a:lnTo>
                  <a:lnTo>
                    <a:pt x="2685" y="406"/>
                  </a:lnTo>
                  <a:lnTo>
                    <a:pt x="2719" y="433"/>
                  </a:lnTo>
                  <a:lnTo>
                    <a:pt x="2671" y="464"/>
                  </a:lnTo>
                  <a:lnTo>
                    <a:pt x="2679" y="471"/>
                  </a:lnTo>
                  <a:lnTo>
                    <a:pt x="2662" y="478"/>
                  </a:lnTo>
                  <a:lnTo>
                    <a:pt x="2675" y="489"/>
                  </a:lnTo>
                  <a:lnTo>
                    <a:pt x="2648" y="489"/>
                  </a:lnTo>
                  <a:lnTo>
                    <a:pt x="2637" y="471"/>
                  </a:lnTo>
                  <a:lnTo>
                    <a:pt x="2627" y="480"/>
                  </a:lnTo>
                  <a:lnTo>
                    <a:pt x="2608" y="451"/>
                  </a:lnTo>
                  <a:lnTo>
                    <a:pt x="2575" y="451"/>
                  </a:lnTo>
                  <a:lnTo>
                    <a:pt x="2569" y="435"/>
                  </a:lnTo>
                  <a:lnTo>
                    <a:pt x="2575" y="426"/>
                  </a:lnTo>
                  <a:lnTo>
                    <a:pt x="2562" y="426"/>
                  </a:lnTo>
                  <a:lnTo>
                    <a:pt x="2553" y="433"/>
                  </a:lnTo>
                  <a:lnTo>
                    <a:pt x="2564" y="451"/>
                  </a:lnTo>
                  <a:lnTo>
                    <a:pt x="2555" y="464"/>
                  </a:lnTo>
                  <a:lnTo>
                    <a:pt x="2528" y="482"/>
                  </a:lnTo>
                  <a:lnTo>
                    <a:pt x="2511" y="480"/>
                  </a:lnTo>
                  <a:lnTo>
                    <a:pt x="2543" y="533"/>
                  </a:lnTo>
                  <a:lnTo>
                    <a:pt x="2536" y="553"/>
                  </a:lnTo>
                  <a:lnTo>
                    <a:pt x="2505" y="540"/>
                  </a:lnTo>
                  <a:lnTo>
                    <a:pt x="2505" y="549"/>
                  </a:lnTo>
                  <a:lnTo>
                    <a:pt x="2449" y="575"/>
                  </a:lnTo>
                  <a:lnTo>
                    <a:pt x="2397" y="629"/>
                  </a:lnTo>
                  <a:lnTo>
                    <a:pt x="2363" y="609"/>
                  </a:lnTo>
                  <a:lnTo>
                    <a:pt x="2330" y="631"/>
                  </a:lnTo>
                  <a:lnTo>
                    <a:pt x="2330" y="611"/>
                  </a:lnTo>
                  <a:lnTo>
                    <a:pt x="2313" y="631"/>
                  </a:lnTo>
                  <a:lnTo>
                    <a:pt x="2290" y="629"/>
                  </a:lnTo>
                  <a:lnTo>
                    <a:pt x="2266" y="682"/>
                  </a:lnTo>
                  <a:lnTo>
                    <a:pt x="2284" y="694"/>
                  </a:lnTo>
                  <a:lnTo>
                    <a:pt x="2278" y="712"/>
                  </a:lnTo>
                  <a:lnTo>
                    <a:pt x="2286" y="741"/>
                  </a:lnTo>
                  <a:lnTo>
                    <a:pt x="2270" y="734"/>
                  </a:lnTo>
                  <a:lnTo>
                    <a:pt x="2261" y="759"/>
                  </a:lnTo>
                  <a:lnTo>
                    <a:pt x="2268" y="779"/>
                  </a:lnTo>
                  <a:lnTo>
                    <a:pt x="2232" y="797"/>
                  </a:lnTo>
                  <a:lnTo>
                    <a:pt x="2234" y="823"/>
                  </a:lnTo>
                  <a:lnTo>
                    <a:pt x="2213" y="828"/>
                  </a:lnTo>
                  <a:lnTo>
                    <a:pt x="2205" y="854"/>
                  </a:lnTo>
                  <a:lnTo>
                    <a:pt x="2186" y="883"/>
                  </a:lnTo>
                  <a:lnTo>
                    <a:pt x="2166" y="779"/>
                  </a:lnTo>
                  <a:lnTo>
                    <a:pt x="2170" y="725"/>
                  </a:lnTo>
                  <a:lnTo>
                    <a:pt x="2186" y="691"/>
                  </a:lnTo>
                  <a:lnTo>
                    <a:pt x="2209" y="684"/>
                  </a:lnTo>
                  <a:lnTo>
                    <a:pt x="2266" y="613"/>
                  </a:lnTo>
                  <a:lnTo>
                    <a:pt x="2293" y="598"/>
                  </a:lnTo>
                  <a:lnTo>
                    <a:pt x="2299" y="558"/>
                  </a:lnTo>
                  <a:lnTo>
                    <a:pt x="2313" y="549"/>
                  </a:lnTo>
                  <a:lnTo>
                    <a:pt x="2290" y="549"/>
                  </a:lnTo>
                  <a:lnTo>
                    <a:pt x="2284" y="580"/>
                  </a:lnTo>
                  <a:lnTo>
                    <a:pt x="2236" y="609"/>
                  </a:lnTo>
                  <a:lnTo>
                    <a:pt x="2241" y="566"/>
                  </a:lnTo>
                  <a:lnTo>
                    <a:pt x="2191" y="575"/>
                  </a:lnTo>
                  <a:lnTo>
                    <a:pt x="2143" y="631"/>
                  </a:lnTo>
                  <a:lnTo>
                    <a:pt x="2151" y="653"/>
                  </a:lnTo>
                  <a:lnTo>
                    <a:pt x="2099" y="660"/>
                  </a:lnTo>
                  <a:lnTo>
                    <a:pt x="2093" y="653"/>
                  </a:lnTo>
                  <a:lnTo>
                    <a:pt x="2111" y="651"/>
                  </a:lnTo>
                  <a:lnTo>
                    <a:pt x="2068" y="638"/>
                  </a:lnTo>
                  <a:lnTo>
                    <a:pt x="2055" y="651"/>
                  </a:lnTo>
                  <a:lnTo>
                    <a:pt x="1958" y="651"/>
                  </a:lnTo>
                  <a:lnTo>
                    <a:pt x="1842" y="779"/>
                  </a:lnTo>
                  <a:lnTo>
                    <a:pt x="1865" y="783"/>
                  </a:lnTo>
                  <a:lnTo>
                    <a:pt x="1865" y="805"/>
                  </a:lnTo>
                  <a:lnTo>
                    <a:pt x="1877" y="792"/>
                  </a:lnTo>
                  <a:lnTo>
                    <a:pt x="1873" y="812"/>
                  </a:lnTo>
                  <a:lnTo>
                    <a:pt x="1890" y="801"/>
                  </a:lnTo>
                  <a:lnTo>
                    <a:pt x="1890" y="812"/>
                  </a:lnTo>
                  <a:lnTo>
                    <a:pt x="1894" y="792"/>
                  </a:lnTo>
                  <a:lnTo>
                    <a:pt x="1912" y="792"/>
                  </a:lnTo>
                  <a:lnTo>
                    <a:pt x="1937" y="819"/>
                  </a:lnTo>
                  <a:lnTo>
                    <a:pt x="1915" y="821"/>
                  </a:lnTo>
                  <a:lnTo>
                    <a:pt x="1933" y="830"/>
                  </a:lnTo>
                  <a:lnTo>
                    <a:pt x="1937" y="848"/>
                  </a:lnTo>
                  <a:lnTo>
                    <a:pt x="1923" y="888"/>
                  </a:lnTo>
                  <a:lnTo>
                    <a:pt x="1919" y="946"/>
                  </a:lnTo>
                  <a:lnTo>
                    <a:pt x="1838" y="1072"/>
                  </a:lnTo>
                  <a:lnTo>
                    <a:pt x="1808" y="1090"/>
                  </a:lnTo>
                  <a:lnTo>
                    <a:pt x="1788" y="1072"/>
                  </a:lnTo>
                  <a:lnTo>
                    <a:pt x="1767" y="1097"/>
                  </a:lnTo>
                  <a:lnTo>
                    <a:pt x="1767" y="1092"/>
                  </a:lnTo>
                  <a:lnTo>
                    <a:pt x="1777" y="1072"/>
                  </a:lnTo>
                  <a:lnTo>
                    <a:pt x="1773" y="1041"/>
                  </a:lnTo>
                  <a:lnTo>
                    <a:pt x="1806" y="1030"/>
                  </a:lnTo>
                  <a:lnTo>
                    <a:pt x="1835" y="946"/>
                  </a:lnTo>
                  <a:lnTo>
                    <a:pt x="1773" y="963"/>
                  </a:lnTo>
                  <a:lnTo>
                    <a:pt x="1767" y="932"/>
                  </a:lnTo>
                  <a:lnTo>
                    <a:pt x="1717" y="914"/>
                  </a:lnTo>
                  <a:lnTo>
                    <a:pt x="1688" y="828"/>
                  </a:lnTo>
                  <a:lnTo>
                    <a:pt x="1656" y="812"/>
                  </a:lnTo>
                  <a:lnTo>
                    <a:pt x="1598" y="837"/>
                  </a:lnTo>
                  <a:lnTo>
                    <a:pt x="1610" y="852"/>
                  </a:lnTo>
                  <a:lnTo>
                    <a:pt x="1585" y="903"/>
                  </a:lnTo>
                  <a:lnTo>
                    <a:pt x="1563" y="919"/>
                  </a:lnTo>
                  <a:lnTo>
                    <a:pt x="1540" y="908"/>
                  </a:lnTo>
                  <a:lnTo>
                    <a:pt x="1511" y="901"/>
                  </a:lnTo>
                  <a:lnTo>
                    <a:pt x="1432" y="923"/>
                  </a:lnTo>
                  <a:lnTo>
                    <a:pt x="1368" y="890"/>
                  </a:lnTo>
                  <a:lnTo>
                    <a:pt x="1326" y="894"/>
                  </a:lnTo>
                  <a:lnTo>
                    <a:pt x="1310" y="868"/>
                  </a:lnTo>
                  <a:lnTo>
                    <a:pt x="1268" y="848"/>
                  </a:lnTo>
                  <a:lnTo>
                    <a:pt x="1245" y="868"/>
                  </a:lnTo>
                  <a:lnTo>
                    <a:pt x="1243" y="906"/>
                  </a:lnTo>
                  <a:lnTo>
                    <a:pt x="1149" y="890"/>
                  </a:lnTo>
                  <a:lnTo>
                    <a:pt x="1085" y="932"/>
                  </a:lnTo>
                  <a:lnTo>
                    <a:pt x="1055" y="948"/>
                  </a:lnTo>
                  <a:lnTo>
                    <a:pt x="1049" y="981"/>
                  </a:lnTo>
                  <a:lnTo>
                    <a:pt x="1008" y="977"/>
                  </a:lnTo>
                  <a:lnTo>
                    <a:pt x="999" y="1026"/>
                  </a:lnTo>
                  <a:lnTo>
                    <a:pt x="960" y="1037"/>
                  </a:lnTo>
                  <a:lnTo>
                    <a:pt x="972" y="1072"/>
                  </a:lnTo>
                  <a:lnTo>
                    <a:pt x="964" y="1103"/>
                  </a:lnTo>
                  <a:lnTo>
                    <a:pt x="902" y="1143"/>
                  </a:lnTo>
                  <a:lnTo>
                    <a:pt x="865" y="1152"/>
                  </a:lnTo>
                  <a:lnTo>
                    <a:pt x="861" y="1181"/>
                  </a:lnTo>
                  <a:lnTo>
                    <a:pt x="875" y="1190"/>
                  </a:lnTo>
                  <a:lnTo>
                    <a:pt x="875" y="1217"/>
                  </a:lnTo>
                  <a:lnTo>
                    <a:pt x="854" y="1212"/>
                  </a:lnTo>
                  <a:lnTo>
                    <a:pt x="827" y="1230"/>
                  </a:lnTo>
                  <a:lnTo>
                    <a:pt x="815" y="1190"/>
                  </a:lnTo>
                  <a:lnTo>
                    <a:pt x="792" y="1221"/>
                  </a:lnTo>
                  <a:lnTo>
                    <a:pt x="721" y="1217"/>
                  </a:lnTo>
                  <a:lnTo>
                    <a:pt x="686" y="1264"/>
                  </a:lnTo>
                  <a:lnTo>
                    <a:pt x="663" y="1250"/>
                  </a:lnTo>
                  <a:lnTo>
                    <a:pt x="661" y="1232"/>
                  </a:lnTo>
                  <a:lnTo>
                    <a:pt x="596" y="1190"/>
                  </a:lnTo>
                  <a:lnTo>
                    <a:pt x="546" y="1212"/>
                  </a:lnTo>
                  <a:lnTo>
                    <a:pt x="548" y="1177"/>
                  </a:lnTo>
                  <a:lnTo>
                    <a:pt x="536" y="1168"/>
                  </a:lnTo>
                  <a:lnTo>
                    <a:pt x="546" y="1157"/>
                  </a:lnTo>
                  <a:lnTo>
                    <a:pt x="530" y="1155"/>
                  </a:lnTo>
                  <a:lnTo>
                    <a:pt x="530" y="1126"/>
                  </a:lnTo>
                  <a:lnTo>
                    <a:pt x="550" y="1139"/>
                  </a:lnTo>
                  <a:lnTo>
                    <a:pt x="559" y="1126"/>
                  </a:lnTo>
                  <a:lnTo>
                    <a:pt x="540" y="1103"/>
                  </a:lnTo>
                  <a:lnTo>
                    <a:pt x="530" y="1123"/>
                  </a:lnTo>
                  <a:lnTo>
                    <a:pt x="525" y="1086"/>
                  </a:lnTo>
                  <a:lnTo>
                    <a:pt x="505" y="1079"/>
                  </a:lnTo>
                  <a:lnTo>
                    <a:pt x="484" y="1043"/>
                  </a:lnTo>
                  <a:lnTo>
                    <a:pt x="507" y="1043"/>
                  </a:lnTo>
                  <a:lnTo>
                    <a:pt x="505" y="1028"/>
                  </a:lnTo>
                  <a:lnTo>
                    <a:pt x="519" y="1023"/>
                  </a:lnTo>
                  <a:lnTo>
                    <a:pt x="559" y="1028"/>
                  </a:lnTo>
                  <a:lnTo>
                    <a:pt x="525" y="977"/>
                  </a:lnTo>
                  <a:lnTo>
                    <a:pt x="461" y="992"/>
                  </a:lnTo>
                  <a:lnTo>
                    <a:pt x="469" y="997"/>
                  </a:lnTo>
                  <a:lnTo>
                    <a:pt x="455" y="1010"/>
                  </a:lnTo>
                  <a:lnTo>
                    <a:pt x="444" y="999"/>
                  </a:lnTo>
                  <a:lnTo>
                    <a:pt x="432" y="1046"/>
                  </a:lnTo>
                  <a:lnTo>
                    <a:pt x="446" y="1059"/>
                  </a:lnTo>
                  <a:lnTo>
                    <a:pt x="457" y="1106"/>
                  </a:lnTo>
                  <a:lnTo>
                    <a:pt x="490" y="1143"/>
                  </a:lnTo>
                  <a:lnTo>
                    <a:pt x="475" y="1150"/>
                  </a:lnTo>
                  <a:lnTo>
                    <a:pt x="465" y="1186"/>
                  </a:lnTo>
                  <a:lnTo>
                    <a:pt x="450" y="1181"/>
                  </a:lnTo>
                  <a:lnTo>
                    <a:pt x="450" y="1161"/>
                  </a:lnTo>
                  <a:lnTo>
                    <a:pt x="421" y="1181"/>
                  </a:lnTo>
                  <a:lnTo>
                    <a:pt x="396" y="1157"/>
                  </a:lnTo>
                  <a:lnTo>
                    <a:pt x="368" y="1115"/>
                  </a:lnTo>
                  <a:lnTo>
                    <a:pt x="347" y="1115"/>
                  </a:lnTo>
                  <a:lnTo>
                    <a:pt x="345" y="1086"/>
                  </a:lnTo>
                  <a:lnTo>
                    <a:pt x="270" y="1026"/>
                  </a:lnTo>
                  <a:lnTo>
                    <a:pt x="299" y="1006"/>
                  </a:lnTo>
                  <a:lnTo>
                    <a:pt x="289" y="990"/>
                  </a:lnTo>
                  <a:lnTo>
                    <a:pt x="310" y="974"/>
                  </a:lnTo>
                  <a:lnTo>
                    <a:pt x="247" y="994"/>
                  </a:lnTo>
                  <a:lnTo>
                    <a:pt x="245" y="1010"/>
                  </a:lnTo>
                  <a:lnTo>
                    <a:pt x="224" y="1003"/>
                  </a:lnTo>
                  <a:lnTo>
                    <a:pt x="245" y="1026"/>
                  </a:lnTo>
                  <a:lnTo>
                    <a:pt x="270" y="1023"/>
                  </a:lnTo>
                  <a:lnTo>
                    <a:pt x="229" y="1046"/>
                  </a:lnTo>
                  <a:lnTo>
                    <a:pt x="206" y="1023"/>
                  </a:lnTo>
                  <a:lnTo>
                    <a:pt x="222" y="1006"/>
                  </a:lnTo>
                  <a:lnTo>
                    <a:pt x="193" y="1003"/>
                  </a:lnTo>
                  <a:lnTo>
                    <a:pt x="195" y="988"/>
                  </a:lnTo>
                  <a:lnTo>
                    <a:pt x="168" y="997"/>
                  </a:lnTo>
                  <a:lnTo>
                    <a:pt x="160" y="1023"/>
                  </a:lnTo>
                  <a:lnTo>
                    <a:pt x="137" y="1023"/>
                  </a:lnTo>
                  <a:lnTo>
                    <a:pt x="135" y="988"/>
                  </a:lnTo>
                  <a:lnTo>
                    <a:pt x="112" y="952"/>
                  </a:lnTo>
                  <a:lnTo>
                    <a:pt x="49" y="959"/>
                  </a:lnTo>
                  <a:lnTo>
                    <a:pt x="39" y="946"/>
                  </a:lnTo>
                  <a:lnTo>
                    <a:pt x="43" y="930"/>
                  </a:lnTo>
                  <a:lnTo>
                    <a:pt x="68" y="890"/>
                  </a:lnTo>
                  <a:lnTo>
                    <a:pt x="56" y="843"/>
                  </a:lnTo>
                  <a:lnTo>
                    <a:pt x="68" y="832"/>
                  </a:lnTo>
                  <a:lnTo>
                    <a:pt x="62" y="797"/>
                  </a:lnTo>
                  <a:lnTo>
                    <a:pt x="0" y="78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3" name="Freeform 108"/>
            <p:cNvSpPr>
              <a:spLocks/>
            </p:cNvSpPr>
            <p:nvPr/>
          </p:nvSpPr>
          <p:spPr bwMode="auto">
            <a:xfrm>
              <a:off x="500" y="1337"/>
              <a:ext cx="1330" cy="824"/>
            </a:xfrm>
            <a:custGeom>
              <a:avLst/>
              <a:gdLst>
                <a:gd name="T0" fmla="*/ 97 w 1363"/>
                <a:gd name="T1" fmla="*/ 93 h 879"/>
                <a:gd name="T2" fmla="*/ 150 w 1363"/>
                <a:gd name="T3" fmla="*/ 80 h 879"/>
                <a:gd name="T4" fmla="*/ 230 w 1363"/>
                <a:gd name="T5" fmla="*/ 82 h 879"/>
                <a:gd name="T6" fmla="*/ 355 w 1363"/>
                <a:gd name="T7" fmla="*/ 95 h 879"/>
                <a:gd name="T8" fmla="*/ 399 w 1363"/>
                <a:gd name="T9" fmla="*/ 130 h 879"/>
                <a:gd name="T10" fmla="*/ 509 w 1363"/>
                <a:gd name="T11" fmla="*/ 149 h 879"/>
                <a:gd name="T12" fmla="*/ 488 w 1363"/>
                <a:gd name="T13" fmla="*/ 114 h 879"/>
                <a:gd name="T14" fmla="*/ 584 w 1363"/>
                <a:gd name="T15" fmla="*/ 132 h 879"/>
                <a:gd name="T16" fmla="*/ 665 w 1363"/>
                <a:gd name="T17" fmla="*/ 122 h 879"/>
                <a:gd name="T18" fmla="*/ 672 w 1363"/>
                <a:gd name="T19" fmla="*/ 122 h 879"/>
                <a:gd name="T20" fmla="*/ 688 w 1363"/>
                <a:gd name="T21" fmla="*/ 120 h 879"/>
                <a:gd name="T22" fmla="*/ 718 w 1363"/>
                <a:gd name="T23" fmla="*/ 80 h 879"/>
                <a:gd name="T24" fmla="*/ 694 w 1363"/>
                <a:gd name="T25" fmla="*/ 0 h 879"/>
                <a:gd name="T26" fmla="*/ 737 w 1363"/>
                <a:gd name="T27" fmla="*/ 58 h 879"/>
                <a:gd name="T28" fmla="*/ 752 w 1363"/>
                <a:gd name="T29" fmla="*/ 82 h 879"/>
                <a:gd name="T30" fmla="*/ 806 w 1363"/>
                <a:gd name="T31" fmla="*/ 117 h 879"/>
                <a:gd name="T32" fmla="*/ 840 w 1363"/>
                <a:gd name="T33" fmla="*/ 105 h 879"/>
                <a:gd name="T34" fmla="*/ 903 w 1363"/>
                <a:gd name="T35" fmla="*/ 91 h 879"/>
                <a:gd name="T36" fmla="*/ 903 w 1363"/>
                <a:gd name="T37" fmla="*/ 152 h 879"/>
                <a:gd name="T38" fmla="*/ 826 w 1363"/>
                <a:gd name="T39" fmla="*/ 167 h 879"/>
                <a:gd name="T40" fmla="*/ 790 w 1363"/>
                <a:gd name="T41" fmla="*/ 202 h 879"/>
                <a:gd name="T42" fmla="*/ 765 w 1363"/>
                <a:gd name="T43" fmla="*/ 255 h 879"/>
                <a:gd name="T44" fmla="*/ 737 w 1363"/>
                <a:gd name="T45" fmla="*/ 275 h 879"/>
                <a:gd name="T46" fmla="*/ 704 w 1363"/>
                <a:gd name="T47" fmla="*/ 314 h 879"/>
                <a:gd name="T48" fmla="*/ 732 w 1363"/>
                <a:gd name="T49" fmla="*/ 429 h 879"/>
                <a:gd name="T50" fmla="*/ 840 w 1363"/>
                <a:gd name="T51" fmla="*/ 481 h 879"/>
                <a:gd name="T52" fmla="*/ 903 w 1363"/>
                <a:gd name="T53" fmla="*/ 543 h 879"/>
                <a:gd name="T54" fmla="*/ 928 w 1363"/>
                <a:gd name="T55" fmla="*/ 570 h 879"/>
                <a:gd name="T56" fmla="*/ 983 w 1363"/>
                <a:gd name="T57" fmla="*/ 445 h 879"/>
                <a:gd name="T58" fmla="*/ 970 w 1363"/>
                <a:gd name="T59" fmla="*/ 358 h 879"/>
                <a:gd name="T60" fmla="*/ 964 w 1363"/>
                <a:gd name="T61" fmla="*/ 307 h 879"/>
                <a:gd name="T62" fmla="*/ 1018 w 1363"/>
                <a:gd name="T63" fmla="*/ 282 h 879"/>
                <a:gd name="T64" fmla="*/ 1085 w 1363"/>
                <a:gd name="T65" fmla="*/ 347 h 879"/>
                <a:gd name="T66" fmla="*/ 1066 w 1363"/>
                <a:gd name="T67" fmla="*/ 389 h 879"/>
                <a:gd name="T68" fmla="*/ 1108 w 1363"/>
                <a:gd name="T69" fmla="*/ 384 h 879"/>
                <a:gd name="T70" fmla="*/ 1151 w 1363"/>
                <a:gd name="T71" fmla="*/ 362 h 879"/>
                <a:gd name="T72" fmla="*/ 1162 w 1363"/>
                <a:gd name="T73" fmla="*/ 376 h 879"/>
                <a:gd name="T74" fmla="*/ 1190 w 1363"/>
                <a:gd name="T75" fmla="*/ 392 h 879"/>
                <a:gd name="T76" fmla="*/ 1192 w 1363"/>
                <a:gd name="T77" fmla="*/ 415 h 879"/>
                <a:gd name="T78" fmla="*/ 1198 w 1363"/>
                <a:gd name="T79" fmla="*/ 447 h 879"/>
                <a:gd name="T80" fmla="*/ 1269 w 1363"/>
                <a:gd name="T81" fmla="*/ 486 h 879"/>
                <a:gd name="T82" fmla="*/ 1273 w 1363"/>
                <a:gd name="T83" fmla="*/ 516 h 879"/>
                <a:gd name="T84" fmla="*/ 1297 w 1363"/>
                <a:gd name="T85" fmla="*/ 543 h 879"/>
                <a:gd name="T86" fmla="*/ 1062 w 1363"/>
                <a:gd name="T87" fmla="*/ 667 h 879"/>
                <a:gd name="T88" fmla="*/ 1131 w 1363"/>
                <a:gd name="T89" fmla="*/ 639 h 879"/>
                <a:gd name="T90" fmla="*/ 1210 w 1363"/>
                <a:gd name="T91" fmla="*/ 696 h 879"/>
                <a:gd name="T92" fmla="*/ 1212 w 1363"/>
                <a:gd name="T93" fmla="*/ 701 h 879"/>
                <a:gd name="T94" fmla="*/ 1179 w 1363"/>
                <a:gd name="T95" fmla="*/ 697 h 879"/>
                <a:gd name="T96" fmla="*/ 1111 w 1363"/>
                <a:gd name="T97" fmla="*/ 691 h 879"/>
                <a:gd name="T98" fmla="*/ 990 w 1363"/>
                <a:gd name="T99" fmla="*/ 716 h 879"/>
                <a:gd name="T100" fmla="*/ 943 w 1363"/>
                <a:gd name="T101" fmla="*/ 752 h 879"/>
                <a:gd name="T102" fmla="*/ 889 w 1363"/>
                <a:gd name="T103" fmla="*/ 748 h 879"/>
                <a:gd name="T104" fmla="*/ 928 w 1363"/>
                <a:gd name="T105" fmla="*/ 709 h 879"/>
                <a:gd name="T106" fmla="*/ 851 w 1363"/>
                <a:gd name="T107" fmla="*/ 640 h 879"/>
                <a:gd name="T108" fmla="*/ 818 w 1363"/>
                <a:gd name="T109" fmla="*/ 635 h 879"/>
                <a:gd name="T110" fmla="*/ 696 w 1363"/>
                <a:gd name="T111" fmla="*/ 607 h 879"/>
                <a:gd name="T112" fmla="*/ 249 w 1363"/>
                <a:gd name="T113" fmla="*/ 596 h 879"/>
                <a:gd name="T114" fmla="*/ 198 w 1363"/>
                <a:gd name="T115" fmla="*/ 539 h 879"/>
                <a:gd name="T116" fmla="*/ 164 w 1363"/>
                <a:gd name="T117" fmla="*/ 449 h 879"/>
                <a:gd name="T118" fmla="*/ 45 w 1363"/>
                <a:gd name="T119" fmla="*/ 367 h 8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63" h="879">
                  <a:moveTo>
                    <a:pt x="0" y="388"/>
                  </a:moveTo>
                  <a:lnTo>
                    <a:pt x="0" y="82"/>
                  </a:lnTo>
                  <a:lnTo>
                    <a:pt x="108" y="122"/>
                  </a:lnTo>
                  <a:lnTo>
                    <a:pt x="101" y="106"/>
                  </a:lnTo>
                  <a:lnTo>
                    <a:pt x="112" y="95"/>
                  </a:lnTo>
                  <a:lnTo>
                    <a:pt x="178" y="62"/>
                  </a:lnTo>
                  <a:lnTo>
                    <a:pt x="126" y="104"/>
                  </a:lnTo>
                  <a:lnTo>
                    <a:pt x="158" y="91"/>
                  </a:lnTo>
                  <a:lnTo>
                    <a:pt x="158" y="99"/>
                  </a:lnTo>
                  <a:lnTo>
                    <a:pt x="212" y="64"/>
                  </a:lnTo>
                  <a:lnTo>
                    <a:pt x="206" y="53"/>
                  </a:lnTo>
                  <a:lnTo>
                    <a:pt x="242" y="93"/>
                  </a:lnTo>
                  <a:lnTo>
                    <a:pt x="265" y="68"/>
                  </a:lnTo>
                  <a:lnTo>
                    <a:pt x="263" y="93"/>
                  </a:lnTo>
                  <a:lnTo>
                    <a:pt x="292" y="77"/>
                  </a:lnTo>
                  <a:lnTo>
                    <a:pt x="373" y="108"/>
                  </a:lnTo>
                  <a:lnTo>
                    <a:pt x="408" y="106"/>
                  </a:lnTo>
                  <a:lnTo>
                    <a:pt x="429" y="126"/>
                  </a:lnTo>
                  <a:lnTo>
                    <a:pt x="404" y="139"/>
                  </a:lnTo>
                  <a:lnTo>
                    <a:pt x="419" y="148"/>
                  </a:lnTo>
                  <a:lnTo>
                    <a:pt x="492" y="139"/>
                  </a:lnTo>
                  <a:lnTo>
                    <a:pt x="525" y="166"/>
                  </a:lnTo>
                  <a:lnTo>
                    <a:pt x="529" y="182"/>
                  </a:lnTo>
                  <a:lnTo>
                    <a:pt x="535" y="170"/>
                  </a:lnTo>
                  <a:lnTo>
                    <a:pt x="525" y="148"/>
                  </a:lnTo>
                  <a:lnTo>
                    <a:pt x="558" y="119"/>
                  </a:lnTo>
                  <a:lnTo>
                    <a:pt x="527" y="137"/>
                  </a:lnTo>
                  <a:lnTo>
                    <a:pt x="512" y="130"/>
                  </a:lnTo>
                  <a:lnTo>
                    <a:pt x="554" y="106"/>
                  </a:lnTo>
                  <a:lnTo>
                    <a:pt x="577" y="137"/>
                  </a:lnTo>
                  <a:lnTo>
                    <a:pt x="600" y="137"/>
                  </a:lnTo>
                  <a:lnTo>
                    <a:pt x="614" y="150"/>
                  </a:lnTo>
                  <a:lnTo>
                    <a:pt x="679" y="148"/>
                  </a:lnTo>
                  <a:lnTo>
                    <a:pt x="677" y="137"/>
                  </a:lnTo>
                  <a:lnTo>
                    <a:pt x="696" y="155"/>
                  </a:lnTo>
                  <a:lnTo>
                    <a:pt x="698" y="139"/>
                  </a:lnTo>
                  <a:lnTo>
                    <a:pt x="683" y="146"/>
                  </a:lnTo>
                  <a:lnTo>
                    <a:pt x="673" y="128"/>
                  </a:lnTo>
                  <a:lnTo>
                    <a:pt x="698" y="126"/>
                  </a:lnTo>
                  <a:lnTo>
                    <a:pt x="706" y="139"/>
                  </a:lnTo>
                  <a:lnTo>
                    <a:pt x="714" y="135"/>
                  </a:lnTo>
                  <a:lnTo>
                    <a:pt x="710" y="155"/>
                  </a:lnTo>
                  <a:lnTo>
                    <a:pt x="727" y="168"/>
                  </a:lnTo>
                  <a:lnTo>
                    <a:pt x="723" y="137"/>
                  </a:lnTo>
                  <a:lnTo>
                    <a:pt x="754" y="119"/>
                  </a:lnTo>
                  <a:lnTo>
                    <a:pt x="746" y="106"/>
                  </a:lnTo>
                  <a:lnTo>
                    <a:pt x="737" y="115"/>
                  </a:lnTo>
                  <a:lnTo>
                    <a:pt x="754" y="91"/>
                  </a:lnTo>
                  <a:lnTo>
                    <a:pt x="708" y="71"/>
                  </a:lnTo>
                  <a:lnTo>
                    <a:pt x="712" y="26"/>
                  </a:lnTo>
                  <a:lnTo>
                    <a:pt x="723" y="26"/>
                  </a:lnTo>
                  <a:lnTo>
                    <a:pt x="729" y="0"/>
                  </a:lnTo>
                  <a:lnTo>
                    <a:pt x="765" y="26"/>
                  </a:lnTo>
                  <a:lnTo>
                    <a:pt x="765" y="44"/>
                  </a:lnTo>
                  <a:lnTo>
                    <a:pt x="790" y="66"/>
                  </a:lnTo>
                  <a:lnTo>
                    <a:pt x="774" y="66"/>
                  </a:lnTo>
                  <a:lnTo>
                    <a:pt x="780" y="73"/>
                  </a:lnTo>
                  <a:lnTo>
                    <a:pt x="772" y="84"/>
                  </a:lnTo>
                  <a:lnTo>
                    <a:pt x="801" y="91"/>
                  </a:lnTo>
                  <a:lnTo>
                    <a:pt x="790" y="93"/>
                  </a:lnTo>
                  <a:lnTo>
                    <a:pt x="807" y="130"/>
                  </a:lnTo>
                  <a:lnTo>
                    <a:pt x="821" y="99"/>
                  </a:lnTo>
                  <a:lnTo>
                    <a:pt x="842" y="110"/>
                  </a:lnTo>
                  <a:lnTo>
                    <a:pt x="846" y="133"/>
                  </a:lnTo>
                  <a:lnTo>
                    <a:pt x="838" y="139"/>
                  </a:lnTo>
                  <a:lnTo>
                    <a:pt x="857" y="168"/>
                  </a:lnTo>
                  <a:lnTo>
                    <a:pt x="867" y="162"/>
                  </a:lnTo>
                  <a:lnTo>
                    <a:pt x="882" y="119"/>
                  </a:lnTo>
                  <a:lnTo>
                    <a:pt x="898" y="115"/>
                  </a:lnTo>
                  <a:lnTo>
                    <a:pt x="886" y="79"/>
                  </a:lnTo>
                  <a:lnTo>
                    <a:pt x="930" y="82"/>
                  </a:lnTo>
                  <a:lnTo>
                    <a:pt x="948" y="104"/>
                  </a:lnTo>
                  <a:lnTo>
                    <a:pt x="942" y="113"/>
                  </a:lnTo>
                  <a:lnTo>
                    <a:pt x="951" y="119"/>
                  </a:lnTo>
                  <a:lnTo>
                    <a:pt x="932" y="126"/>
                  </a:lnTo>
                  <a:lnTo>
                    <a:pt x="948" y="173"/>
                  </a:lnTo>
                  <a:lnTo>
                    <a:pt x="921" y="197"/>
                  </a:lnTo>
                  <a:lnTo>
                    <a:pt x="909" y="186"/>
                  </a:lnTo>
                  <a:lnTo>
                    <a:pt x="915" y="202"/>
                  </a:lnTo>
                  <a:lnTo>
                    <a:pt x="867" y="190"/>
                  </a:lnTo>
                  <a:lnTo>
                    <a:pt x="878" y="208"/>
                  </a:lnTo>
                  <a:lnTo>
                    <a:pt x="859" y="228"/>
                  </a:lnTo>
                  <a:lnTo>
                    <a:pt x="811" y="210"/>
                  </a:lnTo>
                  <a:lnTo>
                    <a:pt x="830" y="230"/>
                  </a:lnTo>
                  <a:lnTo>
                    <a:pt x="863" y="235"/>
                  </a:lnTo>
                  <a:lnTo>
                    <a:pt x="838" y="273"/>
                  </a:lnTo>
                  <a:lnTo>
                    <a:pt x="815" y="270"/>
                  </a:lnTo>
                  <a:lnTo>
                    <a:pt x="803" y="290"/>
                  </a:lnTo>
                  <a:lnTo>
                    <a:pt x="758" y="273"/>
                  </a:lnTo>
                  <a:lnTo>
                    <a:pt x="801" y="290"/>
                  </a:lnTo>
                  <a:lnTo>
                    <a:pt x="803" y="306"/>
                  </a:lnTo>
                  <a:lnTo>
                    <a:pt x="774" y="313"/>
                  </a:lnTo>
                  <a:lnTo>
                    <a:pt x="780" y="319"/>
                  </a:lnTo>
                  <a:lnTo>
                    <a:pt x="772" y="319"/>
                  </a:lnTo>
                  <a:lnTo>
                    <a:pt x="772" y="335"/>
                  </a:lnTo>
                  <a:lnTo>
                    <a:pt x="739" y="357"/>
                  </a:lnTo>
                  <a:lnTo>
                    <a:pt x="733" y="428"/>
                  </a:lnTo>
                  <a:lnTo>
                    <a:pt x="743" y="441"/>
                  </a:lnTo>
                  <a:lnTo>
                    <a:pt x="763" y="432"/>
                  </a:lnTo>
                  <a:lnTo>
                    <a:pt x="769" y="489"/>
                  </a:lnTo>
                  <a:lnTo>
                    <a:pt x="794" y="478"/>
                  </a:lnTo>
                  <a:lnTo>
                    <a:pt x="824" y="491"/>
                  </a:lnTo>
                  <a:lnTo>
                    <a:pt x="886" y="531"/>
                  </a:lnTo>
                  <a:lnTo>
                    <a:pt x="882" y="547"/>
                  </a:lnTo>
                  <a:lnTo>
                    <a:pt x="888" y="536"/>
                  </a:lnTo>
                  <a:lnTo>
                    <a:pt x="934" y="538"/>
                  </a:lnTo>
                  <a:lnTo>
                    <a:pt x="934" y="598"/>
                  </a:lnTo>
                  <a:lnTo>
                    <a:pt x="948" y="618"/>
                  </a:lnTo>
                  <a:lnTo>
                    <a:pt x="938" y="620"/>
                  </a:lnTo>
                  <a:lnTo>
                    <a:pt x="961" y="631"/>
                  </a:lnTo>
                  <a:lnTo>
                    <a:pt x="953" y="651"/>
                  </a:lnTo>
                  <a:lnTo>
                    <a:pt x="975" y="649"/>
                  </a:lnTo>
                  <a:lnTo>
                    <a:pt x="1007" y="618"/>
                  </a:lnTo>
                  <a:lnTo>
                    <a:pt x="992" y="609"/>
                  </a:lnTo>
                  <a:lnTo>
                    <a:pt x="975" y="556"/>
                  </a:lnTo>
                  <a:lnTo>
                    <a:pt x="1032" y="507"/>
                  </a:lnTo>
                  <a:lnTo>
                    <a:pt x="1025" y="507"/>
                  </a:lnTo>
                  <a:lnTo>
                    <a:pt x="1011" y="448"/>
                  </a:lnTo>
                  <a:lnTo>
                    <a:pt x="990" y="432"/>
                  </a:lnTo>
                  <a:lnTo>
                    <a:pt x="1019" y="408"/>
                  </a:lnTo>
                  <a:lnTo>
                    <a:pt x="1009" y="397"/>
                  </a:lnTo>
                  <a:lnTo>
                    <a:pt x="1013" y="375"/>
                  </a:lnTo>
                  <a:lnTo>
                    <a:pt x="1000" y="370"/>
                  </a:lnTo>
                  <a:lnTo>
                    <a:pt x="1013" y="350"/>
                  </a:lnTo>
                  <a:lnTo>
                    <a:pt x="1000" y="337"/>
                  </a:lnTo>
                  <a:lnTo>
                    <a:pt x="1007" y="319"/>
                  </a:lnTo>
                  <a:lnTo>
                    <a:pt x="1050" y="330"/>
                  </a:lnTo>
                  <a:lnTo>
                    <a:pt x="1069" y="321"/>
                  </a:lnTo>
                  <a:lnTo>
                    <a:pt x="1107" y="350"/>
                  </a:lnTo>
                  <a:lnTo>
                    <a:pt x="1107" y="364"/>
                  </a:lnTo>
                  <a:lnTo>
                    <a:pt x="1138" y="366"/>
                  </a:lnTo>
                  <a:lnTo>
                    <a:pt x="1140" y="395"/>
                  </a:lnTo>
                  <a:lnTo>
                    <a:pt x="1111" y="395"/>
                  </a:lnTo>
                  <a:lnTo>
                    <a:pt x="1136" y="399"/>
                  </a:lnTo>
                  <a:lnTo>
                    <a:pt x="1144" y="419"/>
                  </a:lnTo>
                  <a:lnTo>
                    <a:pt x="1119" y="443"/>
                  </a:lnTo>
                  <a:lnTo>
                    <a:pt x="1157" y="430"/>
                  </a:lnTo>
                  <a:lnTo>
                    <a:pt x="1159" y="452"/>
                  </a:lnTo>
                  <a:lnTo>
                    <a:pt x="1142" y="461"/>
                  </a:lnTo>
                  <a:lnTo>
                    <a:pt x="1163" y="437"/>
                  </a:lnTo>
                  <a:lnTo>
                    <a:pt x="1167" y="455"/>
                  </a:lnTo>
                  <a:lnTo>
                    <a:pt x="1188" y="430"/>
                  </a:lnTo>
                  <a:lnTo>
                    <a:pt x="1192" y="443"/>
                  </a:lnTo>
                  <a:lnTo>
                    <a:pt x="1209" y="412"/>
                  </a:lnTo>
                  <a:lnTo>
                    <a:pt x="1202" y="406"/>
                  </a:lnTo>
                  <a:lnTo>
                    <a:pt x="1219" y="388"/>
                  </a:lnTo>
                  <a:lnTo>
                    <a:pt x="1238" y="421"/>
                  </a:lnTo>
                  <a:lnTo>
                    <a:pt x="1221" y="428"/>
                  </a:lnTo>
                  <a:lnTo>
                    <a:pt x="1240" y="424"/>
                  </a:lnTo>
                  <a:lnTo>
                    <a:pt x="1246" y="437"/>
                  </a:lnTo>
                  <a:lnTo>
                    <a:pt x="1234" y="441"/>
                  </a:lnTo>
                  <a:lnTo>
                    <a:pt x="1250" y="446"/>
                  </a:lnTo>
                  <a:lnTo>
                    <a:pt x="1240" y="455"/>
                  </a:lnTo>
                  <a:lnTo>
                    <a:pt x="1252" y="452"/>
                  </a:lnTo>
                  <a:lnTo>
                    <a:pt x="1258" y="467"/>
                  </a:lnTo>
                  <a:lnTo>
                    <a:pt x="1252" y="473"/>
                  </a:lnTo>
                  <a:lnTo>
                    <a:pt x="1269" y="487"/>
                  </a:lnTo>
                  <a:lnTo>
                    <a:pt x="1244" y="498"/>
                  </a:lnTo>
                  <a:lnTo>
                    <a:pt x="1263" y="498"/>
                  </a:lnTo>
                  <a:lnTo>
                    <a:pt x="1258" y="509"/>
                  </a:lnTo>
                  <a:lnTo>
                    <a:pt x="1286" y="520"/>
                  </a:lnTo>
                  <a:lnTo>
                    <a:pt x="1296" y="545"/>
                  </a:lnTo>
                  <a:lnTo>
                    <a:pt x="1307" y="536"/>
                  </a:lnTo>
                  <a:lnTo>
                    <a:pt x="1332" y="553"/>
                  </a:lnTo>
                  <a:lnTo>
                    <a:pt x="1273" y="578"/>
                  </a:lnTo>
                  <a:lnTo>
                    <a:pt x="1286" y="589"/>
                  </a:lnTo>
                  <a:lnTo>
                    <a:pt x="1337" y="564"/>
                  </a:lnTo>
                  <a:lnTo>
                    <a:pt x="1337" y="587"/>
                  </a:lnTo>
                  <a:lnTo>
                    <a:pt x="1357" y="582"/>
                  </a:lnTo>
                  <a:lnTo>
                    <a:pt x="1362" y="591"/>
                  </a:lnTo>
                  <a:lnTo>
                    <a:pt x="1349" y="591"/>
                  </a:lnTo>
                  <a:lnTo>
                    <a:pt x="1362" y="618"/>
                  </a:lnTo>
                  <a:lnTo>
                    <a:pt x="1292" y="669"/>
                  </a:lnTo>
                  <a:lnTo>
                    <a:pt x="1192" y="669"/>
                  </a:lnTo>
                  <a:lnTo>
                    <a:pt x="1148" y="707"/>
                  </a:lnTo>
                  <a:lnTo>
                    <a:pt x="1115" y="758"/>
                  </a:lnTo>
                  <a:lnTo>
                    <a:pt x="1148" y="718"/>
                  </a:lnTo>
                  <a:lnTo>
                    <a:pt x="1204" y="695"/>
                  </a:lnTo>
                  <a:lnTo>
                    <a:pt x="1221" y="713"/>
                  </a:lnTo>
                  <a:lnTo>
                    <a:pt x="1188" y="727"/>
                  </a:lnTo>
                  <a:lnTo>
                    <a:pt x="1215" y="735"/>
                  </a:lnTo>
                  <a:lnTo>
                    <a:pt x="1209" y="751"/>
                  </a:lnTo>
                  <a:lnTo>
                    <a:pt x="1229" y="780"/>
                  </a:lnTo>
                  <a:lnTo>
                    <a:pt x="1271" y="791"/>
                  </a:lnTo>
                  <a:lnTo>
                    <a:pt x="1281" y="753"/>
                  </a:lnTo>
                  <a:lnTo>
                    <a:pt x="1281" y="778"/>
                  </a:lnTo>
                  <a:lnTo>
                    <a:pt x="1292" y="773"/>
                  </a:lnTo>
                  <a:lnTo>
                    <a:pt x="1273" y="798"/>
                  </a:lnTo>
                  <a:lnTo>
                    <a:pt x="1223" y="813"/>
                  </a:lnTo>
                  <a:lnTo>
                    <a:pt x="1206" y="840"/>
                  </a:lnTo>
                  <a:lnTo>
                    <a:pt x="1192" y="815"/>
                  </a:lnTo>
                  <a:lnTo>
                    <a:pt x="1238" y="793"/>
                  </a:lnTo>
                  <a:lnTo>
                    <a:pt x="1215" y="795"/>
                  </a:lnTo>
                  <a:lnTo>
                    <a:pt x="1219" y="780"/>
                  </a:lnTo>
                  <a:lnTo>
                    <a:pt x="1177" y="798"/>
                  </a:lnTo>
                  <a:lnTo>
                    <a:pt x="1167" y="786"/>
                  </a:lnTo>
                  <a:lnTo>
                    <a:pt x="1167" y="753"/>
                  </a:lnTo>
                  <a:lnTo>
                    <a:pt x="1140" y="744"/>
                  </a:lnTo>
                  <a:lnTo>
                    <a:pt x="1121" y="795"/>
                  </a:lnTo>
                  <a:lnTo>
                    <a:pt x="1040" y="815"/>
                  </a:lnTo>
                  <a:lnTo>
                    <a:pt x="984" y="835"/>
                  </a:lnTo>
                  <a:lnTo>
                    <a:pt x="975" y="846"/>
                  </a:lnTo>
                  <a:lnTo>
                    <a:pt x="988" y="846"/>
                  </a:lnTo>
                  <a:lnTo>
                    <a:pt x="990" y="855"/>
                  </a:lnTo>
                  <a:lnTo>
                    <a:pt x="921" y="878"/>
                  </a:lnTo>
                  <a:lnTo>
                    <a:pt x="926" y="866"/>
                  </a:lnTo>
                  <a:lnTo>
                    <a:pt x="932" y="860"/>
                  </a:lnTo>
                  <a:lnTo>
                    <a:pt x="934" y="851"/>
                  </a:lnTo>
                  <a:lnTo>
                    <a:pt x="942" y="842"/>
                  </a:lnTo>
                  <a:lnTo>
                    <a:pt x="946" y="798"/>
                  </a:lnTo>
                  <a:lnTo>
                    <a:pt x="957" y="813"/>
                  </a:lnTo>
                  <a:lnTo>
                    <a:pt x="975" y="806"/>
                  </a:lnTo>
                  <a:lnTo>
                    <a:pt x="961" y="780"/>
                  </a:lnTo>
                  <a:lnTo>
                    <a:pt x="903" y="767"/>
                  </a:lnTo>
                  <a:lnTo>
                    <a:pt x="898" y="767"/>
                  </a:lnTo>
                  <a:lnTo>
                    <a:pt x="894" y="729"/>
                  </a:lnTo>
                  <a:lnTo>
                    <a:pt x="882" y="731"/>
                  </a:lnTo>
                  <a:lnTo>
                    <a:pt x="871" y="709"/>
                  </a:lnTo>
                  <a:lnTo>
                    <a:pt x="859" y="709"/>
                  </a:lnTo>
                  <a:lnTo>
                    <a:pt x="859" y="722"/>
                  </a:lnTo>
                  <a:lnTo>
                    <a:pt x="844" y="702"/>
                  </a:lnTo>
                  <a:lnTo>
                    <a:pt x="817" y="729"/>
                  </a:lnTo>
                  <a:lnTo>
                    <a:pt x="739" y="709"/>
                  </a:lnTo>
                  <a:lnTo>
                    <a:pt x="731" y="691"/>
                  </a:lnTo>
                  <a:lnTo>
                    <a:pt x="729" y="704"/>
                  </a:lnTo>
                  <a:lnTo>
                    <a:pt x="292" y="704"/>
                  </a:lnTo>
                  <a:lnTo>
                    <a:pt x="286" y="682"/>
                  </a:lnTo>
                  <a:lnTo>
                    <a:pt x="261" y="678"/>
                  </a:lnTo>
                  <a:lnTo>
                    <a:pt x="263" y="664"/>
                  </a:lnTo>
                  <a:lnTo>
                    <a:pt x="212" y="647"/>
                  </a:lnTo>
                  <a:lnTo>
                    <a:pt x="219" y="638"/>
                  </a:lnTo>
                  <a:lnTo>
                    <a:pt x="208" y="613"/>
                  </a:lnTo>
                  <a:lnTo>
                    <a:pt x="193" y="609"/>
                  </a:lnTo>
                  <a:lnTo>
                    <a:pt x="168" y="558"/>
                  </a:lnTo>
                  <a:lnTo>
                    <a:pt x="172" y="542"/>
                  </a:lnTo>
                  <a:lnTo>
                    <a:pt x="172" y="511"/>
                  </a:lnTo>
                  <a:lnTo>
                    <a:pt x="143" y="498"/>
                  </a:lnTo>
                  <a:lnTo>
                    <a:pt x="87" y="404"/>
                  </a:lnTo>
                  <a:lnTo>
                    <a:pt x="56" y="430"/>
                  </a:lnTo>
                  <a:lnTo>
                    <a:pt x="47" y="417"/>
                  </a:lnTo>
                  <a:lnTo>
                    <a:pt x="43" y="415"/>
                  </a:lnTo>
                  <a:lnTo>
                    <a:pt x="29" y="388"/>
                  </a:lnTo>
                  <a:lnTo>
                    <a:pt x="0" y="38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Freeform 109"/>
            <p:cNvSpPr>
              <a:spLocks/>
            </p:cNvSpPr>
            <p:nvPr/>
          </p:nvSpPr>
          <p:spPr bwMode="auto">
            <a:xfrm>
              <a:off x="689" y="1955"/>
              <a:ext cx="81" cy="54"/>
            </a:xfrm>
            <a:custGeom>
              <a:avLst/>
              <a:gdLst>
                <a:gd name="T0" fmla="*/ 0 w 83"/>
                <a:gd name="T1" fmla="*/ 0 h 58"/>
                <a:gd name="T2" fmla="*/ 42 w 83"/>
                <a:gd name="T3" fmla="*/ 8 h 58"/>
                <a:gd name="T4" fmla="*/ 78 w 83"/>
                <a:gd name="T5" fmla="*/ 49 h 58"/>
                <a:gd name="T6" fmla="*/ 57 w 83"/>
                <a:gd name="T7" fmla="*/ 42 h 58"/>
                <a:gd name="T8" fmla="*/ 0 w 83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58">
                  <a:moveTo>
                    <a:pt x="0" y="0"/>
                  </a:moveTo>
                  <a:lnTo>
                    <a:pt x="44" y="10"/>
                  </a:lnTo>
                  <a:lnTo>
                    <a:pt x="82" y="57"/>
                  </a:lnTo>
                  <a:lnTo>
                    <a:pt x="59" y="48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Freeform 110"/>
            <p:cNvSpPr>
              <a:spLocks/>
            </p:cNvSpPr>
            <p:nvPr/>
          </p:nvSpPr>
          <p:spPr bwMode="auto">
            <a:xfrm>
              <a:off x="728" y="1242"/>
              <a:ext cx="165" cy="127"/>
            </a:xfrm>
            <a:custGeom>
              <a:avLst/>
              <a:gdLst>
                <a:gd name="T0" fmla="*/ 0 w 169"/>
                <a:gd name="T1" fmla="*/ 88 h 135"/>
                <a:gd name="T2" fmla="*/ 8 w 169"/>
                <a:gd name="T3" fmla="*/ 74 h 135"/>
                <a:gd name="T4" fmla="*/ 29 w 169"/>
                <a:gd name="T5" fmla="*/ 25 h 135"/>
                <a:gd name="T6" fmla="*/ 21 w 169"/>
                <a:gd name="T7" fmla="*/ 6 h 135"/>
                <a:gd name="T8" fmla="*/ 67 w 169"/>
                <a:gd name="T9" fmla="*/ 0 h 135"/>
                <a:gd name="T10" fmla="*/ 102 w 169"/>
                <a:gd name="T11" fmla="*/ 20 h 135"/>
                <a:gd name="T12" fmla="*/ 124 w 169"/>
                <a:gd name="T13" fmla="*/ 9 h 135"/>
                <a:gd name="T14" fmla="*/ 160 w 169"/>
                <a:gd name="T15" fmla="*/ 36 h 135"/>
                <a:gd name="T16" fmla="*/ 86 w 169"/>
                <a:gd name="T17" fmla="*/ 81 h 135"/>
                <a:gd name="T18" fmla="*/ 80 w 169"/>
                <a:gd name="T19" fmla="*/ 106 h 135"/>
                <a:gd name="T20" fmla="*/ 44 w 169"/>
                <a:gd name="T21" fmla="*/ 119 h 135"/>
                <a:gd name="T22" fmla="*/ 27 w 169"/>
                <a:gd name="T23" fmla="*/ 97 h 135"/>
                <a:gd name="T24" fmla="*/ 0 w 169"/>
                <a:gd name="T25" fmla="*/ 88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35">
                  <a:moveTo>
                    <a:pt x="0" y="100"/>
                  </a:moveTo>
                  <a:lnTo>
                    <a:pt x="8" y="84"/>
                  </a:lnTo>
                  <a:lnTo>
                    <a:pt x="31" y="29"/>
                  </a:lnTo>
                  <a:lnTo>
                    <a:pt x="21" y="6"/>
                  </a:lnTo>
                  <a:lnTo>
                    <a:pt x="71" y="0"/>
                  </a:lnTo>
                  <a:lnTo>
                    <a:pt x="107" y="22"/>
                  </a:lnTo>
                  <a:lnTo>
                    <a:pt x="130" y="11"/>
                  </a:lnTo>
                  <a:lnTo>
                    <a:pt x="168" y="40"/>
                  </a:lnTo>
                  <a:lnTo>
                    <a:pt x="90" y="91"/>
                  </a:lnTo>
                  <a:lnTo>
                    <a:pt x="84" y="120"/>
                  </a:lnTo>
                  <a:lnTo>
                    <a:pt x="46" y="134"/>
                  </a:lnTo>
                  <a:lnTo>
                    <a:pt x="29" y="109"/>
                  </a:lnTo>
                  <a:lnTo>
                    <a:pt x="0" y="10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6" name="Freeform 111"/>
            <p:cNvSpPr>
              <a:spLocks/>
            </p:cNvSpPr>
            <p:nvPr/>
          </p:nvSpPr>
          <p:spPr bwMode="auto">
            <a:xfrm>
              <a:off x="773" y="1126"/>
              <a:ext cx="115" cy="72"/>
            </a:xfrm>
            <a:custGeom>
              <a:avLst/>
              <a:gdLst>
                <a:gd name="T0" fmla="*/ 0 w 118"/>
                <a:gd name="T1" fmla="*/ 50 h 77"/>
                <a:gd name="T2" fmla="*/ 25 w 118"/>
                <a:gd name="T3" fmla="*/ 61 h 77"/>
                <a:gd name="T4" fmla="*/ 33 w 118"/>
                <a:gd name="T5" fmla="*/ 48 h 77"/>
                <a:gd name="T6" fmla="*/ 37 w 118"/>
                <a:gd name="T7" fmla="*/ 66 h 77"/>
                <a:gd name="T8" fmla="*/ 50 w 118"/>
                <a:gd name="T9" fmla="*/ 61 h 77"/>
                <a:gd name="T10" fmla="*/ 48 w 118"/>
                <a:gd name="T11" fmla="*/ 45 h 77"/>
                <a:gd name="T12" fmla="*/ 58 w 118"/>
                <a:gd name="T13" fmla="*/ 52 h 77"/>
                <a:gd name="T14" fmla="*/ 67 w 118"/>
                <a:gd name="T15" fmla="*/ 29 h 77"/>
                <a:gd name="T16" fmla="*/ 75 w 118"/>
                <a:gd name="T17" fmla="*/ 27 h 77"/>
                <a:gd name="T18" fmla="*/ 81 w 118"/>
                <a:gd name="T19" fmla="*/ 48 h 77"/>
                <a:gd name="T20" fmla="*/ 102 w 118"/>
                <a:gd name="T21" fmla="*/ 34 h 77"/>
                <a:gd name="T22" fmla="*/ 98 w 118"/>
                <a:gd name="T23" fmla="*/ 13 h 77"/>
                <a:gd name="T24" fmla="*/ 111 w 118"/>
                <a:gd name="T25" fmla="*/ 9 h 77"/>
                <a:gd name="T26" fmla="*/ 96 w 118"/>
                <a:gd name="T27" fmla="*/ 0 h 77"/>
                <a:gd name="T28" fmla="*/ 56 w 118"/>
                <a:gd name="T29" fmla="*/ 9 h 77"/>
                <a:gd name="T30" fmla="*/ 0 w 118"/>
                <a:gd name="T31" fmla="*/ 50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8" h="77">
                  <a:moveTo>
                    <a:pt x="0" y="58"/>
                  </a:moveTo>
                  <a:lnTo>
                    <a:pt x="27" y="69"/>
                  </a:lnTo>
                  <a:lnTo>
                    <a:pt x="35" y="55"/>
                  </a:lnTo>
                  <a:lnTo>
                    <a:pt x="39" y="76"/>
                  </a:lnTo>
                  <a:lnTo>
                    <a:pt x="52" y="69"/>
                  </a:lnTo>
                  <a:lnTo>
                    <a:pt x="50" y="51"/>
                  </a:lnTo>
                  <a:lnTo>
                    <a:pt x="62" y="60"/>
                  </a:lnTo>
                  <a:lnTo>
                    <a:pt x="71" y="33"/>
                  </a:lnTo>
                  <a:lnTo>
                    <a:pt x="79" y="31"/>
                  </a:lnTo>
                  <a:lnTo>
                    <a:pt x="85" y="55"/>
                  </a:lnTo>
                  <a:lnTo>
                    <a:pt x="108" y="38"/>
                  </a:lnTo>
                  <a:lnTo>
                    <a:pt x="104" y="15"/>
                  </a:lnTo>
                  <a:lnTo>
                    <a:pt x="117" y="11"/>
                  </a:lnTo>
                  <a:lnTo>
                    <a:pt x="102" y="0"/>
                  </a:lnTo>
                  <a:lnTo>
                    <a:pt x="58" y="11"/>
                  </a:lnTo>
                  <a:lnTo>
                    <a:pt x="0" y="5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Freeform 112"/>
            <p:cNvSpPr>
              <a:spLocks/>
            </p:cNvSpPr>
            <p:nvPr/>
          </p:nvSpPr>
          <p:spPr bwMode="auto">
            <a:xfrm>
              <a:off x="835" y="1286"/>
              <a:ext cx="282" cy="169"/>
            </a:xfrm>
            <a:custGeom>
              <a:avLst/>
              <a:gdLst>
                <a:gd name="T0" fmla="*/ 0 w 289"/>
                <a:gd name="T1" fmla="*/ 51 h 180"/>
                <a:gd name="T2" fmla="*/ 14 w 289"/>
                <a:gd name="T3" fmla="*/ 38 h 180"/>
                <a:gd name="T4" fmla="*/ 8 w 289"/>
                <a:gd name="T5" fmla="*/ 33 h 180"/>
                <a:gd name="T6" fmla="*/ 39 w 289"/>
                <a:gd name="T7" fmla="*/ 9 h 180"/>
                <a:gd name="T8" fmla="*/ 66 w 289"/>
                <a:gd name="T9" fmla="*/ 0 h 180"/>
                <a:gd name="T10" fmla="*/ 74 w 289"/>
                <a:gd name="T11" fmla="*/ 17 h 180"/>
                <a:gd name="T12" fmla="*/ 66 w 289"/>
                <a:gd name="T13" fmla="*/ 26 h 180"/>
                <a:gd name="T14" fmla="*/ 91 w 289"/>
                <a:gd name="T15" fmla="*/ 11 h 180"/>
                <a:gd name="T16" fmla="*/ 118 w 289"/>
                <a:gd name="T17" fmla="*/ 24 h 180"/>
                <a:gd name="T18" fmla="*/ 105 w 289"/>
                <a:gd name="T19" fmla="*/ 35 h 180"/>
                <a:gd name="T20" fmla="*/ 138 w 289"/>
                <a:gd name="T21" fmla="*/ 26 h 180"/>
                <a:gd name="T22" fmla="*/ 130 w 289"/>
                <a:gd name="T23" fmla="*/ 13 h 180"/>
                <a:gd name="T24" fmla="*/ 141 w 289"/>
                <a:gd name="T25" fmla="*/ 15 h 180"/>
                <a:gd name="T26" fmla="*/ 168 w 289"/>
                <a:gd name="T27" fmla="*/ 58 h 180"/>
                <a:gd name="T28" fmla="*/ 176 w 289"/>
                <a:gd name="T29" fmla="*/ 49 h 180"/>
                <a:gd name="T30" fmla="*/ 163 w 289"/>
                <a:gd name="T31" fmla="*/ 2 h 180"/>
                <a:gd name="T32" fmla="*/ 184 w 289"/>
                <a:gd name="T33" fmla="*/ 4 h 180"/>
                <a:gd name="T34" fmla="*/ 207 w 289"/>
                <a:gd name="T35" fmla="*/ 20 h 180"/>
                <a:gd name="T36" fmla="*/ 218 w 289"/>
                <a:gd name="T37" fmla="*/ 76 h 180"/>
                <a:gd name="T38" fmla="*/ 274 w 289"/>
                <a:gd name="T39" fmla="*/ 105 h 180"/>
                <a:gd name="T40" fmla="*/ 271 w 289"/>
                <a:gd name="T41" fmla="*/ 118 h 180"/>
                <a:gd name="T42" fmla="*/ 258 w 289"/>
                <a:gd name="T43" fmla="*/ 113 h 180"/>
                <a:gd name="T44" fmla="*/ 242 w 289"/>
                <a:gd name="T45" fmla="*/ 123 h 180"/>
                <a:gd name="T46" fmla="*/ 265 w 289"/>
                <a:gd name="T47" fmla="*/ 136 h 180"/>
                <a:gd name="T48" fmla="*/ 244 w 289"/>
                <a:gd name="T49" fmla="*/ 147 h 180"/>
                <a:gd name="T50" fmla="*/ 209 w 289"/>
                <a:gd name="T51" fmla="*/ 142 h 180"/>
                <a:gd name="T52" fmla="*/ 186 w 289"/>
                <a:gd name="T53" fmla="*/ 126 h 180"/>
                <a:gd name="T54" fmla="*/ 143 w 289"/>
                <a:gd name="T55" fmla="*/ 153 h 180"/>
                <a:gd name="T56" fmla="*/ 89 w 289"/>
                <a:gd name="T57" fmla="*/ 158 h 180"/>
                <a:gd name="T58" fmla="*/ 76 w 289"/>
                <a:gd name="T59" fmla="*/ 134 h 180"/>
                <a:gd name="T60" fmla="*/ 45 w 289"/>
                <a:gd name="T61" fmla="*/ 132 h 180"/>
                <a:gd name="T62" fmla="*/ 22 w 289"/>
                <a:gd name="T63" fmla="*/ 110 h 180"/>
                <a:gd name="T64" fmla="*/ 103 w 289"/>
                <a:gd name="T65" fmla="*/ 97 h 180"/>
                <a:gd name="T66" fmla="*/ 22 w 289"/>
                <a:gd name="T67" fmla="*/ 89 h 180"/>
                <a:gd name="T68" fmla="*/ 12 w 289"/>
                <a:gd name="T69" fmla="*/ 78 h 180"/>
                <a:gd name="T70" fmla="*/ 53 w 289"/>
                <a:gd name="T71" fmla="*/ 62 h 180"/>
                <a:gd name="T72" fmla="*/ 14 w 289"/>
                <a:gd name="T73" fmla="*/ 64 h 180"/>
                <a:gd name="T74" fmla="*/ 18 w 289"/>
                <a:gd name="T75" fmla="*/ 58 h 180"/>
                <a:gd name="T76" fmla="*/ 0 w 289"/>
                <a:gd name="T77" fmla="*/ 51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9" h="180">
                  <a:moveTo>
                    <a:pt x="0" y="57"/>
                  </a:moveTo>
                  <a:lnTo>
                    <a:pt x="14" y="44"/>
                  </a:lnTo>
                  <a:lnTo>
                    <a:pt x="8" y="37"/>
                  </a:lnTo>
                  <a:lnTo>
                    <a:pt x="41" y="11"/>
                  </a:lnTo>
                  <a:lnTo>
                    <a:pt x="70" y="0"/>
                  </a:lnTo>
                  <a:lnTo>
                    <a:pt x="78" y="19"/>
                  </a:lnTo>
                  <a:lnTo>
                    <a:pt x="70" y="30"/>
                  </a:lnTo>
                  <a:lnTo>
                    <a:pt x="95" y="13"/>
                  </a:lnTo>
                  <a:lnTo>
                    <a:pt x="124" y="28"/>
                  </a:lnTo>
                  <a:lnTo>
                    <a:pt x="111" y="39"/>
                  </a:lnTo>
                  <a:lnTo>
                    <a:pt x="145" y="30"/>
                  </a:lnTo>
                  <a:lnTo>
                    <a:pt x="136" y="15"/>
                  </a:lnTo>
                  <a:lnTo>
                    <a:pt x="149" y="17"/>
                  </a:lnTo>
                  <a:lnTo>
                    <a:pt x="176" y="66"/>
                  </a:lnTo>
                  <a:lnTo>
                    <a:pt x="184" y="55"/>
                  </a:lnTo>
                  <a:lnTo>
                    <a:pt x="171" y="2"/>
                  </a:lnTo>
                  <a:lnTo>
                    <a:pt x="194" y="4"/>
                  </a:lnTo>
                  <a:lnTo>
                    <a:pt x="217" y="22"/>
                  </a:lnTo>
                  <a:lnTo>
                    <a:pt x="229" y="86"/>
                  </a:lnTo>
                  <a:lnTo>
                    <a:pt x="288" y="119"/>
                  </a:lnTo>
                  <a:lnTo>
                    <a:pt x="285" y="134"/>
                  </a:lnTo>
                  <a:lnTo>
                    <a:pt x="271" y="128"/>
                  </a:lnTo>
                  <a:lnTo>
                    <a:pt x="254" y="139"/>
                  </a:lnTo>
                  <a:lnTo>
                    <a:pt x="279" y="154"/>
                  </a:lnTo>
                  <a:lnTo>
                    <a:pt x="256" y="167"/>
                  </a:lnTo>
                  <a:lnTo>
                    <a:pt x="219" y="161"/>
                  </a:lnTo>
                  <a:lnTo>
                    <a:pt x="196" y="143"/>
                  </a:lnTo>
                  <a:lnTo>
                    <a:pt x="151" y="174"/>
                  </a:lnTo>
                  <a:lnTo>
                    <a:pt x="93" y="179"/>
                  </a:lnTo>
                  <a:lnTo>
                    <a:pt x="80" y="152"/>
                  </a:lnTo>
                  <a:lnTo>
                    <a:pt x="47" y="150"/>
                  </a:lnTo>
                  <a:lnTo>
                    <a:pt x="24" y="125"/>
                  </a:lnTo>
                  <a:lnTo>
                    <a:pt x="109" y="110"/>
                  </a:lnTo>
                  <a:lnTo>
                    <a:pt x="24" y="101"/>
                  </a:lnTo>
                  <a:lnTo>
                    <a:pt x="12" y="88"/>
                  </a:lnTo>
                  <a:lnTo>
                    <a:pt x="55" y="70"/>
                  </a:lnTo>
                  <a:lnTo>
                    <a:pt x="14" y="72"/>
                  </a:lnTo>
                  <a:lnTo>
                    <a:pt x="18" y="66"/>
                  </a:lnTo>
                  <a:lnTo>
                    <a:pt x="0" y="5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8" name="Freeform 113"/>
            <p:cNvSpPr>
              <a:spLocks/>
            </p:cNvSpPr>
            <p:nvPr/>
          </p:nvSpPr>
          <p:spPr bwMode="auto">
            <a:xfrm>
              <a:off x="857" y="1153"/>
              <a:ext cx="190" cy="94"/>
            </a:xfrm>
            <a:custGeom>
              <a:avLst/>
              <a:gdLst>
                <a:gd name="T0" fmla="*/ 0 w 195"/>
                <a:gd name="T1" fmla="*/ 58 h 100"/>
                <a:gd name="T2" fmla="*/ 8 w 195"/>
                <a:gd name="T3" fmla="*/ 52 h 100"/>
                <a:gd name="T4" fmla="*/ 37 w 195"/>
                <a:gd name="T5" fmla="*/ 42 h 100"/>
                <a:gd name="T6" fmla="*/ 8 w 195"/>
                <a:gd name="T7" fmla="*/ 44 h 100"/>
                <a:gd name="T8" fmla="*/ 43 w 195"/>
                <a:gd name="T9" fmla="*/ 35 h 100"/>
                <a:gd name="T10" fmla="*/ 14 w 195"/>
                <a:gd name="T11" fmla="*/ 35 h 100"/>
                <a:gd name="T12" fmla="*/ 16 w 195"/>
                <a:gd name="T13" fmla="*/ 26 h 100"/>
                <a:gd name="T14" fmla="*/ 45 w 195"/>
                <a:gd name="T15" fmla="*/ 24 h 100"/>
                <a:gd name="T16" fmla="*/ 25 w 195"/>
                <a:gd name="T17" fmla="*/ 23 h 100"/>
                <a:gd name="T18" fmla="*/ 39 w 195"/>
                <a:gd name="T19" fmla="*/ 15 h 100"/>
                <a:gd name="T20" fmla="*/ 77 w 195"/>
                <a:gd name="T21" fmla="*/ 24 h 100"/>
                <a:gd name="T22" fmla="*/ 96 w 195"/>
                <a:gd name="T23" fmla="*/ 46 h 100"/>
                <a:gd name="T24" fmla="*/ 130 w 195"/>
                <a:gd name="T25" fmla="*/ 51 h 100"/>
                <a:gd name="T26" fmla="*/ 117 w 195"/>
                <a:gd name="T27" fmla="*/ 35 h 100"/>
                <a:gd name="T28" fmla="*/ 125 w 195"/>
                <a:gd name="T29" fmla="*/ 26 h 100"/>
                <a:gd name="T30" fmla="*/ 110 w 195"/>
                <a:gd name="T31" fmla="*/ 17 h 100"/>
                <a:gd name="T32" fmla="*/ 133 w 195"/>
                <a:gd name="T33" fmla="*/ 0 h 100"/>
                <a:gd name="T34" fmla="*/ 144 w 195"/>
                <a:gd name="T35" fmla="*/ 20 h 100"/>
                <a:gd name="T36" fmla="*/ 135 w 195"/>
                <a:gd name="T37" fmla="*/ 29 h 100"/>
                <a:gd name="T38" fmla="*/ 150 w 195"/>
                <a:gd name="T39" fmla="*/ 31 h 100"/>
                <a:gd name="T40" fmla="*/ 146 w 195"/>
                <a:gd name="T41" fmla="*/ 40 h 100"/>
                <a:gd name="T42" fmla="*/ 163 w 195"/>
                <a:gd name="T43" fmla="*/ 42 h 100"/>
                <a:gd name="T44" fmla="*/ 171 w 195"/>
                <a:gd name="T45" fmla="*/ 31 h 100"/>
                <a:gd name="T46" fmla="*/ 184 w 195"/>
                <a:gd name="T47" fmla="*/ 46 h 100"/>
                <a:gd name="T48" fmla="*/ 173 w 195"/>
                <a:gd name="T49" fmla="*/ 66 h 100"/>
                <a:gd name="T50" fmla="*/ 135 w 195"/>
                <a:gd name="T51" fmla="*/ 64 h 100"/>
                <a:gd name="T52" fmla="*/ 73 w 195"/>
                <a:gd name="T53" fmla="*/ 87 h 100"/>
                <a:gd name="T54" fmla="*/ 50 w 195"/>
                <a:gd name="T55" fmla="*/ 75 h 100"/>
                <a:gd name="T56" fmla="*/ 100 w 195"/>
                <a:gd name="T57" fmla="*/ 55 h 100"/>
                <a:gd name="T58" fmla="*/ 57 w 195"/>
                <a:gd name="T59" fmla="*/ 68 h 100"/>
                <a:gd name="T60" fmla="*/ 64 w 195"/>
                <a:gd name="T61" fmla="*/ 52 h 100"/>
                <a:gd name="T62" fmla="*/ 41 w 195"/>
                <a:gd name="T63" fmla="*/ 70 h 100"/>
                <a:gd name="T64" fmla="*/ 16 w 195"/>
                <a:gd name="T65" fmla="*/ 64 h 100"/>
                <a:gd name="T66" fmla="*/ 0 w 195"/>
                <a:gd name="T67" fmla="*/ 58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" h="100">
                  <a:moveTo>
                    <a:pt x="0" y="66"/>
                  </a:moveTo>
                  <a:lnTo>
                    <a:pt x="8" y="59"/>
                  </a:lnTo>
                  <a:lnTo>
                    <a:pt x="39" y="48"/>
                  </a:lnTo>
                  <a:lnTo>
                    <a:pt x="8" y="50"/>
                  </a:lnTo>
                  <a:lnTo>
                    <a:pt x="45" y="39"/>
                  </a:lnTo>
                  <a:lnTo>
                    <a:pt x="14" y="39"/>
                  </a:lnTo>
                  <a:lnTo>
                    <a:pt x="16" y="30"/>
                  </a:lnTo>
                  <a:lnTo>
                    <a:pt x="47" y="28"/>
                  </a:lnTo>
                  <a:lnTo>
                    <a:pt x="27" y="26"/>
                  </a:lnTo>
                  <a:lnTo>
                    <a:pt x="41" y="17"/>
                  </a:lnTo>
                  <a:lnTo>
                    <a:pt x="81" y="28"/>
                  </a:lnTo>
                  <a:lnTo>
                    <a:pt x="102" y="52"/>
                  </a:lnTo>
                  <a:lnTo>
                    <a:pt x="137" y="57"/>
                  </a:lnTo>
                  <a:lnTo>
                    <a:pt x="123" y="39"/>
                  </a:lnTo>
                  <a:lnTo>
                    <a:pt x="131" y="30"/>
                  </a:lnTo>
                  <a:lnTo>
                    <a:pt x="116" y="19"/>
                  </a:lnTo>
                  <a:lnTo>
                    <a:pt x="141" y="0"/>
                  </a:lnTo>
                  <a:lnTo>
                    <a:pt x="152" y="22"/>
                  </a:lnTo>
                  <a:lnTo>
                    <a:pt x="143" y="33"/>
                  </a:lnTo>
                  <a:lnTo>
                    <a:pt x="158" y="35"/>
                  </a:lnTo>
                  <a:lnTo>
                    <a:pt x="154" y="46"/>
                  </a:lnTo>
                  <a:lnTo>
                    <a:pt x="171" y="48"/>
                  </a:lnTo>
                  <a:lnTo>
                    <a:pt x="181" y="35"/>
                  </a:lnTo>
                  <a:lnTo>
                    <a:pt x="194" y="52"/>
                  </a:lnTo>
                  <a:lnTo>
                    <a:pt x="183" y="74"/>
                  </a:lnTo>
                  <a:lnTo>
                    <a:pt x="143" y="72"/>
                  </a:lnTo>
                  <a:lnTo>
                    <a:pt x="77" y="99"/>
                  </a:lnTo>
                  <a:lnTo>
                    <a:pt x="52" y="85"/>
                  </a:lnTo>
                  <a:lnTo>
                    <a:pt x="106" y="63"/>
                  </a:lnTo>
                  <a:lnTo>
                    <a:pt x="60" y="77"/>
                  </a:lnTo>
                  <a:lnTo>
                    <a:pt x="68" y="59"/>
                  </a:lnTo>
                  <a:lnTo>
                    <a:pt x="43" y="79"/>
                  </a:lnTo>
                  <a:lnTo>
                    <a:pt x="16" y="72"/>
                  </a:lnTo>
                  <a:lnTo>
                    <a:pt x="0" y="6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Freeform 114"/>
            <p:cNvSpPr>
              <a:spLocks/>
            </p:cNvSpPr>
            <p:nvPr/>
          </p:nvSpPr>
          <p:spPr bwMode="auto">
            <a:xfrm>
              <a:off x="1046" y="1056"/>
              <a:ext cx="97" cy="61"/>
            </a:xfrm>
            <a:custGeom>
              <a:avLst/>
              <a:gdLst>
                <a:gd name="T0" fmla="*/ 0 w 99"/>
                <a:gd name="T1" fmla="*/ 0 h 65"/>
                <a:gd name="T2" fmla="*/ 8 w 99"/>
                <a:gd name="T3" fmla="*/ 20 h 65"/>
                <a:gd name="T4" fmla="*/ 29 w 99"/>
                <a:gd name="T5" fmla="*/ 20 h 65"/>
                <a:gd name="T6" fmla="*/ 22 w 99"/>
                <a:gd name="T7" fmla="*/ 25 h 65"/>
                <a:gd name="T8" fmla="*/ 29 w 99"/>
                <a:gd name="T9" fmla="*/ 32 h 65"/>
                <a:gd name="T10" fmla="*/ 8 w 99"/>
                <a:gd name="T11" fmla="*/ 36 h 65"/>
                <a:gd name="T12" fmla="*/ 41 w 99"/>
                <a:gd name="T13" fmla="*/ 42 h 65"/>
                <a:gd name="T14" fmla="*/ 94 w 99"/>
                <a:gd name="T15" fmla="*/ 56 h 65"/>
                <a:gd name="T16" fmla="*/ 85 w 99"/>
                <a:gd name="T17" fmla="*/ 23 h 65"/>
                <a:gd name="T18" fmla="*/ 48 w 99"/>
                <a:gd name="T19" fmla="*/ 6 h 65"/>
                <a:gd name="T20" fmla="*/ 35 w 99"/>
                <a:gd name="T21" fmla="*/ 14 h 65"/>
                <a:gd name="T22" fmla="*/ 31 w 99"/>
                <a:gd name="T23" fmla="*/ 0 h 65"/>
                <a:gd name="T24" fmla="*/ 0 w 99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" h="65">
                  <a:moveTo>
                    <a:pt x="0" y="0"/>
                  </a:moveTo>
                  <a:lnTo>
                    <a:pt x="8" y="22"/>
                  </a:lnTo>
                  <a:lnTo>
                    <a:pt x="31" y="22"/>
                  </a:lnTo>
                  <a:lnTo>
                    <a:pt x="22" y="29"/>
                  </a:lnTo>
                  <a:lnTo>
                    <a:pt x="31" y="36"/>
                  </a:lnTo>
                  <a:lnTo>
                    <a:pt x="8" y="41"/>
                  </a:lnTo>
                  <a:lnTo>
                    <a:pt x="43" y="48"/>
                  </a:lnTo>
                  <a:lnTo>
                    <a:pt x="98" y="64"/>
                  </a:lnTo>
                  <a:lnTo>
                    <a:pt x="89" y="27"/>
                  </a:lnTo>
                  <a:lnTo>
                    <a:pt x="50" y="6"/>
                  </a:lnTo>
                  <a:lnTo>
                    <a:pt x="37" y="16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Freeform 115"/>
            <p:cNvSpPr>
              <a:spLocks/>
            </p:cNvSpPr>
            <p:nvPr/>
          </p:nvSpPr>
          <p:spPr bwMode="auto">
            <a:xfrm>
              <a:off x="1091" y="1170"/>
              <a:ext cx="78" cy="57"/>
            </a:xfrm>
            <a:custGeom>
              <a:avLst/>
              <a:gdLst>
                <a:gd name="T0" fmla="*/ 0 w 80"/>
                <a:gd name="T1" fmla="*/ 35 h 60"/>
                <a:gd name="T2" fmla="*/ 8 w 80"/>
                <a:gd name="T3" fmla="*/ 22 h 60"/>
                <a:gd name="T4" fmla="*/ 20 w 80"/>
                <a:gd name="T5" fmla="*/ 26 h 60"/>
                <a:gd name="T6" fmla="*/ 4 w 80"/>
                <a:gd name="T7" fmla="*/ 10 h 60"/>
                <a:gd name="T8" fmla="*/ 10 w 80"/>
                <a:gd name="T9" fmla="*/ 4 h 60"/>
                <a:gd name="T10" fmla="*/ 39 w 80"/>
                <a:gd name="T11" fmla="*/ 19 h 60"/>
                <a:gd name="T12" fmla="*/ 20 w 80"/>
                <a:gd name="T13" fmla="*/ 2 h 60"/>
                <a:gd name="T14" fmla="*/ 66 w 80"/>
                <a:gd name="T15" fmla="*/ 0 h 60"/>
                <a:gd name="T16" fmla="*/ 75 w 80"/>
                <a:gd name="T17" fmla="*/ 39 h 60"/>
                <a:gd name="T18" fmla="*/ 64 w 80"/>
                <a:gd name="T19" fmla="*/ 33 h 60"/>
                <a:gd name="T20" fmla="*/ 64 w 80"/>
                <a:gd name="T21" fmla="*/ 53 h 60"/>
                <a:gd name="T22" fmla="*/ 29 w 80"/>
                <a:gd name="T23" fmla="*/ 50 h 60"/>
                <a:gd name="T24" fmla="*/ 35 w 80"/>
                <a:gd name="T25" fmla="*/ 46 h 60"/>
                <a:gd name="T26" fmla="*/ 27 w 80"/>
                <a:gd name="T27" fmla="*/ 39 h 60"/>
                <a:gd name="T28" fmla="*/ 54 w 80"/>
                <a:gd name="T29" fmla="*/ 28 h 60"/>
                <a:gd name="T30" fmla="*/ 0 w 80"/>
                <a:gd name="T31" fmla="*/ 35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0" h="60">
                  <a:moveTo>
                    <a:pt x="0" y="39"/>
                  </a:moveTo>
                  <a:lnTo>
                    <a:pt x="8" y="24"/>
                  </a:lnTo>
                  <a:lnTo>
                    <a:pt x="22" y="2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41" y="21"/>
                  </a:lnTo>
                  <a:lnTo>
                    <a:pt x="22" y="2"/>
                  </a:lnTo>
                  <a:lnTo>
                    <a:pt x="70" y="0"/>
                  </a:lnTo>
                  <a:lnTo>
                    <a:pt x="79" y="43"/>
                  </a:lnTo>
                  <a:lnTo>
                    <a:pt x="68" y="37"/>
                  </a:lnTo>
                  <a:lnTo>
                    <a:pt x="68" y="59"/>
                  </a:lnTo>
                  <a:lnTo>
                    <a:pt x="31" y="56"/>
                  </a:lnTo>
                  <a:lnTo>
                    <a:pt x="37" y="50"/>
                  </a:lnTo>
                  <a:lnTo>
                    <a:pt x="29" y="43"/>
                  </a:lnTo>
                  <a:lnTo>
                    <a:pt x="56" y="30"/>
                  </a:lnTo>
                  <a:lnTo>
                    <a:pt x="0" y="3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1" name="Freeform 116"/>
            <p:cNvSpPr>
              <a:spLocks/>
            </p:cNvSpPr>
            <p:nvPr/>
          </p:nvSpPr>
          <p:spPr bwMode="auto">
            <a:xfrm>
              <a:off x="1091" y="1269"/>
              <a:ext cx="93" cy="89"/>
            </a:xfrm>
            <a:custGeom>
              <a:avLst/>
              <a:gdLst>
                <a:gd name="T0" fmla="*/ 0 w 95"/>
                <a:gd name="T1" fmla="*/ 42 h 96"/>
                <a:gd name="T2" fmla="*/ 4 w 95"/>
                <a:gd name="T3" fmla="*/ 30 h 96"/>
                <a:gd name="T4" fmla="*/ 35 w 95"/>
                <a:gd name="T5" fmla="*/ 38 h 96"/>
                <a:gd name="T6" fmla="*/ 29 w 95"/>
                <a:gd name="T7" fmla="*/ 24 h 96"/>
                <a:gd name="T8" fmla="*/ 37 w 95"/>
                <a:gd name="T9" fmla="*/ 24 h 96"/>
                <a:gd name="T10" fmla="*/ 18 w 95"/>
                <a:gd name="T11" fmla="*/ 19 h 96"/>
                <a:gd name="T12" fmla="*/ 29 w 95"/>
                <a:gd name="T13" fmla="*/ 13 h 96"/>
                <a:gd name="T14" fmla="*/ 20 w 95"/>
                <a:gd name="T15" fmla="*/ 6 h 96"/>
                <a:gd name="T16" fmla="*/ 77 w 95"/>
                <a:gd name="T17" fmla="*/ 0 h 96"/>
                <a:gd name="T18" fmla="*/ 79 w 95"/>
                <a:gd name="T19" fmla="*/ 19 h 96"/>
                <a:gd name="T20" fmla="*/ 62 w 95"/>
                <a:gd name="T21" fmla="*/ 32 h 96"/>
                <a:gd name="T22" fmla="*/ 87 w 95"/>
                <a:gd name="T23" fmla="*/ 38 h 96"/>
                <a:gd name="T24" fmla="*/ 90 w 95"/>
                <a:gd name="T25" fmla="*/ 66 h 96"/>
                <a:gd name="T26" fmla="*/ 52 w 95"/>
                <a:gd name="T27" fmla="*/ 82 h 96"/>
                <a:gd name="T28" fmla="*/ 35 w 95"/>
                <a:gd name="T29" fmla="*/ 58 h 96"/>
                <a:gd name="T30" fmla="*/ 0 w 95"/>
                <a:gd name="T31" fmla="*/ 42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6">
                  <a:moveTo>
                    <a:pt x="0" y="48"/>
                  </a:moveTo>
                  <a:lnTo>
                    <a:pt x="4" y="35"/>
                  </a:lnTo>
                  <a:lnTo>
                    <a:pt x="37" y="44"/>
                  </a:lnTo>
                  <a:lnTo>
                    <a:pt x="31" y="28"/>
                  </a:lnTo>
                  <a:lnTo>
                    <a:pt x="39" y="28"/>
                  </a:lnTo>
                  <a:lnTo>
                    <a:pt x="18" y="22"/>
                  </a:lnTo>
                  <a:lnTo>
                    <a:pt x="31" y="15"/>
                  </a:lnTo>
                  <a:lnTo>
                    <a:pt x="20" y="8"/>
                  </a:lnTo>
                  <a:lnTo>
                    <a:pt x="81" y="0"/>
                  </a:lnTo>
                  <a:lnTo>
                    <a:pt x="83" y="22"/>
                  </a:lnTo>
                  <a:lnTo>
                    <a:pt x="64" y="37"/>
                  </a:lnTo>
                  <a:lnTo>
                    <a:pt x="91" y="44"/>
                  </a:lnTo>
                  <a:lnTo>
                    <a:pt x="94" y="77"/>
                  </a:lnTo>
                  <a:lnTo>
                    <a:pt x="54" y="95"/>
                  </a:lnTo>
                  <a:lnTo>
                    <a:pt x="37" y="68"/>
                  </a:lnTo>
                  <a:lnTo>
                    <a:pt x="0" y="4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Freeform 117"/>
            <p:cNvSpPr>
              <a:spLocks/>
            </p:cNvSpPr>
            <p:nvPr/>
          </p:nvSpPr>
          <p:spPr bwMode="auto">
            <a:xfrm>
              <a:off x="1157" y="1075"/>
              <a:ext cx="58" cy="45"/>
            </a:xfrm>
            <a:custGeom>
              <a:avLst/>
              <a:gdLst>
                <a:gd name="T0" fmla="*/ 0 w 59"/>
                <a:gd name="T1" fmla="*/ 0 h 49"/>
                <a:gd name="T2" fmla="*/ 6 w 59"/>
                <a:gd name="T3" fmla="*/ 23 h 49"/>
                <a:gd name="T4" fmla="*/ 24 w 59"/>
                <a:gd name="T5" fmla="*/ 25 h 49"/>
                <a:gd name="T6" fmla="*/ 8 w 59"/>
                <a:gd name="T7" fmla="*/ 28 h 49"/>
                <a:gd name="T8" fmla="*/ 16 w 59"/>
                <a:gd name="T9" fmla="*/ 40 h 49"/>
                <a:gd name="T10" fmla="*/ 51 w 59"/>
                <a:gd name="T11" fmla="*/ 35 h 49"/>
                <a:gd name="T12" fmla="*/ 56 w 59"/>
                <a:gd name="T13" fmla="*/ 18 h 49"/>
                <a:gd name="T14" fmla="*/ 0 w 5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49">
                  <a:moveTo>
                    <a:pt x="0" y="0"/>
                  </a:moveTo>
                  <a:lnTo>
                    <a:pt x="6" y="27"/>
                  </a:lnTo>
                  <a:lnTo>
                    <a:pt x="24" y="29"/>
                  </a:lnTo>
                  <a:lnTo>
                    <a:pt x="8" y="34"/>
                  </a:lnTo>
                  <a:lnTo>
                    <a:pt x="16" y="48"/>
                  </a:lnTo>
                  <a:lnTo>
                    <a:pt x="53" y="41"/>
                  </a:lnTo>
                  <a:lnTo>
                    <a:pt x="58" y="22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Freeform 118"/>
            <p:cNvSpPr>
              <a:spLocks/>
            </p:cNvSpPr>
            <p:nvPr/>
          </p:nvSpPr>
          <p:spPr bwMode="auto">
            <a:xfrm>
              <a:off x="1176" y="1145"/>
              <a:ext cx="269" cy="102"/>
            </a:xfrm>
            <a:custGeom>
              <a:avLst/>
              <a:gdLst>
                <a:gd name="T0" fmla="*/ 0 w 276"/>
                <a:gd name="T1" fmla="*/ 13 h 109"/>
                <a:gd name="T2" fmla="*/ 18 w 276"/>
                <a:gd name="T3" fmla="*/ 0 h 109"/>
                <a:gd name="T4" fmla="*/ 39 w 276"/>
                <a:gd name="T5" fmla="*/ 7 h 109"/>
                <a:gd name="T6" fmla="*/ 56 w 276"/>
                <a:gd name="T7" fmla="*/ 13 h 109"/>
                <a:gd name="T8" fmla="*/ 52 w 276"/>
                <a:gd name="T9" fmla="*/ 24 h 109"/>
                <a:gd name="T10" fmla="*/ 82 w 276"/>
                <a:gd name="T11" fmla="*/ 17 h 109"/>
                <a:gd name="T12" fmla="*/ 99 w 276"/>
                <a:gd name="T13" fmla="*/ 24 h 109"/>
                <a:gd name="T14" fmla="*/ 86 w 276"/>
                <a:gd name="T15" fmla="*/ 24 h 109"/>
                <a:gd name="T16" fmla="*/ 116 w 276"/>
                <a:gd name="T17" fmla="*/ 33 h 109"/>
                <a:gd name="T18" fmla="*/ 82 w 276"/>
                <a:gd name="T19" fmla="*/ 36 h 109"/>
                <a:gd name="T20" fmla="*/ 99 w 276"/>
                <a:gd name="T21" fmla="*/ 42 h 109"/>
                <a:gd name="T22" fmla="*/ 86 w 276"/>
                <a:gd name="T23" fmla="*/ 50 h 109"/>
                <a:gd name="T24" fmla="*/ 103 w 276"/>
                <a:gd name="T25" fmla="*/ 44 h 109"/>
                <a:gd name="T26" fmla="*/ 122 w 276"/>
                <a:gd name="T27" fmla="*/ 63 h 109"/>
                <a:gd name="T28" fmla="*/ 124 w 276"/>
                <a:gd name="T29" fmla="*/ 53 h 109"/>
                <a:gd name="T30" fmla="*/ 173 w 276"/>
                <a:gd name="T31" fmla="*/ 63 h 109"/>
                <a:gd name="T32" fmla="*/ 221 w 276"/>
                <a:gd name="T33" fmla="*/ 46 h 109"/>
                <a:gd name="T34" fmla="*/ 261 w 276"/>
                <a:gd name="T35" fmla="*/ 65 h 109"/>
                <a:gd name="T36" fmla="*/ 249 w 276"/>
                <a:gd name="T37" fmla="*/ 75 h 109"/>
                <a:gd name="T38" fmla="*/ 254 w 276"/>
                <a:gd name="T39" fmla="*/ 90 h 109"/>
                <a:gd name="T40" fmla="*/ 231 w 276"/>
                <a:gd name="T41" fmla="*/ 95 h 109"/>
                <a:gd name="T42" fmla="*/ 204 w 276"/>
                <a:gd name="T43" fmla="*/ 80 h 109"/>
                <a:gd name="T44" fmla="*/ 204 w 276"/>
                <a:gd name="T45" fmla="*/ 90 h 109"/>
                <a:gd name="T46" fmla="*/ 189 w 276"/>
                <a:gd name="T47" fmla="*/ 95 h 109"/>
                <a:gd name="T48" fmla="*/ 130 w 276"/>
                <a:gd name="T49" fmla="*/ 95 h 109"/>
                <a:gd name="T50" fmla="*/ 124 w 276"/>
                <a:gd name="T51" fmla="*/ 80 h 109"/>
                <a:gd name="T52" fmla="*/ 112 w 276"/>
                <a:gd name="T53" fmla="*/ 95 h 109"/>
                <a:gd name="T54" fmla="*/ 93 w 276"/>
                <a:gd name="T55" fmla="*/ 80 h 109"/>
                <a:gd name="T56" fmla="*/ 80 w 276"/>
                <a:gd name="T57" fmla="*/ 90 h 109"/>
                <a:gd name="T58" fmla="*/ 57 w 276"/>
                <a:gd name="T59" fmla="*/ 29 h 109"/>
                <a:gd name="T60" fmla="*/ 31 w 276"/>
                <a:gd name="T61" fmla="*/ 33 h 109"/>
                <a:gd name="T62" fmla="*/ 0 w 276"/>
                <a:gd name="T63" fmla="*/ 13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6" h="109">
                  <a:moveTo>
                    <a:pt x="0" y="15"/>
                  </a:moveTo>
                  <a:lnTo>
                    <a:pt x="18" y="0"/>
                  </a:lnTo>
                  <a:lnTo>
                    <a:pt x="41" y="8"/>
                  </a:lnTo>
                  <a:lnTo>
                    <a:pt x="58" y="15"/>
                  </a:lnTo>
                  <a:lnTo>
                    <a:pt x="54" y="28"/>
                  </a:lnTo>
                  <a:lnTo>
                    <a:pt x="86" y="19"/>
                  </a:lnTo>
                  <a:lnTo>
                    <a:pt x="105" y="28"/>
                  </a:lnTo>
                  <a:lnTo>
                    <a:pt x="90" y="28"/>
                  </a:lnTo>
                  <a:lnTo>
                    <a:pt x="122" y="37"/>
                  </a:lnTo>
                  <a:lnTo>
                    <a:pt x="86" y="41"/>
                  </a:lnTo>
                  <a:lnTo>
                    <a:pt x="105" y="48"/>
                  </a:lnTo>
                  <a:lnTo>
                    <a:pt x="90" y="57"/>
                  </a:lnTo>
                  <a:lnTo>
                    <a:pt x="109" y="50"/>
                  </a:lnTo>
                  <a:lnTo>
                    <a:pt x="128" y="72"/>
                  </a:lnTo>
                  <a:lnTo>
                    <a:pt x="130" y="61"/>
                  </a:lnTo>
                  <a:lnTo>
                    <a:pt x="182" y="72"/>
                  </a:lnTo>
                  <a:lnTo>
                    <a:pt x="233" y="52"/>
                  </a:lnTo>
                  <a:lnTo>
                    <a:pt x="275" y="74"/>
                  </a:lnTo>
                  <a:lnTo>
                    <a:pt x="262" y="85"/>
                  </a:lnTo>
                  <a:lnTo>
                    <a:pt x="268" y="103"/>
                  </a:lnTo>
                  <a:lnTo>
                    <a:pt x="243" y="108"/>
                  </a:lnTo>
                  <a:lnTo>
                    <a:pt x="214" y="92"/>
                  </a:lnTo>
                  <a:lnTo>
                    <a:pt x="214" y="103"/>
                  </a:lnTo>
                  <a:lnTo>
                    <a:pt x="199" y="108"/>
                  </a:lnTo>
                  <a:lnTo>
                    <a:pt x="136" y="108"/>
                  </a:lnTo>
                  <a:lnTo>
                    <a:pt x="130" y="92"/>
                  </a:lnTo>
                  <a:lnTo>
                    <a:pt x="118" y="108"/>
                  </a:lnTo>
                  <a:lnTo>
                    <a:pt x="97" y="92"/>
                  </a:lnTo>
                  <a:lnTo>
                    <a:pt x="84" y="103"/>
                  </a:lnTo>
                  <a:lnTo>
                    <a:pt x="60" y="33"/>
                  </a:lnTo>
                  <a:lnTo>
                    <a:pt x="33" y="37"/>
                  </a:lnTo>
                  <a:lnTo>
                    <a:pt x="0" y="1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Freeform 119"/>
            <p:cNvSpPr>
              <a:spLocks/>
            </p:cNvSpPr>
            <p:nvPr/>
          </p:nvSpPr>
          <p:spPr bwMode="auto">
            <a:xfrm>
              <a:off x="1184" y="965"/>
              <a:ext cx="179" cy="140"/>
            </a:xfrm>
            <a:custGeom>
              <a:avLst/>
              <a:gdLst>
                <a:gd name="T0" fmla="*/ 0 w 184"/>
                <a:gd name="T1" fmla="*/ 40 h 150"/>
                <a:gd name="T2" fmla="*/ 41 w 184"/>
                <a:gd name="T3" fmla="*/ 34 h 150"/>
                <a:gd name="T4" fmla="*/ 18 w 184"/>
                <a:gd name="T5" fmla="*/ 17 h 150"/>
                <a:gd name="T6" fmla="*/ 54 w 184"/>
                <a:gd name="T7" fmla="*/ 7 h 150"/>
                <a:gd name="T8" fmla="*/ 25 w 184"/>
                <a:gd name="T9" fmla="*/ 0 h 150"/>
                <a:gd name="T10" fmla="*/ 74 w 184"/>
                <a:gd name="T11" fmla="*/ 9 h 150"/>
                <a:gd name="T12" fmla="*/ 86 w 184"/>
                <a:gd name="T13" fmla="*/ 34 h 150"/>
                <a:gd name="T14" fmla="*/ 112 w 184"/>
                <a:gd name="T15" fmla="*/ 35 h 150"/>
                <a:gd name="T16" fmla="*/ 120 w 184"/>
                <a:gd name="T17" fmla="*/ 51 h 150"/>
                <a:gd name="T18" fmla="*/ 122 w 184"/>
                <a:gd name="T19" fmla="*/ 40 h 150"/>
                <a:gd name="T20" fmla="*/ 133 w 184"/>
                <a:gd name="T21" fmla="*/ 40 h 150"/>
                <a:gd name="T22" fmla="*/ 126 w 184"/>
                <a:gd name="T23" fmla="*/ 51 h 150"/>
                <a:gd name="T24" fmla="*/ 141 w 184"/>
                <a:gd name="T25" fmla="*/ 60 h 150"/>
                <a:gd name="T26" fmla="*/ 133 w 184"/>
                <a:gd name="T27" fmla="*/ 73 h 150"/>
                <a:gd name="T28" fmla="*/ 159 w 184"/>
                <a:gd name="T29" fmla="*/ 72 h 150"/>
                <a:gd name="T30" fmla="*/ 173 w 184"/>
                <a:gd name="T31" fmla="*/ 87 h 150"/>
                <a:gd name="T32" fmla="*/ 141 w 184"/>
                <a:gd name="T33" fmla="*/ 93 h 150"/>
                <a:gd name="T34" fmla="*/ 131 w 184"/>
                <a:gd name="T35" fmla="*/ 108 h 150"/>
                <a:gd name="T36" fmla="*/ 123 w 184"/>
                <a:gd name="T37" fmla="*/ 93 h 150"/>
                <a:gd name="T38" fmla="*/ 118 w 184"/>
                <a:gd name="T39" fmla="*/ 130 h 150"/>
                <a:gd name="T40" fmla="*/ 95 w 184"/>
                <a:gd name="T41" fmla="*/ 110 h 150"/>
                <a:gd name="T42" fmla="*/ 105 w 184"/>
                <a:gd name="T43" fmla="*/ 130 h 150"/>
                <a:gd name="T44" fmla="*/ 63 w 184"/>
                <a:gd name="T45" fmla="*/ 127 h 150"/>
                <a:gd name="T46" fmla="*/ 53 w 184"/>
                <a:gd name="T47" fmla="*/ 116 h 150"/>
                <a:gd name="T48" fmla="*/ 72 w 184"/>
                <a:gd name="T49" fmla="*/ 116 h 150"/>
                <a:gd name="T50" fmla="*/ 52 w 184"/>
                <a:gd name="T51" fmla="*/ 110 h 150"/>
                <a:gd name="T52" fmla="*/ 46 w 184"/>
                <a:gd name="T53" fmla="*/ 105 h 150"/>
                <a:gd name="T54" fmla="*/ 54 w 184"/>
                <a:gd name="T55" fmla="*/ 103 h 150"/>
                <a:gd name="T56" fmla="*/ 39 w 184"/>
                <a:gd name="T57" fmla="*/ 97 h 150"/>
                <a:gd name="T58" fmla="*/ 93 w 184"/>
                <a:gd name="T59" fmla="*/ 84 h 150"/>
                <a:gd name="T60" fmla="*/ 25 w 184"/>
                <a:gd name="T61" fmla="*/ 87 h 150"/>
                <a:gd name="T62" fmla="*/ 14 w 184"/>
                <a:gd name="T63" fmla="*/ 76 h 150"/>
                <a:gd name="T64" fmla="*/ 39 w 184"/>
                <a:gd name="T65" fmla="*/ 68 h 150"/>
                <a:gd name="T66" fmla="*/ 2 w 184"/>
                <a:gd name="T67" fmla="*/ 60 h 150"/>
                <a:gd name="T68" fmla="*/ 10 w 184"/>
                <a:gd name="T69" fmla="*/ 60 h 150"/>
                <a:gd name="T70" fmla="*/ 0 w 184"/>
                <a:gd name="T71" fmla="*/ 49 h 150"/>
                <a:gd name="T72" fmla="*/ 41 w 184"/>
                <a:gd name="T73" fmla="*/ 49 h 150"/>
                <a:gd name="T74" fmla="*/ 0 w 184"/>
                <a:gd name="T75" fmla="*/ 40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50">
                  <a:moveTo>
                    <a:pt x="0" y="46"/>
                  </a:moveTo>
                  <a:lnTo>
                    <a:pt x="43" y="39"/>
                  </a:lnTo>
                  <a:lnTo>
                    <a:pt x="20" y="19"/>
                  </a:lnTo>
                  <a:lnTo>
                    <a:pt x="58" y="8"/>
                  </a:lnTo>
                  <a:lnTo>
                    <a:pt x="27" y="0"/>
                  </a:lnTo>
                  <a:lnTo>
                    <a:pt x="78" y="11"/>
                  </a:lnTo>
                  <a:lnTo>
                    <a:pt x="90" y="39"/>
                  </a:lnTo>
                  <a:lnTo>
                    <a:pt x="118" y="41"/>
                  </a:lnTo>
                  <a:lnTo>
                    <a:pt x="126" y="59"/>
                  </a:lnTo>
                  <a:lnTo>
                    <a:pt x="128" y="46"/>
                  </a:lnTo>
                  <a:lnTo>
                    <a:pt x="141" y="46"/>
                  </a:lnTo>
                  <a:lnTo>
                    <a:pt x="134" y="59"/>
                  </a:lnTo>
                  <a:lnTo>
                    <a:pt x="149" y="69"/>
                  </a:lnTo>
                  <a:lnTo>
                    <a:pt x="141" y="84"/>
                  </a:lnTo>
                  <a:lnTo>
                    <a:pt x="168" y="82"/>
                  </a:lnTo>
                  <a:lnTo>
                    <a:pt x="183" y="100"/>
                  </a:lnTo>
                  <a:lnTo>
                    <a:pt x="149" y="107"/>
                  </a:lnTo>
                  <a:lnTo>
                    <a:pt x="139" y="124"/>
                  </a:lnTo>
                  <a:lnTo>
                    <a:pt x="130" y="107"/>
                  </a:lnTo>
                  <a:lnTo>
                    <a:pt x="124" y="149"/>
                  </a:lnTo>
                  <a:lnTo>
                    <a:pt x="101" y="126"/>
                  </a:lnTo>
                  <a:lnTo>
                    <a:pt x="111" y="149"/>
                  </a:lnTo>
                  <a:lnTo>
                    <a:pt x="67" y="146"/>
                  </a:lnTo>
                  <a:lnTo>
                    <a:pt x="56" y="133"/>
                  </a:lnTo>
                  <a:lnTo>
                    <a:pt x="76" y="133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58" y="118"/>
                  </a:lnTo>
                  <a:lnTo>
                    <a:pt x="41" y="111"/>
                  </a:lnTo>
                  <a:lnTo>
                    <a:pt x="99" y="96"/>
                  </a:lnTo>
                  <a:lnTo>
                    <a:pt x="27" y="100"/>
                  </a:lnTo>
                  <a:lnTo>
                    <a:pt x="14" y="87"/>
                  </a:lnTo>
                  <a:lnTo>
                    <a:pt x="41" y="78"/>
                  </a:lnTo>
                  <a:lnTo>
                    <a:pt x="2" y="69"/>
                  </a:lnTo>
                  <a:lnTo>
                    <a:pt x="10" y="69"/>
                  </a:lnTo>
                  <a:lnTo>
                    <a:pt x="0" y="57"/>
                  </a:lnTo>
                  <a:lnTo>
                    <a:pt x="43" y="57"/>
                  </a:lnTo>
                  <a:lnTo>
                    <a:pt x="0" y="4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Freeform 120"/>
            <p:cNvSpPr>
              <a:spLocks/>
            </p:cNvSpPr>
            <p:nvPr/>
          </p:nvSpPr>
          <p:spPr bwMode="auto">
            <a:xfrm>
              <a:off x="1187" y="1204"/>
              <a:ext cx="44" cy="34"/>
            </a:xfrm>
            <a:custGeom>
              <a:avLst/>
              <a:gdLst>
                <a:gd name="T0" fmla="*/ 0 w 45"/>
                <a:gd name="T1" fmla="*/ 22 h 39"/>
                <a:gd name="T2" fmla="*/ 6 w 45"/>
                <a:gd name="T3" fmla="*/ 0 h 39"/>
                <a:gd name="T4" fmla="*/ 35 w 45"/>
                <a:gd name="T5" fmla="*/ 6 h 39"/>
                <a:gd name="T6" fmla="*/ 42 w 45"/>
                <a:gd name="T7" fmla="*/ 29 h 39"/>
                <a:gd name="T8" fmla="*/ 0 w 45"/>
                <a:gd name="T9" fmla="*/ 2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9">
                  <a:moveTo>
                    <a:pt x="0" y="29"/>
                  </a:moveTo>
                  <a:lnTo>
                    <a:pt x="6" y="0"/>
                  </a:lnTo>
                  <a:lnTo>
                    <a:pt x="37" y="8"/>
                  </a:lnTo>
                  <a:lnTo>
                    <a:pt x="44" y="38"/>
                  </a:lnTo>
                  <a:lnTo>
                    <a:pt x="0" y="2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Freeform 121"/>
            <p:cNvSpPr>
              <a:spLocks/>
            </p:cNvSpPr>
            <p:nvPr/>
          </p:nvSpPr>
          <p:spPr bwMode="auto">
            <a:xfrm>
              <a:off x="1184" y="1119"/>
              <a:ext cx="51" cy="17"/>
            </a:xfrm>
            <a:custGeom>
              <a:avLst/>
              <a:gdLst>
                <a:gd name="T0" fmla="*/ 0 w 52"/>
                <a:gd name="T1" fmla="*/ 6 h 18"/>
                <a:gd name="T2" fmla="*/ 12 w 52"/>
                <a:gd name="T3" fmla="*/ 15 h 18"/>
                <a:gd name="T4" fmla="*/ 49 w 52"/>
                <a:gd name="T5" fmla="*/ 6 h 18"/>
                <a:gd name="T6" fmla="*/ 14 w 52"/>
                <a:gd name="T7" fmla="*/ 0 h 18"/>
                <a:gd name="T8" fmla="*/ 0 w 52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8">
                  <a:moveTo>
                    <a:pt x="0" y="6"/>
                  </a:moveTo>
                  <a:lnTo>
                    <a:pt x="12" y="17"/>
                  </a:lnTo>
                  <a:lnTo>
                    <a:pt x="51" y="6"/>
                  </a:lnTo>
                  <a:lnTo>
                    <a:pt x="14" y="0"/>
                  </a:lnTo>
                  <a:lnTo>
                    <a:pt x="0" y="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7" name="Freeform 122"/>
            <p:cNvSpPr>
              <a:spLocks/>
            </p:cNvSpPr>
            <p:nvPr/>
          </p:nvSpPr>
          <p:spPr bwMode="auto">
            <a:xfrm>
              <a:off x="1197" y="1264"/>
              <a:ext cx="84" cy="73"/>
            </a:xfrm>
            <a:custGeom>
              <a:avLst/>
              <a:gdLst>
                <a:gd name="T0" fmla="*/ 0 w 86"/>
                <a:gd name="T1" fmla="*/ 11 h 78"/>
                <a:gd name="T2" fmla="*/ 2 w 86"/>
                <a:gd name="T3" fmla="*/ 42 h 78"/>
                <a:gd name="T4" fmla="*/ 10 w 86"/>
                <a:gd name="T5" fmla="*/ 50 h 78"/>
                <a:gd name="T6" fmla="*/ 6 w 86"/>
                <a:gd name="T7" fmla="*/ 67 h 78"/>
                <a:gd name="T8" fmla="*/ 20 w 86"/>
                <a:gd name="T9" fmla="*/ 67 h 78"/>
                <a:gd name="T10" fmla="*/ 31 w 86"/>
                <a:gd name="T11" fmla="*/ 53 h 78"/>
                <a:gd name="T12" fmla="*/ 20 w 86"/>
                <a:gd name="T13" fmla="*/ 42 h 78"/>
                <a:gd name="T14" fmla="*/ 53 w 86"/>
                <a:gd name="T15" fmla="*/ 42 h 78"/>
                <a:gd name="T16" fmla="*/ 81 w 86"/>
                <a:gd name="T17" fmla="*/ 4 h 78"/>
                <a:gd name="T18" fmla="*/ 6 w 86"/>
                <a:gd name="T19" fmla="*/ 0 h 78"/>
                <a:gd name="T20" fmla="*/ 16 w 86"/>
                <a:gd name="T21" fmla="*/ 13 h 78"/>
                <a:gd name="T22" fmla="*/ 0 w 86"/>
                <a:gd name="T23" fmla="*/ 1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0" y="13"/>
                  </a:moveTo>
                  <a:lnTo>
                    <a:pt x="2" y="48"/>
                  </a:lnTo>
                  <a:lnTo>
                    <a:pt x="10" y="57"/>
                  </a:lnTo>
                  <a:lnTo>
                    <a:pt x="6" y="77"/>
                  </a:lnTo>
                  <a:lnTo>
                    <a:pt x="20" y="77"/>
                  </a:lnTo>
                  <a:lnTo>
                    <a:pt x="33" y="61"/>
                  </a:lnTo>
                  <a:lnTo>
                    <a:pt x="20" y="48"/>
                  </a:lnTo>
                  <a:lnTo>
                    <a:pt x="55" y="48"/>
                  </a:lnTo>
                  <a:lnTo>
                    <a:pt x="85" y="4"/>
                  </a:lnTo>
                  <a:lnTo>
                    <a:pt x="6" y="0"/>
                  </a:lnTo>
                  <a:lnTo>
                    <a:pt x="16" y="15"/>
                  </a:lnTo>
                  <a:lnTo>
                    <a:pt x="0" y="1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Freeform 123"/>
            <p:cNvSpPr>
              <a:spLocks/>
            </p:cNvSpPr>
            <p:nvPr/>
          </p:nvSpPr>
          <p:spPr bwMode="auto">
            <a:xfrm>
              <a:off x="1252" y="886"/>
              <a:ext cx="480" cy="297"/>
            </a:xfrm>
            <a:custGeom>
              <a:avLst/>
              <a:gdLst>
                <a:gd name="T0" fmla="*/ 27 w 492"/>
                <a:gd name="T1" fmla="*/ 76 h 316"/>
                <a:gd name="T2" fmla="*/ 52 w 492"/>
                <a:gd name="T3" fmla="*/ 81 h 316"/>
                <a:gd name="T4" fmla="*/ 114 w 492"/>
                <a:gd name="T5" fmla="*/ 79 h 316"/>
                <a:gd name="T6" fmla="*/ 102 w 492"/>
                <a:gd name="T7" fmla="*/ 88 h 316"/>
                <a:gd name="T8" fmla="*/ 87 w 492"/>
                <a:gd name="T9" fmla="*/ 108 h 316"/>
                <a:gd name="T10" fmla="*/ 129 w 492"/>
                <a:gd name="T11" fmla="*/ 110 h 316"/>
                <a:gd name="T12" fmla="*/ 181 w 492"/>
                <a:gd name="T13" fmla="*/ 82 h 316"/>
                <a:gd name="T14" fmla="*/ 252 w 492"/>
                <a:gd name="T15" fmla="*/ 92 h 316"/>
                <a:gd name="T16" fmla="*/ 183 w 492"/>
                <a:gd name="T17" fmla="*/ 144 h 316"/>
                <a:gd name="T18" fmla="*/ 85 w 492"/>
                <a:gd name="T19" fmla="*/ 117 h 316"/>
                <a:gd name="T20" fmla="*/ 85 w 492"/>
                <a:gd name="T21" fmla="*/ 140 h 316"/>
                <a:gd name="T22" fmla="*/ 160 w 492"/>
                <a:gd name="T23" fmla="*/ 174 h 316"/>
                <a:gd name="T24" fmla="*/ 104 w 492"/>
                <a:gd name="T25" fmla="*/ 176 h 316"/>
                <a:gd name="T26" fmla="*/ 93 w 492"/>
                <a:gd name="T27" fmla="*/ 197 h 316"/>
                <a:gd name="T28" fmla="*/ 112 w 492"/>
                <a:gd name="T29" fmla="*/ 187 h 316"/>
                <a:gd name="T30" fmla="*/ 95 w 492"/>
                <a:gd name="T31" fmla="*/ 213 h 316"/>
                <a:gd name="T32" fmla="*/ 110 w 492"/>
                <a:gd name="T33" fmla="*/ 228 h 316"/>
                <a:gd name="T34" fmla="*/ 114 w 492"/>
                <a:gd name="T35" fmla="*/ 237 h 316"/>
                <a:gd name="T36" fmla="*/ 81 w 492"/>
                <a:gd name="T37" fmla="*/ 242 h 316"/>
                <a:gd name="T38" fmla="*/ 54 w 492"/>
                <a:gd name="T39" fmla="*/ 255 h 316"/>
                <a:gd name="T40" fmla="*/ 100 w 492"/>
                <a:gd name="T41" fmla="*/ 275 h 316"/>
                <a:gd name="T42" fmla="*/ 133 w 492"/>
                <a:gd name="T43" fmla="*/ 268 h 316"/>
                <a:gd name="T44" fmla="*/ 148 w 492"/>
                <a:gd name="T45" fmla="*/ 268 h 316"/>
                <a:gd name="T46" fmla="*/ 166 w 492"/>
                <a:gd name="T47" fmla="*/ 278 h 316"/>
                <a:gd name="T48" fmla="*/ 195 w 492"/>
                <a:gd name="T49" fmla="*/ 255 h 316"/>
                <a:gd name="T50" fmla="*/ 210 w 492"/>
                <a:gd name="T51" fmla="*/ 235 h 316"/>
                <a:gd name="T52" fmla="*/ 243 w 492"/>
                <a:gd name="T53" fmla="*/ 213 h 316"/>
                <a:gd name="T54" fmla="*/ 259 w 492"/>
                <a:gd name="T55" fmla="*/ 201 h 316"/>
                <a:gd name="T56" fmla="*/ 260 w 492"/>
                <a:gd name="T57" fmla="*/ 178 h 316"/>
                <a:gd name="T58" fmla="*/ 215 w 492"/>
                <a:gd name="T59" fmla="*/ 166 h 316"/>
                <a:gd name="T60" fmla="*/ 215 w 492"/>
                <a:gd name="T61" fmla="*/ 160 h 316"/>
                <a:gd name="T62" fmla="*/ 308 w 492"/>
                <a:gd name="T63" fmla="*/ 144 h 316"/>
                <a:gd name="T64" fmla="*/ 331 w 492"/>
                <a:gd name="T65" fmla="*/ 125 h 316"/>
                <a:gd name="T66" fmla="*/ 417 w 492"/>
                <a:gd name="T67" fmla="*/ 72 h 316"/>
                <a:gd name="T68" fmla="*/ 350 w 492"/>
                <a:gd name="T69" fmla="*/ 70 h 316"/>
                <a:gd name="T70" fmla="*/ 467 w 492"/>
                <a:gd name="T71" fmla="*/ 42 h 316"/>
                <a:gd name="T72" fmla="*/ 431 w 492"/>
                <a:gd name="T73" fmla="*/ 11 h 316"/>
                <a:gd name="T74" fmla="*/ 279 w 492"/>
                <a:gd name="T75" fmla="*/ 0 h 316"/>
                <a:gd name="T76" fmla="*/ 259 w 492"/>
                <a:gd name="T77" fmla="*/ 4 h 316"/>
                <a:gd name="T78" fmla="*/ 233 w 492"/>
                <a:gd name="T79" fmla="*/ 31 h 316"/>
                <a:gd name="T80" fmla="*/ 180 w 492"/>
                <a:gd name="T81" fmla="*/ 18 h 316"/>
                <a:gd name="T82" fmla="*/ 138 w 492"/>
                <a:gd name="T83" fmla="*/ 20 h 316"/>
                <a:gd name="T84" fmla="*/ 166 w 492"/>
                <a:gd name="T85" fmla="*/ 49 h 316"/>
                <a:gd name="T86" fmla="*/ 102 w 492"/>
                <a:gd name="T87" fmla="*/ 49 h 3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316">
                  <a:moveTo>
                    <a:pt x="0" y="75"/>
                  </a:moveTo>
                  <a:lnTo>
                    <a:pt x="43" y="75"/>
                  </a:lnTo>
                  <a:lnTo>
                    <a:pt x="29" y="86"/>
                  </a:lnTo>
                  <a:lnTo>
                    <a:pt x="91" y="77"/>
                  </a:lnTo>
                  <a:lnTo>
                    <a:pt x="37" y="86"/>
                  </a:lnTo>
                  <a:lnTo>
                    <a:pt x="54" y="91"/>
                  </a:lnTo>
                  <a:lnTo>
                    <a:pt x="37" y="91"/>
                  </a:lnTo>
                  <a:lnTo>
                    <a:pt x="41" y="100"/>
                  </a:lnTo>
                  <a:lnTo>
                    <a:pt x="120" y="89"/>
                  </a:lnTo>
                  <a:lnTo>
                    <a:pt x="43" y="109"/>
                  </a:lnTo>
                  <a:lnTo>
                    <a:pt x="76" y="122"/>
                  </a:lnTo>
                  <a:lnTo>
                    <a:pt x="108" y="100"/>
                  </a:lnTo>
                  <a:lnTo>
                    <a:pt x="160" y="97"/>
                  </a:lnTo>
                  <a:lnTo>
                    <a:pt x="106" y="106"/>
                  </a:lnTo>
                  <a:lnTo>
                    <a:pt x="91" y="122"/>
                  </a:lnTo>
                  <a:lnTo>
                    <a:pt x="124" y="126"/>
                  </a:lnTo>
                  <a:lnTo>
                    <a:pt x="160" y="106"/>
                  </a:lnTo>
                  <a:lnTo>
                    <a:pt x="135" y="124"/>
                  </a:lnTo>
                  <a:lnTo>
                    <a:pt x="160" y="124"/>
                  </a:lnTo>
                  <a:lnTo>
                    <a:pt x="195" y="111"/>
                  </a:lnTo>
                  <a:lnTo>
                    <a:pt x="191" y="93"/>
                  </a:lnTo>
                  <a:lnTo>
                    <a:pt x="228" y="80"/>
                  </a:lnTo>
                  <a:lnTo>
                    <a:pt x="201" y="109"/>
                  </a:lnTo>
                  <a:lnTo>
                    <a:pt x="264" y="104"/>
                  </a:lnTo>
                  <a:lnTo>
                    <a:pt x="139" y="133"/>
                  </a:lnTo>
                  <a:lnTo>
                    <a:pt x="168" y="163"/>
                  </a:lnTo>
                  <a:lnTo>
                    <a:pt x="193" y="163"/>
                  </a:lnTo>
                  <a:lnTo>
                    <a:pt x="178" y="172"/>
                  </a:lnTo>
                  <a:lnTo>
                    <a:pt x="131" y="138"/>
                  </a:lnTo>
                  <a:lnTo>
                    <a:pt x="89" y="133"/>
                  </a:lnTo>
                  <a:lnTo>
                    <a:pt x="89" y="148"/>
                  </a:lnTo>
                  <a:lnTo>
                    <a:pt x="106" y="154"/>
                  </a:lnTo>
                  <a:lnTo>
                    <a:pt x="89" y="159"/>
                  </a:lnTo>
                  <a:lnTo>
                    <a:pt x="139" y="194"/>
                  </a:lnTo>
                  <a:lnTo>
                    <a:pt x="118" y="194"/>
                  </a:lnTo>
                  <a:lnTo>
                    <a:pt x="168" y="197"/>
                  </a:lnTo>
                  <a:lnTo>
                    <a:pt x="141" y="203"/>
                  </a:lnTo>
                  <a:lnTo>
                    <a:pt x="153" y="217"/>
                  </a:lnTo>
                  <a:lnTo>
                    <a:pt x="110" y="199"/>
                  </a:lnTo>
                  <a:lnTo>
                    <a:pt x="85" y="203"/>
                  </a:lnTo>
                  <a:lnTo>
                    <a:pt x="72" y="232"/>
                  </a:lnTo>
                  <a:lnTo>
                    <a:pt x="97" y="223"/>
                  </a:lnTo>
                  <a:lnTo>
                    <a:pt x="95" y="234"/>
                  </a:lnTo>
                  <a:lnTo>
                    <a:pt x="104" y="234"/>
                  </a:lnTo>
                  <a:lnTo>
                    <a:pt x="118" y="212"/>
                  </a:lnTo>
                  <a:lnTo>
                    <a:pt x="114" y="230"/>
                  </a:lnTo>
                  <a:lnTo>
                    <a:pt x="126" y="232"/>
                  </a:lnTo>
                  <a:lnTo>
                    <a:pt x="99" y="241"/>
                  </a:lnTo>
                  <a:lnTo>
                    <a:pt x="118" y="241"/>
                  </a:lnTo>
                  <a:lnTo>
                    <a:pt x="104" y="248"/>
                  </a:lnTo>
                  <a:lnTo>
                    <a:pt x="116" y="259"/>
                  </a:lnTo>
                  <a:lnTo>
                    <a:pt x="135" y="259"/>
                  </a:lnTo>
                  <a:lnTo>
                    <a:pt x="153" y="237"/>
                  </a:lnTo>
                  <a:lnTo>
                    <a:pt x="120" y="268"/>
                  </a:lnTo>
                  <a:lnTo>
                    <a:pt x="89" y="243"/>
                  </a:lnTo>
                  <a:lnTo>
                    <a:pt x="60" y="248"/>
                  </a:lnTo>
                  <a:lnTo>
                    <a:pt x="85" y="274"/>
                  </a:lnTo>
                  <a:lnTo>
                    <a:pt x="41" y="288"/>
                  </a:lnTo>
                  <a:lnTo>
                    <a:pt x="47" y="306"/>
                  </a:lnTo>
                  <a:lnTo>
                    <a:pt x="56" y="288"/>
                  </a:lnTo>
                  <a:lnTo>
                    <a:pt x="56" y="306"/>
                  </a:lnTo>
                  <a:lnTo>
                    <a:pt x="85" y="297"/>
                  </a:lnTo>
                  <a:lnTo>
                    <a:pt x="106" y="312"/>
                  </a:lnTo>
                  <a:lnTo>
                    <a:pt x="118" y="312"/>
                  </a:lnTo>
                  <a:lnTo>
                    <a:pt x="110" y="301"/>
                  </a:lnTo>
                  <a:lnTo>
                    <a:pt x="139" y="303"/>
                  </a:lnTo>
                  <a:lnTo>
                    <a:pt x="135" y="292"/>
                  </a:lnTo>
                  <a:lnTo>
                    <a:pt x="147" y="306"/>
                  </a:lnTo>
                  <a:lnTo>
                    <a:pt x="156" y="303"/>
                  </a:lnTo>
                  <a:lnTo>
                    <a:pt x="151" y="294"/>
                  </a:lnTo>
                  <a:lnTo>
                    <a:pt x="174" y="303"/>
                  </a:lnTo>
                  <a:lnTo>
                    <a:pt x="174" y="315"/>
                  </a:lnTo>
                  <a:lnTo>
                    <a:pt x="216" y="303"/>
                  </a:lnTo>
                  <a:lnTo>
                    <a:pt x="224" y="286"/>
                  </a:lnTo>
                  <a:lnTo>
                    <a:pt x="205" y="288"/>
                  </a:lnTo>
                  <a:lnTo>
                    <a:pt x="205" y="272"/>
                  </a:lnTo>
                  <a:lnTo>
                    <a:pt x="160" y="272"/>
                  </a:lnTo>
                  <a:lnTo>
                    <a:pt x="220" y="266"/>
                  </a:lnTo>
                  <a:lnTo>
                    <a:pt x="228" y="257"/>
                  </a:lnTo>
                  <a:lnTo>
                    <a:pt x="220" y="241"/>
                  </a:lnTo>
                  <a:lnTo>
                    <a:pt x="255" y="241"/>
                  </a:lnTo>
                  <a:lnTo>
                    <a:pt x="264" y="234"/>
                  </a:lnTo>
                  <a:lnTo>
                    <a:pt x="241" y="230"/>
                  </a:lnTo>
                  <a:lnTo>
                    <a:pt x="272" y="228"/>
                  </a:lnTo>
                  <a:lnTo>
                    <a:pt x="251" y="217"/>
                  </a:lnTo>
                  <a:lnTo>
                    <a:pt x="276" y="210"/>
                  </a:lnTo>
                  <a:lnTo>
                    <a:pt x="274" y="201"/>
                  </a:lnTo>
                  <a:lnTo>
                    <a:pt x="228" y="199"/>
                  </a:lnTo>
                  <a:lnTo>
                    <a:pt x="253" y="190"/>
                  </a:lnTo>
                  <a:lnTo>
                    <a:pt x="226" y="188"/>
                  </a:lnTo>
                  <a:lnTo>
                    <a:pt x="276" y="194"/>
                  </a:lnTo>
                  <a:lnTo>
                    <a:pt x="278" y="185"/>
                  </a:lnTo>
                  <a:lnTo>
                    <a:pt x="226" y="181"/>
                  </a:lnTo>
                  <a:lnTo>
                    <a:pt x="293" y="172"/>
                  </a:lnTo>
                  <a:lnTo>
                    <a:pt x="276" y="159"/>
                  </a:lnTo>
                  <a:lnTo>
                    <a:pt x="324" y="163"/>
                  </a:lnTo>
                  <a:lnTo>
                    <a:pt x="339" y="148"/>
                  </a:lnTo>
                  <a:lnTo>
                    <a:pt x="314" y="145"/>
                  </a:lnTo>
                  <a:lnTo>
                    <a:pt x="347" y="142"/>
                  </a:lnTo>
                  <a:lnTo>
                    <a:pt x="341" y="131"/>
                  </a:lnTo>
                  <a:lnTo>
                    <a:pt x="355" y="133"/>
                  </a:lnTo>
                  <a:lnTo>
                    <a:pt x="438" y="82"/>
                  </a:lnTo>
                  <a:lnTo>
                    <a:pt x="349" y="100"/>
                  </a:lnTo>
                  <a:lnTo>
                    <a:pt x="399" y="77"/>
                  </a:lnTo>
                  <a:lnTo>
                    <a:pt x="368" y="80"/>
                  </a:lnTo>
                  <a:lnTo>
                    <a:pt x="362" y="69"/>
                  </a:lnTo>
                  <a:lnTo>
                    <a:pt x="418" y="75"/>
                  </a:lnTo>
                  <a:lnTo>
                    <a:pt x="491" y="48"/>
                  </a:lnTo>
                  <a:lnTo>
                    <a:pt x="491" y="35"/>
                  </a:lnTo>
                  <a:lnTo>
                    <a:pt x="459" y="35"/>
                  </a:lnTo>
                  <a:lnTo>
                    <a:pt x="453" y="13"/>
                  </a:lnTo>
                  <a:lnTo>
                    <a:pt x="368" y="24"/>
                  </a:lnTo>
                  <a:lnTo>
                    <a:pt x="405" y="8"/>
                  </a:lnTo>
                  <a:lnTo>
                    <a:pt x="293" y="0"/>
                  </a:lnTo>
                  <a:lnTo>
                    <a:pt x="285" y="11"/>
                  </a:lnTo>
                  <a:lnTo>
                    <a:pt x="293" y="17"/>
                  </a:lnTo>
                  <a:lnTo>
                    <a:pt x="272" y="4"/>
                  </a:lnTo>
                  <a:lnTo>
                    <a:pt x="222" y="6"/>
                  </a:lnTo>
                  <a:lnTo>
                    <a:pt x="255" y="28"/>
                  </a:lnTo>
                  <a:lnTo>
                    <a:pt x="245" y="35"/>
                  </a:lnTo>
                  <a:lnTo>
                    <a:pt x="226" y="13"/>
                  </a:lnTo>
                  <a:lnTo>
                    <a:pt x="178" y="11"/>
                  </a:lnTo>
                  <a:lnTo>
                    <a:pt x="189" y="20"/>
                  </a:lnTo>
                  <a:lnTo>
                    <a:pt x="156" y="17"/>
                  </a:lnTo>
                  <a:lnTo>
                    <a:pt x="172" y="31"/>
                  </a:lnTo>
                  <a:lnTo>
                    <a:pt x="145" y="22"/>
                  </a:lnTo>
                  <a:lnTo>
                    <a:pt x="151" y="31"/>
                  </a:lnTo>
                  <a:lnTo>
                    <a:pt x="137" y="35"/>
                  </a:lnTo>
                  <a:lnTo>
                    <a:pt x="174" y="55"/>
                  </a:lnTo>
                  <a:lnTo>
                    <a:pt x="95" y="31"/>
                  </a:lnTo>
                  <a:lnTo>
                    <a:pt x="76" y="48"/>
                  </a:lnTo>
                  <a:lnTo>
                    <a:pt x="108" y="55"/>
                  </a:lnTo>
                  <a:lnTo>
                    <a:pt x="56" y="51"/>
                  </a:lnTo>
                  <a:lnTo>
                    <a:pt x="0" y="7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Freeform 124"/>
            <p:cNvSpPr>
              <a:spLocks/>
            </p:cNvSpPr>
            <p:nvPr/>
          </p:nvSpPr>
          <p:spPr bwMode="auto">
            <a:xfrm>
              <a:off x="1285" y="1272"/>
              <a:ext cx="443" cy="386"/>
            </a:xfrm>
            <a:custGeom>
              <a:avLst/>
              <a:gdLst>
                <a:gd name="T0" fmla="*/ 4 w 454"/>
                <a:gd name="T1" fmla="*/ 41 h 409"/>
                <a:gd name="T2" fmla="*/ 52 w 454"/>
                <a:gd name="T3" fmla="*/ 0 h 409"/>
                <a:gd name="T4" fmla="*/ 47 w 454"/>
                <a:gd name="T5" fmla="*/ 41 h 409"/>
                <a:gd name="T6" fmla="*/ 74 w 454"/>
                <a:gd name="T7" fmla="*/ 85 h 409"/>
                <a:gd name="T8" fmla="*/ 77 w 454"/>
                <a:gd name="T9" fmla="*/ 92 h 409"/>
                <a:gd name="T10" fmla="*/ 60 w 454"/>
                <a:gd name="T11" fmla="*/ 60 h 409"/>
                <a:gd name="T12" fmla="*/ 64 w 454"/>
                <a:gd name="T13" fmla="*/ 31 h 409"/>
                <a:gd name="T14" fmla="*/ 68 w 454"/>
                <a:gd name="T15" fmla="*/ 27 h 409"/>
                <a:gd name="T16" fmla="*/ 74 w 454"/>
                <a:gd name="T17" fmla="*/ 17 h 409"/>
                <a:gd name="T18" fmla="*/ 110 w 454"/>
                <a:gd name="T19" fmla="*/ 6 h 409"/>
                <a:gd name="T20" fmla="*/ 129 w 454"/>
                <a:gd name="T21" fmla="*/ 22 h 409"/>
                <a:gd name="T22" fmla="*/ 137 w 454"/>
                <a:gd name="T23" fmla="*/ 62 h 409"/>
                <a:gd name="T24" fmla="*/ 164 w 454"/>
                <a:gd name="T25" fmla="*/ 56 h 409"/>
                <a:gd name="T26" fmla="*/ 222 w 454"/>
                <a:gd name="T27" fmla="*/ 47 h 409"/>
                <a:gd name="T28" fmla="*/ 226 w 454"/>
                <a:gd name="T29" fmla="*/ 75 h 409"/>
                <a:gd name="T30" fmla="*/ 241 w 454"/>
                <a:gd name="T31" fmla="*/ 80 h 409"/>
                <a:gd name="T32" fmla="*/ 264 w 454"/>
                <a:gd name="T33" fmla="*/ 73 h 409"/>
                <a:gd name="T34" fmla="*/ 285 w 454"/>
                <a:gd name="T35" fmla="*/ 91 h 409"/>
                <a:gd name="T36" fmla="*/ 293 w 454"/>
                <a:gd name="T37" fmla="*/ 92 h 409"/>
                <a:gd name="T38" fmla="*/ 304 w 454"/>
                <a:gd name="T39" fmla="*/ 101 h 409"/>
                <a:gd name="T40" fmla="*/ 326 w 454"/>
                <a:gd name="T41" fmla="*/ 110 h 409"/>
                <a:gd name="T42" fmla="*/ 322 w 454"/>
                <a:gd name="T43" fmla="*/ 120 h 409"/>
                <a:gd name="T44" fmla="*/ 331 w 454"/>
                <a:gd name="T45" fmla="*/ 116 h 409"/>
                <a:gd name="T46" fmla="*/ 320 w 454"/>
                <a:gd name="T47" fmla="*/ 140 h 409"/>
                <a:gd name="T48" fmla="*/ 326 w 454"/>
                <a:gd name="T49" fmla="*/ 151 h 409"/>
                <a:gd name="T50" fmla="*/ 328 w 454"/>
                <a:gd name="T51" fmla="*/ 169 h 409"/>
                <a:gd name="T52" fmla="*/ 379 w 454"/>
                <a:gd name="T53" fmla="*/ 187 h 409"/>
                <a:gd name="T54" fmla="*/ 408 w 454"/>
                <a:gd name="T55" fmla="*/ 211 h 409"/>
                <a:gd name="T56" fmla="*/ 431 w 454"/>
                <a:gd name="T57" fmla="*/ 229 h 409"/>
                <a:gd name="T58" fmla="*/ 415 w 454"/>
                <a:gd name="T59" fmla="*/ 239 h 409"/>
                <a:gd name="T60" fmla="*/ 413 w 454"/>
                <a:gd name="T61" fmla="*/ 260 h 409"/>
                <a:gd name="T62" fmla="*/ 399 w 454"/>
                <a:gd name="T63" fmla="*/ 279 h 409"/>
                <a:gd name="T64" fmla="*/ 333 w 454"/>
                <a:gd name="T65" fmla="*/ 237 h 409"/>
                <a:gd name="T66" fmla="*/ 334 w 454"/>
                <a:gd name="T67" fmla="*/ 260 h 409"/>
                <a:gd name="T68" fmla="*/ 353 w 454"/>
                <a:gd name="T69" fmla="*/ 284 h 409"/>
                <a:gd name="T70" fmla="*/ 375 w 454"/>
                <a:gd name="T71" fmla="*/ 302 h 409"/>
                <a:gd name="T72" fmla="*/ 382 w 454"/>
                <a:gd name="T73" fmla="*/ 347 h 409"/>
                <a:gd name="T74" fmla="*/ 360 w 454"/>
                <a:gd name="T75" fmla="*/ 363 h 409"/>
                <a:gd name="T76" fmla="*/ 270 w 454"/>
                <a:gd name="T77" fmla="*/ 318 h 409"/>
                <a:gd name="T78" fmla="*/ 257 w 454"/>
                <a:gd name="T79" fmla="*/ 308 h 409"/>
                <a:gd name="T80" fmla="*/ 231 w 454"/>
                <a:gd name="T81" fmla="*/ 279 h 409"/>
                <a:gd name="T82" fmla="*/ 217 w 454"/>
                <a:gd name="T83" fmla="*/ 288 h 409"/>
                <a:gd name="T84" fmla="*/ 180 w 454"/>
                <a:gd name="T85" fmla="*/ 288 h 409"/>
                <a:gd name="T86" fmla="*/ 249 w 454"/>
                <a:gd name="T87" fmla="*/ 264 h 409"/>
                <a:gd name="T88" fmla="*/ 266 w 454"/>
                <a:gd name="T89" fmla="*/ 211 h 409"/>
                <a:gd name="T90" fmla="*/ 229 w 454"/>
                <a:gd name="T91" fmla="*/ 164 h 409"/>
                <a:gd name="T92" fmla="*/ 201 w 454"/>
                <a:gd name="T93" fmla="*/ 169 h 409"/>
                <a:gd name="T94" fmla="*/ 216 w 454"/>
                <a:gd name="T95" fmla="*/ 150 h 409"/>
                <a:gd name="T96" fmla="*/ 185 w 454"/>
                <a:gd name="T97" fmla="*/ 120 h 409"/>
                <a:gd name="T98" fmla="*/ 170 w 454"/>
                <a:gd name="T99" fmla="*/ 132 h 409"/>
                <a:gd name="T100" fmla="*/ 138 w 454"/>
                <a:gd name="T101" fmla="*/ 134 h 409"/>
                <a:gd name="T102" fmla="*/ 10 w 454"/>
                <a:gd name="T103" fmla="*/ 92 h 409"/>
                <a:gd name="T104" fmla="*/ 0 w 454"/>
                <a:gd name="T105" fmla="*/ 80 h 4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4" h="409">
                  <a:moveTo>
                    <a:pt x="0" y="90"/>
                  </a:moveTo>
                  <a:lnTo>
                    <a:pt x="4" y="46"/>
                  </a:lnTo>
                  <a:lnTo>
                    <a:pt x="22" y="13"/>
                  </a:lnTo>
                  <a:lnTo>
                    <a:pt x="54" y="0"/>
                  </a:lnTo>
                  <a:lnTo>
                    <a:pt x="78" y="6"/>
                  </a:lnTo>
                  <a:lnTo>
                    <a:pt x="49" y="46"/>
                  </a:lnTo>
                  <a:lnTo>
                    <a:pt x="60" y="70"/>
                  </a:lnTo>
                  <a:lnTo>
                    <a:pt x="78" y="95"/>
                  </a:lnTo>
                  <a:lnTo>
                    <a:pt x="54" y="104"/>
                  </a:lnTo>
                  <a:lnTo>
                    <a:pt x="81" y="104"/>
                  </a:lnTo>
                  <a:lnTo>
                    <a:pt x="85" y="84"/>
                  </a:lnTo>
                  <a:lnTo>
                    <a:pt x="64" y="68"/>
                  </a:lnTo>
                  <a:lnTo>
                    <a:pt x="81" y="55"/>
                  </a:lnTo>
                  <a:lnTo>
                    <a:pt x="68" y="35"/>
                  </a:lnTo>
                  <a:lnTo>
                    <a:pt x="93" y="42"/>
                  </a:lnTo>
                  <a:lnTo>
                    <a:pt x="72" y="31"/>
                  </a:lnTo>
                  <a:lnTo>
                    <a:pt x="99" y="33"/>
                  </a:lnTo>
                  <a:lnTo>
                    <a:pt x="78" y="19"/>
                  </a:lnTo>
                  <a:lnTo>
                    <a:pt x="101" y="22"/>
                  </a:lnTo>
                  <a:lnTo>
                    <a:pt x="116" y="6"/>
                  </a:lnTo>
                  <a:lnTo>
                    <a:pt x="135" y="4"/>
                  </a:lnTo>
                  <a:lnTo>
                    <a:pt x="135" y="24"/>
                  </a:lnTo>
                  <a:lnTo>
                    <a:pt x="147" y="31"/>
                  </a:lnTo>
                  <a:lnTo>
                    <a:pt x="143" y="70"/>
                  </a:lnTo>
                  <a:lnTo>
                    <a:pt x="162" y="53"/>
                  </a:lnTo>
                  <a:lnTo>
                    <a:pt x="172" y="62"/>
                  </a:lnTo>
                  <a:lnTo>
                    <a:pt x="195" y="42"/>
                  </a:lnTo>
                  <a:lnTo>
                    <a:pt x="234" y="53"/>
                  </a:lnTo>
                  <a:lnTo>
                    <a:pt x="249" y="70"/>
                  </a:lnTo>
                  <a:lnTo>
                    <a:pt x="238" y="84"/>
                  </a:lnTo>
                  <a:lnTo>
                    <a:pt x="261" y="77"/>
                  </a:lnTo>
                  <a:lnTo>
                    <a:pt x="253" y="90"/>
                  </a:lnTo>
                  <a:lnTo>
                    <a:pt x="268" y="95"/>
                  </a:lnTo>
                  <a:lnTo>
                    <a:pt x="278" y="82"/>
                  </a:lnTo>
                  <a:lnTo>
                    <a:pt x="297" y="88"/>
                  </a:lnTo>
                  <a:lnTo>
                    <a:pt x="299" y="102"/>
                  </a:lnTo>
                  <a:lnTo>
                    <a:pt x="284" y="104"/>
                  </a:lnTo>
                  <a:lnTo>
                    <a:pt x="307" y="104"/>
                  </a:lnTo>
                  <a:lnTo>
                    <a:pt x="303" y="119"/>
                  </a:lnTo>
                  <a:lnTo>
                    <a:pt x="320" y="113"/>
                  </a:lnTo>
                  <a:lnTo>
                    <a:pt x="309" y="126"/>
                  </a:lnTo>
                  <a:lnTo>
                    <a:pt x="342" y="124"/>
                  </a:lnTo>
                  <a:lnTo>
                    <a:pt x="324" y="135"/>
                  </a:lnTo>
                  <a:lnTo>
                    <a:pt x="338" y="135"/>
                  </a:lnTo>
                  <a:lnTo>
                    <a:pt x="332" y="144"/>
                  </a:lnTo>
                  <a:lnTo>
                    <a:pt x="347" y="130"/>
                  </a:lnTo>
                  <a:lnTo>
                    <a:pt x="363" y="146"/>
                  </a:lnTo>
                  <a:lnTo>
                    <a:pt x="336" y="157"/>
                  </a:lnTo>
                  <a:lnTo>
                    <a:pt x="374" y="168"/>
                  </a:lnTo>
                  <a:lnTo>
                    <a:pt x="342" y="170"/>
                  </a:lnTo>
                  <a:lnTo>
                    <a:pt x="353" y="177"/>
                  </a:lnTo>
                  <a:lnTo>
                    <a:pt x="344" y="190"/>
                  </a:lnTo>
                  <a:lnTo>
                    <a:pt x="382" y="215"/>
                  </a:lnTo>
                  <a:lnTo>
                    <a:pt x="398" y="210"/>
                  </a:lnTo>
                  <a:lnTo>
                    <a:pt x="409" y="239"/>
                  </a:lnTo>
                  <a:lnTo>
                    <a:pt x="428" y="237"/>
                  </a:lnTo>
                  <a:lnTo>
                    <a:pt x="423" y="250"/>
                  </a:lnTo>
                  <a:lnTo>
                    <a:pt x="453" y="257"/>
                  </a:lnTo>
                  <a:lnTo>
                    <a:pt x="450" y="272"/>
                  </a:lnTo>
                  <a:lnTo>
                    <a:pt x="436" y="268"/>
                  </a:lnTo>
                  <a:lnTo>
                    <a:pt x="442" y="279"/>
                  </a:lnTo>
                  <a:lnTo>
                    <a:pt x="434" y="292"/>
                  </a:lnTo>
                  <a:lnTo>
                    <a:pt x="421" y="286"/>
                  </a:lnTo>
                  <a:lnTo>
                    <a:pt x="419" y="314"/>
                  </a:lnTo>
                  <a:lnTo>
                    <a:pt x="367" y="263"/>
                  </a:lnTo>
                  <a:lnTo>
                    <a:pt x="349" y="266"/>
                  </a:lnTo>
                  <a:lnTo>
                    <a:pt x="363" y="281"/>
                  </a:lnTo>
                  <a:lnTo>
                    <a:pt x="351" y="292"/>
                  </a:lnTo>
                  <a:lnTo>
                    <a:pt x="361" y="292"/>
                  </a:lnTo>
                  <a:lnTo>
                    <a:pt x="371" y="319"/>
                  </a:lnTo>
                  <a:lnTo>
                    <a:pt x="396" y="323"/>
                  </a:lnTo>
                  <a:lnTo>
                    <a:pt x="394" y="339"/>
                  </a:lnTo>
                  <a:lnTo>
                    <a:pt x="407" y="352"/>
                  </a:lnTo>
                  <a:lnTo>
                    <a:pt x="401" y="390"/>
                  </a:lnTo>
                  <a:lnTo>
                    <a:pt x="336" y="352"/>
                  </a:lnTo>
                  <a:lnTo>
                    <a:pt x="378" y="408"/>
                  </a:lnTo>
                  <a:lnTo>
                    <a:pt x="297" y="376"/>
                  </a:lnTo>
                  <a:lnTo>
                    <a:pt x="284" y="357"/>
                  </a:lnTo>
                  <a:lnTo>
                    <a:pt x="297" y="354"/>
                  </a:lnTo>
                  <a:lnTo>
                    <a:pt x="270" y="345"/>
                  </a:lnTo>
                  <a:lnTo>
                    <a:pt x="263" y="323"/>
                  </a:lnTo>
                  <a:lnTo>
                    <a:pt x="243" y="314"/>
                  </a:lnTo>
                  <a:lnTo>
                    <a:pt x="243" y="330"/>
                  </a:lnTo>
                  <a:lnTo>
                    <a:pt x="228" y="323"/>
                  </a:lnTo>
                  <a:lnTo>
                    <a:pt x="211" y="337"/>
                  </a:lnTo>
                  <a:lnTo>
                    <a:pt x="189" y="323"/>
                  </a:lnTo>
                  <a:lnTo>
                    <a:pt x="199" y="297"/>
                  </a:lnTo>
                  <a:lnTo>
                    <a:pt x="261" y="297"/>
                  </a:lnTo>
                  <a:lnTo>
                    <a:pt x="247" y="272"/>
                  </a:lnTo>
                  <a:lnTo>
                    <a:pt x="280" y="237"/>
                  </a:lnTo>
                  <a:lnTo>
                    <a:pt x="255" y="188"/>
                  </a:lnTo>
                  <a:lnTo>
                    <a:pt x="241" y="184"/>
                  </a:lnTo>
                  <a:lnTo>
                    <a:pt x="249" y="177"/>
                  </a:lnTo>
                  <a:lnTo>
                    <a:pt x="211" y="190"/>
                  </a:lnTo>
                  <a:lnTo>
                    <a:pt x="211" y="175"/>
                  </a:lnTo>
                  <a:lnTo>
                    <a:pt x="226" y="168"/>
                  </a:lnTo>
                  <a:lnTo>
                    <a:pt x="197" y="148"/>
                  </a:lnTo>
                  <a:lnTo>
                    <a:pt x="195" y="135"/>
                  </a:lnTo>
                  <a:lnTo>
                    <a:pt x="170" y="126"/>
                  </a:lnTo>
                  <a:lnTo>
                    <a:pt x="178" y="148"/>
                  </a:lnTo>
                  <a:lnTo>
                    <a:pt x="135" y="139"/>
                  </a:lnTo>
                  <a:lnTo>
                    <a:pt x="145" y="150"/>
                  </a:lnTo>
                  <a:lnTo>
                    <a:pt x="31" y="130"/>
                  </a:lnTo>
                  <a:lnTo>
                    <a:pt x="10" y="104"/>
                  </a:lnTo>
                  <a:lnTo>
                    <a:pt x="45" y="106"/>
                  </a:lnTo>
                  <a:lnTo>
                    <a:pt x="0" y="9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Freeform 125"/>
            <p:cNvSpPr>
              <a:spLocks/>
            </p:cNvSpPr>
            <p:nvPr/>
          </p:nvSpPr>
          <p:spPr bwMode="auto">
            <a:xfrm>
              <a:off x="1326" y="1536"/>
              <a:ext cx="106" cy="88"/>
            </a:xfrm>
            <a:custGeom>
              <a:avLst/>
              <a:gdLst>
                <a:gd name="T0" fmla="*/ 0 w 108"/>
                <a:gd name="T1" fmla="*/ 66 h 93"/>
                <a:gd name="T2" fmla="*/ 16 w 108"/>
                <a:gd name="T3" fmla="*/ 50 h 93"/>
                <a:gd name="T4" fmla="*/ 26 w 108"/>
                <a:gd name="T5" fmla="*/ 0 h 93"/>
                <a:gd name="T6" fmla="*/ 32 w 108"/>
                <a:gd name="T7" fmla="*/ 18 h 93"/>
                <a:gd name="T8" fmla="*/ 59 w 108"/>
                <a:gd name="T9" fmla="*/ 22 h 93"/>
                <a:gd name="T10" fmla="*/ 103 w 108"/>
                <a:gd name="T11" fmla="*/ 59 h 93"/>
                <a:gd name="T12" fmla="*/ 96 w 108"/>
                <a:gd name="T13" fmla="*/ 72 h 93"/>
                <a:gd name="T14" fmla="*/ 55 w 108"/>
                <a:gd name="T15" fmla="*/ 54 h 93"/>
                <a:gd name="T16" fmla="*/ 30 w 108"/>
                <a:gd name="T17" fmla="*/ 82 h 93"/>
                <a:gd name="T18" fmla="*/ 24 w 108"/>
                <a:gd name="T19" fmla="*/ 59 h 93"/>
                <a:gd name="T20" fmla="*/ 0 w 108"/>
                <a:gd name="T21" fmla="*/ 66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8" h="93">
                  <a:moveTo>
                    <a:pt x="0" y="74"/>
                  </a:moveTo>
                  <a:lnTo>
                    <a:pt x="16" y="56"/>
                  </a:lnTo>
                  <a:lnTo>
                    <a:pt x="26" y="0"/>
                  </a:lnTo>
                  <a:lnTo>
                    <a:pt x="34" y="20"/>
                  </a:lnTo>
                  <a:lnTo>
                    <a:pt x="61" y="24"/>
                  </a:lnTo>
                  <a:lnTo>
                    <a:pt x="107" y="65"/>
                  </a:lnTo>
                  <a:lnTo>
                    <a:pt x="100" y="80"/>
                  </a:lnTo>
                  <a:lnTo>
                    <a:pt x="57" y="60"/>
                  </a:lnTo>
                  <a:lnTo>
                    <a:pt x="32" y="92"/>
                  </a:lnTo>
                  <a:lnTo>
                    <a:pt x="24" y="65"/>
                  </a:lnTo>
                  <a:lnTo>
                    <a:pt x="0" y="7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Freeform 126"/>
            <p:cNvSpPr>
              <a:spLocks/>
            </p:cNvSpPr>
            <p:nvPr/>
          </p:nvSpPr>
          <p:spPr bwMode="auto">
            <a:xfrm>
              <a:off x="1761" y="1931"/>
              <a:ext cx="105" cy="126"/>
            </a:xfrm>
            <a:custGeom>
              <a:avLst/>
              <a:gdLst>
                <a:gd name="T0" fmla="*/ 0 w 108"/>
                <a:gd name="T1" fmla="*/ 93 h 132"/>
                <a:gd name="T2" fmla="*/ 44 w 108"/>
                <a:gd name="T3" fmla="*/ 6 h 132"/>
                <a:gd name="T4" fmla="*/ 59 w 108"/>
                <a:gd name="T5" fmla="*/ 0 h 132"/>
                <a:gd name="T6" fmla="*/ 40 w 108"/>
                <a:gd name="T7" fmla="*/ 47 h 132"/>
                <a:gd name="T8" fmla="*/ 53 w 108"/>
                <a:gd name="T9" fmla="*/ 35 h 132"/>
                <a:gd name="T10" fmla="*/ 61 w 108"/>
                <a:gd name="T11" fmla="*/ 56 h 132"/>
                <a:gd name="T12" fmla="*/ 87 w 108"/>
                <a:gd name="T13" fmla="*/ 56 h 132"/>
                <a:gd name="T14" fmla="*/ 84 w 108"/>
                <a:gd name="T15" fmla="*/ 74 h 132"/>
                <a:gd name="T16" fmla="*/ 94 w 108"/>
                <a:gd name="T17" fmla="*/ 72 h 132"/>
                <a:gd name="T18" fmla="*/ 87 w 108"/>
                <a:gd name="T19" fmla="*/ 91 h 132"/>
                <a:gd name="T20" fmla="*/ 98 w 108"/>
                <a:gd name="T21" fmla="*/ 80 h 132"/>
                <a:gd name="T22" fmla="*/ 101 w 108"/>
                <a:gd name="T23" fmla="*/ 98 h 132"/>
                <a:gd name="T24" fmla="*/ 88 w 108"/>
                <a:gd name="T25" fmla="*/ 119 h 132"/>
                <a:gd name="T26" fmla="*/ 87 w 108"/>
                <a:gd name="T27" fmla="*/ 105 h 132"/>
                <a:gd name="T28" fmla="*/ 84 w 108"/>
                <a:gd name="T29" fmla="*/ 113 h 132"/>
                <a:gd name="T30" fmla="*/ 84 w 108"/>
                <a:gd name="T31" fmla="*/ 91 h 132"/>
                <a:gd name="T32" fmla="*/ 57 w 108"/>
                <a:gd name="T33" fmla="*/ 113 h 132"/>
                <a:gd name="T34" fmla="*/ 71 w 108"/>
                <a:gd name="T35" fmla="*/ 96 h 132"/>
                <a:gd name="T36" fmla="*/ 50 w 108"/>
                <a:gd name="T37" fmla="*/ 98 h 132"/>
                <a:gd name="T38" fmla="*/ 55 w 108"/>
                <a:gd name="T39" fmla="*/ 91 h 132"/>
                <a:gd name="T40" fmla="*/ 0 w 108"/>
                <a:gd name="T41" fmla="*/ 93 h 1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8" h="132">
                  <a:moveTo>
                    <a:pt x="0" y="102"/>
                  </a:moveTo>
                  <a:lnTo>
                    <a:pt x="46" y="6"/>
                  </a:lnTo>
                  <a:lnTo>
                    <a:pt x="63" y="0"/>
                  </a:lnTo>
                  <a:lnTo>
                    <a:pt x="42" y="51"/>
                  </a:lnTo>
                  <a:lnTo>
                    <a:pt x="57" y="39"/>
                  </a:lnTo>
                  <a:lnTo>
                    <a:pt x="65" y="62"/>
                  </a:lnTo>
                  <a:lnTo>
                    <a:pt x="92" y="62"/>
                  </a:lnTo>
                  <a:lnTo>
                    <a:pt x="88" y="82"/>
                  </a:lnTo>
                  <a:lnTo>
                    <a:pt x="100" y="79"/>
                  </a:lnTo>
                  <a:lnTo>
                    <a:pt x="92" y="99"/>
                  </a:lnTo>
                  <a:lnTo>
                    <a:pt x="104" y="88"/>
                  </a:lnTo>
                  <a:lnTo>
                    <a:pt x="107" y="108"/>
                  </a:lnTo>
                  <a:lnTo>
                    <a:pt x="94" y="131"/>
                  </a:lnTo>
                  <a:lnTo>
                    <a:pt x="92" y="115"/>
                  </a:lnTo>
                  <a:lnTo>
                    <a:pt x="88" y="124"/>
                  </a:lnTo>
                  <a:lnTo>
                    <a:pt x="88" y="99"/>
                  </a:lnTo>
                  <a:lnTo>
                    <a:pt x="61" y="124"/>
                  </a:lnTo>
                  <a:lnTo>
                    <a:pt x="75" y="106"/>
                  </a:lnTo>
                  <a:lnTo>
                    <a:pt x="52" y="108"/>
                  </a:lnTo>
                  <a:lnTo>
                    <a:pt x="59" y="99"/>
                  </a:lnTo>
                  <a:lnTo>
                    <a:pt x="0" y="10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Freeform 127"/>
            <p:cNvSpPr>
              <a:spLocks/>
            </p:cNvSpPr>
            <p:nvPr/>
          </p:nvSpPr>
          <p:spPr bwMode="auto">
            <a:xfrm>
              <a:off x="1549" y="864"/>
              <a:ext cx="946" cy="841"/>
            </a:xfrm>
            <a:custGeom>
              <a:avLst/>
              <a:gdLst>
                <a:gd name="T0" fmla="*/ 103 w 969"/>
                <a:gd name="T1" fmla="*/ 187 h 897"/>
                <a:gd name="T2" fmla="*/ 120 w 969"/>
                <a:gd name="T3" fmla="*/ 155 h 897"/>
                <a:gd name="T4" fmla="*/ 79 w 969"/>
                <a:gd name="T5" fmla="*/ 136 h 897"/>
                <a:gd name="T6" fmla="*/ 173 w 969"/>
                <a:gd name="T7" fmla="*/ 76 h 897"/>
                <a:gd name="T8" fmla="*/ 266 w 969"/>
                <a:gd name="T9" fmla="*/ 52 h 897"/>
                <a:gd name="T10" fmla="*/ 338 w 969"/>
                <a:gd name="T11" fmla="*/ 82 h 897"/>
                <a:gd name="T12" fmla="*/ 322 w 969"/>
                <a:gd name="T13" fmla="*/ 47 h 897"/>
                <a:gd name="T14" fmla="*/ 431 w 969"/>
                <a:gd name="T15" fmla="*/ 66 h 897"/>
                <a:gd name="T16" fmla="*/ 487 w 969"/>
                <a:gd name="T17" fmla="*/ 47 h 897"/>
                <a:gd name="T18" fmla="*/ 403 w 969"/>
                <a:gd name="T19" fmla="*/ 20 h 897"/>
                <a:gd name="T20" fmla="*/ 504 w 969"/>
                <a:gd name="T21" fmla="*/ 33 h 897"/>
                <a:gd name="T22" fmla="*/ 501 w 969"/>
                <a:gd name="T23" fmla="*/ 4 h 897"/>
                <a:gd name="T24" fmla="*/ 693 w 969"/>
                <a:gd name="T25" fmla="*/ 15 h 897"/>
                <a:gd name="T26" fmla="*/ 709 w 969"/>
                <a:gd name="T27" fmla="*/ 20 h 897"/>
                <a:gd name="T28" fmla="*/ 773 w 969"/>
                <a:gd name="T29" fmla="*/ 40 h 897"/>
                <a:gd name="T30" fmla="*/ 590 w 969"/>
                <a:gd name="T31" fmla="*/ 74 h 897"/>
                <a:gd name="T32" fmla="*/ 687 w 969"/>
                <a:gd name="T33" fmla="*/ 92 h 897"/>
                <a:gd name="T34" fmla="*/ 799 w 969"/>
                <a:gd name="T35" fmla="*/ 83 h 897"/>
                <a:gd name="T36" fmla="*/ 877 w 969"/>
                <a:gd name="T37" fmla="*/ 72 h 897"/>
                <a:gd name="T38" fmla="*/ 782 w 969"/>
                <a:gd name="T39" fmla="*/ 128 h 897"/>
                <a:gd name="T40" fmla="*/ 843 w 969"/>
                <a:gd name="T41" fmla="*/ 146 h 897"/>
                <a:gd name="T42" fmla="*/ 787 w 969"/>
                <a:gd name="T43" fmla="*/ 200 h 897"/>
                <a:gd name="T44" fmla="*/ 793 w 969"/>
                <a:gd name="T45" fmla="*/ 239 h 897"/>
                <a:gd name="T46" fmla="*/ 778 w 969"/>
                <a:gd name="T47" fmla="*/ 268 h 897"/>
                <a:gd name="T48" fmla="*/ 805 w 969"/>
                <a:gd name="T49" fmla="*/ 295 h 897"/>
                <a:gd name="T50" fmla="*/ 771 w 969"/>
                <a:gd name="T51" fmla="*/ 323 h 897"/>
                <a:gd name="T52" fmla="*/ 787 w 969"/>
                <a:gd name="T53" fmla="*/ 350 h 897"/>
                <a:gd name="T54" fmla="*/ 799 w 969"/>
                <a:gd name="T55" fmla="*/ 377 h 897"/>
                <a:gd name="T56" fmla="*/ 697 w 969"/>
                <a:gd name="T57" fmla="*/ 397 h 897"/>
                <a:gd name="T58" fmla="*/ 719 w 969"/>
                <a:gd name="T59" fmla="*/ 438 h 897"/>
                <a:gd name="T60" fmla="*/ 773 w 969"/>
                <a:gd name="T61" fmla="*/ 449 h 897"/>
                <a:gd name="T62" fmla="*/ 765 w 969"/>
                <a:gd name="T63" fmla="*/ 479 h 897"/>
                <a:gd name="T64" fmla="*/ 689 w 969"/>
                <a:gd name="T65" fmla="*/ 447 h 897"/>
                <a:gd name="T66" fmla="*/ 703 w 969"/>
                <a:gd name="T67" fmla="*/ 494 h 897"/>
                <a:gd name="T68" fmla="*/ 707 w 969"/>
                <a:gd name="T69" fmla="*/ 545 h 897"/>
                <a:gd name="T70" fmla="*/ 620 w 969"/>
                <a:gd name="T71" fmla="*/ 563 h 897"/>
                <a:gd name="T72" fmla="*/ 558 w 969"/>
                <a:gd name="T73" fmla="*/ 626 h 897"/>
                <a:gd name="T74" fmla="*/ 532 w 969"/>
                <a:gd name="T75" fmla="*/ 613 h 897"/>
                <a:gd name="T76" fmla="*/ 480 w 969"/>
                <a:gd name="T77" fmla="*/ 656 h 897"/>
                <a:gd name="T78" fmla="*/ 478 w 969"/>
                <a:gd name="T79" fmla="*/ 687 h 897"/>
                <a:gd name="T80" fmla="*/ 476 w 969"/>
                <a:gd name="T81" fmla="*/ 713 h 897"/>
                <a:gd name="T82" fmla="*/ 445 w 969"/>
                <a:gd name="T83" fmla="*/ 775 h 897"/>
                <a:gd name="T84" fmla="*/ 378 w 969"/>
                <a:gd name="T85" fmla="*/ 767 h 897"/>
                <a:gd name="T86" fmla="*/ 359 w 969"/>
                <a:gd name="T87" fmla="*/ 748 h 897"/>
                <a:gd name="T88" fmla="*/ 326 w 969"/>
                <a:gd name="T89" fmla="*/ 678 h 897"/>
                <a:gd name="T90" fmla="*/ 318 w 969"/>
                <a:gd name="T91" fmla="*/ 642 h 897"/>
                <a:gd name="T92" fmla="*/ 308 w 969"/>
                <a:gd name="T93" fmla="*/ 564 h 897"/>
                <a:gd name="T94" fmla="*/ 304 w 969"/>
                <a:gd name="T95" fmla="*/ 553 h 897"/>
                <a:gd name="T96" fmla="*/ 311 w 969"/>
                <a:gd name="T97" fmla="*/ 502 h 897"/>
                <a:gd name="T98" fmla="*/ 338 w 969"/>
                <a:gd name="T99" fmla="*/ 483 h 897"/>
                <a:gd name="T100" fmla="*/ 318 w 969"/>
                <a:gd name="T101" fmla="*/ 458 h 897"/>
                <a:gd name="T102" fmla="*/ 288 w 969"/>
                <a:gd name="T103" fmla="*/ 458 h 897"/>
                <a:gd name="T104" fmla="*/ 264 w 969"/>
                <a:gd name="T105" fmla="*/ 440 h 897"/>
                <a:gd name="T106" fmla="*/ 247 w 969"/>
                <a:gd name="T107" fmla="*/ 358 h 897"/>
                <a:gd name="T108" fmla="*/ 182 w 969"/>
                <a:gd name="T109" fmla="*/ 297 h 897"/>
                <a:gd name="T110" fmla="*/ 103 w 969"/>
                <a:gd name="T111" fmla="*/ 305 h 897"/>
                <a:gd name="T112" fmla="*/ 22 w 969"/>
                <a:gd name="T113" fmla="*/ 268 h 897"/>
                <a:gd name="T114" fmla="*/ 101 w 969"/>
                <a:gd name="T115" fmla="*/ 250 h 8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9" h="897">
                  <a:moveTo>
                    <a:pt x="0" y="252"/>
                  </a:moveTo>
                  <a:lnTo>
                    <a:pt x="6" y="238"/>
                  </a:lnTo>
                  <a:lnTo>
                    <a:pt x="68" y="212"/>
                  </a:lnTo>
                  <a:lnTo>
                    <a:pt x="108" y="212"/>
                  </a:lnTo>
                  <a:lnTo>
                    <a:pt x="131" y="194"/>
                  </a:lnTo>
                  <a:lnTo>
                    <a:pt x="124" y="187"/>
                  </a:lnTo>
                  <a:lnTo>
                    <a:pt x="137" y="178"/>
                  </a:lnTo>
                  <a:lnTo>
                    <a:pt x="126" y="176"/>
                  </a:lnTo>
                  <a:lnTo>
                    <a:pt x="147" y="166"/>
                  </a:lnTo>
                  <a:lnTo>
                    <a:pt x="141" y="157"/>
                  </a:lnTo>
                  <a:lnTo>
                    <a:pt x="112" y="172"/>
                  </a:lnTo>
                  <a:lnTo>
                    <a:pt x="83" y="155"/>
                  </a:lnTo>
                  <a:lnTo>
                    <a:pt x="120" y="146"/>
                  </a:lnTo>
                  <a:lnTo>
                    <a:pt x="139" y="115"/>
                  </a:lnTo>
                  <a:lnTo>
                    <a:pt x="183" y="115"/>
                  </a:lnTo>
                  <a:lnTo>
                    <a:pt x="181" y="86"/>
                  </a:lnTo>
                  <a:lnTo>
                    <a:pt x="212" y="84"/>
                  </a:lnTo>
                  <a:lnTo>
                    <a:pt x="246" y="106"/>
                  </a:lnTo>
                  <a:lnTo>
                    <a:pt x="206" y="77"/>
                  </a:lnTo>
                  <a:lnTo>
                    <a:pt x="279" y="59"/>
                  </a:lnTo>
                  <a:lnTo>
                    <a:pt x="298" y="71"/>
                  </a:lnTo>
                  <a:lnTo>
                    <a:pt x="298" y="99"/>
                  </a:lnTo>
                  <a:lnTo>
                    <a:pt x="309" y="75"/>
                  </a:lnTo>
                  <a:lnTo>
                    <a:pt x="354" y="93"/>
                  </a:lnTo>
                  <a:lnTo>
                    <a:pt x="340" y="79"/>
                  </a:lnTo>
                  <a:lnTo>
                    <a:pt x="363" y="82"/>
                  </a:lnTo>
                  <a:lnTo>
                    <a:pt x="342" y="66"/>
                  </a:lnTo>
                  <a:lnTo>
                    <a:pt x="338" y="53"/>
                  </a:lnTo>
                  <a:lnTo>
                    <a:pt x="348" y="51"/>
                  </a:lnTo>
                  <a:lnTo>
                    <a:pt x="440" y="88"/>
                  </a:lnTo>
                  <a:lnTo>
                    <a:pt x="434" y="75"/>
                  </a:lnTo>
                  <a:lnTo>
                    <a:pt x="452" y="75"/>
                  </a:lnTo>
                  <a:lnTo>
                    <a:pt x="440" y="64"/>
                  </a:lnTo>
                  <a:lnTo>
                    <a:pt x="471" y="66"/>
                  </a:lnTo>
                  <a:lnTo>
                    <a:pt x="421" y="37"/>
                  </a:lnTo>
                  <a:lnTo>
                    <a:pt x="511" y="53"/>
                  </a:lnTo>
                  <a:lnTo>
                    <a:pt x="492" y="37"/>
                  </a:lnTo>
                  <a:lnTo>
                    <a:pt x="438" y="35"/>
                  </a:lnTo>
                  <a:lnTo>
                    <a:pt x="456" y="33"/>
                  </a:lnTo>
                  <a:lnTo>
                    <a:pt x="423" y="22"/>
                  </a:lnTo>
                  <a:lnTo>
                    <a:pt x="465" y="24"/>
                  </a:lnTo>
                  <a:lnTo>
                    <a:pt x="448" y="17"/>
                  </a:lnTo>
                  <a:lnTo>
                    <a:pt x="465" y="13"/>
                  </a:lnTo>
                  <a:lnTo>
                    <a:pt x="529" y="37"/>
                  </a:lnTo>
                  <a:lnTo>
                    <a:pt x="523" y="28"/>
                  </a:lnTo>
                  <a:lnTo>
                    <a:pt x="552" y="22"/>
                  </a:lnTo>
                  <a:lnTo>
                    <a:pt x="527" y="17"/>
                  </a:lnTo>
                  <a:lnTo>
                    <a:pt x="525" y="4"/>
                  </a:lnTo>
                  <a:lnTo>
                    <a:pt x="544" y="0"/>
                  </a:lnTo>
                  <a:lnTo>
                    <a:pt x="721" y="6"/>
                  </a:lnTo>
                  <a:lnTo>
                    <a:pt x="735" y="13"/>
                  </a:lnTo>
                  <a:lnTo>
                    <a:pt x="727" y="17"/>
                  </a:lnTo>
                  <a:lnTo>
                    <a:pt x="608" y="19"/>
                  </a:lnTo>
                  <a:lnTo>
                    <a:pt x="623" y="26"/>
                  </a:lnTo>
                  <a:lnTo>
                    <a:pt x="575" y="33"/>
                  </a:lnTo>
                  <a:lnTo>
                    <a:pt x="744" y="22"/>
                  </a:lnTo>
                  <a:lnTo>
                    <a:pt x="750" y="31"/>
                  </a:lnTo>
                  <a:lnTo>
                    <a:pt x="727" y="39"/>
                  </a:lnTo>
                  <a:lnTo>
                    <a:pt x="767" y="35"/>
                  </a:lnTo>
                  <a:lnTo>
                    <a:pt x="811" y="46"/>
                  </a:lnTo>
                  <a:lnTo>
                    <a:pt x="744" y="71"/>
                  </a:lnTo>
                  <a:lnTo>
                    <a:pt x="638" y="68"/>
                  </a:lnTo>
                  <a:lnTo>
                    <a:pt x="663" y="75"/>
                  </a:lnTo>
                  <a:lnTo>
                    <a:pt x="619" y="84"/>
                  </a:lnTo>
                  <a:lnTo>
                    <a:pt x="619" y="95"/>
                  </a:lnTo>
                  <a:lnTo>
                    <a:pt x="735" y="77"/>
                  </a:lnTo>
                  <a:lnTo>
                    <a:pt x="746" y="86"/>
                  </a:lnTo>
                  <a:lnTo>
                    <a:pt x="721" y="104"/>
                  </a:lnTo>
                  <a:lnTo>
                    <a:pt x="799" y="75"/>
                  </a:lnTo>
                  <a:lnTo>
                    <a:pt x="803" y="102"/>
                  </a:lnTo>
                  <a:lnTo>
                    <a:pt x="765" y="148"/>
                  </a:lnTo>
                  <a:lnTo>
                    <a:pt x="838" y="95"/>
                  </a:lnTo>
                  <a:lnTo>
                    <a:pt x="838" y="104"/>
                  </a:lnTo>
                  <a:lnTo>
                    <a:pt x="872" y="102"/>
                  </a:lnTo>
                  <a:lnTo>
                    <a:pt x="880" y="84"/>
                  </a:lnTo>
                  <a:lnTo>
                    <a:pt x="920" y="82"/>
                  </a:lnTo>
                  <a:lnTo>
                    <a:pt x="968" y="95"/>
                  </a:lnTo>
                  <a:lnTo>
                    <a:pt x="922" y="122"/>
                  </a:lnTo>
                  <a:lnTo>
                    <a:pt x="924" y="133"/>
                  </a:lnTo>
                  <a:lnTo>
                    <a:pt x="820" y="146"/>
                  </a:lnTo>
                  <a:lnTo>
                    <a:pt x="901" y="146"/>
                  </a:lnTo>
                  <a:lnTo>
                    <a:pt x="832" y="166"/>
                  </a:lnTo>
                  <a:lnTo>
                    <a:pt x="841" y="180"/>
                  </a:lnTo>
                  <a:lnTo>
                    <a:pt x="884" y="166"/>
                  </a:lnTo>
                  <a:lnTo>
                    <a:pt x="851" y="187"/>
                  </a:lnTo>
                  <a:lnTo>
                    <a:pt x="847" y="212"/>
                  </a:lnTo>
                  <a:lnTo>
                    <a:pt x="859" y="203"/>
                  </a:lnTo>
                  <a:lnTo>
                    <a:pt x="826" y="227"/>
                  </a:lnTo>
                  <a:lnTo>
                    <a:pt x="813" y="272"/>
                  </a:lnTo>
                  <a:lnTo>
                    <a:pt x="830" y="263"/>
                  </a:lnTo>
                  <a:lnTo>
                    <a:pt x="855" y="272"/>
                  </a:lnTo>
                  <a:lnTo>
                    <a:pt x="832" y="272"/>
                  </a:lnTo>
                  <a:lnTo>
                    <a:pt x="832" y="285"/>
                  </a:lnTo>
                  <a:lnTo>
                    <a:pt x="870" y="292"/>
                  </a:lnTo>
                  <a:lnTo>
                    <a:pt x="872" y="307"/>
                  </a:lnTo>
                  <a:lnTo>
                    <a:pt x="816" y="305"/>
                  </a:lnTo>
                  <a:lnTo>
                    <a:pt x="830" y="311"/>
                  </a:lnTo>
                  <a:lnTo>
                    <a:pt x="801" y="318"/>
                  </a:lnTo>
                  <a:lnTo>
                    <a:pt x="816" y="334"/>
                  </a:lnTo>
                  <a:lnTo>
                    <a:pt x="845" y="336"/>
                  </a:lnTo>
                  <a:lnTo>
                    <a:pt x="826" y="347"/>
                  </a:lnTo>
                  <a:lnTo>
                    <a:pt x="849" y="356"/>
                  </a:lnTo>
                  <a:lnTo>
                    <a:pt x="849" y="378"/>
                  </a:lnTo>
                  <a:lnTo>
                    <a:pt x="809" y="367"/>
                  </a:lnTo>
                  <a:lnTo>
                    <a:pt x="832" y="378"/>
                  </a:lnTo>
                  <a:lnTo>
                    <a:pt x="818" y="387"/>
                  </a:lnTo>
                  <a:lnTo>
                    <a:pt x="830" y="385"/>
                  </a:lnTo>
                  <a:lnTo>
                    <a:pt x="826" y="398"/>
                  </a:lnTo>
                  <a:lnTo>
                    <a:pt x="857" y="407"/>
                  </a:lnTo>
                  <a:lnTo>
                    <a:pt x="811" y="403"/>
                  </a:lnTo>
                  <a:lnTo>
                    <a:pt x="803" y="411"/>
                  </a:lnTo>
                  <a:lnTo>
                    <a:pt x="838" y="429"/>
                  </a:lnTo>
                  <a:lnTo>
                    <a:pt x="832" y="445"/>
                  </a:lnTo>
                  <a:lnTo>
                    <a:pt x="803" y="456"/>
                  </a:lnTo>
                  <a:lnTo>
                    <a:pt x="775" y="431"/>
                  </a:lnTo>
                  <a:lnTo>
                    <a:pt x="731" y="451"/>
                  </a:lnTo>
                  <a:lnTo>
                    <a:pt x="762" y="462"/>
                  </a:lnTo>
                  <a:lnTo>
                    <a:pt x="735" y="474"/>
                  </a:lnTo>
                  <a:lnTo>
                    <a:pt x="765" y="476"/>
                  </a:lnTo>
                  <a:lnTo>
                    <a:pt x="754" y="498"/>
                  </a:lnTo>
                  <a:lnTo>
                    <a:pt x="769" y="485"/>
                  </a:lnTo>
                  <a:lnTo>
                    <a:pt x="803" y="502"/>
                  </a:lnTo>
                  <a:lnTo>
                    <a:pt x="793" y="518"/>
                  </a:lnTo>
                  <a:lnTo>
                    <a:pt x="811" y="511"/>
                  </a:lnTo>
                  <a:lnTo>
                    <a:pt x="803" y="527"/>
                  </a:lnTo>
                  <a:lnTo>
                    <a:pt x="816" y="520"/>
                  </a:lnTo>
                  <a:lnTo>
                    <a:pt x="818" y="558"/>
                  </a:lnTo>
                  <a:lnTo>
                    <a:pt x="803" y="545"/>
                  </a:lnTo>
                  <a:lnTo>
                    <a:pt x="801" y="558"/>
                  </a:lnTo>
                  <a:lnTo>
                    <a:pt x="786" y="558"/>
                  </a:lnTo>
                  <a:lnTo>
                    <a:pt x="767" y="527"/>
                  </a:lnTo>
                  <a:lnTo>
                    <a:pt x="723" y="509"/>
                  </a:lnTo>
                  <a:lnTo>
                    <a:pt x="754" y="529"/>
                  </a:lnTo>
                  <a:lnTo>
                    <a:pt x="710" y="540"/>
                  </a:lnTo>
                  <a:lnTo>
                    <a:pt x="698" y="558"/>
                  </a:lnTo>
                  <a:lnTo>
                    <a:pt x="737" y="562"/>
                  </a:lnTo>
                  <a:lnTo>
                    <a:pt x="706" y="574"/>
                  </a:lnTo>
                  <a:lnTo>
                    <a:pt x="754" y="560"/>
                  </a:lnTo>
                  <a:lnTo>
                    <a:pt x="805" y="576"/>
                  </a:lnTo>
                  <a:lnTo>
                    <a:pt x="742" y="620"/>
                  </a:lnTo>
                  <a:lnTo>
                    <a:pt x="679" y="638"/>
                  </a:lnTo>
                  <a:lnTo>
                    <a:pt x="656" y="640"/>
                  </a:lnTo>
                  <a:lnTo>
                    <a:pt x="642" y="622"/>
                  </a:lnTo>
                  <a:lnTo>
                    <a:pt x="650" y="640"/>
                  </a:lnTo>
                  <a:lnTo>
                    <a:pt x="633" y="653"/>
                  </a:lnTo>
                  <a:lnTo>
                    <a:pt x="608" y="700"/>
                  </a:lnTo>
                  <a:lnTo>
                    <a:pt x="590" y="698"/>
                  </a:lnTo>
                  <a:lnTo>
                    <a:pt x="586" y="713"/>
                  </a:lnTo>
                  <a:lnTo>
                    <a:pt x="569" y="716"/>
                  </a:lnTo>
                  <a:lnTo>
                    <a:pt x="558" y="709"/>
                  </a:lnTo>
                  <a:lnTo>
                    <a:pt x="571" y="700"/>
                  </a:lnTo>
                  <a:lnTo>
                    <a:pt x="558" y="698"/>
                  </a:lnTo>
                  <a:lnTo>
                    <a:pt x="550" y="722"/>
                  </a:lnTo>
                  <a:lnTo>
                    <a:pt x="523" y="727"/>
                  </a:lnTo>
                  <a:lnTo>
                    <a:pt x="523" y="745"/>
                  </a:lnTo>
                  <a:lnTo>
                    <a:pt x="504" y="747"/>
                  </a:lnTo>
                  <a:lnTo>
                    <a:pt x="521" y="762"/>
                  </a:lnTo>
                  <a:lnTo>
                    <a:pt x="500" y="764"/>
                  </a:lnTo>
                  <a:lnTo>
                    <a:pt x="517" y="782"/>
                  </a:lnTo>
                  <a:lnTo>
                    <a:pt x="502" y="782"/>
                  </a:lnTo>
                  <a:lnTo>
                    <a:pt x="513" y="787"/>
                  </a:lnTo>
                  <a:lnTo>
                    <a:pt x="502" y="807"/>
                  </a:lnTo>
                  <a:lnTo>
                    <a:pt x="492" y="802"/>
                  </a:lnTo>
                  <a:lnTo>
                    <a:pt x="500" y="811"/>
                  </a:lnTo>
                  <a:lnTo>
                    <a:pt x="481" y="818"/>
                  </a:lnTo>
                  <a:lnTo>
                    <a:pt x="492" y="844"/>
                  </a:lnTo>
                  <a:lnTo>
                    <a:pt x="481" y="882"/>
                  </a:lnTo>
                  <a:lnTo>
                    <a:pt x="467" y="882"/>
                  </a:lnTo>
                  <a:lnTo>
                    <a:pt x="475" y="896"/>
                  </a:lnTo>
                  <a:lnTo>
                    <a:pt x="444" y="896"/>
                  </a:lnTo>
                  <a:lnTo>
                    <a:pt x="440" y="871"/>
                  </a:lnTo>
                  <a:lnTo>
                    <a:pt x="396" y="873"/>
                  </a:lnTo>
                  <a:lnTo>
                    <a:pt x="406" y="869"/>
                  </a:lnTo>
                  <a:lnTo>
                    <a:pt x="381" y="858"/>
                  </a:lnTo>
                  <a:lnTo>
                    <a:pt x="394" y="851"/>
                  </a:lnTo>
                  <a:lnTo>
                    <a:pt x="377" y="851"/>
                  </a:lnTo>
                  <a:lnTo>
                    <a:pt x="384" y="833"/>
                  </a:lnTo>
                  <a:lnTo>
                    <a:pt x="373" y="840"/>
                  </a:lnTo>
                  <a:lnTo>
                    <a:pt x="344" y="787"/>
                  </a:lnTo>
                  <a:lnTo>
                    <a:pt x="342" y="771"/>
                  </a:lnTo>
                  <a:lnTo>
                    <a:pt x="367" y="756"/>
                  </a:lnTo>
                  <a:lnTo>
                    <a:pt x="354" y="749"/>
                  </a:lnTo>
                  <a:lnTo>
                    <a:pt x="334" y="769"/>
                  </a:lnTo>
                  <a:lnTo>
                    <a:pt x="334" y="731"/>
                  </a:lnTo>
                  <a:lnTo>
                    <a:pt x="313" y="709"/>
                  </a:lnTo>
                  <a:lnTo>
                    <a:pt x="319" y="680"/>
                  </a:lnTo>
                  <a:lnTo>
                    <a:pt x="304" y="669"/>
                  </a:lnTo>
                  <a:lnTo>
                    <a:pt x="323" y="642"/>
                  </a:lnTo>
                  <a:lnTo>
                    <a:pt x="313" y="638"/>
                  </a:lnTo>
                  <a:lnTo>
                    <a:pt x="350" y="638"/>
                  </a:lnTo>
                  <a:lnTo>
                    <a:pt x="346" y="629"/>
                  </a:lnTo>
                  <a:lnTo>
                    <a:pt x="319" y="629"/>
                  </a:lnTo>
                  <a:lnTo>
                    <a:pt x="361" y="607"/>
                  </a:lnTo>
                  <a:lnTo>
                    <a:pt x="350" y="598"/>
                  </a:lnTo>
                  <a:lnTo>
                    <a:pt x="361" y="574"/>
                  </a:lnTo>
                  <a:lnTo>
                    <a:pt x="327" y="571"/>
                  </a:lnTo>
                  <a:lnTo>
                    <a:pt x="294" y="549"/>
                  </a:lnTo>
                  <a:lnTo>
                    <a:pt x="354" y="562"/>
                  </a:lnTo>
                  <a:lnTo>
                    <a:pt x="346" y="551"/>
                  </a:lnTo>
                  <a:lnTo>
                    <a:pt x="354" y="549"/>
                  </a:lnTo>
                  <a:lnTo>
                    <a:pt x="332" y="534"/>
                  </a:lnTo>
                  <a:lnTo>
                    <a:pt x="340" y="527"/>
                  </a:lnTo>
                  <a:lnTo>
                    <a:pt x="325" y="531"/>
                  </a:lnTo>
                  <a:lnTo>
                    <a:pt x="334" y="520"/>
                  </a:lnTo>
                  <a:lnTo>
                    <a:pt x="319" y="520"/>
                  </a:lnTo>
                  <a:lnTo>
                    <a:pt x="338" y="514"/>
                  </a:lnTo>
                  <a:lnTo>
                    <a:pt x="309" y="500"/>
                  </a:lnTo>
                  <a:lnTo>
                    <a:pt x="302" y="520"/>
                  </a:lnTo>
                  <a:lnTo>
                    <a:pt x="279" y="520"/>
                  </a:lnTo>
                  <a:lnTo>
                    <a:pt x="275" y="514"/>
                  </a:lnTo>
                  <a:lnTo>
                    <a:pt x="292" y="500"/>
                  </a:lnTo>
                  <a:lnTo>
                    <a:pt x="277" y="500"/>
                  </a:lnTo>
                  <a:lnTo>
                    <a:pt x="294" y="469"/>
                  </a:lnTo>
                  <a:lnTo>
                    <a:pt x="277" y="460"/>
                  </a:lnTo>
                  <a:lnTo>
                    <a:pt x="284" y="447"/>
                  </a:lnTo>
                  <a:lnTo>
                    <a:pt x="259" y="407"/>
                  </a:lnTo>
                  <a:lnTo>
                    <a:pt x="267" y="407"/>
                  </a:lnTo>
                  <a:lnTo>
                    <a:pt x="228" y="369"/>
                  </a:lnTo>
                  <a:lnTo>
                    <a:pt x="228" y="356"/>
                  </a:lnTo>
                  <a:lnTo>
                    <a:pt x="191" y="338"/>
                  </a:lnTo>
                  <a:lnTo>
                    <a:pt x="156" y="329"/>
                  </a:lnTo>
                  <a:lnTo>
                    <a:pt x="122" y="345"/>
                  </a:lnTo>
                  <a:lnTo>
                    <a:pt x="95" y="334"/>
                  </a:lnTo>
                  <a:lnTo>
                    <a:pt x="108" y="347"/>
                  </a:lnTo>
                  <a:lnTo>
                    <a:pt x="79" y="343"/>
                  </a:lnTo>
                  <a:lnTo>
                    <a:pt x="54" y="329"/>
                  </a:lnTo>
                  <a:lnTo>
                    <a:pt x="79" y="318"/>
                  </a:lnTo>
                  <a:lnTo>
                    <a:pt x="24" y="305"/>
                  </a:lnTo>
                  <a:lnTo>
                    <a:pt x="45" y="292"/>
                  </a:lnTo>
                  <a:lnTo>
                    <a:pt x="108" y="298"/>
                  </a:lnTo>
                  <a:lnTo>
                    <a:pt x="116" y="292"/>
                  </a:lnTo>
                  <a:lnTo>
                    <a:pt x="106" y="285"/>
                  </a:lnTo>
                  <a:lnTo>
                    <a:pt x="116" y="278"/>
                  </a:lnTo>
                  <a:lnTo>
                    <a:pt x="60" y="283"/>
                  </a:lnTo>
                  <a:lnTo>
                    <a:pt x="0" y="25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Freeform 128"/>
            <p:cNvSpPr>
              <a:spLocks/>
            </p:cNvSpPr>
            <p:nvPr/>
          </p:nvSpPr>
          <p:spPr bwMode="auto">
            <a:xfrm>
              <a:off x="73" y="1357"/>
              <a:ext cx="465" cy="489"/>
            </a:xfrm>
            <a:custGeom>
              <a:avLst/>
              <a:gdLst>
                <a:gd name="T0" fmla="*/ 29 w 476"/>
                <a:gd name="T1" fmla="*/ 185 h 522"/>
                <a:gd name="T2" fmla="*/ 31 w 476"/>
                <a:gd name="T3" fmla="*/ 204 h 522"/>
                <a:gd name="T4" fmla="*/ 83 w 476"/>
                <a:gd name="T5" fmla="*/ 213 h 522"/>
                <a:gd name="T6" fmla="*/ 102 w 476"/>
                <a:gd name="T7" fmla="*/ 206 h 522"/>
                <a:gd name="T8" fmla="*/ 45 w 476"/>
                <a:gd name="T9" fmla="*/ 260 h 522"/>
                <a:gd name="T10" fmla="*/ 43 w 476"/>
                <a:gd name="T11" fmla="*/ 286 h 522"/>
                <a:gd name="T12" fmla="*/ 43 w 476"/>
                <a:gd name="T13" fmla="*/ 304 h 522"/>
                <a:gd name="T14" fmla="*/ 54 w 476"/>
                <a:gd name="T15" fmla="*/ 321 h 522"/>
                <a:gd name="T16" fmla="*/ 74 w 476"/>
                <a:gd name="T17" fmla="*/ 339 h 522"/>
                <a:gd name="T18" fmla="*/ 85 w 476"/>
                <a:gd name="T19" fmla="*/ 321 h 522"/>
                <a:gd name="T20" fmla="*/ 91 w 476"/>
                <a:gd name="T21" fmla="*/ 364 h 522"/>
                <a:gd name="T22" fmla="*/ 138 w 476"/>
                <a:gd name="T23" fmla="*/ 368 h 522"/>
                <a:gd name="T24" fmla="*/ 151 w 476"/>
                <a:gd name="T25" fmla="*/ 364 h 522"/>
                <a:gd name="T26" fmla="*/ 144 w 476"/>
                <a:gd name="T27" fmla="*/ 411 h 522"/>
                <a:gd name="T28" fmla="*/ 119 w 476"/>
                <a:gd name="T29" fmla="*/ 436 h 522"/>
                <a:gd name="T30" fmla="*/ 70 w 476"/>
                <a:gd name="T31" fmla="*/ 457 h 522"/>
                <a:gd name="T32" fmla="*/ 128 w 476"/>
                <a:gd name="T33" fmla="*/ 441 h 522"/>
                <a:gd name="T34" fmla="*/ 138 w 476"/>
                <a:gd name="T35" fmla="*/ 416 h 522"/>
                <a:gd name="T36" fmla="*/ 211 w 476"/>
                <a:gd name="T37" fmla="*/ 374 h 522"/>
                <a:gd name="T38" fmla="*/ 213 w 476"/>
                <a:gd name="T39" fmla="*/ 347 h 522"/>
                <a:gd name="T40" fmla="*/ 269 w 476"/>
                <a:gd name="T41" fmla="*/ 267 h 522"/>
                <a:gd name="T42" fmla="*/ 284 w 476"/>
                <a:gd name="T43" fmla="*/ 288 h 522"/>
                <a:gd name="T44" fmla="*/ 288 w 476"/>
                <a:gd name="T45" fmla="*/ 305 h 522"/>
                <a:gd name="T46" fmla="*/ 246 w 476"/>
                <a:gd name="T47" fmla="*/ 333 h 522"/>
                <a:gd name="T48" fmla="*/ 248 w 476"/>
                <a:gd name="T49" fmla="*/ 350 h 522"/>
                <a:gd name="T50" fmla="*/ 303 w 476"/>
                <a:gd name="T51" fmla="*/ 315 h 522"/>
                <a:gd name="T52" fmla="*/ 307 w 476"/>
                <a:gd name="T53" fmla="*/ 294 h 522"/>
                <a:gd name="T54" fmla="*/ 328 w 476"/>
                <a:gd name="T55" fmla="*/ 300 h 522"/>
                <a:gd name="T56" fmla="*/ 363 w 476"/>
                <a:gd name="T57" fmla="*/ 327 h 522"/>
                <a:gd name="T58" fmla="*/ 432 w 476"/>
                <a:gd name="T59" fmla="*/ 327 h 522"/>
                <a:gd name="T60" fmla="*/ 430 w 476"/>
                <a:gd name="T61" fmla="*/ 343 h 522"/>
                <a:gd name="T62" fmla="*/ 453 w 476"/>
                <a:gd name="T63" fmla="*/ 343 h 522"/>
                <a:gd name="T64" fmla="*/ 411 w 476"/>
                <a:gd name="T65" fmla="*/ 321 h 522"/>
                <a:gd name="T66" fmla="*/ 248 w 476"/>
                <a:gd name="T67" fmla="*/ 31 h 522"/>
                <a:gd name="T68" fmla="*/ 196 w 476"/>
                <a:gd name="T69" fmla="*/ 9 h 522"/>
                <a:gd name="T70" fmla="*/ 180 w 476"/>
                <a:gd name="T71" fmla="*/ 17 h 522"/>
                <a:gd name="T72" fmla="*/ 173 w 476"/>
                <a:gd name="T73" fmla="*/ 0 h 522"/>
                <a:gd name="T74" fmla="*/ 126 w 476"/>
                <a:gd name="T75" fmla="*/ 21 h 522"/>
                <a:gd name="T76" fmla="*/ 121 w 476"/>
                <a:gd name="T77" fmla="*/ 27 h 522"/>
                <a:gd name="T78" fmla="*/ 97 w 476"/>
                <a:gd name="T79" fmla="*/ 49 h 522"/>
                <a:gd name="T80" fmla="*/ 68 w 476"/>
                <a:gd name="T81" fmla="*/ 69 h 522"/>
                <a:gd name="T82" fmla="*/ 31 w 476"/>
                <a:gd name="T83" fmla="*/ 91 h 522"/>
                <a:gd name="T84" fmla="*/ 66 w 476"/>
                <a:gd name="T85" fmla="*/ 132 h 522"/>
                <a:gd name="T86" fmla="*/ 91 w 476"/>
                <a:gd name="T87" fmla="*/ 146 h 522"/>
                <a:gd name="T88" fmla="*/ 109 w 476"/>
                <a:gd name="T89" fmla="*/ 157 h 522"/>
                <a:gd name="T90" fmla="*/ 66 w 476"/>
                <a:gd name="T91" fmla="*/ 163 h 522"/>
                <a:gd name="T92" fmla="*/ 52 w 476"/>
                <a:gd name="T93" fmla="*/ 147 h 5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76" h="522">
                  <a:moveTo>
                    <a:pt x="0" y="199"/>
                  </a:moveTo>
                  <a:lnTo>
                    <a:pt x="31" y="211"/>
                  </a:lnTo>
                  <a:lnTo>
                    <a:pt x="18" y="213"/>
                  </a:lnTo>
                  <a:lnTo>
                    <a:pt x="33" y="233"/>
                  </a:lnTo>
                  <a:lnTo>
                    <a:pt x="78" y="231"/>
                  </a:lnTo>
                  <a:lnTo>
                    <a:pt x="87" y="242"/>
                  </a:lnTo>
                  <a:lnTo>
                    <a:pt x="117" y="228"/>
                  </a:lnTo>
                  <a:lnTo>
                    <a:pt x="106" y="235"/>
                  </a:lnTo>
                  <a:lnTo>
                    <a:pt x="113" y="266"/>
                  </a:lnTo>
                  <a:lnTo>
                    <a:pt x="47" y="297"/>
                  </a:lnTo>
                  <a:lnTo>
                    <a:pt x="29" y="331"/>
                  </a:lnTo>
                  <a:lnTo>
                    <a:pt x="45" y="326"/>
                  </a:lnTo>
                  <a:lnTo>
                    <a:pt x="33" y="333"/>
                  </a:lnTo>
                  <a:lnTo>
                    <a:pt x="45" y="346"/>
                  </a:lnTo>
                  <a:lnTo>
                    <a:pt x="68" y="348"/>
                  </a:lnTo>
                  <a:lnTo>
                    <a:pt x="56" y="366"/>
                  </a:lnTo>
                  <a:lnTo>
                    <a:pt x="68" y="384"/>
                  </a:lnTo>
                  <a:lnTo>
                    <a:pt x="78" y="386"/>
                  </a:lnTo>
                  <a:lnTo>
                    <a:pt x="103" y="348"/>
                  </a:lnTo>
                  <a:lnTo>
                    <a:pt x="89" y="366"/>
                  </a:lnTo>
                  <a:lnTo>
                    <a:pt x="101" y="402"/>
                  </a:lnTo>
                  <a:lnTo>
                    <a:pt x="95" y="415"/>
                  </a:lnTo>
                  <a:lnTo>
                    <a:pt x="125" y="395"/>
                  </a:lnTo>
                  <a:lnTo>
                    <a:pt x="144" y="419"/>
                  </a:lnTo>
                  <a:lnTo>
                    <a:pt x="152" y="406"/>
                  </a:lnTo>
                  <a:lnTo>
                    <a:pt x="159" y="415"/>
                  </a:lnTo>
                  <a:lnTo>
                    <a:pt x="181" y="402"/>
                  </a:lnTo>
                  <a:lnTo>
                    <a:pt x="150" y="469"/>
                  </a:lnTo>
                  <a:lnTo>
                    <a:pt x="127" y="481"/>
                  </a:lnTo>
                  <a:lnTo>
                    <a:pt x="125" y="496"/>
                  </a:lnTo>
                  <a:lnTo>
                    <a:pt x="95" y="496"/>
                  </a:lnTo>
                  <a:lnTo>
                    <a:pt x="74" y="521"/>
                  </a:lnTo>
                  <a:lnTo>
                    <a:pt x="101" y="503"/>
                  </a:lnTo>
                  <a:lnTo>
                    <a:pt x="134" y="503"/>
                  </a:lnTo>
                  <a:lnTo>
                    <a:pt x="150" y="487"/>
                  </a:lnTo>
                  <a:lnTo>
                    <a:pt x="144" y="474"/>
                  </a:lnTo>
                  <a:lnTo>
                    <a:pt x="163" y="478"/>
                  </a:lnTo>
                  <a:lnTo>
                    <a:pt x="221" y="426"/>
                  </a:lnTo>
                  <a:lnTo>
                    <a:pt x="233" y="408"/>
                  </a:lnTo>
                  <a:lnTo>
                    <a:pt x="223" y="395"/>
                  </a:lnTo>
                  <a:lnTo>
                    <a:pt x="275" y="335"/>
                  </a:lnTo>
                  <a:lnTo>
                    <a:pt x="281" y="304"/>
                  </a:lnTo>
                  <a:lnTo>
                    <a:pt x="277" y="335"/>
                  </a:lnTo>
                  <a:lnTo>
                    <a:pt x="298" y="328"/>
                  </a:lnTo>
                  <a:lnTo>
                    <a:pt x="287" y="342"/>
                  </a:lnTo>
                  <a:lnTo>
                    <a:pt x="302" y="348"/>
                  </a:lnTo>
                  <a:lnTo>
                    <a:pt x="265" y="353"/>
                  </a:lnTo>
                  <a:lnTo>
                    <a:pt x="258" y="379"/>
                  </a:lnTo>
                  <a:lnTo>
                    <a:pt x="273" y="379"/>
                  </a:lnTo>
                  <a:lnTo>
                    <a:pt x="260" y="399"/>
                  </a:lnTo>
                  <a:lnTo>
                    <a:pt x="310" y="373"/>
                  </a:lnTo>
                  <a:lnTo>
                    <a:pt x="317" y="359"/>
                  </a:lnTo>
                  <a:lnTo>
                    <a:pt x="308" y="351"/>
                  </a:lnTo>
                  <a:lnTo>
                    <a:pt x="321" y="335"/>
                  </a:lnTo>
                  <a:lnTo>
                    <a:pt x="319" y="348"/>
                  </a:lnTo>
                  <a:lnTo>
                    <a:pt x="344" y="342"/>
                  </a:lnTo>
                  <a:lnTo>
                    <a:pt x="339" y="353"/>
                  </a:lnTo>
                  <a:lnTo>
                    <a:pt x="381" y="373"/>
                  </a:lnTo>
                  <a:lnTo>
                    <a:pt x="441" y="384"/>
                  </a:lnTo>
                  <a:lnTo>
                    <a:pt x="452" y="373"/>
                  </a:lnTo>
                  <a:lnTo>
                    <a:pt x="460" y="379"/>
                  </a:lnTo>
                  <a:lnTo>
                    <a:pt x="450" y="391"/>
                  </a:lnTo>
                  <a:lnTo>
                    <a:pt x="466" y="402"/>
                  </a:lnTo>
                  <a:lnTo>
                    <a:pt x="475" y="391"/>
                  </a:lnTo>
                  <a:lnTo>
                    <a:pt x="460" y="366"/>
                  </a:lnTo>
                  <a:lnTo>
                    <a:pt x="431" y="366"/>
                  </a:lnTo>
                  <a:lnTo>
                    <a:pt x="431" y="59"/>
                  </a:lnTo>
                  <a:lnTo>
                    <a:pt x="260" y="35"/>
                  </a:lnTo>
                  <a:lnTo>
                    <a:pt x="254" y="22"/>
                  </a:lnTo>
                  <a:lnTo>
                    <a:pt x="206" y="11"/>
                  </a:lnTo>
                  <a:lnTo>
                    <a:pt x="202" y="24"/>
                  </a:lnTo>
                  <a:lnTo>
                    <a:pt x="188" y="19"/>
                  </a:lnTo>
                  <a:lnTo>
                    <a:pt x="200" y="11"/>
                  </a:lnTo>
                  <a:lnTo>
                    <a:pt x="181" y="0"/>
                  </a:lnTo>
                  <a:lnTo>
                    <a:pt x="163" y="22"/>
                  </a:lnTo>
                  <a:lnTo>
                    <a:pt x="132" y="24"/>
                  </a:lnTo>
                  <a:lnTo>
                    <a:pt x="129" y="42"/>
                  </a:lnTo>
                  <a:lnTo>
                    <a:pt x="127" y="31"/>
                  </a:lnTo>
                  <a:lnTo>
                    <a:pt x="97" y="39"/>
                  </a:lnTo>
                  <a:lnTo>
                    <a:pt x="101" y="55"/>
                  </a:lnTo>
                  <a:lnTo>
                    <a:pt x="89" y="51"/>
                  </a:lnTo>
                  <a:lnTo>
                    <a:pt x="72" y="79"/>
                  </a:lnTo>
                  <a:lnTo>
                    <a:pt x="29" y="91"/>
                  </a:lnTo>
                  <a:lnTo>
                    <a:pt x="33" y="104"/>
                  </a:lnTo>
                  <a:lnTo>
                    <a:pt x="20" y="108"/>
                  </a:lnTo>
                  <a:lnTo>
                    <a:pt x="70" y="151"/>
                  </a:lnTo>
                  <a:lnTo>
                    <a:pt x="138" y="171"/>
                  </a:lnTo>
                  <a:lnTo>
                    <a:pt x="95" y="166"/>
                  </a:lnTo>
                  <a:lnTo>
                    <a:pt x="97" y="177"/>
                  </a:lnTo>
                  <a:lnTo>
                    <a:pt x="115" y="179"/>
                  </a:lnTo>
                  <a:lnTo>
                    <a:pt x="101" y="188"/>
                  </a:lnTo>
                  <a:lnTo>
                    <a:pt x="70" y="186"/>
                  </a:lnTo>
                  <a:lnTo>
                    <a:pt x="70" y="166"/>
                  </a:lnTo>
                  <a:lnTo>
                    <a:pt x="54" y="168"/>
                  </a:lnTo>
                  <a:lnTo>
                    <a:pt x="0" y="19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Freeform 129"/>
            <p:cNvSpPr>
              <a:spLocks/>
            </p:cNvSpPr>
            <p:nvPr/>
          </p:nvSpPr>
          <p:spPr bwMode="auto">
            <a:xfrm>
              <a:off x="274" y="1770"/>
              <a:ext cx="49" cy="33"/>
            </a:xfrm>
            <a:custGeom>
              <a:avLst/>
              <a:gdLst>
                <a:gd name="T0" fmla="*/ 0 w 50"/>
                <a:gd name="T1" fmla="*/ 12 h 35"/>
                <a:gd name="T2" fmla="*/ 14 w 50"/>
                <a:gd name="T3" fmla="*/ 30 h 35"/>
                <a:gd name="T4" fmla="*/ 47 w 50"/>
                <a:gd name="T5" fmla="*/ 5 h 35"/>
                <a:gd name="T6" fmla="*/ 17 w 50"/>
                <a:gd name="T7" fmla="*/ 0 h 35"/>
                <a:gd name="T8" fmla="*/ 19 w 50"/>
                <a:gd name="T9" fmla="*/ 12 h 35"/>
                <a:gd name="T10" fmla="*/ 0 w 50"/>
                <a:gd name="T11" fmla="*/ 1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5">
                  <a:moveTo>
                    <a:pt x="0" y="14"/>
                  </a:moveTo>
                  <a:lnTo>
                    <a:pt x="14" y="34"/>
                  </a:lnTo>
                  <a:lnTo>
                    <a:pt x="49" y="5"/>
                  </a:lnTo>
                  <a:lnTo>
                    <a:pt x="17" y="0"/>
                  </a:lnTo>
                  <a:lnTo>
                    <a:pt x="19" y="14"/>
                  </a:lnTo>
                  <a:lnTo>
                    <a:pt x="0" y="1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Freeform 130"/>
            <p:cNvSpPr>
              <a:spLocks/>
            </p:cNvSpPr>
            <p:nvPr/>
          </p:nvSpPr>
          <p:spPr bwMode="auto">
            <a:xfrm>
              <a:off x="539" y="1715"/>
              <a:ext cx="123" cy="137"/>
            </a:xfrm>
            <a:custGeom>
              <a:avLst/>
              <a:gdLst>
                <a:gd name="T0" fmla="*/ 0 w 126"/>
                <a:gd name="T1" fmla="*/ 11 h 145"/>
                <a:gd name="T2" fmla="*/ 4 w 126"/>
                <a:gd name="T3" fmla="*/ 29 h 145"/>
                <a:gd name="T4" fmla="*/ 21 w 126"/>
                <a:gd name="T5" fmla="*/ 40 h 145"/>
                <a:gd name="T6" fmla="*/ 27 w 126"/>
                <a:gd name="T7" fmla="*/ 33 h 145"/>
                <a:gd name="T8" fmla="*/ 12 w 126"/>
                <a:gd name="T9" fmla="*/ 24 h 145"/>
                <a:gd name="T10" fmla="*/ 27 w 126"/>
                <a:gd name="T11" fmla="*/ 24 h 145"/>
                <a:gd name="T12" fmla="*/ 39 w 126"/>
                <a:gd name="T13" fmla="*/ 40 h 145"/>
                <a:gd name="T14" fmla="*/ 37 w 126"/>
                <a:gd name="T15" fmla="*/ 11 h 145"/>
                <a:gd name="T16" fmla="*/ 45 w 126"/>
                <a:gd name="T17" fmla="*/ 36 h 145"/>
                <a:gd name="T18" fmla="*/ 71 w 126"/>
                <a:gd name="T19" fmla="*/ 49 h 145"/>
                <a:gd name="T20" fmla="*/ 66 w 126"/>
                <a:gd name="T21" fmla="*/ 69 h 145"/>
                <a:gd name="T22" fmla="*/ 96 w 126"/>
                <a:gd name="T23" fmla="*/ 92 h 145"/>
                <a:gd name="T24" fmla="*/ 87 w 126"/>
                <a:gd name="T25" fmla="*/ 108 h 145"/>
                <a:gd name="T26" fmla="*/ 103 w 126"/>
                <a:gd name="T27" fmla="*/ 96 h 145"/>
                <a:gd name="T28" fmla="*/ 106 w 126"/>
                <a:gd name="T29" fmla="*/ 128 h 145"/>
                <a:gd name="T30" fmla="*/ 116 w 126"/>
                <a:gd name="T31" fmla="*/ 124 h 145"/>
                <a:gd name="T32" fmla="*/ 119 w 126"/>
                <a:gd name="T33" fmla="*/ 98 h 145"/>
                <a:gd name="T34" fmla="*/ 89 w 126"/>
                <a:gd name="T35" fmla="*/ 84 h 145"/>
                <a:gd name="T36" fmla="*/ 37 w 126"/>
                <a:gd name="T37" fmla="*/ 0 h 145"/>
                <a:gd name="T38" fmla="*/ 6 w 126"/>
                <a:gd name="T39" fmla="*/ 24 h 145"/>
                <a:gd name="T40" fmla="*/ 0 w 126"/>
                <a:gd name="T41" fmla="*/ 11 h 1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6" h="145">
                  <a:moveTo>
                    <a:pt x="0" y="13"/>
                  </a:moveTo>
                  <a:lnTo>
                    <a:pt x="4" y="33"/>
                  </a:lnTo>
                  <a:lnTo>
                    <a:pt x="22" y="44"/>
                  </a:lnTo>
                  <a:lnTo>
                    <a:pt x="29" y="37"/>
                  </a:lnTo>
                  <a:lnTo>
                    <a:pt x="12" y="26"/>
                  </a:lnTo>
                  <a:lnTo>
                    <a:pt x="29" y="26"/>
                  </a:lnTo>
                  <a:lnTo>
                    <a:pt x="41" y="44"/>
                  </a:lnTo>
                  <a:lnTo>
                    <a:pt x="39" y="13"/>
                  </a:lnTo>
                  <a:lnTo>
                    <a:pt x="47" y="40"/>
                  </a:lnTo>
                  <a:lnTo>
                    <a:pt x="75" y="55"/>
                  </a:lnTo>
                  <a:lnTo>
                    <a:pt x="70" y="77"/>
                  </a:lnTo>
                  <a:lnTo>
                    <a:pt x="100" y="103"/>
                  </a:lnTo>
                  <a:lnTo>
                    <a:pt x="91" y="121"/>
                  </a:lnTo>
                  <a:lnTo>
                    <a:pt x="108" y="108"/>
                  </a:lnTo>
                  <a:lnTo>
                    <a:pt x="112" y="144"/>
                  </a:lnTo>
                  <a:lnTo>
                    <a:pt x="122" y="139"/>
                  </a:lnTo>
                  <a:lnTo>
                    <a:pt x="125" y="110"/>
                  </a:lnTo>
                  <a:lnTo>
                    <a:pt x="93" y="94"/>
                  </a:lnTo>
                  <a:lnTo>
                    <a:pt x="39" y="0"/>
                  </a:lnTo>
                  <a:lnTo>
                    <a:pt x="6" y="26"/>
                  </a:lnTo>
                  <a:lnTo>
                    <a:pt x="0" y="1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6" name="Freeform 131"/>
            <p:cNvSpPr>
              <a:spLocks/>
            </p:cNvSpPr>
            <p:nvPr/>
          </p:nvSpPr>
          <p:spPr bwMode="auto">
            <a:xfrm>
              <a:off x="563" y="1761"/>
              <a:ext cx="23" cy="22"/>
            </a:xfrm>
            <a:custGeom>
              <a:avLst/>
              <a:gdLst>
                <a:gd name="T0" fmla="*/ 0 w 24"/>
                <a:gd name="T1" fmla="*/ 0 h 23"/>
                <a:gd name="T2" fmla="*/ 8 w 24"/>
                <a:gd name="T3" fmla="*/ 20 h 23"/>
                <a:gd name="T4" fmla="*/ 10 w 24"/>
                <a:gd name="T5" fmla="*/ 10 h 23"/>
                <a:gd name="T6" fmla="*/ 21 w 24"/>
                <a:gd name="T7" fmla="*/ 20 h 23"/>
                <a:gd name="T8" fmla="*/ 10 w 24"/>
                <a:gd name="T9" fmla="*/ 10 h 23"/>
                <a:gd name="T10" fmla="*/ 21 w 24"/>
                <a:gd name="T11" fmla="*/ 4 h 23"/>
                <a:gd name="T12" fmla="*/ 0 w 24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8" y="22"/>
                  </a:lnTo>
                  <a:lnTo>
                    <a:pt x="10" y="10"/>
                  </a:lnTo>
                  <a:lnTo>
                    <a:pt x="23" y="22"/>
                  </a:lnTo>
                  <a:lnTo>
                    <a:pt x="10" y="10"/>
                  </a:ln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Freeform 132"/>
            <p:cNvSpPr>
              <a:spLocks/>
            </p:cNvSpPr>
            <p:nvPr/>
          </p:nvSpPr>
          <p:spPr bwMode="auto">
            <a:xfrm>
              <a:off x="578" y="1778"/>
              <a:ext cx="17" cy="35"/>
            </a:xfrm>
            <a:custGeom>
              <a:avLst/>
              <a:gdLst>
                <a:gd name="T0" fmla="*/ 0 w 18"/>
                <a:gd name="T1" fmla="*/ 0 h 39"/>
                <a:gd name="T2" fmla="*/ 15 w 18"/>
                <a:gd name="T3" fmla="*/ 4 h 39"/>
                <a:gd name="T4" fmla="*/ 15 w 18"/>
                <a:gd name="T5" fmla="*/ 31 h 39"/>
                <a:gd name="T6" fmla="*/ 0 w 18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9">
                  <a:moveTo>
                    <a:pt x="0" y="0"/>
                  </a:moveTo>
                  <a:lnTo>
                    <a:pt x="17" y="6"/>
                  </a:lnTo>
                  <a:lnTo>
                    <a:pt x="17" y="38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Freeform 133"/>
            <p:cNvSpPr>
              <a:spLocks/>
            </p:cNvSpPr>
            <p:nvPr/>
          </p:nvSpPr>
          <p:spPr bwMode="auto">
            <a:xfrm>
              <a:off x="587" y="1762"/>
              <a:ext cx="20" cy="22"/>
            </a:xfrm>
            <a:custGeom>
              <a:avLst/>
              <a:gdLst>
                <a:gd name="T0" fmla="*/ 0 w 20"/>
                <a:gd name="T1" fmla="*/ 0 h 23"/>
                <a:gd name="T2" fmla="*/ 4 w 20"/>
                <a:gd name="T3" fmla="*/ 20 h 23"/>
                <a:gd name="T4" fmla="*/ 16 w 20"/>
                <a:gd name="T5" fmla="*/ 20 h 23"/>
                <a:gd name="T6" fmla="*/ 9 w 20"/>
                <a:gd name="T7" fmla="*/ 2 h 23"/>
                <a:gd name="T8" fmla="*/ 19 w 20"/>
                <a:gd name="T9" fmla="*/ 13 h 23"/>
                <a:gd name="T10" fmla="*/ 11 w 20"/>
                <a:gd name="T11" fmla="*/ 0 h 23"/>
                <a:gd name="T12" fmla="*/ 0 w 2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lnTo>
                    <a:pt x="4" y="22"/>
                  </a:lnTo>
                  <a:lnTo>
                    <a:pt x="16" y="22"/>
                  </a:lnTo>
                  <a:lnTo>
                    <a:pt x="9" y="2"/>
                  </a:lnTo>
                  <a:lnTo>
                    <a:pt x="19" y="15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9" name="Freeform 134"/>
            <p:cNvSpPr>
              <a:spLocks/>
            </p:cNvSpPr>
            <p:nvPr/>
          </p:nvSpPr>
          <p:spPr bwMode="auto">
            <a:xfrm>
              <a:off x="599" y="1793"/>
              <a:ext cx="18" cy="17"/>
            </a:xfrm>
            <a:custGeom>
              <a:avLst/>
              <a:gdLst>
                <a:gd name="T0" fmla="*/ 0 w 18"/>
                <a:gd name="T1" fmla="*/ 0 h 19"/>
                <a:gd name="T2" fmla="*/ 15 w 18"/>
                <a:gd name="T3" fmla="*/ 14 h 19"/>
                <a:gd name="T4" fmla="*/ 17 w 18"/>
                <a:gd name="T5" fmla="*/ 0 h 19"/>
                <a:gd name="T6" fmla="*/ 0 w 1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15" y="18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Freeform 135"/>
            <p:cNvSpPr>
              <a:spLocks/>
            </p:cNvSpPr>
            <p:nvPr/>
          </p:nvSpPr>
          <p:spPr bwMode="auto">
            <a:xfrm>
              <a:off x="606" y="1812"/>
              <a:ext cx="21" cy="34"/>
            </a:xfrm>
            <a:custGeom>
              <a:avLst/>
              <a:gdLst>
                <a:gd name="T0" fmla="*/ 0 w 22"/>
                <a:gd name="T1" fmla="*/ 0 h 39"/>
                <a:gd name="T2" fmla="*/ 16 w 22"/>
                <a:gd name="T3" fmla="*/ 10 h 39"/>
                <a:gd name="T4" fmla="*/ 19 w 22"/>
                <a:gd name="T5" fmla="*/ 29 h 39"/>
                <a:gd name="T6" fmla="*/ 0 w 2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39">
                  <a:moveTo>
                    <a:pt x="0" y="0"/>
                  </a:moveTo>
                  <a:lnTo>
                    <a:pt x="18" y="13"/>
                  </a:lnTo>
                  <a:lnTo>
                    <a:pt x="21" y="38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Freeform 136"/>
            <p:cNvSpPr>
              <a:spLocks/>
            </p:cNvSpPr>
            <p:nvPr/>
          </p:nvSpPr>
          <p:spPr bwMode="auto">
            <a:xfrm>
              <a:off x="640" y="1823"/>
              <a:ext cx="20" cy="17"/>
            </a:xfrm>
            <a:custGeom>
              <a:avLst/>
              <a:gdLst>
                <a:gd name="T0" fmla="*/ 0 w 20"/>
                <a:gd name="T1" fmla="*/ 7 h 19"/>
                <a:gd name="T2" fmla="*/ 9 w 20"/>
                <a:gd name="T3" fmla="*/ 0 h 19"/>
                <a:gd name="T4" fmla="*/ 19 w 20"/>
                <a:gd name="T5" fmla="*/ 14 h 19"/>
                <a:gd name="T6" fmla="*/ 0 w 20"/>
                <a:gd name="T7" fmla="*/ 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9" y="0"/>
                  </a:lnTo>
                  <a:lnTo>
                    <a:pt x="19" y="18"/>
                  </a:lnTo>
                  <a:lnTo>
                    <a:pt x="0" y="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2" name="Freeform 137"/>
            <p:cNvSpPr>
              <a:spLocks/>
            </p:cNvSpPr>
            <p:nvPr/>
          </p:nvSpPr>
          <p:spPr bwMode="auto">
            <a:xfrm>
              <a:off x="748" y="1989"/>
              <a:ext cx="896" cy="530"/>
            </a:xfrm>
            <a:custGeom>
              <a:avLst/>
              <a:gdLst>
                <a:gd name="T0" fmla="*/ 10 w 917"/>
                <a:gd name="T1" fmla="*/ 66 h 565"/>
                <a:gd name="T2" fmla="*/ 12 w 917"/>
                <a:gd name="T3" fmla="*/ 72 h 565"/>
                <a:gd name="T4" fmla="*/ 27 w 917"/>
                <a:gd name="T5" fmla="*/ 245 h 565"/>
                <a:gd name="T6" fmla="*/ 33 w 917"/>
                <a:gd name="T7" fmla="*/ 263 h 565"/>
                <a:gd name="T8" fmla="*/ 93 w 917"/>
                <a:gd name="T9" fmla="*/ 326 h 565"/>
                <a:gd name="T10" fmla="*/ 149 w 917"/>
                <a:gd name="T11" fmla="*/ 351 h 565"/>
                <a:gd name="T12" fmla="*/ 274 w 917"/>
                <a:gd name="T13" fmla="*/ 369 h 565"/>
                <a:gd name="T14" fmla="*/ 350 w 917"/>
                <a:gd name="T15" fmla="*/ 407 h 565"/>
                <a:gd name="T16" fmla="*/ 417 w 917"/>
                <a:gd name="T17" fmla="*/ 482 h 565"/>
                <a:gd name="T18" fmla="*/ 445 w 917"/>
                <a:gd name="T19" fmla="*/ 425 h 565"/>
                <a:gd name="T20" fmla="*/ 496 w 917"/>
                <a:gd name="T21" fmla="*/ 407 h 565"/>
                <a:gd name="T22" fmla="*/ 535 w 917"/>
                <a:gd name="T23" fmla="*/ 400 h 565"/>
                <a:gd name="T24" fmla="*/ 554 w 917"/>
                <a:gd name="T25" fmla="*/ 396 h 565"/>
                <a:gd name="T26" fmla="*/ 556 w 917"/>
                <a:gd name="T27" fmla="*/ 400 h 565"/>
                <a:gd name="T28" fmla="*/ 635 w 917"/>
                <a:gd name="T29" fmla="*/ 421 h 565"/>
                <a:gd name="T30" fmla="*/ 659 w 917"/>
                <a:gd name="T31" fmla="*/ 496 h 565"/>
                <a:gd name="T32" fmla="*/ 675 w 917"/>
                <a:gd name="T33" fmla="*/ 462 h 565"/>
                <a:gd name="T34" fmla="*/ 667 w 917"/>
                <a:gd name="T35" fmla="*/ 355 h 565"/>
                <a:gd name="T36" fmla="*/ 729 w 917"/>
                <a:gd name="T37" fmla="*/ 288 h 565"/>
                <a:gd name="T38" fmla="*/ 733 w 917"/>
                <a:gd name="T39" fmla="*/ 264 h 565"/>
                <a:gd name="T40" fmla="*/ 717 w 917"/>
                <a:gd name="T41" fmla="*/ 234 h 565"/>
                <a:gd name="T42" fmla="*/ 729 w 917"/>
                <a:gd name="T43" fmla="*/ 220 h 565"/>
                <a:gd name="T44" fmla="*/ 743 w 917"/>
                <a:gd name="T45" fmla="*/ 263 h 565"/>
                <a:gd name="T46" fmla="*/ 745 w 917"/>
                <a:gd name="T47" fmla="*/ 211 h 565"/>
                <a:gd name="T48" fmla="*/ 769 w 917"/>
                <a:gd name="T49" fmla="*/ 186 h 565"/>
                <a:gd name="T50" fmla="*/ 814 w 917"/>
                <a:gd name="T51" fmla="*/ 155 h 565"/>
                <a:gd name="T52" fmla="*/ 875 w 917"/>
                <a:gd name="T53" fmla="*/ 106 h 565"/>
                <a:gd name="T54" fmla="*/ 862 w 917"/>
                <a:gd name="T55" fmla="*/ 82 h 565"/>
                <a:gd name="T56" fmla="*/ 838 w 917"/>
                <a:gd name="T57" fmla="*/ 45 h 565"/>
                <a:gd name="T58" fmla="*/ 743 w 917"/>
                <a:gd name="T59" fmla="*/ 107 h 565"/>
                <a:gd name="T60" fmla="*/ 693 w 917"/>
                <a:gd name="T61" fmla="*/ 135 h 565"/>
                <a:gd name="T62" fmla="*/ 649 w 917"/>
                <a:gd name="T63" fmla="*/ 173 h 565"/>
                <a:gd name="T64" fmla="*/ 629 w 917"/>
                <a:gd name="T65" fmla="*/ 163 h 565"/>
                <a:gd name="T66" fmla="*/ 640 w 917"/>
                <a:gd name="T67" fmla="*/ 147 h 565"/>
                <a:gd name="T68" fmla="*/ 635 w 917"/>
                <a:gd name="T69" fmla="*/ 117 h 565"/>
                <a:gd name="T70" fmla="*/ 623 w 917"/>
                <a:gd name="T71" fmla="*/ 92 h 565"/>
                <a:gd name="T72" fmla="*/ 581 w 917"/>
                <a:gd name="T73" fmla="*/ 106 h 565"/>
                <a:gd name="T74" fmla="*/ 562 w 917"/>
                <a:gd name="T75" fmla="*/ 166 h 565"/>
                <a:gd name="T76" fmla="*/ 570 w 917"/>
                <a:gd name="T77" fmla="*/ 92 h 565"/>
                <a:gd name="T78" fmla="*/ 577 w 917"/>
                <a:gd name="T79" fmla="*/ 78 h 565"/>
                <a:gd name="T80" fmla="*/ 611 w 917"/>
                <a:gd name="T81" fmla="*/ 64 h 565"/>
                <a:gd name="T82" fmla="*/ 550 w 917"/>
                <a:gd name="T83" fmla="*/ 56 h 565"/>
                <a:gd name="T84" fmla="*/ 522 w 917"/>
                <a:gd name="T85" fmla="*/ 63 h 565"/>
                <a:gd name="T86" fmla="*/ 528 w 917"/>
                <a:gd name="T87" fmla="*/ 31 h 565"/>
                <a:gd name="T88" fmla="*/ 447 w 917"/>
                <a:gd name="T89" fmla="*/ 0 h 565"/>
                <a:gd name="T90" fmla="*/ 27 w 917"/>
                <a:gd name="T91" fmla="*/ 9 h 565"/>
                <a:gd name="T92" fmla="*/ 27 w 917"/>
                <a:gd name="T93" fmla="*/ 45 h 565"/>
                <a:gd name="T94" fmla="*/ 0 w 917"/>
                <a:gd name="T95" fmla="*/ 27 h 5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17" h="565">
                  <a:moveTo>
                    <a:pt x="0" y="31"/>
                  </a:moveTo>
                  <a:lnTo>
                    <a:pt x="10" y="75"/>
                  </a:lnTo>
                  <a:lnTo>
                    <a:pt x="22" y="80"/>
                  </a:lnTo>
                  <a:lnTo>
                    <a:pt x="12" y="82"/>
                  </a:lnTo>
                  <a:lnTo>
                    <a:pt x="4" y="222"/>
                  </a:lnTo>
                  <a:lnTo>
                    <a:pt x="29" y="278"/>
                  </a:lnTo>
                  <a:lnTo>
                    <a:pt x="41" y="278"/>
                  </a:lnTo>
                  <a:lnTo>
                    <a:pt x="35" y="298"/>
                  </a:lnTo>
                  <a:lnTo>
                    <a:pt x="66" y="358"/>
                  </a:lnTo>
                  <a:lnTo>
                    <a:pt x="97" y="370"/>
                  </a:lnTo>
                  <a:lnTo>
                    <a:pt x="120" y="405"/>
                  </a:lnTo>
                  <a:lnTo>
                    <a:pt x="156" y="399"/>
                  </a:lnTo>
                  <a:lnTo>
                    <a:pt x="216" y="430"/>
                  </a:lnTo>
                  <a:lnTo>
                    <a:pt x="287" y="419"/>
                  </a:lnTo>
                  <a:lnTo>
                    <a:pt x="333" y="479"/>
                  </a:lnTo>
                  <a:lnTo>
                    <a:pt x="366" y="463"/>
                  </a:lnTo>
                  <a:lnTo>
                    <a:pt x="406" y="535"/>
                  </a:lnTo>
                  <a:lnTo>
                    <a:pt x="437" y="548"/>
                  </a:lnTo>
                  <a:lnTo>
                    <a:pt x="435" y="508"/>
                  </a:lnTo>
                  <a:lnTo>
                    <a:pt x="466" y="483"/>
                  </a:lnTo>
                  <a:lnTo>
                    <a:pt x="471" y="463"/>
                  </a:lnTo>
                  <a:lnTo>
                    <a:pt x="520" y="463"/>
                  </a:lnTo>
                  <a:lnTo>
                    <a:pt x="561" y="479"/>
                  </a:lnTo>
                  <a:lnTo>
                    <a:pt x="561" y="454"/>
                  </a:lnTo>
                  <a:lnTo>
                    <a:pt x="545" y="452"/>
                  </a:lnTo>
                  <a:lnTo>
                    <a:pt x="580" y="450"/>
                  </a:lnTo>
                  <a:lnTo>
                    <a:pt x="580" y="439"/>
                  </a:lnTo>
                  <a:lnTo>
                    <a:pt x="582" y="454"/>
                  </a:lnTo>
                  <a:lnTo>
                    <a:pt x="649" y="459"/>
                  </a:lnTo>
                  <a:lnTo>
                    <a:pt x="665" y="479"/>
                  </a:lnTo>
                  <a:lnTo>
                    <a:pt x="667" y="514"/>
                  </a:lnTo>
                  <a:lnTo>
                    <a:pt x="690" y="564"/>
                  </a:lnTo>
                  <a:lnTo>
                    <a:pt x="701" y="561"/>
                  </a:lnTo>
                  <a:lnTo>
                    <a:pt x="707" y="526"/>
                  </a:lnTo>
                  <a:lnTo>
                    <a:pt x="684" y="439"/>
                  </a:lnTo>
                  <a:lnTo>
                    <a:pt x="699" y="403"/>
                  </a:lnTo>
                  <a:lnTo>
                    <a:pt x="778" y="334"/>
                  </a:lnTo>
                  <a:lnTo>
                    <a:pt x="763" y="327"/>
                  </a:lnTo>
                  <a:lnTo>
                    <a:pt x="778" y="323"/>
                  </a:lnTo>
                  <a:lnTo>
                    <a:pt x="768" y="300"/>
                  </a:lnTo>
                  <a:lnTo>
                    <a:pt x="768" y="280"/>
                  </a:lnTo>
                  <a:lnTo>
                    <a:pt x="751" y="265"/>
                  </a:lnTo>
                  <a:lnTo>
                    <a:pt x="768" y="276"/>
                  </a:lnTo>
                  <a:lnTo>
                    <a:pt x="763" y="251"/>
                  </a:lnTo>
                  <a:lnTo>
                    <a:pt x="776" y="240"/>
                  </a:lnTo>
                  <a:lnTo>
                    <a:pt x="778" y="298"/>
                  </a:lnTo>
                  <a:lnTo>
                    <a:pt x="788" y="265"/>
                  </a:lnTo>
                  <a:lnTo>
                    <a:pt x="780" y="240"/>
                  </a:lnTo>
                  <a:lnTo>
                    <a:pt x="790" y="256"/>
                  </a:lnTo>
                  <a:lnTo>
                    <a:pt x="805" y="211"/>
                  </a:lnTo>
                  <a:lnTo>
                    <a:pt x="870" y="191"/>
                  </a:lnTo>
                  <a:lnTo>
                    <a:pt x="853" y="176"/>
                  </a:lnTo>
                  <a:lnTo>
                    <a:pt x="865" y="144"/>
                  </a:lnTo>
                  <a:lnTo>
                    <a:pt x="916" y="120"/>
                  </a:lnTo>
                  <a:lnTo>
                    <a:pt x="916" y="104"/>
                  </a:lnTo>
                  <a:lnTo>
                    <a:pt x="903" y="93"/>
                  </a:lnTo>
                  <a:lnTo>
                    <a:pt x="903" y="62"/>
                  </a:lnTo>
                  <a:lnTo>
                    <a:pt x="878" y="51"/>
                  </a:lnTo>
                  <a:lnTo>
                    <a:pt x="859" y="102"/>
                  </a:lnTo>
                  <a:lnTo>
                    <a:pt x="778" y="122"/>
                  </a:lnTo>
                  <a:lnTo>
                    <a:pt x="772" y="147"/>
                  </a:lnTo>
                  <a:lnTo>
                    <a:pt x="726" y="153"/>
                  </a:lnTo>
                  <a:lnTo>
                    <a:pt x="728" y="162"/>
                  </a:lnTo>
                  <a:lnTo>
                    <a:pt x="680" y="196"/>
                  </a:lnTo>
                  <a:lnTo>
                    <a:pt x="661" y="193"/>
                  </a:lnTo>
                  <a:lnTo>
                    <a:pt x="659" y="185"/>
                  </a:lnTo>
                  <a:lnTo>
                    <a:pt x="665" y="176"/>
                  </a:lnTo>
                  <a:lnTo>
                    <a:pt x="670" y="167"/>
                  </a:lnTo>
                  <a:lnTo>
                    <a:pt x="672" y="160"/>
                  </a:lnTo>
                  <a:lnTo>
                    <a:pt x="665" y="133"/>
                  </a:lnTo>
                  <a:lnTo>
                    <a:pt x="649" y="142"/>
                  </a:lnTo>
                  <a:lnTo>
                    <a:pt x="653" y="104"/>
                  </a:lnTo>
                  <a:lnTo>
                    <a:pt x="628" y="93"/>
                  </a:lnTo>
                  <a:lnTo>
                    <a:pt x="609" y="120"/>
                  </a:lnTo>
                  <a:lnTo>
                    <a:pt x="603" y="187"/>
                  </a:lnTo>
                  <a:lnTo>
                    <a:pt x="588" y="189"/>
                  </a:lnTo>
                  <a:lnTo>
                    <a:pt x="584" y="156"/>
                  </a:lnTo>
                  <a:lnTo>
                    <a:pt x="597" y="104"/>
                  </a:lnTo>
                  <a:lnTo>
                    <a:pt x="584" y="113"/>
                  </a:lnTo>
                  <a:lnTo>
                    <a:pt x="605" y="89"/>
                  </a:lnTo>
                  <a:lnTo>
                    <a:pt x="647" y="86"/>
                  </a:lnTo>
                  <a:lnTo>
                    <a:pt x="640" y="73"/>
                  </a:lnTo>
                  <a:lnTo>
                    <a:pt x="636" y="73"/>
                  </a:lnTo>
                  <a:lnTo>
                    <a:pt x="576" y="64"/>
                  </a:lnTo>
                  <a:lnTo>
                    <a:pt x="584" y="49"/>
                  </a:lnTo>
                  <a:lnTo>
                    <a:pt x="547" y="71"/>
                  </a:lnTo>
                  <a:lnTo>
                    <a:pt x="517" y="71"/>
                  </a:lnTo>
                  <a:lnTo>
                    <a:pt x="553" y="35"/>
                  </a:lnTo>
                  <a:lnTo>
                    <a:pt x="477" y="17"/>
                  </a:lnTo>
                  <a:lnTo>
                    <a:pt x="468" y="0"/>
                  </a:lnTo>
                  <a:lnTo>
                    <a:pt x="466" y="11"/>
                  </a:lnTo>
                  <a:lnTo>
                    <a:pt x="29" y="11"/>
                  </a:lnTo>
                  <a:lnTo>
                    <a:pt x="37" y="33"/>
                  </a:lnTo>
                  <a:lnTo>
                    <a:pt x="29" y="51"/>
                  </a:lnTo>
                  <a:lnTo>
                    <a:pt x="31" y="33"/>
                  </a:lnTo>
                  <a:lnTo>
                    <a:pt x="0" y="3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3" name="Freeform 138"/>
            <p:cNvSpPr>
              <a:spLocks/>
            </p:cNvSpPr>
            <p:nvPr/>
          </p:nvSpPr>
          <p:spPr bwMode="auto">
            <a:xfrm>
              <a:off x="1641" y="2650"/>
              <a:ext cx="23" cy="17"/>
            </a:xfrm>
            <a:custGeom>
              <a:avLst/>
              <a:gdLst>
                <a:gd name="T0" fmla="*/ 0 w 24"/>
                <a:gd name="T1" fmla="*/ 0 h 18"/>
                <a:gd name="T2" fmla="*/ 2 w 24"/>
                <a:gd name="T3" fmla="*/ 15 h 18"/>
                <a:gd name="T4" fmla="*/ 21 w 24"/>
                <a:gd name="T5" fmla="*/ 8 h 18"/>
                <a:gd name="T6" fmla="*/ 0 w 2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8">
                  <a:moveTo>
                    <a:pt x="0" y="0"/>
                  </a:moveTo>
                  <a:lnTo>
                    <a:pt x="2" y="17"/>
                  </a:lnTo>
                  <a:lnTo>
                    <a:pt x="23" y="8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4" name="Freeform 139"/>
            <p:cNvSpPr>
              <a:spLocks/>
            </p:cNvSpPr>
            <p:nvPr/>
          </p:nvSpPr>
          <p:spPr bwMode="auto">
            <a:xfrm>
              <a:off x="1541" y="3417"/>
              <a:ext cx="308" cy="669"/>
            </a:xfrm>
            <a:custGeom>
              <a:avLst/>
              <a:gdLst>
                <a:gd name="T0" fmla="*/ 0 w 316"/>
                <a:gd name="T1" fmla="*/ 578 h 713"/>
                <a:gd name="T2" fmla="*/ 4 w 316"/>
                <a:gd name="T3" fmla="*/ 593 h 713"/>
                <a:gd name="T4" fmla="*/ 16 w 316"/>
                <a:gd name="T5" fmla="*/ 587 h 713"/>
                <a:gd name="T6" fmla="*/ 19 w 316"/>
                <a:gd name="T7" fmla="*/ 619 h 713"/>
                <a:gd name="T8" fmla="*/ 77 w 316"/>
                <a:gd name="T9" fmla="*/ 627 h 713"/>
                <a:gd name="T10" fmla="*/ 60 w 316"/>
                <a:gd name="T11" fmla="*/ 609 h 713"/>
                <a:gd name="T12" fmla="*/ 70 w 316"/>
                <a:gd name="T13" fmla="*/ 568 h 713"/>
                <a:gd name="T14" fmla="*/ 83 w 316"/>
                <a:gd name="T15" fmla="*/ 574 h 713"/>
                <a:gd name="T16" fmla="*/ 118 w 316"/>
                <a:gd name="T17" fmla="*/ 516 h 713"/>
                <a:gd name="T18" fmla="*/ 91 w 316"/>
                <a:gd name="T19" fmla="*/ 480 h 713"/>
                <a:gd name="T20" fmla="*/ 120 w 316"/>
                <a:gd name="T21" fmla="*/ 460 h 713"/>
                <a:gd name="T22" fmla="*/ 124 w 316"/>
                <a:gd name="T23" fmla="*/ 430 h 713"/>
                <a:gd name="T24" fmla="*/ 137 w 316"/>
                <a:gd name="T25" fmla="*/ 417 h 713"/>
                <a:gd name="T26" fmla="*/ 127 w 316"/>
                <a:gd name="T27" fmla="*/ 410 h 713"/>
                <a:gd name="T28" fmla="*/ 147 w 316"/>
                <a:gd name="T29" fmla="*/ 410 h 713"/>
                <a:gd name="T30" fmla="*/ 145 w 316"/>
                <a:gd name="T31" fmla="*/ 396 h 713"/>
                <a:gd name="T32" fmla="*/ 135 w 316"/>
                <a:gd name="T33" fmla="*/ 404 h 713"/>
                <a:gd name="T34" fmla="*/ 127 w 316"/>
                <a:gd name="T35" fmla="*/ 394 h 713"/>
                <a:gd name="T36" fmla="*/ 124 w 316"/>
                <a:gd name="T37" fmla="*/ 372 h 713"/>
                <a:gd name="T38" fmla="*/ 166 w 316"/>
                <a:gd name="T39" fmla="*/ 373 h 713"/>
                <a:gd name="T40" fmla="*/ 169 w 316"/>
                <a:gd name="T41" fmla="*/ 328 h 713"/>
                <a:gd name="T42" fmla="*/ 234 w 316"/>
                <a:gd name="T43" fmla="*/ 322 h 713"/>
                <a:gd name="T44" fmla="*/ 253 w 316"/>
                <a:gd name="T45" fmla="*/ 287 h 713"/>
                <a:gd name="T46" fmla="*/ 227 w 316"/>
                <a:gd name="T47" fmla="*/ 231 h 713"/>
                <a:gd name="T48" fmla="*/ 242 w 316"/>
                <a:gd name="T49" fmla="*/ 158 h 713"/>
                <a:gd name="T50" fmla="*/ 299 w 316"/>
                <a:gd name="T51" fmla="*/ 98 h 713"/>
                <a:gd name="T52" fmla="*/ 296 w 316"/>
                <a:gd name="T53" fmla="*/ 72 h 713"/>
                <a:gd name="T54" fmla="*/ 285 w 316"/>
                <a:gd name="T55" fmla="*/ 69 h 713"/>
                <a:gd name="T56" fmla="*/ 271 w 316"/>
                <a:gd name="T57" fmla="*/ 101 h 713"/>
                <a:gd name="T58" fmla="*/ 227 w 316"/>
                <a:gd name="T59" fmla="*/ 99 h 713"/>
                <a:gd name="T60" fmla="*/ 238 w 316"/>
                <a:gd name="T61" fmla="*/ 64 h 713"/>
                <a:gd name="T62" fmla="*/ 164 w 316"/>
                <a:gd name="T63" fmla="*/ 8 h 713"/>
                <a:gd name="T64" fmla="*/ 139 w 316"/>
                <a:gd name="T65" fmla="*/ 4 h 713"/>
                <a:gd name="T66" fmla="*/ 137 w 316"/>
                <a:gd name="T67" fmla="*/ 15 h 713"/>
                <a:gd name="T68" fmla="*/ 110 w 316"/>
                <a:gd name="T69" fmla="*/ 0 h 713"/>
                <a:gd name="T70" fmla="*/ 93 w 316"/>
                <a:gd name="T71" fmla="*/ 20 h 713"/>
                <a:gd name="T72" fmla="*/ 93 w 316"/>
                <a:gd name="T73" fmla="*/ 40 h 713"/>
                <a:gd name="T74" fmla="*/ 77 w 316"/>
                <a:gd name="T75" fmla="*/ 50 h 713"/>
                <a:gd name="T76" fmla="*/ 77 w 316"/>
                <a:gd name="T77" fmla="*/ 93 h 713"/>
                <a:gd name="T78" fmla="*/ 58 w 316"/>
                <a:gd name="T79" fmla="*/ 117 h 713"/>
                <a:gd name="T80" fmla="*/ 45 w 316"/>
                <a:gd name="T81" fmla="*/ 179 h 713"/>
                <a:gd name="T82" fmla="*/ 54 w 316"/>
                <a:gd name="T83" fmla="*/ 236 h 713"/>
                <a:gd name="T84" fmla="*/ 35 w 316"/>
                <a:gd name="T85" fmla="*/ 285 h 713"/>
                <a:gd name="T86" fmla="*/ 19 w 316"/>
                <a:gd name="T87" fmla="*/ 406 h 713"/>
                <a:gd name="T88" fmla="*/ 31 w 316"/>
                <a:gd name="T89" fmla="*/ 451 h 713"/>
                <a:gd name="T90" fmla="*/ 20 w 316"/>
                <a:gd name="T91" fmla="*/ 455 h 713"/>
                <a:gd name="T92" fmla="*/ 27 w 316"/>
                <a:gd name="T93" fmla="*/ 494 h 713"/>
                <a:gd name="T94" fmla="*/ 0 w 316"/>
                <a:gd name="T95" fmla="*/ 578 h 7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6" h="713">
                  <a:moveTo>
                    <a:pt x="0" y="656"/>
                  </a:moveTo>
                  <a:lnTo>
                    <a:pt x="4" y="674"/>
                  </a:lnTo>
                  <a:lnTo>
                    <a:pt x="16" y="667"/>
                  </a:lnTo>
                  <a:lnTo>
                    <a:pt x="20" y="703"/>
                  </a:lnTo>
                  <a:lnTo>
                    <a:pt x="81" y="712"/>
                  </a:lnTo>
                  <a:lnTo>
                    <a:pt x="64" y="692"/>
                  </a:lnTo>
                  <a:lnTo>
                    <a:pt x="74" y="645"/>
                  </a:lnTo>
                  <a:lnTo>
                    <a:pt x="87" y="652"/>
                  </a:lnTo>
                  <a:lnTo>
                    <a:pt x="124" y="586"/>
                  </a:lnTo>
                  <a:lnTo>
                    <a:pt x="95" y="546"/>
                  </a:lnTo>
                  <a:lnTo>
                    <a:pt x="126" y="522"/>
                  </a:lnTo>
                  <a:lnTo>
                    <a:pt x="130" y="488"/>
                  </a:lnTo>
                  <a:lnTo>
                    <a:pt x="145" y="473"/>
                  </a:lnTo>
                  <a:lnTo>
                    <a:pt x="133" y="466"/>
                  </a:lnTo>
                  <a:lnTo>
                    <a:pt x="155" y="466"/>
                  </a:lnTo>
                  <a:lnTo>
                    <a:pt x="153" y="450"/>
                  </a:lnTo>
                  <a:lnTo>
                    <a:pt x="143" y="459"/>
                  </a:lnTo>
                  <a:lnTo>
                    <a:pt x="133" y="448"/>
                  </a:lnTo>
                  <a:lnTo>
                    <a:pt x="130" y="422"/>
                  </a:lnTo>
                  <a:lnTo>
                    <a:pt x="174" y="424"/>
                  </a:lnTo>
                  <a:lnTo>
                    <a:pt x="178" y="373"/>
                  </a:lnTo>
                  <a:lnTo>
                    <a:pt x="246" y="366"/>
                  </a:lnTo>
                  <a:lnTo>
                    <a:pt x="267" y="326"/>
                  </a:lnTo>
                  <a:lnTo>
                    <a:pt x="239" y="262"/>
                  </a:lnTo>
                  <a:lnTo>
                    <a:pt x="254" y="179"/>
                  </a:lnTo>
                  <a:lnTo>
                    <a:pt x="315" y="111"/>
                  </a:lnTo>
                  <a:lnTo>
                    <a:pt x="312" y="82"/>
                  </a:lnTo>
                  <a:lnTo>
                    <a:pt x="300" y="79"/>
                  </a:lnTo>
                  <a:lnTo>
                    <a:pt x="285" y="115"/>
                  </a:lnTo>
                  <a:lnTo>
                    <a:pt x="239" y="113"/>
                  </a:lnTo>
                  <a:lnTo>
                    <a:pt x="250" y="73"/>
                  </a:lnTo>
                  <a:lnTo>
                    <a:pt x="172" y="8"/>
                  </a:lnTo>
                  <a:lnTo>
                    <a:pt x="147" y="4"/>
                  </a:lnTo>
                  <a:lnTo>
                    <a:pt x="145" y="17"/>
                  </a:lnTo>
                  <a:lnTo>
                    <a:pt x="116" y="0"/>
                  </a:lnTo>
                  <a:lnTo>
                    <a:pt x="97" y="22"/>
                  </a:lnTo>
                  <a:lnTo>
                    <a:pt x="97" y="46"/>
                  </a:lnTo>
                  <a:lnTo>
                    <a:pt x="81" y="57"/>
                  </a:lnTo>
                  <a:lnTo>
                    <a:pt x="81" y="106"/>
                  </a:lnTo>
                  <a:lnTo>
                    <a:pt x="62" y="133"/>
                  </a:lnTo>
                  <a:lnTo>
                    <a:pt x="47" y="204"/>
                  </a:lnTo>
                  <a:lnTo>
                    <a:pt x="56" y="268"/>
                  </a:lnTo>
                  <a:lnTo>
                    <a:pt x="37" y="324"/>
                  </a:lnTo>
                  <a:lnTo>
                    <a:pt x="20" y="462"/>
                  </a:lnTo>
                  <a:lnTo>
                    <a:pt x="33" y="513"/>
                  </a:lnTo>
                  <a:lnTo>
                    <a:pt x="22" y="517"/>
                  </a:lnTo>
                  <a:lnTo>
                    <a:pt x="29" y="562"/>
                  </a:lnTo>
                  <a:lnTo>
                    <a:pt x="0" y="65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5" name="Freeform 140"/>
            <p:cNvSpPr>
              <a:spLocks/>
            </p:cNvSpPr>
            <p:nvPr/>
          </p:nvSpPr>
          <p:spPr bwMode="auto">
            <a:xfrm>
              <a:off x="1619" y="4092"/>
              <a:ext cx="55" cy="59"/>
            </a:xfrm>
            <a:custGeom>
              <a:avLst/>
              <a:gdLst>
                <a:gd name="T0" fmla="*/ 0 w 56"/>
                <a:gd name="T1" fmla="*/ 0 h 60"/>
                <a:gd name="T2" fmla="*/ 2 w 56"/>
                <a:gd name="T3" fmla="*/ 57 h 60"/>
                <a:gd name="T4" fmla="*/ 53 w 56"/>
                <a:gd name="T5" fmla="*/ 50 h 60"/>
                <a:gd name="T6" fmla="*/ 12 w 56"/>
                <a:gd name="T7" fmla="*/ 30 h 60"/>
                <a:gd name="T8" fmla="*/ 0 w 5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0">
                  <a:moveTo>
                    <a:pt x="0" y="0"/>
                  </a:moveTo>
                  <a:lnTo>
                    <a:pt x="2" y="59"/>
                  </a:lnTo>
                  <a:lnTo>
                    <a:pt x="55" y="52"/>
                  </a:lnTo>
                  <a:lnTo>
                    <a:pt x="12" y="30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6" name="Freeform 141"/>
            <p:cNvSpPr>
              <a:spLocks/>
            </p:cNvSpPr>
            <p:nvPr/>
          </p:nvSpPr>
          <p:spPr bwMode="auto">
            <a:xfrm>
              <a:off x="1601" y="3181"/>
              <a:ext cx="188" cy="255"/>
            </a:xfrm>
            <a:custGeom>
              <a:avLst/>
              <a:gdLst>
                <a:gd name="T0" fmla="*/ 0 w 193"/>
                <a:gd name="T1" fmla="*/ 24 h 271"/>
                <a:gd name="T2" fmla="*/ 14 w 193"/>
                <a:gd name="T3" fmla="*/ 51 h 271"/>
                <a:gd name="T4" fmla="*/ 4 w 193"/>
                <a:gd name="T5" fmla="*/ 104 h 271"/>
                <a:gd name="T6" fmla="*/ 14 w 193"/>
                <a:gd name="T7" fmla="*/ 110 h 271"/>
                <a:gd name="T8" fmla="*/ 10 w 193"/>
                <a:gd name="T9" fmla="*/ 118 h 271"/>
                <a:gd name="T10" fmla="*/ 2 w 193"/>
                <a:gd name="T11" fmla="*/ 141 h 271"/>
                <a:gd name="T12" fmla="*/ 18 w 193"/>
                <a:gd name="T13" fmla="*/ 172 h 271"/>
                <a:gd name="T14" fmla="*/ 24 w 193"/>
                <a:gd name="T15" fmla="*/ 239 h 271"/>
                <a:gd name="T16" fmla="*/ 35 w 193"/>
                <a:gd name="T17" fmla="*/ 239 h 271"/>
                <a:gd name="T18" fmla="*/ 54 w 193"/>
                <a:gd name="T19" fmla="*/ 218 h 271"/>
                <a:gd name="T20" fmla="*/ 81 w 193"/>
                <a:gd name="T21" fmla="*/ 236 h 271"/>
                <a:gd name="T22" fmla="*/ 83 w 193"/>
                <a:gd name="T23" fmla="*/ 223 h 271"/>
                <a:gd name="T24" fmla="*/ 106 w 193"/>
                <a:gd name="T25" fmla="*/ 229 h 271"/>
                <a:gd name="T26" fmla="*/ 118 w 193"/>
                <a:gd name="T27" fmla="*/ 183 h 271"/>
                <a:gd name="T28" fmla="*/ 162 w 193"/>
                <a:gd name="T29" fmla="*/ 172 h 271"/>
                <a:gd name="T30" fmla="*/ 175 w 193"/>
                <a:gd name="T31" fmla="*/ 187 h 271"/>
                <a:gd name="T32" fmla="*/ 182 w 193"/>
                <a:gd name="T33" fmla="*/ 153 h 271"/>
                <a:gd name="T34" fmla="*/ 171 w 193"/>
                <a:gd name="T35" fmla="*/ 121 h 271"/>
                <a:gd name="T36" fmla="*/ 145 w 193"/>
                <a:gd name="T37" fmla="*/ 120 h 271"/>
                <a:gd name="T38" fmla="*/ 135 w 193"/>
                <a:gd name="T39" fmla="*/ 72 h 271"/>
                <a:gd name="T40" fmla="*/ 68 w 193"/>
                <a:gd name="T41" fmla="*/ 40 h 271"/>
                <a:gd name="T42" fmla="*/ 62 w 193"/>
                <a:gd name="T43" fmla="*/ 0 h 271"/>
                <a:gd name="T44" fmla="*/ 19 w 193"/>
                <a:gd name="T45" fmla="*/ 24 h 271"/>
                <a:gd name="T46" fmla="*/ 0 w 193"/>
                <a:gd name="T47" fmla="*/ 24 h 2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3" h="271">
                  <a:moveTo>
                    <a:pt x="0" y="28"/>
                  </a:moveTo>
                  <a:lnTo>
                    <a:pt x="14" y="57"/>
                  </a:lnTo>
                  <a:lnTo>
                    <a:pt x="4" y="117"/>
                  </a:lnTo>
                  <a:lnTo>
                    <a:pt x="14" y="124"/>
                  </a:lnTo>
                  <a:lnTo>
                    <a:pt x="10" y="133"/>
                  </a:lnTo>
                  <a:lnTo>
                    <a:pt x="2" y="159"/>
                  </a:lnTo>
                  <a:lnTo>
                    <a:pt x="18" y="195"/>
                  </a:lnTo>
                  <a:lnTo>
                    <a:pt x="26" y="270"/>
                  </a:lnTo>
                  <a:lnTo>
                    <a:pt x="37" y="270"/>
                  </a:lnTo>
                  <a:lnTo>
                    <a:pt x="56" y="247"/>
                  </a:lnTo>
                  <a:lnTo>
                    <a:pt x="85" y="267"/>
                  </a:lnTo>
                  <a:lnTo>
                    <a:pt x="87" y="252"/>
                  </a:lnTo>
                  <a:lnTo>
                    <a:pt x="112" y="258"/>
                  </a:lnTo>
                  <a:lnTo>
                    <a:pt x="124" y="206"/>
                  </a:lnTo>
                  <a:lnTo>
                    <a:pt x="170" y="195"/>
                  </a:lnTo>
                  <a:lnTo>
                    <a:pt x="185" y="212"/>
                  </a:lnTo>
                  <a:lnTo>
                    <a:pt x="192" y="173"/>
                  </a:lnTo>
                  <a:lnTo>
                    <a:pt x="181" y="137"/>
                  </a:lnTo>
                  <a:lnTo>
                    <a:pt x="153" y="135"/>
                  </a:lnTo>
                  <a:lnTo>
                    <a:pt x="143" y="81"/>
                  </a:lnTo>
                  <a:lnTo>
                    <a:pt x="72" y="46"/>
                  </a:lnTo>
                  <a:lnTo>
                    <a:pt x="66" y="0"/>
                  </a:lnTo>
                  <a:lnTo>
                    <a:pt x="20" y="28"/>
                  </a:lnTo>
                  <a:lnTo>
                    <a:pt x="0" y="2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7" name="Freeform 142"/>
            <p:cNvSpPr>
              <a:spLocks/>
            </p:cNvSpPr>
            <p:nvPr/>
          </p:nvSpPr>
          <p:spPr bwMode="auto">
            <a:xfrm>
              <a:off x="1537" y="2902"/>
              <a:ext cx="608" cy="757"/>
            </a:xfrm>
            <a:custGeom>
              <a:avLst/>
              <a:gdLst>
                <a:gd name="T0" fmla="*/ 12 w 623"/>
                <a:gd name="T1" fmla="*/ 256 h 806"/>
                <a:gd name="T2" fmla="*/ 50 w 623"/>
                <a:gd name="T3" fmla="*/ 255 h 806"/>
                <a:gd name="T4" fmla="*/ 61 w 623"/>
                <a:gd name="T5" fmla="*/ 284 h 806"/>
                <a:gd name="T6" fmla="*/ 127 w 623"/>
                <a:gd name="T7" fmla="*/ 258 h 806"/>
                <a:gd name="T8" fmla="*/ 198 w 623"/>
                <a:gd name="T9" fmla="*/ 332 h 806"/>
                <a:gd name="T10" fmla="*/ 231 w 623"/>
                <a:gd name="T11" fmla="*/ 382 h 806"/>
                <a:gd name="T12" fmla="*/ 239 w 623"/>
                <a:gd name="T13" fmla="*/ 451 h 806"/>
                <a:gd name="T14" fmla="*/ 274 w 623"/>
                <a:gd name="T15" fmla="*/ 491 h 806"/>
                <a:gd name="T16" fmla="*/ 297 w 623"/>
                <a:gd name="T17" fmla="*/ 521 h 806"/>
                <a:gd name="T18" fmla="*/ 304 w 623"/>
                <a:gd name="T19" fmla="*/ 555 h 806"/>
                <a:gd name="T20" fmla="*/ 249 w 623"/>
                <a:gd name="T21" fmla="*/ 641 h 806"/>
                <a:gd name="T22" fmla="*/ 304 w 623"/>
                <a:gd name="T23" fmla="*/ 674 h 806"/>
                <a:gd name="T24" fmla="*/ 310 w 623"/>
                <a:gd name="T25" fmla="*/ 710 h 806"/>
                <a:gd name="T26" fmla="*/ 385 w 623"/>
                <a:gd name="T27" fmla="*/ 550 h 806"/>
                <a:gd name="T28" fmla="*/ 481 w 623"/>
                <a:gd name="T29" fmla="*/ 501 h 806"/>
                <a:gd name="T30" fmla="*/ 527 w 623"/>
                <a:gd name="T31" fmla="*/ 405 h 806"/>
                <a:gd name="T32" fmla="*/ 586 w 623"/>
                <a:gd name="T33" fmla="*/ 249 h 806"/>
                <a:gd name="T34" fmla="*/ 584 w 623"/>
                <a:gd name="T35" fmla="*/ 184 h 806"/>
                <a:gd name="T36" fmla="*/ 520 w 623"/>
                <a:gd name="T37" fmla="*/ 145 h 806"/>
                <a:gd name="T38" fmla="*/ 439 w 623"/>
                <a:gd name="T39" fmla="*/ 117 h 806"/>
                <a:gd name="T40" fmla="*/ 393 w 623"/>
                <a:gd name="T41" fmla="*/ 104 h 806"/>
                <a:gd name="T42" fmla="*/ 372 w 623"/>
                <a:gd name="T43" fmla="*/ 123 h 806"/>
                <a:gd name="T44" fmla="*/ 353 w 623"/>
                <a:gd name="T45" fmla="*/ 122 h 806"/>
                <a:gd name="T46" fmla="*/ 364 w 623"/>
                <a:gd name="T47" fmla="*/ 63 h 806"/>
                <a:gd name="T48" fmla="*/ 316 w 623"/>
                <a:gd name="T49" fmla="*/ 53 h 806"/>
                <a:gd name="T50" fmla="*/ 264 w 623"/>
                <a:gd name="T51" fmla="*/ 54 h 806"/>
                <a:gd name="T52" fmla="*/ 212 w 623"/>
                <a:gd name="T53" fmla="*/ 45 h 806"/>
                <a:gd name="T54" fmla="*/ 202 w 623"/>
                <a:gd name="T55" fmla="*/ 0 h 806"/>
                <a:gd name="T56" fmla="*/ 137 w 623"/>
                <a:gd name="T57" fmla="*/ 13 h 806"/>
                <a:gd name="T58" fmla="*/ 158 w 623"/>
                <a:gd name="T59" fmla="*/ 53 h 806"/>
                <a:gd name="T60" fmla="*/ 104 w 623"/>
                <a:gd name="T61" fmla="*/ 68 h 806"/>
                <a:gd name="T62" fmla="*/ 61 w 623"/>
                <a:gd name="T63" fmla="*/ 61 h 806"/>
                <a:gd name="T64" fmla="*/ 58 w 623"/>
                <a:gd name="T65" fmla="*/ 80 h 806"/>
                <a:gd name="T66" fmla="*/ 58 w 623"/>
                <a:gd name="T67" fmla="*/ 165 h 806"/>
                <a:gd name="T68" fmla="*/ 0 w 623"/>
                <a:gd name="T69" fmla="*/ 222 h 8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23" h="806">
                  <a:moveTo>
                    <a:pt x="0" y="251"/>
                  </a:moveTo>
                  <a:lnTo>
                    <a:pt x="12" y="291"/>
                  </a:lnTo>
                  <a:lnTo>
                    <a:pt x="35" y="302"/>
                  </a:lnTo>
                  <a:lnTo>
                    <a:pt x="52" y="289"/>
                  </a:lnTo>
                  <a:lnTo>
                    <a:pt x="52" y="322"/>
                  </a:lnTo>
                  <a:lnTo>
                    <a:pt x="64" y="322"/>
                  </a:lnTo>
                  <a:lnTo>
                    <a:pt x="85" y="322"/>
                  </a:lnTo>
                  <a:lnTo>
                    <a:pt x="133" y="293"/>
                  </a:lnTo>
                  <a:lnTo>
                    <a:pt x="137" y="340"/>
                  </a:lnTo>
                  <a:lnTo>
                    <a:pt x="208" y="376"/>
                  </a:lnTo>
                  <a:lnTo>
                    <a:pt x="218" y="433"/>
                  </a:lnTo>
                  <a:lnTo>
                    <a:pt x="243" y="433"/>
                  </a:lnTo>
                  <a:lnTo>
                    <a:pt x="257" y="470"/>
                  </a:lnTo>
                  <a:lnTo>
                    <a:pt x="251" y="511"/>
                  </a:lnTo>
                  <a:lnTo>
                    <a:pt x="255" y="551"/>
                  </a:lnTo>
                  <a:lnTo>
                    <a:pt x="288" y="557"/>
                  </a:lnTo>
                  <a:lnTo>
                    <a:pt x="294" y="588"/>
                  </a:lnTo>
                  <a:lnTo>
                    <a:pt x="311" y="591"/>
                  </a:lnTo>
                  <a:lnTo>
                    <a:pt x="307" y="629"/>
                  </a:lnTo>
                  <a:lnTo>
                    <a:pt x="319" y="629"/>
                  </a:lnTo>
                  <a:lnTo>
                    <a:pt x="321" y="660"/>
                  </a:lnTo>
                  <a:lnTo>
                    <a:pt x="261" y="727"/>
                  </a:lnTo>
                  <a:lnTo>
                    <a:pt x="271" y="722"/>
                  </a:lnTo>
                  <a:lnTo>
                    <a:pt x="319" y="764"/>
                  </a:lnTo>
                  <a:lnTo>
                    <a:pt x="330" y="784"/>
                  </a:lnTo>
                  <a:lnTo>
                    <a:pt x="326" y="805"/>
                  </a:lnTo>
                  <a:lnTo>
                    <a:pt x="401" y="684"/>
                  </a:lnTo>
                  <a:lnTo>
                    <a:pt x="405" y="624"/>
                  </a:lnTo>
                  <a:lnTo>
                    <a:pt x="467" y="568"/>
                  </a:lnTo>
                  <a:lnTo>
                    <a:pt x="505" y="568"/>
                  </a:lnTo>
                  <a:lnTo>
                    <a:pt x="519" y="551"/>
                  </a:lnTo>
                  <a:lnTo>
                    <a:pt x="553" y="459"/>
                  </a:lnTo>
                  <a:lnTo>
                    <a:pt x="555" y="369"/>
                  </a:lnTo>
                  <a:lnTo>
                    <a:pt x="615" y="282"/>
                  </a:lnTo>
                  <a:lnTo>
                    <a:pt x="622" y="244"/>
                  </a:lnTo>
                  <a:lnTo>
                    <a:pt x="613" y="209"/>
                  </a:lnTo>
                  <a:lnTo>
                    <a:pt x="586" y="202"/>
                  </a:lnTo>
                  <a:lnTo>
                    <a:pt x="546" y="164"/>
                  </a:lnTo>
                  <a:lnTo>
                    <a:pt x="469" y="155"/>
                  </a:lnTo>
                  <a:lnTo>
                    <a:pt x="461" y="133"/>
                  </a:lnTo>
                  <a:lnTo>
                    <a:pt x="428" y="115"/>
                  </a:lnTo>
                  <a:lnTo>
                    <a:pt x="413" y="118"/>
                  </a:lnTo>
                  <a:lnTo>
                    <a:pt x="392" y="151"/>
                  </a:lnTo>
                  <a:lnTo>
                    <a:pt x="390" y="140"/>
                  </a:lnTo>
                  <a:lnTo>
                    <a:pt x="359" y="144"/>
                  </a:lnTo>
                  <a:lnTo>
                    <a:pt x="371" y="138"/>
                  </a:lnTo>
                  <a:lnTo>
                    <a:pt x="359" y="111"/>
                  </a:lnTo>
                  <a:lnTo>
                    <a:pt x="382" y="71"/>
                  </a:lnTo>
                  <a:lnTo>
                    <a:pt x="357" y="22"/>
                  </a:lnTo>
                  <a:lnTo>
                    <a:pt x="332" y="60"/>
                  </a:lnTo>
                  <a:lnTo>
                    <a:pt x="311" y="57"/>
                  </a:lnTo>
                  <a:lnTo>
                    <a:pt x="278" y="62"/>
                  </a:lnTo>
                  <a:lnTo>
                    <a:pt x="231" y="71"/>
                  </a:lnTo>
                  <a:lnTo>
                    <a:pt x="222" y="51"/>
                  </a:lnTo>
                  <a:lnTo>
                    <a:pt x="225" y="13"/>
                  </a:lnTo>
                  <a:lnTo>
                    <a:pt x="212" y="0"/>
                  </a:lnTo>
                  <a:lnTo>
                    <a:pt x="172" y="24"/>
                  </a:lnTo>
                  <a:lnTo>
                    <a:pt x="143" y="15"/>
                  </a:lnTo>
                  <a:lnTo>
                    <a:pt x="152" y="55"/>
                  </a:lnTo>
                  <a:lnTo>
                    <a:pt x="166" y="60"/>
                  </a:lnTo>
                  <a:lnTo>
                    <a:pt x="129" y="86"/>
                  </a:lnTo>
                  <a:lnTo>
                    <a:pt x="110" y="77"/>
                  </a:lnTo>
                  <a:lnTo>
                    <a:pt x="102" y="62"/>
                  </a:lnTo>
                  <a:lnTo>
                    <a:pt x="64" y="69"/>
                  </a:lnTo>
                  <a:lnTo>
                    <a:pt x="75" y="89"/>
                  </a:lnTo>
                  <a:lnTo>
                    <a:pt x="60" y="91"/>
                  </a:lnTo>
                  <a:lnTo>
                    <a:pt x="68" y="129"/>
                  </a:lnTo>
                  <a:lnTo>
                    <a:pt x="60" y="187"/>
                  </a:lnTo>
                  <a:lnTo>
                    <a:pt x="20" y="207"/>
                  </a:lnTo>
                  <a:lnTo>
                    <a:pt x="0" y="25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8" name="Freeform 143"/>
            <p:cNvSpPr>
              <a:spLocks/>
            </p:cNvSpPr>
            <p:nvPr/>
          </p:nvSpPr>
          <p:spPr bwMode="auto">
            <a:xfrm>
              <a:off x="1297" y="2648"/>
              <a:ext cx="19" cy="51"/>
            </a:xfrm>
            <a:custGeom>
              <a:avLst/>
              <a:gdLst>
                <a:gd name="T0" fmla="*/ 0 w 19"/>
                <a:gd name="T1" fmla="*/ 12 h 57"/>
                <a:gd name="T2" fmla="*/ 6 w 19"/>
                <a:gd name="T3" fmla="*/ 45 h 57"/>
                <a:gd name="T4" fmla="*/ 18 w 19"/>
                <a:gd name="T5" fmla="*/ 0 h 57"/>
                <a:gd name="T6" fmla="*/ 0 w 19"/>
                <a:gd name="T7" fmla="*/ 12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57">
                  <a:moveTo>
                    <a:pt x="0" y="14"/>
                  </a:moveTo>
                  <a:lnTo>
                    <a:pt x="6" y="56"/>
                  </a:lnTo>
                  <a:lnTo>
                    <a:pt x="18" y="0"/>
                  </a:lnTo>
                  <a:lnTo>
                    <a:pt x="0" y="1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9" name="Freeform 144"/>
            <p:cNvSpPr>
              <a:spLocks/>
            </p:cNvSpPr>
            <p:nvPr/>
          </p:nvSpPr>
          <p:spPr bwMode="auto">
            <a:xfrm>
              <a:off x="1511" y="3333"/>
              <a:ext cx="129" cy="792"/>
            </a:xfrm>
            <a:custGeom>
              <a:avLst/>
              <a:gdLst>
                <a:gd name="T0" fmla="*/ 0 w 132"/>
                <a:gd name="T1" fmla="*/ 578 h 845"/>
                <a:gd name="T2" fmla="*/ 10 w 132"/>
                <a:gd name="T3" fmla="*/ 556 h 845"/>
                <a:gd name="T4" fmla="*/ 25 w 132"/>
                <a:gd name="T5" fmla="*/ 572 h 845"/>
                <a:gd name="T6" fmla="*/ 43 w 132"/>
                <a:gd name="T7" fmla="*/ 535 h 845"/>
                <a:gd name="T8" fmla="*/ 35 w 132"/>
                <a:gd name="T9" fmla="*/ 519 h 845"/>
                <a:gd name="T10" fmla="*/ 49 w 132"/>
                <a:gd name="T11" fmla="*/ 467 h 845"/>
                <a:gd name="T12" fmla="*/ 25 w 132"/>
                <a:gd name="T13" fmla="*/ 463 h 845"/>
                <a:gd name="T14" fmla="*/ 29 w 132"/>
                <a:gd name="T15" fmla="*/ 379 h 845"/>
                <a:gd name="T16" fmla="*/ 62 w 132"/>
                <a:gd name="T17" fmla="*/ 289 h 845"/>
                <a:gd name="T18" fmla="*/ 60 w 132"/>
                <a:gd name="T19" fmla="*/ 215 h 845"/>
                <a:gd name="T20" fmla="*/ 81 w 132"/>
                <a:gd name="T21" fmla="*/ 74 h 845"/>
                <a:gd name="T22" fmla="*/ 75 w 132"/>
                <a:gd name="T23" fmla="*/ 11 h 845"/>
                <a:gd name="T24" fmla="*/ 89 w 132"/>
                <a:gd name="T25" fmla="*/ 0 h 845"/>
                <a:gd name="T26" fmla="*/ 106 w 132"/>
                <a:gd name="T27" fmla="*/ 31 h 845"/>
                <a:gd name="T28" fmla="*/ 114 w 132"/>
                <a:gd name="T29" fmla="*/ 99 h 845"/>
                <a:gd name="T30" fmla="*/ 125 w 132"/>
                <a:gd name="T31" fmla="*/ 99 h 845"/>
                <a:gd name="T32" fmla="*/ 125 w 132"/>
                <a:gd name="T33" fmla="*/ 120 h 845"/>
                <a:gd name="T34" fmla="*/ 107 w 132"/>
                <a:gd name="T35" fmla="*/ 128 h 845"/>
                <a:gd name="T36" fmla="*/ 107 w 132"/>
                <a:gd name="T37" fmla="*/ 173 h 845"/>
                <a:gd name="T38" fmla="*/ 89 w 132"/>
                <a:gd name="T39" fmla="*/ 197 h 845"/>
                <a:gd name="T40" fmla="*/ 77 w 132"/>
                <a:gd name="T41" fmla="*/ 258 h 845"/>
                <a:gd name="T42" fmla="*/ 85 w 132"/>
                <a:gd name="T43" fmla="*/ 316 h 845"/>
                <a:gd name="T44" fmla="*/ 66 w 132"/>
                <a:gd name="T45" fmla="*/ 365 h 845"/>
                <a:gd name="T46" fmla="*/ 54 w 132"/>
                <a:gd name="T47" fmla="*/ 486 h 845"/>
                <a:gd name="T48" fmla="*/ 64 w 132"/>
                <a:gd name="T49" fmla="*/ 530 h 845"/>
                <a:gd name="T50" fmla="*/ 54 w 132"/>
                <a:gd name="T51" fmla="*/ 535 h 845"/>
                <a:gd name="T52" fmla="*/ 60 w 132"/>
                <a:gd name="T53" fmla="*/ 574 h 845"/>
                <a:gd name="T54" fmla="*/ 33 w 132"/>
                <a:gd name="T55" fmla="*/ 657 h 845"/>
                <a:gd name="T56" fmla="*/ 35 w 132"/>
                <a:gd name="T57" fmla="*/ 670 h 845"/>
                <a:gd name="T58" fmla="*/ 47 w 132"/>
                <a:gd name="T59" fmla="*/ 666 h 845"/>
                <a:gd name="T60" fmla="*/ 54 w 132"/>
                <a:gd name="T61" fmla="*/ 698 h 845"/>
                <a:gd name="T62" fmla="*/ 107 w 132"/>
                <a:gd name="T63" fmla="*/ 706 h 845"/>
                <a:gd name="T64" fmla="*/ 70 w 132"/>
                <a:gd name="T65" fmla="*/ 718 h 845"/>
                <a:gd name="T66" fmla="*/ 66 w 132"/>
                <a:gd name="T67" fmla="*/ 741 h 845"/>
                <a:gd name="T68" fmla="*/ 52 w 132"/>
                <a:gd name="T69" fmla="*/ 734 h 845"/>
                <a:gd name="T70" fmla="*/ 68 w 132"/>
                <a:gd name="T71" fmla="*/ 718 h 845"/>
                <a:gd name="T72" fmla="*/ 43 w 132"/>
                <a:gd name="T73" fmla="*/ 711 h 845"/>
                <a:gd name="T74" fmla="*/ 39 w 132"/>
                <a:gd name="T75" fmla="*/ 686 h 845"/>
                <a:gd name="T76" fmla="*/ 33 w 132"/>
                <a:gd name="T77" fmla="*/ 698 h 845"/>
                <a:gd name="T78" fmla="*/ 22 w 132"/>
                <a:gd name="T79" fmla="*/ 675 h 845"/>
                <a:gd name="T80" fmla="*/ 27 w 132"/>
                <a:gd name="T81" fmla="*/ 666 h 845"/>
                <a:gd name="T82" fmla="*/ 18 w 132"/>
                <a:gd name="T83" fmla="*/ 655 h 845"/>
                <a:gd name="T84" fmla="*/ 25 w 132"/>
                <a:gd name="T85" fmla="*/ 640 h 845"/>
                <a:gd name="T86" fmla="*/ 18 w 132"/>
                <a:gd name="T87" fmla="*/ 605 h 845"/>
                <a:gd name="T88" fmla="*/ 35 w 132"/>
                <a:gd name="T89" fmla="*/ 609 h 845"/>
                <a:gd name="T90" fmla="*/ 18 w 132"/>
                <a:gd name="T91" fmla="*/ 591 h 845"/>
                <a:gd name="T92" fmla="*/ 22 w 132"/>
                <a:gd name="T93" fmla="*/ 576 h 845"/>
                <a:gd name="T94" fmla="*/ 0 w 132"/>
                <a:gd name="T95" fmla="*/ 578 h 8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845">
                  <a:moveTo>
                    <a:pt x="0" y="658"/>
                  </a:moveTo>
                  <a:lnTo>
                    <a:pt x="10" y="633"/>
                  </a:lnTo>
                  <a:lnTo>
                    <a:pt x="27" y="651"/>
                  </a:lnTo>
                  <a:lnTo>
                    <a:pt x="45" y="609"/>
                  </a:lnTo>
                  <a:lnTo>
                    <a:pt x="37" y="591"/>
                  </a:lnTo>
                  <a:lnTo>
                    <a:pt x="51" y="531"/>
                  </a:lnTo>
                  <a:lnTo>
                    <a:pt x="27" y="527"/>
                  </a:lnTo>
                  <a:lnTo>
                    <a:pt x="31" y="431"/>
                  </a:lnTo>
                  <a:lnTo>
                    <a:pt x="64" y="329"/>
                  </a:lnTo>
                  <a:lnTo>
                    <a:pt x="62" y="244"/>
                  </a:lnTo>
                  <a:lnTo>
                    <a:pt x="85" y="84"/>
                  </a:lnTo>
                  <a:lnTo>
                    <a:pt x="79" y="13"/>
                  </a:lnTo>
                  <a:lnTo>
                    <a:pt x="93" y="0"/>
                  </a:lnTo>
                  <a:lnTo>
                    <a:pt x="110" y="35"/>
                  </a:lnTo>
                  <a:lnTo>
                    <a:pt x="120" y="113"/>
                  </a:lnTo>
                  <a:lnTo>
                    <a:pt x="131" y="113"/>
                  </a:lnTo>
                  <a:lnTo>
                    <a:pt x="131" y="137"/>
                  </a:lnTo>
                  <a:lnTo>
                    <a:pt x="112" y="146"/>
                  </a:lnTo>
                  <a:lnTo>
                    <a:pt x="112" y="197"/>
                  </a:lnTo>
                  <a:lnTo>
                    <a:pt x="93" y="224"/>
                  </a:lnTo>
                  <a:lnTo>
                    <a:pt x="81" y="293"/>
                  </a:lnTo>
                  <a:lnTo>
                    <a:pt x="89" y="360"/>
                  </a:lnTo>
                  <a:lnTo>
                    <a:pt x="70" y="415"/>
                  </a:lnTo>
                  <a:lnTo>
                    <a:pt x="56" y="553"/>
                  </a:lnTo>
                  <a:lnTo>
                    <a:pt x="66" y="604"/>
                  </a:lnTo>
                  <a:lnTo>
                    <a:pt x="56" y="609"/>
                  </a:lnTo>
                  <a:lnTo>
                    <a:pt x="62" y="653"/>
                  </a:lnTo>
                  <a:lnTo>
                    <a:pt x="35" y="748"/>
                  </a:lnTo>
                  <a:lnTo>
                    <a:pt x="37" y="763"/>
                  </a:lnTo>
                  <a:lnTo>
                    <a:pt x="49" y="759"/>
                  </a:lnTo>
                  <a:lnTo>
                    <a:pt x="56" y="795"/>
                  </a:lnTo>
                  <a:lnTo>
                    <a:pt x="112" y="803"/>
                  </a:lnTo>
                  <a:lnTo>
                    <a:pt x="74" y="817"/>
                  </a:lnTo>
                  <a:lnTo>
                    <a:pt x="70" y="844"/>
                  </a:lnTo>
                  <a:lnTo>
                    <a:pt x="54" y="835"/>
                  </a:lnTo>
                  <a:lnTo>
                    <a:pt x="72" y="817"/>
                  </a:lnTo>
                  <a:lnTo>
                    <a:pt x="45" y="810"/>
                  </a:lnTo>
                  <a:lnTo>
                    <a:pt x="41" y="781"/>
                  </a:lnTo>
                  <a:lnTo>
                    <a:pt x="35" y="795"/>
                  </a:lnTo>
                  <a:lnTo>
                    <a:pt x="22" y="768"/>
                  </a:lnTo>
                  <a:lnTo>
                    <a:pt x="29" y="759"/>
                  </a:lnTo>
                  <a:lnTo>
                    <a:pt x="18" y="746"/>
                  </a:lnTo>
                  <a:lnTo>
                    <a:pt x="27" y="729"/>
                  </a:lnTo>
                  <a:lnTo>
                    <a:pt x="18" y="689"/>
                  </a:lnTo>
                  <a:lnTo>
                    <a:pt x="37" y="693"/>
                  </a:lnTo>
                  <a:lnTo>
                    <a:pt x="18" y="673"/>
                  </a:lnTo>
                  <a:lnTo>
                    <a:pt x="22" y="656"/>
                  </a:lnTo>
                  <a:lnTo>
                    <a:pt x="0" y="65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0" name="Freeform 145"/>
            <p:cNvSpPr>
              <a:spLocks/>
            </p:cNvSpPr>
            <p:nvPr/>
          </p:nvSpPr>
          <p:spPr bwMode="auto">
            <a:xfrm>
              <a:off x="1514" y="3993"/>
              <a:ext cx="19" cy="32"/>
            </a:xfrm>
            <a:custGeom>
              <a:avLst/>
              <a:gdLst>
                <a:gd name="T0" fmla="*/ 0 w 20"/>
                <a:gd name="T1" fmla="*/ 11 h 34"/>
                <a:gd name="T2" fmla="*/ 9 w 20"/>
                <a:gd name="T3" fmla="*/ 0 h 34"/>
                <a:gd name="T4" fmla="*/ 17 w 20"/>
                <a:gd name="T5" fmla="*/ 29 h 34"/>
                <a:gd name="T6" fmla="*/ 0 w 20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4">
                  <a:moveTo>
                    <a:pt x="0" y="13"/>
                  </a:moveTo>
                  <a:lnTo>
                    <a:pt x="9" y="0"/>
                  </a:lnTo>
                  <a:lnTo>
                    <a:pt x="19" y="33"/>
                  </a:lnTo>
                  <a:lnTo>
                    <a:pt x="0" y="1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1" name="Freeform 146"/>
            <p:cNvSpPr>
              <a:spLocks/>
            </p:cNvSpPr>
            <p:nvPr/>
          </p:nvSpPr>
          <p:spPr bwMode="auto">
            <a:xfrm>
              <a:off x="1526" y="3831"/>
              <a:ext cx="19" cy="39"/>
            </a:xfrm>
            <a:custGeom>
              <a:avLst/>
              <a:gdLst>
                <a:gd name="T0" fmla="*/ 0 w 19"/>
                <a:gd name="T1" fmla="*/ 29 h 41"/>
                <a:gd name="T2" fmla="*/ 18 w 19"/>
                <a:gd name="T3" fmla="*/ 0 h 41"/>
                <a:gd name="T4" fmla="*/ 18 w 19"/>
                <a:gd name="T5" fmla="*/ 36 h 41"/>
                <a:gd name="T6" fmla="*/ 0 w 19"/>
                <a:gd name="T7" fmla="*/ 29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1">
                  <a:moveTo>
                    <a:pt x="0" y="33"/>
                  </a:moveTo>
                  <a:lnTo>
                    <a:pt x="18" y="0"/>
                  </a:lnTo>
                  <a:lnTo>
                    <a:pt x="18" y="40"/>
                  </a:lnTo>
                  <a:lnTo>
                    <a:pt x="0" y="3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2" name="Freeform 147"/>
            <p:cNvSpPr>
              <a:spLocks/>
            </p:cNvSpPr>
            <p:nvPr/>
          </p:nvSpPr>
          <p:spPr bwMode="auto">
            <a:xfrm>
              <a:off x="1540" y="4115"/>
              <a:ext cx="21" cy="17"/>
            </a:xfrm>
            <a:custGeom>
              <a:avLst/>
              <a:gdLst>
                <a:gd name="T0" fmla="*/ 0 w 21"/>
                <a:gd name="T1" fmla="*/ 0 h 18"/>
                <a:gd name="T2" fmla="*/ 18 w 21"/>
                <a:gd name="T3" fmla="*/ 2 h 18"/>
                <a:gd name="T4" fmla="*/ 20 w 21"/>
                <a:gd name="T5" fmla="*/ 15 h 18"/>
                <a:gd name="T6" fmla="*/ 0 w 2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8">
                  <a:moveTo>
                    <a:pt x="0" y="0"/>
                  </a:moveTo>
                  <a:lnTo>
                    <a:pt x="18" y="2"/>
                  </a:lnTo>
                  <a:lnTo>
                    <a:pt x="20" y="17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Freeform 148"/>
            <p:cNvSpPr>
              <a:spLocks/>
            </p:cNvSpPr>
            <p:nvPr/>
          </p:nvSpPr>
          <p:spPr bwMode="auto">
            <a:xfrm>
              <a:off x="1540" y="4075"/>
              <a:ext cx="32" cy="40"/>
            </a:xfrm>
            <a:custGeom>
              <a:avLst/>
              <a:gdLst>
                <a:gd name="T0" fmla="*/ 0 w 33"/>
                <a:gd name="T1" fmla="*/ 7 h 44"/>
                <a:gd name="T2" fmla="*/ 8 w 33"/>
                <a:gd name="T3" fmla="*/ 0 h 44"/>
                <a:gd name="T4" fmla="*/ 8 w 33"/>
                <a:gd name="T5" fmla="*/ 17 h 44"/>
                <a:gd name="T6" fmla="*/ 30 w 33"/>
                <a:gd name="T7" fmla="*/ 23 h 44"/>
                <a:gd name="T8" fmla="*/ 16 w 33"/>
                <a:gd name="T9" fmla="*/ 35 h 44"/>
                <a:gd name="T10" fmla="*/ 0 w 33"/>
                <a:gd name="T11" fmla="*/ 7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4">
                  <a:moveTo>
                    <a:pt x="0" y="9"/>
                  </a:moveTo>
                  <a:lnTo>
                    <a:pt x="8" y="0"/>
                  </a:lnTo>
                  <a:lnTo>
                    <a:pt x="8" y="21"/>
                  </a:lnTo>
                  <a:lnTo>
                    <a:pt x="32" y="28"/>
                  </a:lnTo>
                  <a:lnTo>
                    <a:pt x="16" y="43"/>
                  </a:lnTo>
                  <a:lnTo>
                    <a:pt x="0" y="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Freeform 149"/>
            <p:cNvSpPr>
              <a:spLocks/>
            </p:cNvSpPr>
            <p:nvPr/>
          </p:nvSpPr>
          <p:spPr bwMode="auto">
            <a:xfrm>
              <a:off x="1563" y="4126"/>
              <a:ext cx="20" cy="17"/>
            </a:xfrm>
            <a:custGeom>
              <a:avLst/>
              <a:gdLst>
                <a:gd name="T0" fmla="*/ 0 w 20"/>
                <a:gd name="T1" fmla="*/ 10 h 18"/>
                <a:gd name="T2" fmla="*/ 6 w 20"/>
                <a:gd name="T3" fmla="*/ 0 h 18"/>
                <a:gd name="T4" fmla="*/ 19 w 20"/>
                <a:gd name="T5" fmla="*/ 15 h 18"/>
                <a:gd name="T6" fmla="*/ 0 w 20"/>
                <a:gd name="T7" fmla="*/ 1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0" y="12"/>
                  </a:moveTo>
                  <a:lnTo>
                    <a:pt x="6" y="0"/>
                  </a:lnTo>
                  <a:lnTo>
                    <a:pt x="19" y="17"/>
                  </a:lnTo>
                  <a:lnTo>
                    <a:pt x="0" y="1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5" name="Freeform 150"/>
            <p:cNvSpPr>
              <a:spLocks/>
            </p:cNvSpPr>
            <p:nvPr/>
          </p:nvSpPr>
          <p:spPr bwMode="auto">
            <a:xfrm>
              <a:off x="1571" y="4092"/>
              <a:ext cx="49" cy="59"/>
            </a:xfrm>
            <a:custGeom>
              <a:avLst/>
              <a:gdLst>
                <a:gd name="T0" fmla="*/ 0 w 50"/>
                <a:gd name="T1" fmla="*/ 46 h 60"/>
                <a:gd name="T2" fmla="*/ 8 w 50"/>
                <a:gd name="T3" fmla="*/ 37 h 60"/>
                <a:gd name="T4" fmla="*/ 32 w 50"/>
                <a:gd name="T5" fmla="*/ 43 h 60"/>
                <a:gd name="T6" fmla="*/ 23 w 50"/>
                <a:gd name="T7" fmla="*/ 30 h 60"/>
                <a:gd name="T8" fmla="*/ 34 w 50"/>
                <a:gd name="T9" fmla="*/ 19 h 60"/>
                <a:gd name="T10" fmla="*/ 17 w 50"/>
                <a:gd name="T11" fmla="*/ 17 h 60"/>
                <a:gd name="T12" fmla="*/ 17 w 50"/>
                <a:gd name="T13" fmla="*/ 4 h 60"/>
                <a:gd name="T14" fmla="*/ 44 w 50"/>
                <a:gd name="T15" fmla="*/ 0 h 60"/>
                <a:gd name="T16" fmla="*/ 47 w 50"/>
                <a:gd name="T17" fmla="*/ 57 h 60"/>
                <a:gd name="T18" fmla="*/ 0 w 50"/>
                <a:gd name="T19" fmla="*/ 46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60">
                  <a:moveTo>
                    <a:pt x="0" y="48"/>
                  </a:moveTo>
                  <a:lnTo>
                    <a:pt x="8" y="39"/>
                  </a:lnTo>
                  <a:lnTo>
                    <a:pt x="34" y="45"/>
                  </a:lnTo>
                  <a:lnTo>
                    <a:pt x="23" y="30"/>
                  </a:lnTo>
                  <a:lnTo>
                    <a:pt x="36" y="19"/>
                  </a:lnTo>
                  <a:lnTo>
                    <a:pt x="17" y="17"/>
                  </a:lnTo>
                  <a:lnTo>
                    <a:pt x="17" y="4"/>
                  </a:lnTo>
                  <a:lnTo>
                    <a:pt x="46" y="0"/>
                  </a:lnTo>
                  <a:lnTo>
                    <a:pt x="49" y="59"/>
                  </a:lnTo>
                  <a:lnTo>
                    <a:pt x="0" y="4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Freeform 151"/>
            <p:cNvSpPr>
              <a:spLocks/>
            </p:cNvSpPr>
            <p:nvPr/>
          </p:nvSpPr>
          <p:spPr bwMode="auto">
            <a:xfrm>
              <a:off x="1595" y="4159"/>
              <a:ext cx="35" cy="17"/>
            </a:xfrm>
            <a:custGeom>
              <a:avLst/>
              <a:gdLst>
                <a:gd name="T0" fmla="*/ 0 w 36"/>
                <a:gd name="T1" fmla="*/ 0 h 19"/>
                <a:gd name="T2" fmla="*/ 30 w 36"/>
                <a:gd name="T3" fmla="*/ 4 h 19"/>
                <a:gd name="T4" fmla="*/ 33 w 36"/>
                <a:gd name="T5" fmla="*/ 14 h 19"/>
                <a:gd name="T6" fmla="*/ 0 w 36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9">
                  <a:moveTo>
                    <a:pt x="0" y="0"/>
                  </a:moveTo>
                  <a:lnTo>
                    <a:pt x="32" y="6"/>
                  </a:lnTo>
                  <a:lnTo>
                    <a:pt x="35" y="18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Freeform 152"/>
            <p:cNvSpPr>
              <a:spLocks/>
            </p:cNvSpPr>
            <p:nvPr/>
          </p:nvSpPr>
          <p:spPr bwMode="auto">
            <a:xfrm>
              <a:off x="1627" y="4152"/>
              <a:ext cx="17" cy="16"/>
            </a:xfrm>
            <a:custGeom>
              <a:avLst/>
              <a:gdLst>
                <a:gd name="T0" fmla="*/ 0 w 18"/>
                <a:gd name="T1" fmla="*/ 13 h 18"/>
                <a:gd name="T2" fmla="*/ 4 w 18"/>
                <a:gd name="T3" fmla="*/ 0 h 18"/>
                <a:gd name="T4" fmla="*/ 15 w 18"/>
                <a:gd name="T5" fmla="*/ 13 h 18"/>
                <a:gd name="T6" fmla="*/ 0 w 18"/>
                <a:gd name="T7" fmla="*/ 13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8">
                  <a:moveTo>
                    <a:pt x="0" y="17"/>
                  </a:moveTo>
                  <a:lnTo>
                    <a:pt x="4" y="0"/>
                  </a:lnTo>
                  <a:lnTo>
                    <a:pt x="17" y="17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8" name="Freeform 153"/>
            <p:cNvSpPr>
              <a:spLocks/>
            </p:cNvSpPr>
            <p:nvPr/>
          </p:nvSpPr>
          <p:spPr bwMode="auto">
            <a:xfrm>
              <a:off x="1461" y="2767"/>
              <a:ext cx="186" cy="312"/>
            </a:xfrm>
            <a:custGeom>
              <a:avLst/>
              <a:gdLst>
                <a:gd name="T0" fmla="*/ 0 w 191"/>
                <a:gd name="T1" fmla="*/ 193 h 333"/>
                <a:gd name="T2" fmla="*/ 20 w 191"/>
                <a:gd name="T3" fmla="*/ 215 h 333"/>
                <a:gd name="T4" fmla="*/ 55 w 191"/>
                <a:gd name="T5" fmla="*/ 220 h 333"/>
                <a:gd name="T6" fmla="*/ 86 w 191"/>
                <a:gd name="T7" fmla="*/ 258 h 333"/>
                <a:gd name="T8" fmla="*/ 129 w 191"/>
                <a:gd name="T9" fmla="*/ 263 h 333"/>
                <a:gd name="T10" fmla="*/ 124 w 191"/>
                <a:gd name="T11" fmla="*/ 284 h 333"/>
                <a:gd name="T12" fmla="*/ 132 w 191"/>
                <a:gd name="T13" fmla="*/ 291 h 333"/>
                <a:gd name="T14" fmla="*/ 140 w 191"/>
                <a:gd name="T15" fmla="*/ 241 h 333"/>
                <a:gd name="T16" fmla="*/ 132 w 191"/>
                <a:gd name="T17" fmla="*/ 209 h 333"/>
                <a:gd name="T18" fmla="*/ 146 w 191"/>
                <a:gd name="T19" fmla="*/ 207 h 333"/>
                <a:gd name="T20" fmla="*/ 134 w 191"/>
                <a:gd name="T21" fmla="*/ 187 h 333"/>
                <a:gd name="T22" fmla="*/ 171 w 191"/>
                <a:gd name="T23" fmla="*/ 182 h 333"/>
                <a:gd name="T24" fmla="*/ 180 w 191"/>
                <a:gd name="T25" fmla="*/ 195 h 333"/>
                <a:gd name="T26" fmla="*/ 166 w 191"/>
                <a:gd name="T27" fmla="*/ 170 h 333"/>
                <a:gd name="T28" fmla="*/ 169 w 191"/>
                <a:gd name="T29" fmla="*/ 109 h 333"/>
                <a:gd name="T30" fmla="*/ 140 w 191"/>
                <a:gd name="T31" fmla="*/ 111 h 333"/>
                <a:gd name="T32" fmla="*/ 132 w 191"/>
                <a:gd name="T33" fmla="*/ 96 h 333"/>
                <a:gd name="T34" fmla="*/ 101 w 191"/>
                <a:gd name="T35" fmla="*/ 93 h 333"/>
                <a:gd name="T36" fmla="*/ 84 w 191"/>
                <a:gd name="T37" fmla="*/ 56 h 333"/>
                <a:gd name="T38" fmla="*/ 111 w 191"/>
                <a:gd name="T39" fmla="*/ 9 h 333"/>
                <a:gd name="T40" fmla="*/ 107 w 191"/>
                <a:gd name="T41" fmla="*/ 0 h 333"/>
                <a:gd name="T42" fmla="*/ 56 w 191"/>
                <a:gd name="T43" fmla="*/ 24 h 333"/>
                <a:gd name="T44" fmla="*/ 28 w 191"/>
                <a:gd name="T45" fmla="*/ 78 h 333"/>
                <a:gd name="T46" fmla="*/ 19 w 191"/>
                <a:gd name="T47" fmla="*/ 64 h 333"/>
                <a:gd name="T48" fmla="*/ 14 w 191"/>
                <a:gd name="T49" fmla="*/ 90 h 333"/>
                <a:gd name="T50" fmla="*/ 19 w 191"/>
                <a:gd name="T51" fmla="*/ 148 h 333"/>
                <a:gd name="T52" fmla="*/ 28 w 191"/>
                <a:gd name="T53" fmla="*/ 148 h 333"/>
                <a:gd name="T54" fmla="*/ 0 w 191"/>
                <a:gd name="T55" fmla="*/ 193 h 3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1" h="333">
                  <a:moveTo>
                    <a:pt x="0" y="220"/>
                  </a:moveTo>
                  <a:lnTo>
                    <a:pt x="22" y="245"/>
                  </a:lnTo>
                  <a:lnTo>
                    <a:pt x="57" y="251"/>
                  </a:lnTo>
                  <a:lnTo>
                    <a:pt x="90" y="294"/>
                  </a:lnTo>
                  <a:lnTo>
                    <a:pt x="136" y="300"/>
                  </a:lnTo>
                  <a:lnTo>
                    <a:pt x="130" y="323"/>
                  </a:lnTo>
                  <a:lnTo>
                    <a:pt x="140" y="332"/>
                  </a:lnTo>
                  <a:lnTo>
                    <a:pt x="148" y="274"/>
                  </a:lnTo>
                  <a:lnTo>
                    <a:pt x="140" y="238"/>
                  </a:lnTo>
                  <a:lnTo>
                    <a:pt x="154" y="236"/>
                  </a:lnTo>
                  <a:lnTo>
                    <a:pt x="142" y="213"/>
                  </a:lnTo>
                  <a:lnTo>
                    <a:pt x="181" y="207"/>
                  </a:lnTo>
                  <a:lnTo>
                    <a:pt x="190" y="222"/>
                  </a:lnTo>
                  <a:lnTo>
                    <a:pt x="175" y="193"/>
                  </a:lnTo>
                  <a:lnTo>
                    <a:pt x="179" y="124"/>
                  </a:lnTo>
                  <a:lnTo>
                    <a:pt x="148" y="127"/>
                  </a:lnTo>
                  <a:lnTo>
                    <a:pt x="140" y="109"/>
                  </a:lnTo>
                  <a:lnTo>
                    <a:pt x="107" y="106"/>
                  </a:lnTo>
                  <a:lnTo>
                    <a:pt x="88" y="64"/>
                  </a:lnTo>
                  <a:lnTo>
                    <a:pt x="117" y="11"/>
                  </a:lnTo>
                  <a:lnTo>
                    <a:pt x="113" y="0"/>
                  </a:lnTo>
                  <a:lnTo>
                    <a:pt x="59" y="28"/>
                  </a:lnTo>
                  <a:lnTo>
                    <a:pt x="30" y="89"/>
                  </a:lnTo>
                  <a:lnTo>
                    <a:pt x="20" y="73"/>
                  </a:lnTo>
                  <a:lnTo>
                    <a:pt x="14" y="102"/>
                  </a:lnTo>
                  <a:lnTo>
                    <a:pt x="20" y="169"/>
                  </a:lnTo>
                  <a:lnTo>
                    <a:pt x="30" y="169"/>
                  </a:lnTo>
                  <a:lnTo>
                    <a:pt x="0" y="22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" name="Freeform 154"/>
            <p:cNvSpPr>
              <a:spLocks/>
            </p:cNvSpPr>
            <p:nvPr/>
          </p:nvSpPr>
          <p:spPr bwMode="auto">
            <a:xfrm>
              <a:off x="1355" y="2791"/>
              <a:ext cx="51" cy="51"/>
            </a:xfrm>
            <a:custGeom>
              <a:avLst/>
              <a:gdLst>
                <a:gd name="T0" fmla="*/ 0 w 53"/>
                <a:gd name="T1" fmla="*/ 0 h 54"/>
                <a:gd name="T2" fmla="*/ 0 w 53"/>
                <a:gd name="T3" fmla="*/ 18 h 54"/>
                <a:gd name="T4" fmla="*/ 10 w 53"/>
                <a:gd name="T5" fmla="*/ 16 h 54"/>
                <a:gd name="T6" fmla="*/ 39 w 53"/>
                <a:gd name="T7" fmla="*/ 47 h 54"/>
                <a:gd name="T8" fmla="*/ 48 w 53"/>
                <a:gd name="T9" fmla="*/ 25 h 54"/>
                <a:gd name="T10" fmla="*/ 31 w 53"/>
                <a:gd name="T11" fmla="*/ 2 h 54"/>
                <a:gd name="T12" fmla="*/ 0 w 5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4">
                  <a:moveTo>
                    <a:pt x="0" y="0"/>
                  </a:moveTo>
                  <a:lnTo>
                    <a:pt x="0" y="20"/>
                  </a:lnTo>
                  <a:lnTo>
                    <a:pt x="10" y="18"/>
                  </a:lnTo>
                  <a:lnTo>
                    <a:pt x="43" y="53"/>
                  </a:lnTo>
                  <a:lnTo>
                    <a:pt x="52" y="27"/>
                  </a:lnTo>
                  <a:lnTo>
                    <a:pt x="33" y="2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0" name="Freeform 155"/>
            <p:cNvSpPr>
              <a:spLocks/>
            </p:cNvSpPr>
            <p:nvPr/>
          </p:nvSpPr>
          <p:spPr bwMode="auto">
            <a:xfrm>
              <a:off x="1362" y="2558"/>
              <a:ext cx="170" cy="65"/>
            </a:xfrm>
            <a:custGeom>
              <a:avLst/>
              <a:gdLst>
                <a:gd name="T0" fmla="*/ 0 w 174"/>
                <a:gd name="T1" fmla="*/ 24 h 69"/>
                <a:gd name="T2" fmla="*/ 21 w 174"/>
                <a:gd name="T3" fmla="*/ 2 h 69"/>
                <a:gd name="T4" fmla="*/ 64 w 174"/>
                <a:gd name="T5" fmla="*/ 0 h 69"/>
                <a:gd name="T6" fmla="*/ 165 w 174"/>
                <a:gd name="T7" fmla="*/ 52 h 69"/>
                <a:gd name="T8" fmla="*/ 110 w 174"/>
                <a:gd name="T9" fmla="*/ 60 h 69"/>
                <a:gd name="T10" fmla="*/ 121 w 174"/>
                <a:gd name="T11" fmla="*/ 48 h 69"/>
                <a:gd name="T12" fmla="*/ 96 w 174"/>
                <a:gd name="T13" fmla="*/ 30 h 69"/>
                <a:gd name="T14" fmla="*/ 45 w 174"/>
                <a:gd name="T15" fmla="*/ 18 h 69"/>
                <a:gd name="T16" fmla="*/ 48 w 174"/>
                <a:gd name="T17" fmla="*/ 8 h 69"/>
                <a:gd name="T18" fmla="*/ 0 w 174"/>
                <a:gd name="T19" fmla="*/ 24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4" h="69">
                  <a:moveTo>
                    <a:pt x="0" y="27"/>
                  </a:moveTo>
                  <a:lnTo>
                    <a:pt x="22" y="2"/>
                  </a:lnTo>
                  <a:lnTo>
                    <a:pt x="68" y="0"/>
                  </a:lnTo>
                  <a:lnTo>
                    <a:pt x="173" y="58"/>
                  </a:lnTo>
                  <a:lnTo>
                    <a:pt x="116" y="68"/>
                  </a:lnTo>
                  <a:lnTo>
                    <a:pt x="127" y="54"/>
                  </a:lnTo>
                  <a:lnTo>
                    <a:pt x="100" y="34"/>
                  </a:lnTo>
                  <a:lnTo>
                    <a:pt x="47" y="20"/>
                  </a:lnTo>
                  <a:lnTo>
                    <a:pt x="50" y="9"/>
                  </a:lnTo>
                  <a:lnTo>
                    <a:pt x="0" y="2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1" name="Freeform 156"/>
            <p:cNvSpPr>
              <a:spLocks/>
            </p:cNvSpPr>
            <p:nvPr/>
          </p:nvSpPr>
          <p:spPr bwMode="auto">
            <a:xfrm>
              <a:off x="1569" y="2623"/>
              <a:ext cx="52" cy="36"/>
            </a:xfrm>
            <a:custGeom>
              <a:avLst/>
              <a:gdLst>
                <a:gd name="T0" fmla="*/ 0 w 53"/>
                <a:gd name="T1" fmla="*/ 0 h 37"/>
                <a:gd name="T2" fmla="*/ 0 w 53"/>
                <a:gd name="T3" fmla="*/ 34 h 37"/>
                <a:gd name="T4" fmla="*/ 50 w 53"/>
                <a:gd name="T5" fmla="*/ 21 h 37"/>
                <a:gd name="T6" fmla="*/ 27 w 53"/>
                <a:gd name="T7" fmla="*/ 2 h 37"/>
                <a:gd name="T8" fmla="*/ 0 w 5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7">
                  <a:moveTo>
                    <a:pt x="0" y="0"/>
                  </a:moveTo>
                  <a:lnTo>
                    <a:pt x="0" y="36"/>
                  </a:lnTo>
                  <a:lnTo>
                    <a:pt x="52" y="23"/>
                  </a:lnTo>
                  <a:lnTo>
                    <a:pt x="29" y="2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2" name="Freeform 157"/>
            <p:cNvSpPr>
              <a:spLocks/>
            </p:cNvSpPr>
            <p:nvPr/>
          </p:nvSpPr>
          <p:spPr bwMode="auto">
            <a:xfrm>
              <a:off x="1427" y="2975"/>
              <a:ext cx="76" cy="120"/>
            </a:xfrm>
            <a:custGeom>
              <a:avLst/>
              <a:gdLst>
                <a:gd name="T0" fmla="*/ 0 w 90"/>
                <a:gd name="T1" fmla="*/ 42 h 127"/>
                <a:gd name="T2" fmla="*/ 2 w 90"/>
                <a:gd name="T3" fmla="*/ 64 h 127"/>
                <a:gd name="T4" fmla="*/ 12 w 90"/>
                <a:gd name="T5" fmla="*/ 73 h 127"/>
                <a:gd name="T6" fmla="*/ 6 w 90"/>
                <a:gd name="T7" fmla="*/ 89 h 127"/>
                <a:gd name="T8" fmla="*/ 4 w 90"/>
                <a:gd name="T9" fmla="*/ 108 h 127"/>
                <a:gd name="T10" fmla="*/ 19 w 90"/>
                <a:gd name="T11" fmla="*/ 112 h 127"/>
                <a:gd name="T12" fmla="*/ 32 w 90"/>
                <a:gd name="T13" fmla="*/ 80 h 127"/>
                <a:gd name="T14" fmla="*/ 58 w 90"/>
                <a:gd name="T15" fmla="*/ 57 h 127"/>
                <a:gd name="T16" fmla="*/ 63 w 90"/>
                <a:gd name="T17" fmla="*/ 26 h 127"/>
                <a:gd name="T18" fmla="*/ 39 w 90"/>
                <a:gd name="T19" fmla="*/ 20 h 127"/>
                <a:gd name="T20" fmla="*/ 24 w 90"/>
                <a:gd name="T21" fmla="*/ 0 h 127"/>
                <a:gd name="T22" fmla="*/ 10 w 90"/>
                <a:gd name="T23" fmla="*/ 9 h 127"/>
                <a:gd name="T24" fmla="*/ 0 w 90"/>
                <a:gd name="T25" fmla="*/ 42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27">
                  <a:moveTo>
                    <a:pt x="0" y="47"/>
                  </a:moveTo>
                  <a:lnTo>
                    <a:pt x="2" y="72"/>
                  </a:lnTo>
                  <a:lnTo>
                    <a:pt x="16" y="81"/>
                  </a:lnTo>
                  <a:lnTo>
                    <a:pt x="8" y="99"/>
                  </a:lnTo>
                  <a:lnTo>
                    <a:pt x="6" y="121"/>
                  </a:lnTo>
                  <a:lnTo>
                    <a:pt x="26" y="126"/>
                  </a:lnTo>
                  <a:lnTo>
                    <a:pt x="45" y="90"/>
                  </a:lnTo>
                  <a:lnTo>
                    <a:pt x="82" y="63"/>
                  </a:lnTo>
                  <a:lnTo>
                    <a:pt x="89" y="29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14" y="11"/>
                  </a:lnTo>
                  <a:lnTo>
                    <a:pt x="0" y="4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3" name="Freeform 158"/>
            <p:cNvSpPr>
              <a:spLocks/>
            </p:cNvSpPr>
            <p:nvPr/>
          </p:nvSpPr>
          <p:spPr bwMode="auto">
            <a:xfrm>
              <a:off x="1285" y="2726"/>
              <a:ext cx="34" cy="23"/>
            </a:xfrm>
            <a:custGeom>
              <a:avLst/>
              <a:gdLst>
                <a:gd name="T0" fmla="*/ 0 w 35"/>
                <a:gd name="T1" fmla="*/ 17 h 23"/>
                <a:gd name="T2" fmla="*/ 10 w 35"/>
                <a:gd name="T3" fmla="*/ 0 h 23"/>
                <a:gd name="T4" fmla="*/ 32 w 35"/>
                <a:gd name="T5" fmla="*/ 22 h 23"/>
                <a:gd name="T6" fmla="*/ 0 w 35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3">
                  <a:moveTo>
                    <a:pt x="0" y="17"/>
                  </a:moveTo>
                  <a:lnTo>
                    <a:pt x="10" y="0"/>
                  </a:lnTo>
                  <a:lnTo>
                    <a:pt x="34" y="22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4" name="Freeform 159"/>
            <p:cNvSpPr>
              <a:spLocks/>
            </p:cNvSpPr>
            <p:nvPr/>
          </p:nvSpPr>
          <p:spPr bwMode="auto">
            <a:xfrm>
              <a:off x="1737" y="4061"/>
              <a:ext cx="25" cy="18"/>
            </a:xfrm>
            <a:custGeom>
              <a:avLst/>
              <a:gdLst>
                <a:gd name="T0" fmla="*/ 0 w 25"/>
                <a:gd name="T1" fmla="*/ 16 h 19"/>
                <a:gd name="T2" fmla="*/ 15 w 25"/>
                <a:gd name="T3" fmla="*/ 6 h 19"/>
                <a:gd name="T4" fmla="*/ 6 w 25"/>
                <a:gd name="T5" fmla="*/ 0 h 19"/>
                <a:gd name="T6" fmla="*/ 24 w 25"/>
                <a:gd name="T7" fmla="*/ 0 h 19"/>
                <a:gd name="T8" fmla="*/ 0 w 25"/>
                <a:gd name="T9" fmla="*/ 1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9">
                  <a:moveTo>
                    <a:pt x="0" y="18"/>
                  </a:moveTo>
                  <a:lnTo>
                    <a:pt x="15" y="6"/>
                  </a:lnTo>
                  <a:lnTo>
                    <a:pt x="6" y="0"/>
                  </a:lnTo>
                  <a:lnTo>
                    <a:pt x="24" y="0"/>
                  </a:lnTo>
                  <a:lnTo>
                    <a:pt x="0" y="1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5" name="Freeform 160"/>
            <p:cNvSpPr>
              <a:spLocks/>
            </p:cNvSpPr>
            <p:nvPr/>
          </p:nvSpPr>
          <p:spPr bwMode="auto">
            <a:xfrm>
              <a:off x="1757" y="4059"/>
              <a:ext cx="27" cy="20"/>
            </a:xfrm>
            <a:custGeom>
              <a:avLst/>
              <a:gdLst>
                <a:gd name="T0" fmla="*/ 0 w 28"/>
                <a:gd name="T1" fmla="*/ 18 h 21"/>
                <a:gd name="T2" fmla="*/ 12 w 28"/>
                <a:gd name="T3" fmla="*/ 0 h 21"/>
                <a:gd name="T4" fmla="*/ 25 w 28"/>
                <a:gd name="T5" fmla="*/ 6 h 21"/>
                <a:gd name="T6" fmla="*/ 0 w 28"/>
                <a:gd name="T7" fmla="*/ 18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1">
                  <a:moveTo>
                    <a:pt x="0" y="20"/>
                  </a:moveTo>
                  <a:lnTo>
                    <a:pt x="12" y="0"/>
                  </a:lnTo>
                  <a:lnTo>
                    <a:pt x="27" y="6"/>
                  </a:lnTo>
                  <a:lnTo>
                    <a:pt x="0" y="2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6" name="Freeform 161"/>
            <p:cNvSpPr>
              <a:spLocks/>
            </p:cNvSpPr>
            <p:nvPr/>
          </p:nvSpPr>
          <p:spPr bwMode="auto">
            <a:xfrm>
              <a:off x="1842" y="2895"/>
              <a:ext cx="45" cy="65"/>
            </a:xfrm>
            <a:custGeom>
              <a:avLst/>
              <a:gdLst>
                <a:gd name="T0" fmla="*/ 0 w 46"/>
                <a:gd name="T1" fmla="*/ 59 h 67"/>
                <a:gd name="T2" fmla="*/ 4 w 46"/>
                <a:gd name="T3" fmla="*/ 0 h 67"/>
                <a:gd name="T4" fmla="*/ 43 w 46"/>
                <a:gd name="T5" fmla="*/ 26 h 67"/>
                <a:gd name="T6" fmla="*/ 20 w 46"/>
                <a:gd name="T7" fmla="*/ 62 h 67"/>
                <a:gd name="T8" fmla="*/ 0 w 46"/>
                <a:gd name="T9" fmla="*/ 5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7">
                  <a:moveTo>
                    <a:pt x="0" y="63"/>
                  </a:moveTo>
                  <a:lnTo>
                    <a:pt x="4" y="0"/>
                  </a:lnTo>
                  <a:lnTo>
                    <a:pt x="45" y="28"/>
                  </a:lnTo>
                  <a:lnTo>
                    <a:pt x="20" y="66"/>
                  </a:lnTo>
                  <a:lnTo>
                    <a:pt x="0" y="6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7" name="Freeform 162"/>
            <p:cNvSpPr>
              <a:spLocks/>
            </p:cNvSpPr>
            <p:nvPr/>
          </p:nvSpPr>
          <p:spPr bwMode="auto">
            <a:xfrm>
              <a:off x="1250" y="2657"/>
              <a:ext cx="63" cy="84"/>
            </a:xfrm>
            <a:custGeom>
              <a:avLst/>
              <a:gdLst>
                <a:gd name="T0" fmla="*/ 0 w 64"/>
                <a:gd name="T1" fmla="*/ 61 h 89"/>
                <a:gd name="T2" fmla="*/ 12 w 64"/>
                <a:gd name="T3" fmla="*/ 34 h 89"/>
                <a:gd name="T4" fmla="*/ 29 w 64"/>
                <a:gd name="T5" fmla="*/ 32 h 89"/>
                <a:gd name="T6" fmla="*/ 12 w 64"/>
                <a:gd name="T7" fmla="*/ 8 h 89"/>
                <a:gd name="T8" fmla="*/ 48 w 64"/>
                <a:gd name="T9" fmla="*/ 0 h 89"/>
                <a:gd name="T10" fmla="*/ 52 w 64"/>
                <a:gd name="T11" fmla="*/ 38 h 89"/>
                <a:gd name="T12" fmla="*/ 61 w 64"/>
                <a:gd name="T13" fmla="*/ 40 h 89"/>
                <a:gd name="T14" fmla="*/ 44 w 64"/>
                <a:gd name="T15" fmla="*/ 64 h 89"/>
                <a:gd name="T16" fmla="*/ 33 w 64"/>
                <a:gd name="T17" fmla="*/ 78 h 89"/>
                <a:gd name="T18" fmla="*/ 0 w 64"/>
                <a:gd name="T19" fmla="*/ 61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89">
                  <a:moveTo>
                    <a:pt x="0" y="69"/>
                  </a:moveTo>
                  <a:lnTo>
                    <a:pt x="12" y="38"/>
                  </a:lnTo>
                  <a:lnTo>
                    <a:pt x="29" y="36"/>
                  </a:lnTo>
                  <a:lnTo>
                    <a:pt x="12" y="9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63" y="45"/>
                  </a:lnTo>
                  <a:lnTo>
                    <a:pt x="46" y="72"/>
                  </a:lnTo>
                  <a:lnTo>
                    <a:pt x="35" y="88"/>
                  </a:lnTo>
                  <a:lnTo>
                    <a:pt x="0" y="6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8" name="Freeform 163"/>
            <p:cNvSpPr>
              <a:spLocks/>
            </p:cNvSpPr>
            <p:nvPr/>
          </p:nvSpPr>
          <p:spPr bwMode="auto">
            <a:xfrm>
              <a:off x="1731" y="2842"/>
              <a:ext cx="77" cy="127"/>
            </a:xfrm>
            <a:custGeom>
              <a:avLst/>
              <a:gdLst>
                <a:gd name="T0" fmla="*/ 0 w 79"/>
                <a:gd name="T1" fmla="*/ 39 h 138"/>
                <a:gd name="T2" fmla="*/ 10 w 79"/>
                <a:gd name="T3" fmla="*/ 56 h 138"/>
                <a:gd name="T4" fmla="*/ 25 w 79"/>
                <a:gd name="T5" fmla="*/ 65 h 138"/>
                <a:gd name="T6" fmla="*/ 20 w 79"/>
                <a:gd name="T7" fmla="*/ 99 h 138"/>
                <a:gd name="T8" fmla="*/ 29 w 79"/>
                <a:gd name="T9" fmla="*/ 116 h 138"/>
                <a:gd name="T10" fmla="*/ 74 w 79"/>
                <a:gd name="T11" fmla="*/ 109 h 138"/>
                <a:gd name="T12" fmla="*/ 48 w 79"/>
                <a:gd name="T13" fmla="*/ 75 h 138"/>
                <a:gd name="T14" fmla="*/ 65 w 79"/>
                <a:gd name="T15" fmla="*/ 42 h 138"/>
                <a:gd name="T16" fmla="*/ 22 w 79"/>
                <a:gd name="T17" fmla="*/ 0 h 138"/>
                <a:gd name="T18" fmla="*/ 8 w 79"/>
                <a:gd name="T19" fmla="*/ 13 h 138"/>
                <a:gd name="T20" fmla="*/ 12 w 79"/>
                <a:gd name="T21" fmla="*/ 24 h 138"/>
                <a:gd name="T22" fmla="*/ 0 w 79"/>
                <a:gd name="T23" fmla="*/ 39 h 1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138">
                  <a:moveTo>
                    <a:pt x="0" y="46"/>
                  </a:moveTo>
                  <a:lnTo>
                    <a:pt x="10" y="66"/>
                  </a:lnTo>
                  <a:lnTo>
                    <a:pt x="27" y="77"/>
                  </a:lnTo>
                  <a:lnTo>
                    <a:pt x="22" y="117"/>
                  </a:lnTo>
                  <a:lnTo>
                    <a:pt x="31" y="137"/>
                  </a:lnTo>
                  <a:lnTo>
                    <a:pt x="78" y="128"/>
                  </a:lnTo>
                  <a:lnTo>
                    <a:pt x="50" y="88"/>
                  </a:lnTo>
                  <a:lnTo>
                    <a:pt x="69" y="50"/>
                  </a:lnTo>
                  <a:lnTo>
                    <a:pt x="24" y="0"/>
                  </a:lnTo>
                  <a:lnTo>
                    <a:pt x="8" y="15"/>
                  </a:lnTo>
                  <a:lnTo>
                    <a:pt x="12" y="28"/>
                  </a:lnTo>
                  <a:lnTo>
                    <a:pt x="0" y="4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9" name="Freeform 164"/>
            <p:cNvSpPr>
              <a:spLocks/>
            </p:cNvSpPr>
            <p:nvPr/>
          </p:nvSpPr>
          <p:spPr bwMode="auto">
            <a:xfrm>
              <a:off x="1526" y="2623"/>
              <a:ext cx="44" cy="36"/>
            </a:xfrm>
            <a:custGeom>
              <a:avLst/>
              <a:gdLst>
                <a:gd name="T0" fmla="*/ 0 w 45"/>
                <a:gd name="T1" fmla="*/ 23 h 37"/>
                <a:gd name="T2" fmla="*/ 31 w 45"/>
                <a:gd name="T3" fmla="*/ 21 h 37"/>
                <a:gd name="T4" fmla="*/ 16 w 45"/>
                <a:gd name="T5" fmla="*/ 2 h 37"/>
                <a:gd name="T6" fmla="*/ 42 w 45"/>
                <a:gd name="T7" fmla="*/ 0 h 37"/>
                <a:gd name="T8" fmla="*/ 42 w 45"/>
                <a:gd name="T9" fmla="*/ 34 h 37"/>
                <a:gd name="T10" fmla="*/ 0 w 45"/>
                <a:gd name="T11" fmla="*/ 2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7">
                  <a:moveTo>
                    <a:pt x="0" y="25"/>
                  </a:moveTo>
                  <a:lnTo>
                    <a:pt x="33" y="23"/>
                  </a:lnTo>
                  <a:lnTo>
                    <a:pt x="16" y="2"/>
                  </a:lnTo>
                  <a:lnTo>
                    <a:pt x="44" y="0"/>
                  </a:lnTo>
                  <a:lnTo>
                    <a:pt x="44" y="36"/>
                  </a:lnTo>
                  <a:lnTo>
                    <a:pt x="0" y="2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0" name="Freeform 165"/>
            <p:cNvSpPr>
              <a:spLocks/>
            </p:cNvSpPr>
            <p:nvPr/>
          </p:nvSpPr>
          <p:spPr bwMode="auto">
            <a:xfrm>
              <a:off x="1294" y="2699"/>
              <a:ext cx="95" cy="56"/>
            </a:xfrm>
            <a:custGeom>
              <a:avLst/>
              <a:gdLst>
                <a:gd name="T0" fmla="*/ 0 w 97"/>
                <a:gd name="T1" fmla="*/ 24 h 60"/>
                <a:gd name="T2" fmla="*/ 16 w 97"/>
                <a:gd name="T3" fmla="*/ 2 h 60"/>
                <a:gd name="T4" fmla="*/ 64 w 97"/>
                <a:gd name="T5" fmla="*/ 0 h 60"/>
                <a:gd name="T6" fmla="*/ 92 w 97"/>
                <a:gd name="T7" fmla="*/ 15 h 60"/>
                <a:gd name="T8" fmla="*/ 70 w 97"/>
                <a:gd name="T9" fmla="*/ 19 h 60"/>
                <a:gd name="T10" fmla="*/ 31 w 97"/>
                <a:gd name="T11" fmla="*/ 51 h 60"/>
                <a:gd name="T12" fmla="*/ 24 w 97"/>
                <a:gd name="T13" fmla="*/ 44 h 60"/>
                <a:gd name="T14" fmla="*/ 0 w 97"/>
                <a:gd name="T15" fmla="*/ 24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60">
                  <a:moveTo>
                    <a:pt x="0" y="28"/>
                  </a:moveTo>
                  <a:lnTo>
                    <a:pt x="16" y="2"/>
                  </a:lnTo>
                  <a:lnTo>
                    <a:pt x="66" y="0"/>
                  </a:lnTo>
                  <a:lnTo>
                    <a:pt x="96" y="17"/>
                  </a:lnTo>
                  <a:lnTo>
                    <a:pt x="73" y="21"/>
                  </a:lnTo>
                  <a:lnTo>
                    <a:pt x="33" y="59"/>
                  </a:lnTo>
                  <a:lnTo>
                    <a:pt x="25" y="50"/>
                  </a:lnTo>
                  <a:lnTo>
                    <a:pt x="0" y="2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Freeform 166"/>
            <p:cNvSpPr>
              <a:spLocks/>
            </p:cNvSpPr>
            <p:nvPr/>
          </p:nvSpPr>
          <p:spPr bwMode="auto">
            <a:xfrm>
              <a:off x="866" y="2363"/>
              <a:ext cx="468" cy="363"/>
            </a:xfrm>
            <a:custGeom>
              <a:avLst/>
              <a:gdLst>
                <a:gd name="T0" fmla="*/ 0 w 480"/>
                <a:gd name="T1" fmla="*/ 4 h 387"/>
                <a:gd name="T2" fmla="*/ 20 w 480"/>
                <a:gd name="T3" fmla="*/ 56 h 387"/>
                <a:gd name="T4" fmla="*/ 47 w 480"/>
                <a:gd name="T5" fmla="*/ 82 h 387"/>
                <a:gd name="T6" fmla="*/ 45 w 480"/>
                <a:gd name="T7" fmla="*/ 96 h 387"/>
                <a:gd name="T8" fmla="*/ 31 w 480"/>
                <a:gd name="T9" fmla="*/ 98 h 387"/>
                <a:gd name="T10" fmla="*/ 60 w 480"/>
                <a:gd name="T11" fmla="*/ 109 h 387"/>
                <a:gd name="T12" fmla="*/ 77 w 480"/>
                <a:gd name="T13" fmla="*/ 135 h 387"/>
                <a:gd name="T14" fmla="*/ 74 w 480"/>
                <a:gd name="T15" fmla="*/ 153 h 387"/>
                <a:gd name="T16" fmla="*/ 106 w 480"/>
                <a:gd name="T17" fmla="*/ 187 h 387"/>
                <a:gd name="T18" fmla="*/ 114 w 480"/>
                <a:gd name="T19" fmla="*/ 177 h 387"/>
                <a:gd name="T20" fmla="*/ 37 w 480"/>
                <a:gd name="T21" fmla="*/ 49 h 387"/>
                <a:gd name="T22" fmla="*/ 33 w 480"/>
                <a:gd name="T23" fmla="*/ 13 h 387"/>
                <a:gd name="T24" fmla="*/ 49 w 480"/>
                <a:gd name="T25" fmla="*/ 22 h 387"/>
                <a:gd name="T26" fmla="*/ 79 w 480"/>
                <a:gd name="T27" fmla="*/ 78 h 387"/>
                <a:gd name="T28" fmla="*/ 120 w 480"/>
                <a:gd name="T29" fmla="*/ 119 h 387"/>
                <a:gd name="T30" fmla="*/ 118 w 480"/>
                <a:gd name="T31" fmla="*/ 135 h 387"/>
                <a:gd name="T32" fmla="*/ 173 w 480"/>
                <a:gd name="T33" fmla="*/ 194 h 387"/>
                <a:gd name="T34" fmla="*/ 179 w 480"/>
                <a:gd name="T35" fmla="*/ 219 h 387"/>
                <a:gd name="T36" fmla="*/ 173 w 480"/>
                <a:gd name="T37" fmla="*/ 234 h 387"/>
                <a:gd name="T38" fmla="*/ 187 w 480"/>
                <a:gd name="T39" fmla="*/ 255 h 387"/>
                <a:gd name="T40" fmla="*/ 293 w 480"/>
                <a:gd name="T41" fmla="*/ 314 h 387"/>
                <a:gd name="T42" fmla="*/ 341 w 480"/>
                <a:gd name="T43" fmla="*/ 310 h 387"/>
                <a:gd name="T44" fmla="*/ 373 w 480"/>
                <a:gd name="T45" fmla="*/ 340 h 387"/>
                <a:gd name="T46" fmla="*/ 386 w 480"/>
                <a:gd name="T47" fmla="*/ 311 h 387"/>
                <a:gd name="T48" fmla="*/ 401 w 480"/>
                <a:gd name="T49" fmla="*/ 310 h 387"/>
                <a:gd name="T50" fmla="*/ 386 w 480"/>
                <a:gd name="T51" fmla="*/ 286 h 387"/>
                <a:gd name="T52" fmla="*/ 421 w 480"/>
                <a:gd name="T53" fmla="*/ 279 h 387"/>
                <a:gd name="T54" fmla="*/ 434 w 480"/>
                <a:gd name="T55" fmla="*/ 266 h 387"/>
                <a:gd name="T56" fmla="*/ 438 w 480"/>
                <a:gd name="T57" fmla="*/ 262 h 387"/>
                <a:gd name="T58" fmla="*/ 441 w 480"/>
                <a:gd name="T59" fmla="*/ 275 h 387"/>
                <a:gd name="T60" fmla="*/ 455 w 480"/>
                <a:gd name="T61" fmla="*/ 219 h 387"/>
                <a:gd name="T62" fmla="*/ 438 w 480"/>
                <a:gd name="T63" fmla="*/ 210 h 387"/>
                <a:gd name="T64" fmla="*/ 403 w 480"/>
                <a:gd name="T65" fmla="*/ 219 h 387"/>
                <a:gd name="T66" fmla="*/ 386 w 480"/>
                <a:gd name="T67" fmla="*/ 266 h 387"/>
                <a:gd name="T68" fmla="*/ 339 w 480"/>
                <a:gd name="T69" fmla="*/ 273 h 387"/>
                <a:gd name="T70" fmla="*/ 322 w 480"/>
                <a:gd name="T71" fmla="*/ 259 h 387"/>
                <a:gd name="T72" fmla="*/ 292 w 480"/>
                <a:gd name="T73" fmla="*/ 201 h 387"/>
                <a:gd name="T74" fmla="*/ 290 w 480"/>
                <a:gd name="T75" fmla="*/ 153 h 387"/>
                <a:gd name="T76" fmla="*/ 299 w 480"/>
                <a:gd name="T77" fmla="*/ 131 h 387"/>
                <a:gd name="T78" fmla="*/ 270 w 480"/>
                <a:gd name="T79" fmla="*/ 117 h 387"/>
                <a:gd name="T80" fmla="*/ 233 w 480"/>
                <a:gd name="T81" fmla="*/ 56 h 387"/>
                <a:gd name="T82" fmla="*/ 201 w 480"/>
                <a:gd name="T83" fmla="*/ 68 h 387"/>
                <a:gd name="T84" fmla="*/ 160 w 480"/>
                <a:gd name="T85" fmla="*/ 18 h 387"/>
                <a:gd name="T86" fmla="*/ 91 w 480"/>
                <a:gd name="T87" fmla="*/ 27 h 387"/>
                <a:gd name="T88" fmla="*/ 33 w 480"/>
                <a:gd name="T89" fmla="*/ 0 h 387"/>
                <a:gd name="T90" fmla="*/ 0 w 480"/>
                <a:gd name="T91" fmla="*/ 4 h 3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387">
                  <a:moveTo>
                    <a:pt x="0" y="4"/>
                  </a:moveTo>
                  <a:lnTo>
                    <a:pt x="22" y="64"/>
                  </a:lnTo>
                  <a:lnTo>
                    <a:pt x="49" y="93"/>
                  </a:lnTo>
                  <a:lnTo>
                    <a:pt x="47" y="109"/>
                  </a:lnTo>
                  <a:lnTo>
                    <a:pt x="33" y="111"/>
                  </a:lnTo>
                  <a:lnTo>
                    <a:pt x="64" y="124"/>
                  </a:lnTo>
                  <a:lnTo>
                    <a:pt x="81" y="153"/>
                  </a:lnTo>
                  <a:lnTo>
                    <a:pt x="78" y="174"/>
                  </a:lnTo>
                  <a:lnTo>
                    <a:pt x="112" y="212"/>
                  </a:lnTo>
                  <a:lnTo>
                    <a:pt x="120" y="201"/>
                  </a:lnTo>
                  <a:lnTo>
                    <a:pt x="39" y="55"/>
                  </a:lnTo>
                  <a:lnTo>
                    <a:pt x="35" y="15"/>
                  </a:lnTo>
                  <a:lnTo>
                    <a:pt x="51" y="24"/>
                  </a:lnTo>
                  <a:lnTo>
                    <a:pt x="83" y="88"/>
                  </a:lnTo>
                  <a:lnTo>
                    <a:pt x="126" y="135"/>
                  </a:lnTo>
                  <a:lnTo>
                    <a:pt x="124" y="153"/>
                  </a:lnTo>
                  <a:lnTo>
                    <a:pt x="182" y="221"/>
                  </a:lnTo>
                  <a:lnTo>
                    <a:pt x="189" y="248"/>
                  </a:lnTo>
                  <a:lnTo>
                    <a:pt x="182" y="265"/>
                  </a:lnTo>
                  <a:lnTo>
                    <a:pt x="197" y="290"/>
                  </a:lnTo>
                  <a:lnTo>
                    <a:pt x="309" y="357"/>
                  </a:lnTo>
                  <a:lnTo>
                    <a:pt x="359" y="352"/>
                  </a:lnTo>
                  <a:lnTo>
                    <a:pt x="393" y="386"/>
                  </a:lnTo>
                  <a:lnTo>
                    <a:pt x="406" y="354"/>
                  </a:lnTo>
                  <a:lnTo>
                    <a:pt x="422" y="352"/>
                  </a:lnTo>
                  <a:lnTo>
                    <a:pt x="406" y="325"/>
                  </a:lnTo>
                  <a:lnTo>
                    <a:pt x="443" y="317"/>
                  </a:lnTo>
                  <a:lnTo>
                    <a:pt x="456" y="303"/>
                  </a:lnTo>
                  <a:lnTo>
                    <a:pt x="460" y="297"/>
                  </a:lnTo>
                  <a:lnTo>
                    <a:pt x="464" y="312"/>
                  </a:lnTo>
                  <a:lnTo>
                    <a:pt x="479" y="248"/>
                  </a:lnTo>
                  <a:lnTo>
                    <a:pt x="460" y="239"/>
                  </a:lnTo>
                  <a:lnTo>
                    <a:pt x="424" y="248"/>
                  </a:lnTo>
                  <a:lnTo>
                    <a:pt x="406" y="303"/>
                  </a:lnTo>
                  <a:lnTo>
                    <a:pt x="357" y="310"/>
                  </a:lnTo>
                  <a:lnTo>
                    <a:pt x="338" y="294"/>
                  </a:lnTo>
                  <a:lnTo>
                    <a:pt x="307" y="228"/>
                  </a:lnTo>
                  <a:lnTo>
                    <a:pt x="305" y="174"/>
                  </a:lnTo>
                  <a:lnTo>
                    <a:pt x="315" y="149"/>
                  </a:lnTo>
                  <a:lnTo>
                    <a:pt x="284" y="133"/>
                  </a:lnTo>
                  <a:lnTo>
                    <a:pt x="245" y="64"/>
                  </a:lnTo>
                  <a:lnTo>
                    <a:pt x="211" y="77"/>
                  </a:lnTo>
                  <a:lnTo>
                    <a:pt x="168" y="20"/>
                  </a:lnTo>
                  <a:lnTo>
                    <a:pt x="95" y="31"/>
                  </a:lnTo>
                  <a:lnTo>
                    <a:pt x="35" y="0"/>
                  </a:lnTo>
                  <a:lnTo>
                    <a:pt x="0" y="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Freeform 167"/>
            <p:cNvSpPr>
              <a:spLocks/>
            </p:cNvSpPr>
            <p:nvPr/>
          </p:nvSpPr>
          <p:spPr bwMode="auto">
            <a:xfrm>
              <a:off x="1326" y="2713"/>
              <a:ext cx="63" cy="81"/>
            </a:xfrm>
            <a:custGeom>
              <a:avLst/>
              <a:gdLst>
                <a:gd name="T0" fmla="*/ 0 w 64"/>
                <a:gd name="T1" fmla="*/ 38 h 88"/>
                <a:gd name="T2" fmla="*/ 24 w 64"/>
                <a:gd name="T3" fmla="*/ 74 h 88"/>
                <a:gd name="T4" fmla="*/ 54 w 64"/>
                <a:gd name="T5" fmla="*/ 74 h 88"/>
                <a:gd name="T6" fmla="*/ 61 w 64"/>
                <a:gd name="T7" fmla="*/ 0 h 88"/>
                <a:gd name="T8" fmla="*/ 38 w 64"/>
                <a:gd name="T9" fmla="*/ 4 h 88"/>
                <a:gd name="T10" fmla="*/ 0 w 64"/>
                <a:gd name="T11" fmla="*/ 3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88">
                  <a:moveTo>
                    <a:pt x="0" y="44"/>
                  </a:moveTo>
                  <a:lnTo>
                    <a:pt x="24" y="87"/>
                  </a:lnTo>
                  <a:lnTo>
                    <a:pt x="56" y="87"/>
                  </a:lnTo>
                  <a:lnTo>
                    <a:pt x="63" y="0"/>
                  </a:lnTo>
                  <a:lnTo>
                    <a:pt x="40" y="4"/>
                  </a:lnTo>
                  <a:lnTo>
                    <a:pt x="0" y="4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3" name="Freeform 168"/>
            <p:cNvSpPr>
              <a:spLocks/>
            </p:cNvSpPr>
            <p:nvPr/>
          </p:nvSpPr>
          <p:spPr bwMode="auto">
            <a:xfrm>
              <a:off x="1395" y="2817"/>
              <a:ext cx="83" cy="48"/>
            </a:xfrm>
            <a:custGeom>
              <a:avLst/>
              <a:gdLst>
                <a:gd name="T0" fmla="*/ 0 w 85"/>
                <a:gd name="T1" fmla="*/ 24 h 51"/>
                <a:gd name="T2" fmla="*/ 6 w 85"/>
                <a:gd name="T3" fmla="*/ 0 h 51"/>
                <a:gd name="T4" fmla="*/ 22 w 85"/>
                <a:gd name="T5" fmla="*/ 13 h 51"/>
                <a:gd name="T6" fmla="*/ 55 w 85"/>
                <a:gd name="T7" fmla="*/ 0 h 51"/>
                <a:gd name="T8" fmla="*/ 80 w 85"/>
                <a:gd name="T9" fmla="*/ 18 h 51"/>
                <a:gd name="T10" fmla="*/ 73 w 85"/>
                <a:gd name="T11" fmla="*/ 44 h 51"/>
                <a:gd name="T12" fmla="*/ 71 w 85"/>
                <a:gd name="T13" fmla="*/ 23 h 51"/>
                <a:gd name="T14" fmla="*/ 55 w 85"/>
                <a:gd name="T15" fmla="*/ 13 h 51"/>
                <a:gd name="T16" fmla="*/ 36 w 85"/>
                <a:gd name="T17" fmla="*/ 27 h 51"/>
                <a:gd name="T18" fmla="*/ 43 w 85"/>
                <a:gd name="T19" fmla="*/ 40 h 51"/>
                <a:gd name="T20" fmla="*/ 32 w 85"/>
                <a:gd name="T21" fmla="*/ 44 h 51"/>
                <a:gd name="T22" fmla="*/ 0 w 85"/>
                <a:gd name="T23" fmla="*/ 24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51">
                  <a:moveTo>
                    <a:pt x="0" y="27"/>
                  </a:moveTo>
                  <a:lnTo>
                    <a:pt x="6" y="0"/>
                  </a:lnTo>
                  <a:lnTo>
                    <a:pt x="24" y="15"/>
                  </a:lnTo>
                  <a:lnTo>
                    <a:pt x="57" y="0"/>
                  </a:lnTo>
                  <a:lnTo>
                    <a:pt x="84" y="20"/>
                  </a:lnTo>
                  <a:lnTo>
                    <a:pt x="77" y="50"/>
                  </a:lnTo>
                  <a:lnTo>
                    <a:pt x="75" y="25"/>
                  </a:lnTo>
                  <a:lnTo>
                    <a:pt x="57" y="15"/>
                  </a:lnTo>
                  <a:lnTo>
                    <a:pt x="38" y="31"/>
                  </a:lnTo>
                  <a:lnTo>
                    <a:pt x="45" y="45"/>
                  </a:lnTo>
                  <a:lnTo>
                    <a:pt x="34" y="50"/>
                  </a:lnTo>
                  <a:lnTo>
                    <a:pt x="0" y="2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Freeform 169"/>
            <p:cNvSpPr>
              <a:spLocks/>
            </p:cNvSpPr>
            <p:nvPr/>
          </p:nvSpPr>
          <p:spPr bwMode="auto">
            <a:xfrm>
              <a:off x="1710" y="3366"/>
              <a:ext cx="131" cy="160"/>
            </a:xfrm>
            <a:custGeom>
              <a:avLst/>
              <a:gdLst>
                <a:gd name="T0" fmla="*/ 0 w 134"/>
                <a:gd name="T1" fmla="*/ 58 h 169"/>
                <a:gd name="T2" fmla="*/ 12 w 134"/>
                <a:gd name="T3" fmla="*/ 9 h 169"/>
                <a:gd name="T4" fmla="*/ 56 w 134"/>
                <a:gd name="T5" fmla="*/ 0 h 169"/>
                <a:gd name="T6" fmla="*/ 70 w 134"/>
                <a:gd name="T7" fmla="*/ 15 h 169"/>
                <a:gd name="T8" fmla="*/ 74 w 134"/>
                <a:gd name="T9" fmla="*/ 51 h 169"/>
                <a:gd name="T10" fmla="*/ 105 w 134"/>
                <a:gd name="T11" fmla="*/ 58 h 169"/>
                <a:gd name="T12" fmla="*/ 110 w 134"/>
                <a:gd name="T13" fmla="*/ 82 h 169"/>
                <a:gd name="T14" fmla="*/ 127 w 134"/>
                <a:gd name="T15" fmla="*/ 87 h 169"/>
                <a:gd name="T16" fmla="*/ 124 w 134"/>
                <a:gd name="T17" fmla="*/ 118 h 169"/>
                <a:gd name="T18" fmla="*/ 109 w 134"/>
                <a:gd name="T19" fmla="*/ 151 h 169"/>
                <a:gd name="T20" fmla="*/ 65 w 134"/>
                <a:gd name="T21" fmla="*/ 151 h 169"/>
                <a:gd name="T22" fmla="*/ 76 w 134"/>
                <a:gd name="T23" fmla="*/ 113 h 169"/>
                <a:gd name="T24" fmla="*/ 0 w 134"/>
                <a:gd name="T25" fmla="*/ 58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69">
                  <a:moveTo>
                    <a:pt x="0" y="64"/>
                  </a:moveTo>
                  <a:lnTo>
                    <a:pt x="12" y="11"/>
                  </a:lnTo>
                  <a:lnTo>
                    <a:pt x="58" y="0"/>
                  </a:lnTo>
                  <a:lnTo>
                    <a:pt x="74" y="17"/>
                  </a:lnTo>
                  <a:lnTo>
                    <a:pt x="78" y="57"/>
                  </a:lnTo>
                  <a:lnTo>
                    <a:pt x="109" y="64"/>
                  </a:lnTo>
                  <a:lnTo>
                    <a:pt x="116" y="92"/>
                  </a:lnTo>
                  <a:lnTo>
                    <a:pt x="133" y="97"/>
                  </a:lnTo>
                  <a:lnTo>
                    <a:pt x="130" y="132"/>
                  </a:lnTo>
                  <a:lnTo>
                    <a:pt x="114" y="168"/>
                  </a:lnTo>
                  <a:lnTo>
                    <a:pt x="67" y="168"/>
                  </a:lnTo>
                  <a:lnTo>
                    <a:pt x="80" y="126"/>
                  </a:lnTo>
                  <a:lnTo>
                    <a:pt x="0" y="6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Freeform 170"/>
            <p:cNvSpPr>
              <a:spLocks/>
            </p:cNvSpPr>
            <p:nvPr/>
          </p:nvSpPr>
          <p:spPr bwMode="auto">
            <a:xfrm>
              <a:off x="1423" y="3002"/>
              <a:ext cx="194" cy="343"/>
            </a:xfrm>
            <a:custGeom>
              <a:avLst/>
              <a:gdLst>
                <a:gd name="T0" fmla="*/ 0 w 199"/>
                <a:gd name="T1" fmla="*/ 76 h 366"/>
                <a:gd name="T2" fmla="*/ 4 w 199"/>
                <a:gd name="T3" fmla="*/ 101 h 366"/>
                <a:gd name="T4" fmla="*/ 37 w 199"/>
                <a:gd name="T5" fmla="*/ 146 h 366"/>
                <a:gd name="T6" fmla="*/ 75 w 199"/>
                <a:gd name="T7" fmla="*/ 251 h 366"/>
                <a:gd name="T8" fmla="*/ 160 w 199"/>
                <a:gd name="T9" fmla="*/ 321 h 366"/>
                <a:gd name="T10" fmla="*/ 174 w 199"/>
                <a:gd name="T11" fmla="*/ 308 h 366"/>
                <a:gd name="T12" fmla="*/ 181 w 199"/>
                <a:gd name="T13" fmla="*/ 286 h 366"/>
                <a:gd name="T14" fmla="*/ 171 w 199"/>
                <a:gd name="T15" fmla="*/ 277 h 366"/>
                <a:gd name="T16" fmla="*/ 177 w 199"/>
                <a:gd name="T17" fmla="*/ 272 h 366"/>
                <a:gd name="T18" fmla="*/ 188 w 199"/>
                <a:gd name="T19" fmla="*/ 216 h 366"/>
                <a:gd name="T20" fmla="*/ 174 w 199"/>
                <a:gd name="T21" fmla="*/ 190 h 366"/>
                <a:gd name="T22" fmla="*/ 162 w 199"/>
                <a:gd name="T23" fmla="*/ 190 h 366"/>
                <a:gd name="T24" fmla="*/ 162 w 199"/>
                <a:gd name="T25" fmla="*/ 161 h 366"/>
                <a:gd name="T26" fmla="*/ 146 w 199"/>
                <a:gd name="T27" fmla="*/ 173 h 366"/>
                <a:gd name="T28" fmla="*/ 125 w 199"/>
                <a:gd name="T29" fmla="*/ 163 h 366"/>
                <a:gd name="T30" fmla="*/ 112 w 199"/>
                <a:gd name="T31" fmla="*/ 130 h 366"/>
                <a:gd name="T32" fmla="*/ 133 w 199"/>
                <a:gd name="T33" fmla="*/ 90 h 366"/>
                <a:gd name="T34" fmla="*/ 171 w 199"/>
                <a:gd name="T35" fmla="*/ 72 h 366"/>
                <a:gd name="T36" fmla="*/ 160 w 199"/>
                <a:gd name="T37" fmla="*/ 64 h 366"/>
                <a:gd name="T38" fmla="*/ 167 w 199"/>
                <a:gd name="T39" fmla="*/ 45 h 366"/>
                <a:gd name="T40" fmla="*/ 123 w 199"/>
                <a:gd name="T41" fmla="*/ 38 h 366"/>
                <a:gd name="T42" fmla="*/ 91 w 199"/>
                <a:gd name="T43" fmla="*/ 0 h 366"/>
                <a:gd name="T44" fmla="*/ 83 w 199"/>
                <a:gd name="T45" fmla="*/ 29 h 366"/>
                <a:gd name="T46" fmla="*/ 50 w 199"/>
                <a:gd name="T47" fmla="*/ 54 h 366"/>
                <a:gd name="T48" fmla="*/ 31 w 199"/>
                <a:gd name="T49" fmla="*/ 83 h 366"/>
                <a:gd name="T50" fmla="*/ 12 w 199"/>
                <a:gd name="T51" fmla="*/ 79 h 366"/>
                <a:gd name="T52" fmla="*/ 14 w 199"/>
                <a:gd name="T53" fmla="*/ 60 h 366"/>
                <a:gd name="T54" fmla="*/ 0 w 199"/>
                <a:gd name="T55" fmla="*/ 76 h 3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9" h="366">
                  <a:moveTo>
                    <a:pt x="0" y="86"/>
                  </a:moveTo>
                  <a:lnTo>
                    <a:pt x="4" y="115"/>
                  </a:lnTo>
                  <a:lnTo>
                    <a:pt x="39" y="166"/>
                  </a:lnTo>
                  <a:lnTo>
                    <a:pt x="79" y="286"/>
                  </a:lnTo>
                  <a:lnTo>
                    <a:pt x="168" y="365"/>
                  </a:lnTo>
                  <a:lnTo>
                    <a:pt x="183" y="351"/>
                  </a:lnTo>
                  <a:lnTo>
                    <a:pt x="191" y="325"/>
                  </a:lnTo>
                  <a:lnTo>
                    <a:pt x="179" y="316"/>
                  </a:lnTo>
                  <a:lnTo>
                    <a:pt x="187" y="309"/>
                  </a:lnTo>
                  <a:lnTo>
                    <a:pt x="198" y="246"/>
                  </a:lnTo>
                  <a:lnTo>
                    <a:pt x="183" y="217"/>
                  </a:lnTo>
                  <a:lnTo>
                    <a:pt x="170" y="217"/>
                  </a:lnTo>
                  <a:lnTo>
                    <a:pt x="170" y="184"/>
                  </a:lnTo>
                  <a:lnTo>
                    <a:pt x="154" y="197"/>
                  </a:lnTo>
                  <a:lnTo>
                    <a:pt x="131" y="186"/>
                  </a:lnTo>
                  <a:lnTo>
                    <a:pt x="118" y="148"/>
                  </a:lnTo>
                  <a:lnTo>
                    <a:pt x="139" y="102"/>
                  </a:lnTo>
                  <a:lnTo>
                    <a:pt x="179" y="82"/>
                  </a:lnTo>
                  <a:lnTo>
                    <a:pt x="168" y="73"/>
                  </a:lnTo>
                  <a:lnTo>
                    <a:pt x="175" y="51"/>
                  </a:lnTo>
                  <a:lnTo>
                    <a:pt x="129" y="44"/>
                  </a:lnTo>
                  <a:lnTo>
                    <a:pt x="95" y="0"/>
                  </a:lnTo>
                  <a:lnTo>
                    <a:pt x="87" y="33"/>
                  </a:lnTo>
                  <a:lnTo>
                    <a:pt x="52" y="62"/>
                  </a:lnTo>
                  <a:lnTo>
                    <a:pt x="33" y="95"/>
                  </a:lnTo>
                  <a:lnTo>
                    <a:pt x="12" y="90"/>
                  </a:lnTo>
                  <a:lnTo>
                    <a:pt x="14" y="68"/>
                  </a:lnTo>
                  <a:lnTo>
                    <a:pt x="0" y="8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6" name="Freeform 171"/>
            <p:cNvSpPr>
              <a:spLocks/>
            </p:cNvSpPr>
            <p:nvPr/>
          </p:nvSpPr>
          <p:spPr bwMode="auto">
            <a:xfrm>
              <a:off x="1779" y="2891"/>
              <a:ext cx="66" cy="72"/>
            </a:xfrm>
            <a:custGeom>
              <a:avLst/>
              <a:gdLst>
                <a:gd name="T0" fmla="*/ 0 w 67"/>
                <a:gd name="T1" fmla="*/ 30 h 78"/>
                <a:gd name="T2" fmla="*/ 17 w 67"/>
                <a:gd name="T3" fmla="*/ 0 h 78"/>
                <a:gd name="T4" fmla="*/ 64 w 67"/>
                <a:gd name="T5" fmla="*/ 6 h 78"/>
                <a:gd name="T6" fmla="*/ 59 w 67"/>
                <a:gd name="T7" fmla="*/ 60 h 78"/>
                <a:gd name="T8" fmla="*/ 27 w 67"/>
                <a:gd name="T9" fmla="*/ 66 h 78"/>
                <a:gd name="T10" fmla="*/ 0 w 67"/>
                <a:gd name="T11" fmla="*/ 3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78">
                  <a:moveTo>
                    <a:pt x="0" y="35"/>
                  </a:moveTo>
                  <a:lnTo>
                    <a:pt x="17" y="0"/>
                  </a:lnTo>
                  <a:lnTo>
                    <a:pt x="66" y="6"/>
                  </a:lnTo>
                  <a:lnTo>
                    <a:pt x="61" y="70"/>
                  </a:lnTo>
                  <a:lnTo>
                    <a:pt x="27" y="77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Freeform 172"/>
            <p:cNvSpPr>
              <a:spLocks/>
            </p:cNvSpPr>
            <p:nvPr/>
          </p:nvSpPr>
          <p:spPr bwMode="auto">
            <a:xfrm>
              <a:off x="1721" y="2796"/>
              <a:ext cx="17" cy="19"/>
            </a:xfrm>
            <a:custGeom>
              <a:avLst/>
              <a:gdLst>
                <a:gd name="T0" fmla="*/ 0 w 18"/>
                <a:gd name="T1" fmla="*/ 18 h 19"/>
                <a:gd name="T2" fmla="*/ 12 w 18"/>
                <a:gd name="T3" fmla="*/ 15 h 19"/>
                <a:gd name="T4" fmla="*/ 15 w 18"/>
                <a:gd name="T5" fmla="*/ 0 h 19"/>
                <a:gd name="T6" fmla="*/ 0 w 1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9">
                  <a:moveTo>
                    <a:pt x="0" y="18"/>
                  </a:moveTo>
                  <a:lnTo>
                    <a:pt x="14" y="15"/>
                  </a:lnTo>
                  <a:lnTo>
                    <a:pt x="17" y="0"/>
                  </a:lnTo>
                  <a:lnTo>
                    <a:pt x="0" y="1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Freeform 173"/>
            <p:cNvSpPr>
              <a:spLocks/>
            </p:cNvSpPr>
            <p:nvPr/>
          </p:nvSpPr>
          <p:spPr bwMode="auto">
            <a:xfrm>
              <a:off x="1775" y="3579"/>
              <a:ext cx="85" cy="103"/>
            </a:xfrm>
            <a:custGeom>
              <a:avLst/>
              <a:gdLst>
                <a:gd name="T0" fmla="*/ 0 w 87"/>
                <a:gd name="T1" fmla="*/ 76 h 109"/>
                <a:gd name="T2" fmla="*/ 15 w 87"/>
                <a:gd name="T3" fmla="*/ 4 h 109"/>
                <a:gd name="T4" fmla="*/ 25 w 87"/>
                <a:gd name="T5" fmla="*/ 0 h 109"/>
                <a:gd name="T6" fmla="*/ 73 w 87"/>
                <a:gd name="T7" fmla="*/ 40 h 109"/>
                <a:gd name="T8" fmla="*/ 82 w 87"/>
                <a:gd name="T9" fmla="*/ 55 h 109"/>
                <a:gd name="T10" fmla="*/ 79 w 87"/>
                <a:gd name="T11" fmla="*/ 74 h 109"/>
                <a:gd name="T12" fmla="*/ 57 w 87"/>
                <a:gd name="T13" fmla="*/ 96 h 109"/>
                <a:gd name="T14" fmla="*/ 0 w 87"/>
                <a:gd name="T15" fmla="*/ 76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109">
                  <a:moveTo>
                    <a:pt x="0" y="85"/>
                  </a:moveTo>
                  <a:lnTo>
                    <a:pt x="15" y="4"/>
                  </a:lnTo>
                  <a:lnTo>
                    <a:pt x="27" y="0"/>
                  </a:lnTo>
                  <a:lnTo>
                    <a:pt x="77" y="44"/>
                  </a:lnTo>
                  <a:lnTo>
                    <a:pt x="86" y="61"/>
                  </a:lnTo>
                  <a:lnTo>
                    <a:pt x="83" y="83"/>
                  </a:lnTo>
                  <a:lnTo>
                    <a:pt x="59" y="108"/>
                  </a:lnTo>
                  <a:lnTo>
                    <a:pt x="0" y="8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9" name="Freeform 174"/>
            <p:cNvSpPr>
              <a:spLocks/>
            </p:cNvSpPr>
            <p:nvPr/>
          </p:nvSpPr>
          <p:spPr bwMode="auto">
            <a:xfrm>
              <a:off x="1545" y="2767"/>
              <a:ext cx="210" cy="218"/>
            </a:xfrm>
            <a:custGeom>
              <a:avLst/>
              <a:gdLst>
                <a:gd name="T0" fmla="*/ 0 w 215"/>
                <a:gd name="T1" fmla="*/ 56 h 233"/>
                <a:gd name="T2" fmla="*/ 18 w 215"/>
                <a:gd name="T3" fmla="*/ 91 h 233"/>
                <a:gd name="T4" fmla="*/ 49 w 215"/>
                <a:gd name="T5" fmla="*/ 94 h 233"/>
                <a:gd name="T6" fmla="*/ 58 w 215"/>
                <a:gd name="T7" fmla="*/ 109 h 233"/>
                <a:gd name="T8" fmla="*/ 87 w 215"/>
                <a:gd name="T9" fmla="*/ 107 h 233"/>
                <a:gd name="T10" fmla="*/ 83 w 215"/>
                <a:gd name="T11" fmla="*/ 167 h 233"/>
                <a:gd name="T12" fmla="*/ 95 w 215"/>
                <a:gd name="T13" fmla="*/ 193 h 233"/>
                <a:gd name="T14" fmla="*/ 114 w 215"/>
                <a:gd name="T15" fmla="*/ 203 h 233"/>
                <a:gd name="T16" fmla="*/ 147 w 215"/>
                <a:gd name="T17" fmla="*/ 178 h 233"/>
                <a:gd name="T18" fmla="*/ 135 w 215"/>
                <a:gd name="T19" fmla="*/ 175 h 233"/>
                <a:gd name="T20" fmla="*/ 129 w 215"/>
                <a:gd name="T21" fmla="*/ 140 h 233"/>
                <a:gd name="T22" fmla="*/ 154 w 215"/>
                <a:gd name="T23" fmla="*/ 148 h 233"/>
                <a:gd name="T24" fmla="*/ 189 w 215"/>
                <a:gd name="T25" fmla="*/ 127 h 233"/>
                <a:gd name="T26" fmla="*/ 181 w 215"/>
                <a:gd name="T27" fmla="*/ 109 h 233"/>
                <a:gd name="T28" fmla="*/ 191 w 215"/>
                <a:gd name="T29" fmla="*/ 94 h 233"/>
                <a:gd name="T30" fmla="*/ 188 w 215"/>
                <a:gd name="T31" fmla="*/ 83 h 233"/>
                <a:gd name="T32" fmla="*/ 204 w 215"/>
                <a:gd name="T33" fmla="*/ 70 h 233"/>
                <a:gd name="T34" fmla="*/ 186 w 215"/>
                <a:gd name="T35" fmla="*/ 68 h 233"/>
                <a:gd name="T36" fmla="*/ 186 w 215"/>
                <a:gd name="T37" fmla="*/ 52 h 233"/>
                <a:gd name="T38" fmla="*/ 154 w 215"/>
                <a:gd name="T39" fmla="*/ 35 h 233"/>
                <a:gd name="T40" fmla="*/ 168 w 215"/>
                <a:gd name="T41" fmla="*/ 29 h 233"/>
                <a:gd name="T42" fmla="*/ 79 w 215"/>
                <a:gd name="T43" fmla="*/ 33 h 233"/>
                <a:gd name="T44" fmla="*/ 49 w 215"/>
                <a:gd name="T45" fmla="*/ 0 h 233"/>
                <a:gd name="T46" fmla="*/ 52 w 215"/>
                <a:gd name="T47" fmla="*/ 18 h 233"/>
                <a:gd name="T48" fmla="*/ 27 w 215"/>
                <a:gd name="T49" fmla="*/ 27 h 233"/>
                <a:gd name="T50" fmla="*/ 33 w 215"/>
                <a:gd name="T51" fmla="*/ 52 h 233"/>
                <a:gd name="T52" fmla="*/ 22 w 215"/>
                <a:gd name="T53" fmla="*/ 61 h 233"/>
                <a:gd name="T54" fmla="*/ 18 w 215"/>
                <a:gd name="T55" fmla="*/ 38 h 233"/>
                <a:gd name="T56" fmla="*/ 27 w 215"/>
                <a:gd name="T57" fmla="*/ 9 h 233"/>
                <a:gd name="T58" fmla="*/ 0 w 215"/>
                <a:gd name="T59" fmla="*/ 56 h 2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5" h="233">
                  <a:moveTo>
                    <a:pt x="0" y="64"/>
                  </a:moveTo>
                  <a:lnTo>
                    <a:pt x="18" y="104"/>
                  </a:lnTo>
                  <a:lnTo>
                    <a:pt x="51" y="107"/>
                  </a:lnTo>
                  <a:lnTo>
                    <a:pt x="60" y="124"/>
                  </a:lnTo>
                  <a:lnTo>
                    <a:pt x="91" y="122"/>
                  </a:lnTo>
                  <a:lnTo>
                    <a:pt x="87" y="191"/>
                  </a:lnTo>
                  <a:lnTo>
                    <a:pt x="99" y="220"/>
                  </a:lnTo>
                  <a:lnTo>
                    <a:pt x="120" y="232"/>
                  </a:lnTo>
                  <a:lnTo>
                    <a:pt x="155" y="203"/>
                  </a:lnTo>
                  <a:lnTo>
                    <a:pt x="141" y="200"/>
                  </a:lnTo>
                  <a:lnTo>
                    <a:pt x="135" y="160"/>
                  </a:lnTo>
                  <a:lnTo>
                    <a:pt x="162" y="169"/>
                  </a:lnTo>
                  <a:lnTo>
                    <a:pt x="199" y="145"/>
                  </a:lnTo>
                  <a:lnTo>
                    <a:pt x="189" y="124"/>
                  </a:lnTo>
                  <a:lnTo>
                    <a:pt x="201" y="107"/>
                  </a:lnTo>
                  <a:lnTo>
                    <a:pt x="197" y="95"/>
                  </a:lnTo>
                  <a:lnTo>
                    <a:pt x="214" y="80"/>
                  </a:lnTo>
                  <a:lnTo>
                    <a:pt x="195" y="78"/>
                  </a:lnTo>
                  <a:lnTo>
                    <a:pt x="195" y="60"/>
                  </a:lnTo>
                  <a:lnTo>
                    <a:pt x="162" y="40"/>
                  </a:lnTo>
                  <a:lnTo>
                    <a:pt x="176" y="33"/>
                  </a:lnTo>
                  <a:lnTo>
                    <a:pt x="83" y="37"/>
                  </a:lnTo>
                  <a:lnTo>
                    <a:pt x="51" y="0"/>
                  </a:lnTo>
                  <a:lnTo>
                    <a:pt x="54" y="20"/>
                  </a:lnTo>
                  <a:lnTo>
                    <a:pt x="29" y="31"/>
                  </a:lnTo>
                  <a:lnTo>
                    <a:pt x="35" y="60"/>
                  </a:lnTo>
                  <a:lnTo>
                    <a:pt x="24" y="69"/>
                  </a:lnTo>
                  <a:lnTo>
                    <a:pt x="18" y="44"/>
                  </a:lnTo>
                  <a:lnTo>
                    <a:pt x="29" y="11"/>
                  </a:lnTo>
                  <a:lnTo>
                    <a:pt x="0" y="6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Freeform 175"/>
            <p:cNvSpPr>
              <a:spLocks/>
            </p:cNvSpPr>
            <p:nvPr/>
          </p:nvSpPr>
          <p:spPr bwMode="auto">
            <a:xfrm>
              <a:off x="2551" y="2272"/>
              <a:ext cx="319" cy="368"/>
            </a:xfrm>
            <a:custGeom>
              <a:avLst/>
              <a:gdLst>
                <a:gd name="T0" fmla="*/ 0 w 327"/>
                <a:gd name="T1" fmla="*/ 181 h 393"/>
                <a:gd name="T2" fmla="*/ 2 w 327"/>
                <a:gd name="T3" fmla="*/ 188 h 393"/>
                <a:gd name="T4" fmla="*/ 58 w 327"/>
                <a:gd name="T5" fmla="*/ 231 h 393"/>
                <a:gd name="T6" fmla="*/ 179 w 327"/>
                <a:gd name="T7" fmla="*/ 326 h 393"/>
                <a:gd name="T8" fmla="*/ 179 w 327"/>
                <a:gd name="T9" fmla="*/ 344 h 393"/>
                <a:gd name="T10" fmla="*/ 192 w 327"/>
                <a:gd name="T11" fmla="*/ 339 h 393"/>
                <a:gd name="T12" fmla="*/ 218 w 327"/>
                <a:gd name="T13" fmla="*/ 331 h 393"/>
                <a:gd name="T14" fmla="*/ 310 w 327"/>
                <a:gd name="T15" fmla="*/ 259 h 393"/>
                <a:gd name="T16" fmla="*/ 273 w 327"/>
                <a:gd name="T17" fmla="*/ 210 h 393"/>
                <a:gd name="T18" fmla="*/ 273 w 327"/>
                <a:gd name="T19" fmla="*/ 130 h 393"/>
                <a:gd name="T20" fmla="*/ 269 w 327"/>
                <a:gd name="T21" fmla="*/ 95 h 393"/>
                <a:gd name="T22" fmla="*/ 244 w 327"/>
                <a:gd name="T23" fmla="*/ 58 h 393"/>
                <a:gd name="T24" fmla="*/ 257 w 327"/>
                <a:gd name="T25" fmla="*/ 47 h 393"/>
                <a:gd name="T26" fmla="*/ 263 w 327"/>
                <a:gd name="T27" fmla="*/ 0 h 393"/>
                <a:gd name="T28" fmla="*/ 154 w 327"/>
                <a:gd name="T29" fmla="*/ 7 h 393"/>
                <a:gd name="T30" fmla="*/ 99 w 327"/>
                <a:gd name="T31" fmla="*/ 35 h 393"/>
                <a:gd name="T32" fmla="*/ 110 w 327"/>
                <a:gd name="T33" fmla="*/ 93 h 393"/>
                <a:gd name="T34" fmla="*/ 87 w 327"/>
                <a:gd name="T35" fmla="*/ 95 h 393"/>
                <a:gd name="T36" fmla="*/ 73 w 327"/>
                <a:gd name="T37" fmla="*/ 101 h 393"/>
                <a:gd name="T38" fmla="*/ 77 w 327"/>
                <a:gd name="T39" fmla="*/ 117 h 393"/>
                <a:gd name="T40" fmla="*/ 8 w 327"/>
                <a:gd name="T41" fmla="*/ 152 h 393"/>
                <a:gd name="T42" fmla="*/ 0 w 327"/>
                <a:gd name="T43" fmla="*/ 181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7" h="393">
                  <a:moveTo>
                    <a:pt x="0" y="206"/>
                  </a:moveTo>
                  <a:lnTo>
                    <a:pt x="2" y="215"/>
                  </a:lnTo>
                  <a:lnTo>
                    <a:pt x="60" y="264"/>
                  </a:lnTo>
                  <a:lnTo>
                    <a:pt x="189" y="372"/>
                  </a:lnTo>
                  <a:lnTo>
                    <a:pt x="189" y="392"/>
                  </a:lnTo>
                  <a:lnTo>
                    <a:pt x="202" y="387"/>
                  </a:lnTo>
                  <a:lnTo>
                    <a:pt x="229" y="378"/>
                  </a:lnTo>
                  <a:lnTo>
                    <a:pt x="326" y="296"/>
                  </a:lnTo>
                  <a:lnTo>
                    <a:pt x="287" y="239"/>
                  </a:lnTo>
                  <a:lnTo>
                    <a:pt x="287" y="148"/>
                  </a:lnTo>
                  <a:lnTo>
                    <a:pt x="283" y="108"/>
                  </a:lnTo>
                  <a:lnTo>
                    <a:pt x="256" y="66"/>
                  </a:lnTo>
                  <a:lnTo>
                    <a:pt x="270" y="53"/>
                  </a:lnTo>
                  <a:lnTo>
                    <a:pt x="277" y="0"/>
                  </a:lnTo>
                  <a:lnTo>
                    <a:pt x="162" y="8"/>
                  </a:lnTo>
                  <a:lnTo>
                    <a:pt x="104" y="39"/>
                  </a:lnTo>
                  <a:lnTo>
                    <a:pt x="116" y="106"/>
                  </a:lnTo>
                  <a:lnTo>
                    <a:pt x="91" y="108"/>
                  </a:lnTo>
                  <a:lnTo>
                    <a:pt x="77" y="115"/>
                  </a:lnTo>
                  <a:lnTo>
                    <a:pt x="81" y="133"/>
                  </a:lnTo>
                  <a:lnTo>
                    <a:pt x="8" y="173"/>
                  </a:lnTo>
                  <a:lnTo>
                    <a:pt x="0" y="20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1" name="Freeform 176"/>
            <p:cNvSpPr>
              <a:spLocks/>
            </p:cNvSpPr>
            <p:nvPr/>
          </p:nvSpPr>
          <p:spPr bwMode="auto">
            <a:xfrm>
              <a:off x="2866" y="3106"/>
              <a:ext cx="195" cy="237"/>
            </a:xfrm>
            <a:custGeom>
              <a:avLst/>
              <a:gdLst>
                <a:gd name="T0" fmla="*/ 0 w 200"/>
                <a:gd name="T1" fmla="*/ 208 h 252"/>
                <a:gd name="T2" fmla="*/ 22 w 200"/>
                <a:gd name="T3" fmla="*/ 200 h 252"/>
                <a:gd name="T4" fmla="*/ 145 w 200"/>
                <a:gd name="T5" fmla="*/ 222 h 252"/>
                <a:gd name="T6" fmla="*/ 173 w 200"/>
                <a:gd name="T7" fmla="*/ 214 h 252"/>
                <a:gd name="T8" fmla="*/ 155 w 200"/>
                <a:gd name="T9" fmla="*/ 194 h 252"/>
                <a:gd name="T10" fmla="*/ 155 w 200"/>
                <a:gd name="T11" fmla="*/ 128 h 252"/>
                <a:gd name="T12" fmla="*/ 189 w 200"/>
                <a:gd name="T13" fmla="*/ 128 h 252"/>
                <a:gd name="T14" fmla="*/ 184 w 200"/>
                <a:gd name="T15" fmla="*/ 90 h 252"/>
                <a:gd name="T16" fmla="*/ 155 w 200"/>
                <a:gd name="T17" fmla="*/ 95 h 252"/>
                <a:gd name="T18" fmla="*/ 151 w 200"/>
                <a:gd name="T19" fmla="*/ 31 h 252"/>
                <a:gd name="T20" fmla="*/ 137 w 200"/>
                <a:gd name="T21" fmla="*/ 20 h 252"/>
                <a:gd name="T22" fmla="*/ 120 w 200"/>
                <a:gd name="T23" fmla="*/ 22 h 252"/>
                <a:gd name="T24" fmla="*/ 114 w 200"/>
                <a:gd name="T25" fmla="*/ 39 h 252"/>
                <a:gd name="T26" fmla="*/ 95 w 200"/>
                <a:gd name="T27" fmla="*/ 40 h 252"/>
                <a:gd name="T28" fmla="*/ 68 w 200"/>
                <a:gd name="T29" fmla="*/ 0 h 252"/>
                <a:gd name="T30" fmla="*/ 10 w 200"/>
                <a:gd name="T31" fmla="*/ 8 h 252"/>
                <a:gd name="T32" fmla="*/ 31 w 200"/>
                <a:gd name="T33" fmla="*/ 92 h 252"/>
                <a:gd name="T34" fmla="*/ 0 w 200"/>
                <a:gd name="T35" fmla="*/ 208 h 2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0" h="252">
                  <a:moveTo>
                    <a:pt x="0" y="235"/>
                  </a:moveTo>
                  <a:lnTo>
                    <a:pt x="24" y="226"/>
                  </a:lnTo>
                  <a:lnTo>
                    <a:pt x="153" y="251"/>
                  </a:lnTo>
                  <a:lnTo>
                    <a:pt x="182" y="242"/>
                  </a:lnTo>
                  <a:lnTo>
                    <a:pt x="163" y="219"/>
                  </a:lnTo>
                  <a:lnTo>
                    <a:pt x="163" y="145"/>
                  </a:lnTo>
                  <a:lnTo>
                    <a:pt x="199" y="145"/>
                  </a:lnTo>
                  <a:lnTo>
                    <a:pt x="194" y="102"/>
                  </a:lnTo>
                  <a:lnTo>
                    <a:pt x="163" y="107"/>
                  </a:lnTo>
                  <a:lnTo>
                    <a:pt x="159" y="35"/>
                  </a:lnTo>
                  <a:lnTo>
                    <a:pt x="145" y="22"/>
                  </a:lnTo>
                  <a:lnTo>
                    <a:pt x="126" y="24"/>
                  </a:lnTo>
                  <a:lnTo>
                    <a:pt x="120" y="44"/>
                  </a:lnTo>
                  <a:lnTo>
                    <a:pt x="99" y="46"/>
                  </a:lnTo>
                  <a:lnTo>
                    <a:pt x="72" y="0"/>
                  </a:lnTo>
                  <a:lnTo>
                    <a:pt x="10" y="8"/>
                  </a:lnTo>
                  <a:lnTo>
                    <a:pt x="33" y="104"/>
                  </a:lnTo>
                  <a:lnTo>
                    <a:pt x="0" y="2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2" name="Freeform 177"/>
            <p:cNvSpPr>
              <a:spLocks/>
            </p:cNvSpPr>
            <p:nvPr/>
          </p:nvSpPr>
          <p:spPr bwMode="auto">
            <a:xfrm>
              <a:off x="2873" y="3088"/>
              <a:ext cx="19" cy="22"/>
            </a:xfrm>
            <a:custGeom>
              <a:avLst/>
              <a:gdLst>
                <a:gd name="T0" fmla="*/ 0 w 19"/>
                <a:gd name="T1" fmla="*/ 4 h 24"/>
                <a:gd name="T2" fmla="*/ 6 w 19"/>
                <a:gd name="T3" fmla="*/ 19 h 24"/>
                <a:gd name="T4" fmla="*/ 18 w 19"/>
                <a:gd name="T5" fmla="*/ 0 h 24"/>
                <a:gd name="T6" fmla="*/ 0 w 19"/>
                <a:gd name="T7" fmla="*/ 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0" y="4"/>
                  </a:moveTo>
                  <a:lnTo>
                    <a:pt x="6" y="23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Freeform 178"/>
            <p:cNvSpPr>
              <a:spLocks/>
            </p:cNvSpPr>
            <p:nvPr/>
          </p:nvSpPr>
          <p:spPr bwMode="auto">
            <a:xfrm>
              <a:off x="2991" y="3340"/>
              <a:ext cx="149" cy="174"/>
            </a:xfrm>
            <a:custGeom>
              <a:avLst/>
              <a:gdLst>
                <a:gd name="T0" fmla="*/ 0 w 152"/>
                <a:gd name="T1" fmla="*/ 123 h 186"/>
                <a:gd name="T2" fmla="*/ 0 w 152"/>
                <a:gd name="T3" fmla="*/ 75 h 186"/>
                <a:gd name="T4" fmla="*/ 16 w 152"/>
                <a:gd name="T5" fmla="*/ 75 h 186"/>
                <a:gd name="T6" fmla="*/ 16 w 152"/>
                <a:gd name="T7" fmla="*/ 11 h 186"/>
                <a:gd name="T8" fmla="*/ 46 w 152"/>
                <a:gd name="T9" fmla="*/ 4 h 186"/>
                <a:gd name="T10" fmla="*/ 56 w 152"/>
                <a:gd name="T11" fmla="*/ 15 h 186"/>
                <a:gd name="T12" fmla="*/ 79 w 152"/>
                <a:gd name="T13" fmla="*/ 0 h 186"/>
                <a:gd name="T14" fmla="*/ 124 w 152"/>
                <a:gd name="T15" fmla="*/ 67 h 186"/>
                <a:gd name="T16" fmla="*/ 145 w 152"/>
                <a:gd name="T17" fmla="*/ 79 h 186"/>
                <a:gd name="T18" fmla="*/ 86 w 152"/>
                <a:gd name="T19" fmla="*/ 138 h 186"/>
                <a:gd name="T20" fmla="*/ 52 w 152"/>
                <a:gd name="T21" fmla="*/ 138 h 186"/>
                <a:gd name="T22" fmla="*/ 33 w 152"/>
                <a:gd name="T23" fmla="*/ 159 h 186"/>
                <a:gd name="T24" fmla="*/ 14 w 152"/>
                <a:gd name="T25" fmla="*/ 162 h 186"/>
                <a:gd name="T26" fmla="*/ 14 w 152"/>
                <a:gd name="T27" fmla="*/ 142 h 186"/>
                <a:gd name="T28" fmla="*/ 0 w 152"/>
                <a:gd name="T29" fmla="*/ 123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86">
                  <a:moveTo>
                    <a:pt x="0" y="140"/>
                  </a:moveTo>
                  <a:lnTo>
                    <a:pt x="0" y="85"/>
                  </a:lnTo>
                  <a:lnTo>
                    <a:pt x="16" y="85"/>
                  </a:lnTo>
                  <a:lnTo>
                    <a:pt x="16" y="13"/>
                  </a:lnTo>
                  <a:lnTo>
                    <a:pt x="48" y="4"/>
                  </a:lnTo>
                  <a:lnTo>
                    <a:pt x="58" y="17"/>
                  </a:lnTo>
                  <a:lnTo>
                    <a:pt x="83" y="0"/>
                  </a:lnTo>
                  <a:lnTo>
                    <a:pt x="130" y="77"/>
                  </a:lnTo>
                  <a:lnTo>
                    <a:pt x="151" y="90"/>
                  </a:lnTo>
                  <a:lnTo>
                    <a:pt x="90" y="158"/>
                  </a:lnTo>
                  <a:lnTo>
                    <a:pt x="54" y="158"/>
                  </a:lnTo>
                  <a:lnTo>
                    <a:pt x="35" y="182"/>
                  </a:lnTo>
                  <a:lnTo>
                    <a:pt x="14" y="185"/>
                  </a:lnTo>
                  <a:lnTo>
                    <a:pt x="14" y="162"/>
                  </a:lnTo>
                  <a:lnTo>
                    <a:pt x="0" y="14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4" name="Freeform 179"/>
            <p:cNvSpPr>
              <a:spLocks/>
            </p:cNvSpPr>
            <p:nvPr/>
          </p:nvSpPr>
          <p:spPr bwMode="auto">
            <a:xfrm>
              <a:off x="3137" y="3043"/>
              <a:ext cx="27" cy="40"/>
            </a:xfrm>
            <a:custGeom>
              <a:avLst/>
              <a:gdLst>
                <a:gd name="T0" fmla="*/ 0 w 28"/>
                <a:gd name="T1" fmla="*/ 4 h 43"/>
                <a:gd name="T2" fmla="*/ 4 w 28"/>
                <a:gd name="T3" fmla="*/ 17 h 43"/>
                <a:gd name="T4" fmla="*/ 10 w 28"/>
                <a:gd name="T5" fmla="*/ 36 h 43"/>
                <a:gd name="T6" fmla="*/ 25 w 28"/>
                <a:gd name="T7" fmla="*/ 13 h 43"/>
                <a:gd name="T8" fmla="*/ 22 w 28"/>
                <a:gd name="T9" fmla="*/ 0 h 43"/>
                <a:gd name="T10" fmla="*/ 0 w 28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3">
                  <a:moveTo>
                    <a:pt x="0" y="4"/>
                  </a:moveTo>
                  <a:lnTo>
                    <a:pt x="4" y="19"/>
                  </a:lnTo>
                  <a:lnTo>
                    <a:pt x="10" y="42"/>
                  </a:lnTo>
                  <a:lnTo>
                    <a:pt x="27" y="15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5" name="Freeform 180"/>
            <p:cNvSpPr>
              <a:spLocks/>
            </p:cNvSpPr>
            <p:nvPr/>
          </p:nvSpPr>
          <p:spPr bwMode="auto">
            <a:xfrm>
              <a:off x="2812" y="2757"/>
              <a:ext cx="127" cy="212"/>
            </a:xfrm>
            <a:custGeom>
              <a:avLst/>
              <a:gdLst>
                <a:gd name="T0" fmla="*/ 0 w 130"/>
                <a:gd name="T1" fmla="*/ 140 h 227"/>
                <a:gd name="T2" fmla="*/ 16 w 130"/>
                <a:gd name="T3" fmla="*/ 104 h 227"/>
                <a:gd name="T4" fmla="*/ 47 w 130"/>
                <a:gd name="T5" fmla="*/ 108 h 227"/>
                <a:gd name="T6" fmla="*/ 80 w 130"/>
                <a:gd name="T7" fmla="*/ 31 h 227"/>
                <a:gd name="T8" fmla="*/ 95 w 130"/>
                <a:gd name="T9" fmla="*/ 20 h 227"/>
                <a:gd name="T10" fmla="*/ 89 w 130"/>
                <a:gd name="T11" fmla="*/ 4 h 227"/>
                <a:gd name="T12" fmla="*/ 97 w 130"/>
                <a:gd name="T13" fmla="*/ 0 h 227"/>
                <a:gd name="T14" fmla="*/ 108 w 130"/>
                <a:gd name="T15" fmla="*/ 48 h 227"/>
                <a:gd name="T16" fmla="*/ 89 w 130"/>
                <a:gd name="T17" fmla="*/ 56 h 227"/>
                <a:gd name="T18" fmla="*/ 110 w 130"/>
                <a:gd name="T19" fmla="*/ 94 h 227"/>
                <a:gd name="T20" fmla="*/ 97 w 130"/>
                <a:gd name="T21" fmla="*/ 138 h 227"/>
                <a:gd name="T22" fmla="*/ 123 w 130"/>
                <a:gd name="T23" fmla="*/ 174 h 227"/>
                <a:gd name="T24" fmla="*/ 118 w 130"/>
                <a:gd name="T25" fmla="*/ 197 h 227"/>
                <a:gd name="T26" fmla="*/ 78 w 130"/>
                <a:gd name="T27" fmla="*/ 185 h 227"/>
                <a:gd name="T28" fmla="*/ 45 w 130"/>
                <a:gd name="T29" fmla="*/ 185 h 227"/>
                <a:gd name="T30" fmla="*/ 20 w 130"/>
                <a:gd name="T31" fmla="*/ 185 h 227"/>
                <a:gd name="T32" fmla="*/ 20 w 130"/>
                <a:gd name="T33" fmla="*/ 154 h 227"/>
                <a:gd name="T34" fmla="*/ 0 w 130"/>
                <a:gd name="T35" fmla="*/ 140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0" h="227">
                  <a:moveTo>
                    <a:pt x="0" y="161"/>
                  </a:moveTo>
                  <a:lnTo>
                    <a:pt x="16" y="119"/>
                  </a:lnTo>
                  <a:lnTo>
                    <a:pt x="49" y="124"/>
                  </a:lnTo>
                  <a:lnTo>
                    <a:pt x="84" y="35"/>
                  </a:lnTo>
                  <a:lnTo>
                    <a:pt x="99" y="22"/>
                  </a:lnTo>
                  <a:lnTo>
                    <a:pt x="93" y="4"/>
                  </a:lnTo>
                  <a:lnTo>
                    <a:pt x="101" y="0"/>
                  </a:lnTo>
                  <a:lnTo>
                    <a:pt x="114" y="55"/>
                  </a:lnTo>
                  <a:lnTo>
                    <a:pt x="93" y="64"/>
                  </a:lnTo>
                  <a:lnTo>
                    <a:pt x="116" y="108"/>
                  </a:lnTo>
                  <a:lnTo>
                    <a:pt x="101" y="159"/>
                  </a:lnTo>
                  <a:lnTo>
                    <a:pt x="129" y="199"/>
                  </a:lnTo>
                  <a:lnTo>
                    <a:pt x="124" y="226"/>
                  </a:lnTo>
                  <a:lnTo>
                    <a:pt x="82" y="212"/>
                  </a:lnTo>
                  <a:lnTo>
                    <a:pt x="47" y="212"/>
                  </a:lnTo>
                  <a:lnTo>
                    <a:pt x="20" y="212"/>
                  </a:lnTo>
                  <a:lnTo>
                    <a:pt x="20" y="177"/>
                  </a:lnTo>
                  <a:lnTo>
                    <a:pt x="0" y="16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Freeform 181"/>
            <p:cNvSpPr>
              <a:spLocks/>
            </p:cNvSpPr>
            <p:nvPr/>
          </p:nvSpPr>
          <p:spPr bwMode="auto">
            <a:xfrm>
              <a:off x="2910" y="2791"/>
              <a:ext cx="204" cy="157"/>
            </a:xfrm>
            <a:custGeom>
              <a:avLst/>
              <a:gdLst>
                <a:gd name="T0" fmla="*/ 0 w 209"/>
                <a:gd name="T1" fmla="*/ 111 h 167"/>
                <a:gd name="T2" fmla="*/ 14 w 209"/>
                <a:gd name="T3" fmla="*/ 66 h 167"/>
                <a:gd name="T4" fmla="*/ 62 w 209"/>
                <a:gd name="T5" fmla="*/ 53 h 167"/>
                <a:gd name="T6" fmla="*/ 66 w 209"/>
                <a:gd name="T7" fmla="*/ 37 h 167"/>
                <a:gd name="T8" fmla="*/ 91 w 209"/>
                <a:gd name="T9" fmla="*/ 34 h 167"/>
                <a:gd name="T10" fmla="*/ 125 w 209"/>
                <a:gd name="T11" fmla="*/ 0 h 167"/>
                <a:gd name="T12" fmla="*/ 137 w 209"/>
                <a:gd name="T13" fmla="*/ 37 h 167"/>
                <a:gd name="T14" fmla="*/ 160 w 209"/>
                <a:gd name="T15" fmla="*/ 53 h 167"/>
                <a:gd name="T16" fmla="*/ 198 w 209"/>
                <a:gd name="T17" fmla="*/ 107 h 167"/>
                <a:gd name="T18" fmla="*/ 106 w 209"/>
                <a:gd name="T19" fmla="*/ 120 h 167"/>
                <a:gd name="T20" fmla="*/ 77 w 209"/>
                <a:gd name="T21" fmla="*/ 107 h 167"/>
                <a:gd name="T22" fmla="*/ 62 w 209"/>
                <a:gd name="T23" fmla="*/ 133 h 167"/>
                <a:gd name="T24" fmla="*/ 37 w 209"/>
                <a:gd name="T25" fmla="*/ 133 h 167"/>
                <a:gd name="T26" fmla="*/ 22 w 209"/>
                <a:gd name="T27" fmla="*/ 147 h 167"/>
                <a:gd name="T28" fmla="*/ 0 w 209"/>
                <a:gd name="T29" fmla="*/ 111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" h="167">
                  <a:moveTo>
                    <a:pt x="0" y="125"/>
                  </a:moveTo>
                  <a:lnTo>
                    <a:pt x="14" y="74"/>
                  </a:lnTo>
                  <a:lnTo>
                    <a:pt x="66" y="60"/>
                  </a:lnTo>
                  <a:lnTo>
                    <a:pt x="70" y="42"/>
                  </a:lnTo>
                  <a:lnTo>
                    <a:pt x="95" y="38"/>
                  </a:lnTo>
                  <a:lnTo>
                    <a:pt x="131" y="0"/>
                  </a:lnTo>
                  <a:lnTo>
                    <a:pt x="143" y="42"/>
                  </a:lnTo>
                  <a:lnTo>
                    <a:pt x="168" y="60"/>
                  </a:lnTo>
                  <a:lnTo>
                    <a:pt x="208" y="121"/>
                  </a:lnTo>
                  <a:lnTo>
                    <a:pt x="112" y="136"/>
                  </a:lnTo>
                  <a:lnTo>
                    <a:pt x="81" y="121"/>
                  </a:lnTo>
                  <a:lnTo>
                    <a:pt x="66" y="150"/>
                  </a:lnTo>
                  <a:lnTo>
                    <a:pt x="39" y="150"/>
                  </a:lnTo>
                  <a:lnTo>
                    <a:pt x="24" y="166"/>
                  </a:lnTo>
                  <a:lnTo>
                    <a:pt x="0" y="12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7" name="Freeform 182"/>
            <p:cNvSpPr>
              <a:spLocks/>
            </p:cNvSpPr>
            <p:nvPr/>
          </p:nvSpPr>
          <p:spPr bwMode="auto">
            <a:xfrm>
              <a:off x="2891" y="2553"/>
              <a:ext cx="169" cy="310"/>
            </a:xfrm>
            <a:custGeom>
              <a:avLst/>
              <a:gdLst>
                <a:gd name="T0" fmla="*/ 0 w 173"/>
                <a:gd name="T1" fmla="*/ 164 h 331"/>
                <a:gd name="T2" fmla="*/ 23 w 173"/>
                <a:gd name="T3" fmla="*/ 180 h 331"/>
                <a:gd name="T4" fmla="*/ 18 w 173"/>
                <a:gd name="T5" fmla="*/ 195 h 331"/>
                <a:gd name="T6" fmla="*/ 29 w 173"/>
                <a:gd name="T7" fmla="*/ 242 h 331"/>
                <a:gd name="T8" fmla="*/ 10 w 173"/>
                <a:gd name="T9" fmla="*/ 250 h 331"/>
                <a:gd name="T10" fmla="*/ 31 w 173"/>
                <a:gd name="T11" fmla="*/ 289 h 331"/>
                <a:gd name="T12" fmla="*/ 82 w 173"/>
                <a:gd name="T13" fmla="*/ 277 h 331"/>
                <a:gd name="T14" fmla="*/ 86 w 173"/>
                <a:gd name="T15" fmla="*/ 261 h 331"/>
                <a:gd name="T16" fmla="*/ 109 w 173"/>
                <a:gd name="T17" fmla="*/ 258 h 331"/>
                <a:gd name="T18" fmla="*/ 145 w 173"/>
                <a:gd name="T19" fmla="*/ 227 h 331"/>
                <a:gd name="T20" fmla="*/ 132 w 173"/>
                <a:gd name="T21" fmla="*/ 191 h 331"/>
                <a:gd name="T22" fmla="*/ 148 w 173"/>
                <a:gd name="T23" fmla="*/ 142 h 331"/>
                <a:gd name="T24" fmla="*/ 161 w 173"/>
                <a:gd name="T25" fmla="*/ 140 h 331"/>
                <a:gd name="T26" fmla="*/ 164 w 173"/>
                <a:gd name="T27" fmla="*/ 74 h 331"/>
                <a:gd name="T28" fmla="*/ 39 w 173"/>
                <a:gd name="T29" fmla="*/ 0 h 331"/>
                <a:gd name="T30" fmla="*/ 25 w 173"/>
                <a:gd name="T31" fmla="*/ 6 h 331"/>
                <a:gd name="T32" fmla="*/ 25 w 173"/>
                <a:gd name="T33" fmla="*/ 35 h 331"/>
                <a:gd name="T34" fmla="*/ 39 w 173"/>
                <a:gd name="T35" fmla="*/ 54 h 331"/>
                <a:gd name="T36" fmla="*/ 31 w 173"/>
                <a:gd name="T37" fmla="*/ 119 h 331"/>
                <a:gd name="T38" fmla="*/ 0 w 173"/>
                <a:gd name="T39" fmla="*/ 164 h 3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3" h="331">
                  <a:moveTo>
                    <a:pt x="0" y="187"/>
                  </a:moveTo>
                  <a:lnTo>
                    <a:pt x="25" y="205"/>
                  </a:lnTo>
                  <a:lnTo>
                    <a:pt x="18" y="222"/>
                  </a:lnTo>
                  <a:lnTo>
                    <a:pt x="31" y="276"/>
                  </a:lnTo>
                  <a:lnTo>
                    <a:pt x="10" y="285"/>
                  </a:lnTo>
                  <a:lnTo>
                    <a:pt x="33" y="330"/>
                  </a:lnTo>
                  <a:lnTo>
                    <a:pt x="86" y="316"/>
                  </a:lnTo>
                  <a:lnTo>
                    <a:pt x="90" y="298"/>
                  </a:lnTo>
                  <a:lnTo>
                    <a:pt x="115" y="294"/>
                  </a:lnTo>
                  <a:lnTo>
                    <a:pt x="151" y="258"/>
                  </a:lnTo>
                  <a:lnTo>
                    <a:pt x="138" y="218"/>
                  </a:lnTo>
                  <a:lnTo>
                    <a:pt x="155" y="162"/>
                  </a:lnTo>
                  <a:lnTo>
                    <a:pt x="169" y="160"/>
                  </a:lnTo>
                  <a:lnTo>
                    <a:pt x="172" y="84"/>
                  </a:lnTo>
                  <a:lnTo>
                    <a:pt x="41" y="0"/>
                  </a:lnTo>
                  <a:lnTo>
                    <a:pt x="27" y="6"/>
                  </a:lnTo>
                  <a:lnTo>
                    <a:pt x="27" y="40"/>
                  </a:lnTo>
                  <a:lnTo>
                    <a:pt x="41" y="62"/>
                  </a:lnTo>
                  <a:lnTo>
                    <a:pt x="33" y="136"/>
                  </a:lnTo>
                  <a:lnTo>
                    <a:pt x="0" y="18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8" name="Freeform 183"/>
            <p:cNvSpPr>
              <a:spLocks/>
            </p:cNvSpPr>
            <p:nvPr/>
          </p:nvSpPr>
          <p:spPr bwMode="auto">
            <a:xfrm>
              <a:off x="2853" y="2929"/>
              <a:ext cx="123" cy="167"/>
            </a:xfrm>
            <a:custGeom>
              <a:avLst/>
              <a:gdLst>
                <a:gd name="T0" fmla="*/ 0 w 126"/>
                <a:gd name="T1" fmla="*/ 136 h 177"/>
                <a:gd name="T2" fmla="*/ 14 w 126"/>
                <a:gd name="T3" fmla="*/ 157 h 177"/>
                <a:gd name="T4" fmla="*/ 29 w 126"/>
                <a:gd name="T5" fmla="*/ 150 h 177"/>
                <a:gd name="T6" fmla="*/ 52 w 126"/>
                <a:gd name="T7" fmla="*/ 152 h 177"/>
                <a:gd name="T8" fmla="*/ 75 w 126"/>
                <a:gd name="T9" fmla="*/ 134 h 177"/>
                <a:gd name="T10" fmla="*/ 81 w 126"/>
                <a:gd name="T11" fmla="*/ 105 h 177"/>
                <a:gd name="T12" fmla="*/ 104 w 126"/>
                <a:gd name="T13" fmla="*/ 76 h 177"/>
                <a:gd name="T14" fmla="*/ 119 w 126"/>
                <a:gd name="T15" fmla="*/ 0 h 177"/>
                <a:gd name="T16" fmla="*/ 91 w 126"/>
                <a:gd name="T17" fmla="*/ 0 h 177"/>
                <a:gd name="T18" fmla="*/ 79 w 126"/>
                <a:gd name="T19" fmla="*/ 13 h 177"/>
                <a:gd name="T20" fmla="*/ 75 w 126"/>
                <a:gd name="T21" fmla="*/ 38 h 177"/>
                <a:gd name="T22" fmla="*/ 35 w 126"/>
                <a:gd name="T23" fmla="*/ 27 h 177"/>
                <a:gd name="T24" fmla="*/ 33 w 126"/>
                <a:gd name="T25" fmla="*/ 43 h 177"/>
                <a:gd name="T26" fmla="*/ 50 w 126"/>
                <a:gd name="T27" fmla="*/ 43 h 177"/>
                <a:gd name="T28" fmla="*/ 45 w 126"/>
                <a:gd name="T29" fmla="*/ 107 h 177"/>
                <a:gd name="T30" fmla="*/ 23 w 126"/>
                <a:gd name="T31" fmla="*/ 99 h 177"/>
                <a:gd name="T32" fmla="*/ 0 w 126"/>
                <a:gd name="T33" fmla="*/ 136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177">
                  <a:moveTo>
                    <a:pt x="0" y="153"/>
                  </a:moveTo>
                  <a:lnTo>
                    <a:pt x="14" y="176"/>
                  </a:lnTo>
                  <a:lnTo>
                    <a:pt x="31" y="169"/>
                  </a:lnTo>
                  <a:lnTo>
                    <a:pt x="54" y="171"/>
                  </a:lnTo>
                  <a:lnTo>
                    <a:pt x="79" y="151"/>
                  </a:lnTo>
                  <a:lnTo>
                    <a:pt x="85" y="118"/>
                  </a:lnTo>
                  <a:lnTo>
                    <a:pt x="110" y="86"/>
                  </a:lnTo>
                  <a:lnTo>
                    <a:pt x="125" y="0"/>
                  </a:lnTo>
                  <a:lnTo>
                    <a:pt x="95" y="0"/>
                  </a:lnTo>
                  <a:lnTo>
                    <a:pt x="83" y="15"/>
                  </a:lnTo>
                  <a:lnTo>
                    <a:pt x="79" y="42"/>
                  </a:lnTo>
                  <a:lnTo>
                    <a:pt x="37" y="31"/>
                  </a:lnTo>
                  <a:lnTo>
                    <a:pt x="35" y="49"/>
                  </a:lnTo>
                  <a:lnTo>
                    <a:pt x="52" y="49"/>
                  </a:lnTo>
                  <a:lnTo>
                    <a:pt x="47" y="120"/>
                  </a:lnTo>
                  <a:lnTo>
                    <a:pt x="25" y="111"/>
                  </a:lnTo>
                  <a:lnTo>
                    <a:pt x="0" y="15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9" name="Freeform 184"/>
            <p:cNvSpPr>
              <a:spLocks/>
            </p:cNvSpPr>
            <p:nvPr/>
          </p:nvSpPr>
          <p:spPr bwMode="auto">
            <a:xfrm>
              <a:off x="2873" y="2902"/>
              <a:ext cx="296" cy="346"/>
            </a:xfrm>
            <a:custGeom>
              <a:avLst/>
              <a:gdLst>
                <a:gd name="T0" fmla="*/ 0 w 303"/>
                <a:gd name="T1" fmla="*/ 192 h 368"/>
                <a:gd name="T2" fmla="*/ 0 w 303"/>
                <a:gd name="T3" fmla="*/ 199 h 368"/>
                <a:gd name="T4" fmla="*/ 60 w 303"/>
                <a:gd name="T5" fmla="*/ 192 h 368"/>
                <a:gd name="T6" fmla="*/ 83 w 303"/>
                <a:gd name="T7" fmla="*/ 233 h 368"/>
                <a:gd name="T8" fmla="*/ 105 w 303"/>
                <a:gd name="T9" fmla="*/ 231 h 368"/>
                <a:gd name="T10" fmla="*/ 108 w 303"/>
                <a:gd name="T11" fmla="*/ 214 h 368"/>
                <a:gd name="T12" fmla="*/ 129 w 303"/>
                <a:gd name="T13" fmla="*/ 210 h 368"/>
                <a:gd name="T14" fmla="*/ 145 w 303"/>
                <a:gd name="T15" fmla="*/ 224 h 368"/>
                <a:gd name="T16" fmla="*/ 147 w 303"/>
                <a:gd name="T17" fmla="*/ 287 h 368"/>
                <a:gd name="T18" fmla="*/ 177 w 303"/>
                <a:gd name="T19" fmla="*/ 283 h 368"/>
                <a:gd name="T20" fmla="*/ 265 w 303"/>
                <a:gd name="T21" fmla="*/ 324 h 368"/>
                <a:gd name="T22" fmla="*/ 265 w 303"/>
                <a:gd name="T23" fmla="*/ 306 h 368"/>
                <a:gd name="T24" fmla="*/ 248 w 303"/>
                <a:gd name="T25" fmla="*/ 296 h 368"/>
                <a:gd name="T26" fmla="*/ 250 w 303"/>
                <a:gd name="T27" fmla="*/ 251 h 368"/>
                <a:gd name="T28" fmla="*/ 277 w 303"/>
                <a:gd name="T29" fmla="*/ 233 h 368"/>
                <a:gd name="T30" fmla="*/ 262 w 303"/>
                <a:gd name="T31" fmla="*/ 204 h 368"/>
                <a:gd name="T32" fmla="*/ 258 w 303"/>
                <a:gd name="T33" fmla="*/ 149 h 368"/>
                <a:gd name="T34" fmla="*/ 254 w 303"/>
                <a:gd name="T35" fmla="*/ 135 h 368"/>
                <a:gd name="T36" fmla="*/ 265 w 303"/>
                <a:gd name="T37" fmla="*/ 114 h 368"/>
                <a:gd name="T38" fmla="*/ 277 w 303"/>
                <a:gd name="T39" fmla="*/ 67 h 368"/>
                <a:gd name="T40" fmla="*/ 288 w 303"/>
                <a:gd name="T41" fmla="*/ 51 h 368"/>
                <a:gd name="T42" fmla="*/ 281 w 303"/>
                <a:gd name="T43" fmla="*/ 24 h 368"/>
                <a:gd name="T44" fmla="*/ 232 w 303"/>
                <a:gd name="T45" fmla="*/ 0 h 368"/>
                <a:gd name="T46" fmla="*/ 141 w 303"/>
                <a:gd name="T47" fmla="*/ 13 h 368"/>
                <a:gd name="T48" fmla="*/ 108 w 303"/>
                <a:gd name="T49" fmla="*/ 0 h 368"/>
                <a:gd name="T50" fmla="*/ 98 w 303"/>
                <a:gd name="T51" fmla="*/ 23 h 368"/>
                <a:gd name="T52" fmla="*/ 81 w 303"/>
                <a:gd name="T53" fmla="*/ 100 h 368"/>
                <a:gd name="T54" fmla="*/ 60 w 303"/>
                <a:gd name="T55" fmla="*/ 127 h 368"/>
                <a:gd name="T56" fmla="*/ 56 w 303"/>
                <a:gd name="T57" fmla="*/ 156 h 368"/>
                <a:gd name="T58" fmla="*/ 31 w 303"/>
                <a:gd name="T59" fmla="*/ 174 h 368"/>
                <a:gd name="T60" fmla="*/ 10 w 303"/>
                <a:gd name="T61" fmla="*/ 172 h 368"/>
                <a:gd name="T62" fmla="*/ 0 w 303"/>
                <a:gd name="T63" fmla="*/ 192 h 3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3" h="368">
                  <a:moveTo>
                    <a:pt x="0" y="217"/>
                  </a:moveTo>
                  <a:lnTo>
                    <a:pt x="0" y="226"/>
                  </a:lnTo>
                  <a:lnTo>
                    <a:pt x="62" y="217"/>
                  </a:lnTo>
                  <a:lnTo>
                    <a:pt x="87" y="264"/>
                  </a:lnTo>
                  <a:lnTo>
                    <a:pt x="110" y="262"/>
                  </a:lnTo>
                  <a:lnTo>
                    <a:pt x="114" y="242"/>
                  </a:lnTo>
                  <a:lnTo>
                    <a:pt x="135" y="237"/>
                  </a:lnTo>
                  <a:lnTo>
                    <a:pt x="152" y="253"/>
                  </a:lnTo>
                  <a:lnTo>
                    <a:pt x="154" y="324"/>
                  </a:lnTo>
                  <a:lnTo>
                    <a:pt x="185" y="320"/>
                  </a:lnTo>
                  <a:lnTo>
                    <a:pt x="277" y="367"/>
                  </a:lnTo>
                  <a:lnTo>
                    <a:pt x="277" y="346"/>
                  </a:lnTo>
                  <a:lnTo>
                    <a:pt x="260" y="335"/>
                  </a:lnTo>
                  <a:lnTo>
                    <a:pt x="262" y="284"/>
                  </a:lnTo>
                  <a:lnTo>
                    <a:pt x="291" y="264"/>
                  </a:lnTo>
                  <a:lnTo>
                    <a:pt x="274" y="231"/>
                  </a:lnTo>
                  <a:lnTo>
                    <a:pt x="270" y="169"/>
                  </a:lnTo>
                  <a:lnTo>
                    <a:pt x="266" y="153"/>
                  </a:lnTo>
                  <a:lnTo>
                    <a:pt x="277" y="129"/>
                  </a:lnTo>
                  <a:lnTo>
                    <a:pt x="291" y="75"/>
                  </a:lnTo>
                  <a:lnTo>
                    <a:pt x="302" y="57"/>
                  </a:lnTo>
                  <a:lnTo>
                    <a:pt x="295" y="28"/>
                  </a:lnTo>
                  <a:lnTo>
                    <a:pt x="243" y="0"/>
                  </a:lnTo>
                  <a:lnTo>
                    <a:pt x="147" y="15"/>
                  </a:lnTo>
                  <a:lnTo>
                    <a:pt x="114" y="0"/>
                  </a:lnTo>
                  <a:lnTo>
                    <a:pt x="102" y="26"/>
                  </a:lnTo>
                  <a:lnTo>
                    <a:pt x="85" y="113"/>
                  </a:lnTo>
                  <a:lnTo>
                    <a:pt x="62" y="144"/>
                  </a:lnTo>
                  <a:lnTo>
                    <a:pt x="58" y="177"/>
                  </a:lnTo>
                  <a:lnTo>
                    <a:pt x="33" y="197"/>
                  </a:lnTo>
                  <a:lnTo>
                    <a:pt x="10" y="195"/>
                  </a:lnTo>
                  <a:lnTo>
                    <a:pt x="0" y="2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0" name="Freeform 185"/>
            <p:cNvSpPr>
              <a:spLocks/>
            </p:cNvSpPr>
            <p:nvPr/>
          </p:nvSpPr>
          <p:spPr bwMode="auto">
            <a:xfrm>
              <a:off x="2698" y="2767"/>
              <a:ext cx="45" cy="117"/>
            </a:xfrm>
            <a:custGeom>
              <a:avLst/>
              <a:gdLst>
                <a:gd name="T0" fmla="*/ 0 w 46"/>
                <a:gd name="T1" fmla="*/ 25 h 124"/>
                <a:gd name="T2" fmla="*/ 19 w 46"/>
                <a:gd name="T3" fmla="*/ 109 h 124"/>
                <a:gd name="T4" fmla="*/ 32 w 46"/>
                <a:gd name="T5" fmla="*/ 107 h 124"/>
                <a:gd name="T6" fmla="*/ 43 w 46"/>
                <a:gd name="T7" fmla="*/ 11 h 124"/>
                <a:gd name="T8" fmla="*/ 32 w 46"/>
                <a:gd name="T9" fmla="*/ 0 h 124"/>
                <a:gd name="T10" fmla="*/ 23 w 46"/>
                <a:gd name="T11" fmla="*/ 8 h 124"/>
                <a:gd name="T12" fmla="*/ 0 w 46"/>
                <a:gd name="T13" fmla="*/ 25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24">
                  <a:moveTo>
                    <a:pt x="0" y="29"/>
                  </a:moveTo>
                  <a:lnTo>
                    <a:pt x="19" y="123"/>
                  </a:lnTo>
                  <a:lnTo>
                    <a:pt x="34" y="120"/>
                  </a:lnTo>
                  <a:lnTo>
                    <a:pt x="45" y="13"/>
                  </a:lnTo>
                  <a:lnTo>
                    <a:pt x="34" y="0"/>
                  </a:lnTo>
                  <a:lnTo>
                    <a:pt x="25" y="8"/>
                  </a:lnTo>
                  <a:lnTo>
                    <a:pt x="0" y="2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1" name="Freeform 186"/>
            <p:cNvSpPr>
              <a:spLocks/>
            </p:cNvSpPr>
            <p:nvPr/>
          </p:nvSpPr>
          <p:spPr bwMode="auto">
            <a:xfrm>
              <a:off x="2829" y="2958"/>
              <a:ext cx="31" cy="22"/>
            </a:xfrm>
            <a:custGeom>
              <a:avLst/>
              <a:gdLst>
                <a:gd name="T0" fmla="*/ 0 w 31"/>
                <a:gd name="T1" fmla="*/ 19 h 24"/>
                <a:gd name="T2" fmla="*/ 4 w 31"/>
                <a:gd name="T3" fmla="*/ 0 h 24"/>
                <a:gd name="T4" fmla="*/ 30 w 31"/>
                <a:gd name="T5" fmla="*/ 0 h 24"/>
                <a:gd name="T6" fmla="*/ 30 w 31"/>
                <a:gd name="T7" fmla="*/ 17 h 24"/>
                <a:gd name="T8" fmla="*/ 0 w 31"/>
                <a:gd name="T9" fmla="*/ 1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4">
                  <a:moveTo>
                    <a:pt x="0" y="23"/>
                  </a:moveTo>
                  <a:lnTo>
                    <a:pt x="4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0" y="2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2" name="Freeform 187"/>
            <p:cNvSpPr>
              <a:spLocks/>
            </p:cNvSpPr>
            <p:nvPr/>
          </p:nvSpPr>
          <p:spPr bwMode="auto">
            <a:xfrm>
              <a:off x="3198" y="2654"/>
              <a:ext cx="237" cy="281"/>
            </a:xfrm>
            <a:custGeom>
              <a:avLst/>
              <a:gdLst>
                <a:gd name="T0" fmla="*/ 0 w 242"/>
                <a:gd name="T1" fmla="*/ 184 h 299"/>
                <a:gd name="T2" fmla="*/ 16 w 242"/>
                <a:gd name="T3" fmla="*/ 169 h 299"/>
                <a:gd name="T4" fmla="*/ 18 w 242"/>
                <a:gd name="T5" fmla="*/ 137 h 299"/>
                <a:gd name="T6" fmla="*/ 48 w 242"/>
                <a:gd name="T7" fmla="*/ 94 h 299"/>
                <a:gd name="T8" fmla="*/ 58 w 242"/>
                <a:gd name="T9" fmla="*/ 18 h 299"/>
                <a:gd name="T10" fmla="*/ 83 w 242"/>
                <a:gd name="T11" fmla="*/ 0 h 299"/>
                <a:gd name="T12" fmla="*/ 100 w 242"/>
                <a:gd name="T13" fmla="*/ 53 h 299"/>
                <a:gd name="T14" fmla="*/ 152 w 242"/>
                <a:gd name="T15" fmla="*/ 98 h 299"/>
                <a:gd name="T16" fmla="*/ 133 w 242"/>
                <a:gd name="T17" fmla="*/ 124 h 299"/>
                <a:gd name="T18" fmla="*/ 150 w 242"/>
                <a:gd name="T19" fmla="*/ 132 h 299"/>
                <a:gd name="T20" fmla="*/ 169 w 242"/>
                <a:gd name="T21" fmla="*/ 163 h 299"/>
                <a:gd name="T22" fmla="*/ 231 w 242"/>
                <a:gd name="T23" fmla="*/ 180 h 299"/>
                <a:gd name="T24" fmla="*/ 185 w 242"/>
                <a:gd name="T25" fmla="*/ 235 h 299"/>
                <a:gd name="T26" fmla="*/ 135 w 242"/>
                <a:gd name="T27" fmla="*/ 256 h 299"/>
                <a:gd name="T28" fmla="*/ 91 w 242"/>
                <a:gd name="T29" fmla="*/ 263 h 299"/>
                <a:gd name="T30" fmla="*/ 41 w 242"/>
                <a:gd name="T31" fmla="*/ 242 h 299"/>
                <a:gd name="T32" fmla="*/ 25 w 242"/>
                <a:gd name="T33" fmla="*/ 204 h 299"/>
                <a:gd name="T34" fmla="*/ 0 w 242"/>
                <a:gd name="T35" fmla="*/ 184 h 2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2" h="299">
                  <a:moveTo>
                    <a:pt x="0" y="209"/>
                  </a:moveTo>
                  <a:lnTo>
                    <a:pt x="16" y="191"/>
                  </a:lnTo>
                  <a:lnTo>
                    <a:pt x="18" y="155"/>
                  </a:lnTo>
                  <a:lnTo>
                    <a:pt x="50" y="106"/>
                  </a:lnTo>
                  <a:lnTo>
                    <a:pt x="60" y="20"/>
                  </a:lnTo>
                  <a:lnTo>
                    <a:pt x="87" y="0"/>
                  </a:lnTo>
                  <a:lnTo>
                    <a:pt x="104" y="60"/>
                  </a:lnTo>
                  <a:lnTo>
                    <a:pt x="158" y="111"/>
                  </a:lnTo>
                  <a:lnTo>
                    <a:pt x="139" y="140"/>
                  </a:lnTo>
                  <a:lnTo>
                    <a:pt x="156" y="149"/>
                  </a:lnTo>
                  <a:lnTo>
                    <a:pt x="177" y="184"/>
                  </a:lnTo>
                  <a:lnTo>
                    <a:pt x="241" y="204"/>
                  </a:lnTo>
                  <a:lnTo>
                    <a:pt x="193" y="266"/>
                  </a:lnTo>
                  <a:lnTo>
                    <a:pt x="141" y="289"/>
                  </a:lnTo>
                  <a:lnTo>
                    <a:pt x="95" y="298"/>
                  </a:lnTo>
                  <a:lnTo>
                    <a:pt x="43" y="275"/>
                  </a:lnTo>
                  <a:lnTo>
                    <a:pt x="27" y="231"/>
                  </a:lnTo>
                  <a:lnTo>
                    <a:pt x="0" y="20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3" name="Freeform 188"/>
            <p:cNvSpPr>
              <a:spLocks/>
            </p:cNvSpPr>
            <p:nvPr/>
          </p:nvSpPr>
          <p:spPr bwMode="auto">
            <a:xfrm>
              <a:off x="3336" y="2757"/>
              <a:ext cx="22" cy="37"/>
            </a:xfrm>
            <a:custGeom>
              <a:avLst/>
              <a:gdLst>
                <a:gd name="T0" fmla="*/ 0 w 23"/>
                <a:gd name="T1" fmla="*/ 26 h 40"/>
                <a:gd name="T2" fmla="*/ 12 w 23"/>
                <a:gd name="T3" fmla="*/ 33 h 40"/>
                <a:gd name="T4" fmla="*/ 20 w 23"/>
                <a:gd name="T5" fmla="*/ 24 h 40"/>
                <a:gd name="T6" fmla="*/ 11 w 23"/>
                <a:gd name="T7" fmla="*/ 22 h 40"/>
                <a:gd name="T8" fmla="*/ 20 w 23"/>
                <a:gd name="T9" fmla="*/ 15 h 40"/>
                <a:gd name="T10" fmla="*/ 16 w 23"/>
                <a:gd name="T11" fmla="*/ 0 h 40"/>
                <a:gd name="T12" fmla="*/ 0 w 23"/>
                <a:gd name="T13" fmla="*/ 2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0">
                  <a:moveTo>
                    <a:pt x="0" y="30"/>
                  </a:moveTo>
                  <a:lnTo>
                    <a:pt x="14" y="39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22" y="17"/>
                  </a:lnTo>
                  <a:lnTo>
                    <a:pt x="18" y="0"/>
                  </a:lnTo>
                  <a:lnTo>
                    <a:pt x="0" y="3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4" name="Freeform 189"/>
            <p:cNvSpPr>
              <a:spLocks/>
            </p:cNvSpPr>
            <p:nvPr/>
          </p:nvSpPr>
          <p:spPr bwMode="auto">
            <a:xfrm>
              <a:off x="2816" y="2958"/>
              <a:ext cx="92" cy="117"/>
            </a:xfrm>
            <a:custGeom>
              <a:avLst/>
              <a:gdLst>
                <a:gd name="T0" fmla="*/ 0 w 94"/>
                <a:gd name="T1" fmla="*/ 51 h 125"/>
                <a:gd name="T2" fmla="*/ 10 w 94"/>
                <a:gd name="T3" fmla="*/ 35 h 125"/>
                <a:gd name="T4" fmla="*/ 18 w 94"/>
                <a:gd name="T5" fmla="*/ 37 h 125"/>
                <a:gd name="T6" fmla="*/ 12 w 94"/>
                <a:gd name="T7" fmla="*/ 21 h 125"/>
                <a:gd name="T8" fmla="*/ 40 w 94"/>
                <a:gd name="T9" fmla="*/ 20 h 125"/>
                <a:gd name="T10" fmla="*/ 40 w 94"/>
                <a:gd name="T11" fmla="*/ 0 h 125"/>
                <a:gd name="T12" fmla="*/ 74 w 94"/>
                <a:gd name="T13" fmla="*/ 0 h 125"/>
                <a:gd name="T14" fmla="*/ 72 w 94"/>
                <a:gd name="T15" fmla="*/ 17 h 125"/>
                <a:gd name="T16" fmla="*/ 89 w 94"/>
                <a:gd name="T17" fmla="*/ 17 h 125"/>
                <a:gd name="T18" fmla="*/ 84 w 94"/>
                <a:gd name="T19" fmla="*/ 79 h 125"/>
                <a:gd name="T20" fmla="*/ 63 w 94"/>
                <a:gd name="T21" fmla="*/ 71 h 125"/>
                <a:gd name="T22" fmla="*/ 38 w 94"/>
                <a:gd name="T23" fmla="*/ 109 h 125"/>
                <a:gd name="T24" fmla="*/ 0 w 94"/>
                <a:gd name="T25" fmla="*/ 5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25">
                  <a:moveTo>
                    <a:pt x="0" y="59"/>
                  </a:moveTo>
                  <a:lnTo>
                    <a:pt x="10" y="39"/>
                  </a:lnTo>
                  <a:lnTo>
                    <a:pt x="18" y="42"/>
                  </a:lnTo>
                  <a:lnTo>
                    <a:pt x="12" y="24"/>
                  </a:lnTo>
                  <a:lnTo>
                    <a:pt x="42" y="22"/>
                  </a:lnTo>
                  <a:lnTo>
                    <a:pt x="42" y="0"/>
                  </a:lnTo>
                  <a:lnTo>
                    <a:pt x="78" y="0"/>
                  </a:lnTo>
                  <a:lnTo>
                    <a:pt x="76" y="19"/>
                  </a:lnTo>
                  <a:lnTo>
                    <a:pt x="93" y="19"/>
                  </a:lnTo>
                  <a:lnTo>
                    <a:pt x="88" y="90"/>
                  </a:lnTo>
                  <a:lnTo>
                    <a:pt x="65" y="81"/>
                  </a:lnTo>
                  <a:lnTo>
                    <a:pt x="40" y="124"/>
                  </a:lnTo>
                  <a:lnTo>
                    <a:pt x="0" y="5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5" name="Freeform 190"/>
            <p:cNvSpPr>
              <a:spLocks/>
            </p:cNvSpPr>
            <p:nvPr/>
          </p:nvSpPr>
          <p:spPr bwMode="auto">
            <a:xfrm>
              <a:off x="2423" y="2741"/>
              <a:ext cx="48" cy="19"/>
            </a:xfrm>
            <a:custGeom>
              <a:avLst/>
              <a:gdLst>
                <a:gd name="T0" fmla="*/ 0 w 49"/>
                <a:gd name="T1" fmla="*/ 18 h 19"/>
                <a:gd name="T2" fmla="*/ 2 w 49"/>
                <a:gd name="T3" fmla="*/ 0 h 19"/>
                <a:gd name="T4" fmla="*/ 46 w 49"/>
                <a:gd name="T5" fmla="*/ 6 h 19"/>
                <a:gd name="T6" fmla="*/ 0 w 4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19">
                  <a:moveTo>
                    <a:pt x="0" y="18"/>
                  </a:moveTo>
                  <a:lnTo>
                    <a:pt x="2" y="0"/>
                  </a:lnTo>
                  <a:lnTo>
                    <a:pt x="48" y="6"/>
                  </a:lnTo>
                  <a:lnTo>
                    <a:pt x="0" y="1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6" name="Freeform 191"/>
            <p:cNvSpPr>
              <a:spLocks/>
            </p:cNvSpPr>
            <p:nvPr/>
          </p:nvSpPr>
          <p:spPr bwMode="auto">
            <a:xfrm>
              <a:off x="2638" y="2789"/>
              <a:ext cx="68" cy="123"/>
            </a:xfrm>
            <a:custGeom>
              <a:avLst/>
              <a:gdLst>
                <a:gd name="T0" fmla="*/ 0 w 70"/>
                <a:gd name="T1" fmla="*/ 108 h 132"/>
                <a:gd name="T2" fmla="*/ 6 w 70"/>
                <a:gd name="T3" fmla="*/ 29 h 132"/>
                <a:gd name="T4" fmla="*/ 2 w 70"/>
                <a:gd name="T5" fmla="*/ 4 h 132"/>
                <a:gd name="T6" fmla="*/ 44 w 70"/>
                <a:gd name="T7" fmla="*/ 0 h 132"/>
                <a:gd name="T8" fmla="*/ 65 w 70"/>
                <a:gd name="T9" fmla="*/ 90 h 132"/>
                <a:gd name="T10" fmla="*/ 16 w 70"/>
                <a:gd name="T11" fmla="*/ 114 h 132"/>
                <a:gd name="T12" fmla="*/ 0 w 70"/>
                <a:gd name="T13" fmla="*/ 108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2">
                  <a:moveTo>
                    <a:pt x="0" y="124"/>
                  </a:moveTo>
                  <a:lnTo>
                    <a:pt x="6" y="33"/>
                  </a:lnTo>
                  <a:lnTo>
                    <a:pt x="2" y="4"/>
                  </a:lnTo>
                  <a:lnTo>
                    <a:pt x="46" y="0"/>
                  </a:lnTo>
                  <a:lnTo>
                    <a:pt x="69" y="104"/>
                  </a:lnTo>
                  <a:lnTo>
                    <a:pt x="16" y="131"/>
                  </a:lnTo>
                  <a:lnTo>
                    <a:pt x="0" y="12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7" name="Freeform 192"/>
            <p:cNvSpPr>
              <a:spLocks/>
            </p:cNvSpPr>
            <p:nvPr/>
          </p:nvSpPr>
          <p:spPr bwMode="auto">
            <a:xfrm>
              <a:off x="2452" y="2757"/>
              <a:ext cx="115" cy="106"/>
            </a:xfrm>
            <a:custGeom>
              <a:avLst/>
              <a:gdLst>
                <a:gd name="T0" fmla="*/ 0 w 118"/>
                <a:gd name="T1" fmla="*/ 31 h 113"/>
                <a:gd name="T2" fmla="*/ 18 w 118"/>
                <a:gd name="T3" fmla="*/ 20 h 113"/>
                <a:gd name="T4" fmla="*/ 18 w 118"/>
                <a:gd name="T5" fmla="*/ 0 h 113"/>
                <a:gd name="T6" fmla="*/ 56 w 118"/>
                <a:gd name="T7" fmla="*/ 6 h 113"/>
                <a:gd name="T8" fmla="*/ 67 w 118"/>
                <a:gd name="T9" fmla="*/ 13 h 113"/>
                <a:gd name="T10" fmla="*/ 92 w 118"/>
                <a:gd name="T11" fmla="*/ 4 h 113"/>
                <a:gd name="T12" fmla="*/ 106 w 118"/>
                <a:gd name="T13" fmla="*/ 45 h 113"/>
                <a:gd name="T14" fmla="*/ 111 w 118"/>
                <a:gd name="T15" fmla="*/ 78 h 113"/>
                <a:gd name="T16" fmla="*/ 102 w 118"/>
                <a:gd name="T17" fmla="*/ 77 h 113"/>
                <a:gd name="T18" fmla="*/ 100 w 118"/>
                <a:gd name="T19" fmla="*/ 94 h 113"/>
                <a:gd name="T20" fmla="*/ 83 w 118"/>
                <a:gd name="T21" fmla="*/ 98 h 113"/>
                <a:gd name="T22" fmla="*/ 83 w 118"/>
                <a:gd name="T23" fmla="*/ 78 h 113"/>
                <a:gd name="T24" fmla="*/ 73 w 118"/>
                <a:gd name="T25" fmla="*/ 78 h 113"/>
                <a:gd name="T26" fmla="*/ 57 w 118"/>
                <a:gd name="T27" fmla="*/ 51 h 113"/>
                <a:gd name="T28" fmla="*/ 25 w 118"/>
                <a:gd name="T29" fmla="*/ 67 h 113"/>
                <a:gd name="T30" fmla="*/ 0 w 118"/>
                <a:gd name="T31" fmla="*/ 31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8" h="113">
                  <a:moveTo>
                    <a:pt x="0" y="35"/>
                  </a:moveTo>
                  <a:lnTo>
                    <a:pt x="18" y="22"/>
                  </a:lnTo>
                  <a:lnTo>
                    <a:pt x="18" y="0"/>
                  </a:lnTo>
                  <a:lnTo>
                    <a:pt x="58" y="6"/>
                  </a:lnTo>
                  <a:lnTo>
                    <a:pt x="71" y="15"/>
                  </a:lnTo>
                  <a:lnTo>
                    <a:pt x="96" y="4"/>
                  </a:lnTo>
                  <a:lnTo>
                    <a:pt x="112" y="51"/>
                  </a:lnTo>
                  <a:lnTo>
                    <a:pt x="117" y="89"/>
                  </a:lnTo>
                  <a:lnTo>
                    <a:pt x="108" y="87"/>
                  </a:lnTo>
                  <a:lnTo>
                    <a:pt x="106" y="107"/>
                  </a:lnTo>
                  <a:lnTo>
                    <a:pt x="87" y="112"/>
                  </a:lnTo>
                  <a:lnTo>
                    <a:pt x="87" y="89"/>
                  </a:lnTo>
                  <a:lnTo>
                    <a:pt x="77" y="89"/>
                  </a:lnTo>
                  <a:lnTo>
                    <a:pt x="60" y="58"/>
                  </a:lnTo>
                  <a:lnTo>
                    <a:pt x="27" y="76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8" name="Freeform 193"/>
            <p:cNvSpPr>
              <a:spLocks/>
            </p:cNvSpPr>
            <p:nvPr/>
          </p:nvSpPr>
          <p:spPr bwMode="auto">
            <a:xfrm>
              <a:off x="3370" y="2207"/>
              <a:ext cx="300" cy="314"/>
            </a:xfrm>
            <a:custGeom>
              <a:avLst/>
              <a:gdLst>
                <a:gd name="T0" fmla="*/ 0 w 307"/>
                <a:gd name="T1" fmla="*/ 8 h 334"/>
                <a:gd name="T2" fmla="*/ 7 w 307"/>
                <a:gd name="T3" fmla="*/ 0 h 334"/>
                <a:gd name="T4" fmla="*/ 30 w 307"/>
                <a:gd name="T5" fmla="*/ 22 h 334"/>
                <a:gd name="T6" fmla="*/ 59 w 307"/>
                <a:gd name="T7" fmla="*/ 4 h 334"/>
                <a:gd name="T8" fmla="*/ 59 w 307"/>
                <a:gd name="T9" fmla="*/ 22 h 334"/>
                <a:gd name="T10" fmla="*/ 73 w 307"/>
                <a:gd name="T11" fmla="*/ 25 h 334"/>
                <a:gd name="T12" fmla="*/ 75 w 307"/>
                <a:gd name="T13" fmla="*/ 45 h 334"/>
                <a:gd name="T14" fmla="*/ 115 w 307"/>
                <a:gd name="T15" fmla="*/ 67 h 334"/>
                <a:gd name="T16" fmla="*/ 152 w 307"/>
                <a:gd name="T17" fmla="*/ 59 h 334"/>
                <a:gd name="T18" fmla="*/ 149 w 307"/>
                <a:gd name="T19" fmla="*/ 49 h 334"/>
                <a:gd name="T20" fmla="*/ 196 w 307"/>
                <a:gd name="T21" fmla="*/ 29 h 334"/>
                <a:gd name="T22" fmla="*/ 260 w 307"/>
                <a:gd name="T23" fmla="*/ 67 h 334"/>
                <a:gd name="T24" fmla="*/ 264 w 307"/>
                <a:gd name="T25" fmla="*/ 82 h 334"/>
                <a:gd name="T26" fmla="*/ 252 w 307"/>
                <a:gd name="T27" fmla="*/ 116 h 334"/>
                <a:gd name="T28" fmla="*/ 252 w 307"/>
                <a:gd name="T29" fmla="*/ 164 h 334"/>
                <a:gd name="T30" fmla="*/ 271 w 307"/>
                <a:gd name="T31" fmla="*/ 178 h 334"/>
                <a:gd name="T32" fmla="*/ 256 w 307"/>
                <a:gd name="T33" fmla="*/ 200 h 334"/>
                <a:gd name="T34" fmla="*/ 292 w 307"/>
                <a:gd name="T35" fmla="*/ 255 h 334"/>
                <a:gd name="T36" fmla="*/ 269 w 307"/>
                <a:gd name="T37" fmla="*/ 294 h 334"/>
                <a:gd name="T38" fmla="*/ 202 w 307"/>
                <a:gd name="T39" fmla="*/ 280 h 334"/>
                <a:gd name="T40" fmla="*/ 191 w 307"/>
                <a:gd name="T41" fmla="*/ 255 h 334"/>
                <a:gd name="T42" fmla="*/ 146 w 307"/>
                <a:gd name="T43" fmla="*/ 264 h 334"/>
                <a:gd name="T44" fmla="*/ 111 w 307"/>
                <a:gd name="T45" fmla="*/ 241 h 334"/>
                <a:gd name="T46" fmla="*/ 88 w 307"/>
                <a:gd name="T47" fmla="*/ 196 h 334"/>
                <a:gd name="T48" fmla="*/ 71 w 307"/>
                <a:gd name="T49" fmla="*/ 187 h 334"/>
                <a:gd name="T50" fmla="*/ 67 w 307"/>
                <a:gd name="T51" fmla="*/ 199 h 334"/>
                <a:gd name="T52" fmla="*/ 48 w 307"/>
                <a:gd name="T53" fmla="*/ 152 h 334"/>
                <a:gd name="T54" fmla="*/ 19 w 307"/>
                <a:gd name="T55" fmla="*/ 124 h 334"/>
                <a:gd name="T56" fmla="*/ 32 w 307"/>
                <a:gd name="T57" fmla="*/ 82 h 334"/>
                <a:gd name="T58" fmla="*/ 21 w 307"/>
                <a:gd name="T59" fmla="*/ 77 h 334"/>
                <a:gd name="T60" fmla="*/ 9 w 307"/>
                <a:gd name="T61" fmla="*/ 53 h 334"/>
                <a:gd name="T62" fmla="*/ 0 w 307"/>
                <a:gd name="T63" fmla="*/ 8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7" h="334">
                  <a:moveTo>
                    <a:pt x="0" y="8"/>
                  </a:moveTo>
                  <a:lnTo>
                    <a:pt x="7" y="0"/>
                  </a:lnTo>
                  <a:lnTo>
                    <a:pt x="32" y="24"/>
                  </a:lnTo>
                  <a:lnTo>
                    <a:pt x="61" y="4"/>
                  </a:lnTo>
                  <a:lnTo>
                    <a:pt x="61" y="24"/>
                  </a:lnTo>
                  <a:lnTo>
                    <a:pt x="77" y="29"/>
                  </a:lnTo>
                  <a:lnTo>
                    <a:pt x="79" y="51"/>
                  </a:lnTo>
                  <a:lnTo>
                    <a:pt x="121" y="75"/>
                  </a:lnTo>
                  <a:lnTo>
                    <a:pt x="160" y="67"/>
                  </a:lnTo>
                  <a:lnTo>
                    <a:pt x="156" y="55"/>
                  </a:lnTo>
                  <a:lnTo>
                    <a:pt x="206" y="33"/>
                  </a:lnTo>
                  <a:lnTo>
                    <a:pt x="272" y="75"/>
                  </a:lnTo>
                  <a:lnTo>
                    <a:pt x="276" y="93"/>
                  </a:lnTo>
                  <a:lnTo>
                    <a:pt x="264" y="131"/>
                  </a:lnTo>
                  <a:lnTo>
                    <a:pt x="264" y="185"/>
                  </a:lnTo>
                  <a:lnTo>
                    <a:pt x="283" y="201"/>
                  </a:lnTo>
                  <a:lnTo>
                    <a:pt x="268" y="227"/>
                  </a:lnTo>
                  <a:lnTo>
                    <a:pt x="306" y="288"/>
                  </a:lnTo>
                  <a:lnTo>
                    <a:pt x="281" y="333"/>
                  </a:lnTo>
                  <a:lnTo>
                    <a:pt x="212" y="317"/>
                  </a:lnTo>
                  <a:lnTo>
                    <a:pt x="200" y="288"/>
                  </a:lnTo>
                  <a:lnTo>
                    <a:pt x="152" y="299"/>
                  </a:lnTo>
                  <a:lnTo>
                    <a:pt x="117" y="272"/>
                  </a:lnTo>
                  <a:lnTo>
                    <a:pt x="92" y="221"/>
                  </a:lnTo>
                  <a:lnTo>
                    <a:pt x="75" y="212"/>
                  </a:lnTo>
                  <a:lnTo>
                    <a:pt x="71" y="225"/>
                  </a:lnTo>
                  <a:lnTo>
                    <a:pt x="50" y="172"/>
                  </a:lnTo>
                  <a:lnTo>
                    <a:pt x="19" y="140"/>
                  </a:lnTo>
                  <a:lnTo>
                    <a:pt x="34" y="93"/>
                  </a:lnTo>
                  <a:lnTo>
                    <a:pt x="21" y="87"/>
                  </a:lnTo>
                  <a:lnTo>
                    <a:pt x="9" y="60"/>
                  </a:lnTo>
                  <a:lnTo>
                    <a:pt x="0" y="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9" name="Freeform 194"/>
            <p:cNvSpPr>
              <a:spLocks/>
            </p:cNvSpPr>
            <p:nvPr/>
          </p:nvSpPr>
          <p:spPr bwMode="auto">
            <a:xfrm>
              <a:off x="3283" y="2266"/>
              <a:ext cx="160" cy="171"/>
            </a:xfrm>
            <a:custGeom>
              <a:avLst/>
              <a:gdLst>
                <a:gd name="T0" fmla="*/ 0 w 164"/>
                <a:gd name="T1" fmla="*/ 77 h 184"/>
                <a:gd name="T2" fmla="*/ 8 w 164"/>
                <a:gd name="T3" fmla="*/ 98 h 184"/>
                <a:gd name="T4" fmla="*/ 78 w 164"/>
                <a:gd name="T5" fmla="*/ 132 h 184"/>
                <a:gd name="T6" fmla="*/ 78 w 164"/>
                <a:gd name="T7" fmla="*/ 146 h 184"/>
                <a:gd name="T8" fmla="*/ 98 w 164"/>
                <a:gd name="T9" fmla="*/ 155 h 184"/>
                <a:gd name="T10" fmla="*/ 123 w 164"/>
                <a:gd name="T11" fmla="*/ 158 h 184"/>
                <a:gd name="T12" fmla="*/ 146 w 164"/>
                <a:gd name="T13" fmla="*/ 140 h 184"/>
                <a:gd name="T14" fmla="*/ 155 w 164"/>
                <a:gd name="T15" fmla="*/ 140 h 184"/>
                <a:gd name="T16" fmla="*/ 135 w 164"/>
                <a:gd name="T17" fmla="*/ 96 h 184"/>
                <a:gd name="T18" fmla="*/ 104 w 164"/>
                <a:gd name="T19" fmla="*/ 69 h 184"/>
                <a:gd name="T20" fmla="*/ 119 w 164"/>
                <a:gd name="T21" fmla="*/ 27 h 184"/>
                <a:gd name="T22" fmla="*/ 106 w 164"/>
                <a:gd name="T23" fmla="*/ 22 h 184"/>
                <a:gd name="T24" fmla="*/ 98 w 164"/>
                <a:gd name="T25" fmla="*/ 0 h 184"/>
                <a:gd name="T26" fmla="*/ 60 w 164"/>
                <a:gd name="T27" fmla="*/ 0 h 184"/>
                <a:gd name="T28" fmla="*/ 44 w 164"/>
                <a:gd name="T29" fmla="*/ 18 h 184"/>
                <a:gd name="T30" fmla="*/ 37 w 164"/>
                <a:gd name="T31" fmla="*/ 54 h 184"/>
                <a:gd name="T32" fmla="*/ 0 w 164"/>
                <a:gd name="T33" fmla="*/ 77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84">
                  <a:moveTo>
                    <a:pt x="0" y="89"/>
                  </a:moveTo>
                  <a:lnTo>
                    <a:pt x="8" y="113"/>
                  </a:lnTo>
                  <a:lnTo>
                    <a:pt x="82" y="153"/>
                  </a:lnTo>
                  <a:lnTo>
                    <a:pt x="82" y="169"/>
                  </a:lnTo>
                  <a:lnTo>
                    <a:pt x="102" y="180"/>
                  </a:lnTo>
                  <a:lnTo>
                    <a:pt x="129" y="183"/>
                  </a:lnTo>
                  <a:lnTo>
                    <a:pt x="154" y="162"/>
                  </a:lnTo>
                  <a:lnTo>
                    <a:pt x="163" y="162"/>
                  </a:lnTo>
                  <a:lnTo>
                    <a:pt x="141" y="111"/>
                  </a:lnTo>
                  <a:lnTo>
                    <a:pt x="110" y="80"/>
                  </a:lnTo>
                  <a:lnTo>
                    <a:pt x="125" y="31"/>
                  </a:lnTo>
                  <a:lnTo>
                    <a:pt x="112" y="26"/>
                  </a:lnTo>
                  <a:lnTo>
                    <a:pt x="102" y="0"/>
                  </a:lnTo>
                  <a:lnTo>
                    <a:pt x="63" y="0"/>
                  </a:lnTo>
                  <a:lnTo>
                    <a:pt x="46" y="20"/>
                  </a:lnTo>
                  <a:lnTo>
                    <a:pt x="39" y="62"/>
                  </a:lnTo>
                  <a:lnTo>
                    <a:pt x="0" y="8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0" name="Freeform 195"/>
            <p:cNvSpPr>
              <a:spLocks/>
            </p:cNvSpPr>
            <p:nvPr/>
          </p:nvSpPr>
          <p:spPr bwMode="auto">
            <a:xfrm>
              <a:off x="3383" y="2435"/>
              <a:ext cx="27" cy="18"/>
            </a:xfrm>
            <a:custGeom>
              <a:avLst/>
              <a:gdLst>
                <a:gd name="T0" fmla="*/ 0 w 28"/>
                <a:gd name="T1" fmla="*/ 0 h 20"/>
                <a:gd name="T2" fmla="*/ 12 w 28"/>
                <a:gd name="T3" fmla="*/ 15 h 20"/>
                <a:gd name="T4" fmla="*/ 25 w 28"/>
                <a:gd name="T5" fmla="*/ 4 h 20"/>
                <a:gd name="T6" fmla="*/ 0 w 2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lnTo>
                    <a:pt x="12" y="19"/>
                  </a:lnTo>
                  <a:lnTo>
                    <a:pt x="27" y="4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1" name="Freeform 196"/>
            <p:cNvSpPr>
              <a:spLocks/>
            </p:cNvSpPr>
            <p:nvPr/>
          </p:nvSpPr>
          <p:spPr bwMode="auto">
            <a:xfrm>
              <a:off x="3216" y="2350"/>
              <a:ext cx="26" cy="81"/>
            </a:xfrm>
            <a:custGeom>
              <a:avLst/>
              <a:gdLst>
                <a:gd name="T0" fmla="*/ 0 w 27"/>
                <a:gd name="T1" fmla="*/ 37 h 87"/>
                <a:gd name="T2" fmla="*/ 12 w 27"/>
                <a:gd name="T3" fmla="*/ 74 h 87"/>
                <a:gd name="T4" fmla="*/ 13 w 27"/>
                <a:gd name="T5" fmla="*/ 72 h 87"/>
                <a:gd name="T6" fmla="*/ 20 w 27"/>
                <a:gd name="T7" fmla="*/ 33 h 87"/>
                <a:gd name="T8" fmla="*/ 12 w 27"/>
                <a:gd name="T9" fmla="*/ 37 h 87"/>
                <a:gd name="T10" fmla="*/ 13 w 27"/>
                <a:gd name="T11" fmla="*/ 19 h 87"/>
                <a:gd name="T12" fmla="*/ 20 w 27"/>
                <a:gd name="T13" fmla="*/ 9 h 87"/>
                <a:gd name="T14" fmla="*/ 24 w 27"/>
                <a:gd name="T15" fmla="*/ 0 h 87"/>
                <a:gd name="T16" fmla="*/ 14 w 27"/>
                <a:gd name="T17" fmla="*/ 2 h 87"/>
                <a:gd name="T18" fmla="*/ 0 w 27"/>
                <a:gd name="T19" fmla="*/ 3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87">
                  <a:moveTo>
                    <a:pt x="0" y="43"/>
                  </a:moveTo>
                  <a:lnTo>
                    <a:pt x="12" y="86"/>
                  </a:lnTo>
                  <a:lnTo>
                    <a:pt x="14" y="83"/>
                  </a:lnTo>
                  <a:lnTo>
                    <a:pt x="22" y="38"/>
                  </a:lnTo>
                  <a:lnTo>
                    <a:pt x="12" y="43"/>
                  </a:lnTo>
                  <a:lnTo>
                    <a:pt x="14" y="22"/>
                  </a:lnTo>
                  <a:lnTo>
                    <a:pt x="22" y="11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0" y="4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2" name="Freeform 197"/>
            <p:cNvSpPr>
              <a:spLocks/>
            </p:cNvSpPr>
            <p:nvPr/>
          </p:nvSpPr>
          <p:spPr bwMode="auto">
            <a:xfrm>
              <a:off x="2551" y="2796"/>
              <a:ext cx="93" cy="120"/>
            </a:xfrm>
            <a:custGeom>
              <a:avLst/>
              <a:gdLst>
                <a:gd name="T0" fmla="*/ 0 w 95"/>
                <a:gd name="T1" fmla="*/ 74 h 128"/>
                <a:gd name="T2" fmla="*/ 2 w 95"/>
                <a:gd name="T3" fmla="*/ 56 h 128"/>
                <a:gd name="T4" fmla="*/ 4 w 95"/>
                <a:gd name="T5" fmla="*/ 40 h 128"/>
                <a:gd name="T6" fmla="*/ 12 w 95"/>
                <a:gd name="T7" fmla="*/ 40 h 128"/>
                <a:gd name="T8" fmla="*/ 8 w 95"/>
                <a:gd name="T9" fmla="*/ 9 h 128"/>
                <a:gd name="T10" fmla="*/ 35 w 95"/>
                <a:gd name="T11" fmla="*/ 0 h 128"/>
                <a:gd name="T12" fmla="*/ 52 w 95"/>
                <a:gd name="T13" fmla="*/ 6 h 128"/>
                <a:gd name="T14" fmla="*/ 60 w 95"/>
                <a:gd name="T15" fmla="*/ 18 h 128"/>
                <a:gd name="T16" fmla="*/ 90 w 95"/>
                <a:gd name="T17" fmla="*/ 22 h 128"/>
                <a:gd name="T18" fmla="*/ 83 w 95"/>
                <a:gd name="T19" fmla="*/ 101 h 128"/>
                <a:gd name="T20" fmla="*/ 14 w 95"/>
                <a:gd name="T21" fmla="*/ 112 h 128"/>
                <a:gd name="T22" fmla="*/ 16 w 95"/>
                <a:gd name="T23" fmla="*/ 86 h 128"/>
                <a:gd name="T24" fmla="*/ 0 w 95"/>
                <a:gd name="T25" fmla="*/ 74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128">
                  <a:moveTo>
                    <a:pt x="0" y="84"/>
                  </a:moveTo>
                  <a:lnTo>
                    <a:pt x="2" y="64"/>
                  </a:lnTo>
                  <a:lnTo>
                    <a:pt x="4" y="46"/>
                  </a:lnTo>
                  <a:lnTo>
                    <a:pt x="12" y="46"/>
                  </a:lnTo>
                  <a:lnTo>
                    <a:pt x="8" y="11"/>
                  </a:lnTo>
                  <a:lnTo>
                    <a:pt x="37" y="0"/>
                  </a:lnTo>
                  <a:lnTo>
                    <a:pt x="54" y="6"/>
                  </a:lnTo>
                  <a:lnTo>
                    <a:pt x="62" y="20"/>
                  </a:lnTo>
                  <a:lnTo>
                    <a:pt x="94" y="24"/>
                  </a:lnTo>
                  <a:lnTo>
                    <a:pt x="87" y="115"/>
                  </a:lnTo>
                  <a:lnTo>
                    <a:pt x="14" y="127"/>
                  </a:lnTo>
                  <a:lnTo>
                    <a:pt x="16" y="98"/>
                  </a:lnTo>
                  <a:lnTo>
                    <a:pt x="0" y="8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3" name="Freeform 198"/>
            <p:cNvSpPr>
              <a:spLocks/>
            </p:cNvSpPr>
            <p:nvPr/>
          </p:nvSpPr>
          <p:spPr bwMode="auto">
            <a:xfrm>
              <a:off x="3227" y="2346"/>
              <a:ext cx="69" cy="91"/>
            </a:xfrm>
            <a:custGeom>
              <a:avLst/>
              <a:gdLst>
                <a:gd name="T0" fmla="*/ 0 w 71"/>
                <a:gd name="T1" fmla="*/ 40 h 97"/>
                <a:gd name="T2" fmla="*/ 2 w 71"/>
                <a:gd name="T3" fmla="*/ 23 h 97"/>
                <a:gd name="T4" fmla="*/ 10 w 71"/>
                <a:gd name="T5" fmla="*/ 13 h 97"/>
                <a:gd name="T6" fmla="*/ 25 w 71"/>
                <a:gd name="T7" fmla="*/ 22 h 97"/>
                <a:gd name="T8" fmla="*/ 57 w 71"/>
                <a:gd name="T9" fmla="*/ 0 h 97"/>
                <a:gd name="T10" fmla="*/ 66 w 71"/>
                <a:gd name="T11" fmla="*/ 23 h 97"/>
                <a:gd name="T12" fmla="*/ 31 w 71"/>
                <a:gd name="T13" fmla="*/ 37 h 97"/>
                <a:gd name="T14" fmla="*/ 48 w 71"/>
                <a:gd name="T15" fmla="*/ 54 h 97"/>
                <a:gd name="T16" fmla="*/ 40 w 71"/>
                <a:gd name="T17" fmla="*/ 68 h 97"/>
                <a:gd name="T18" fmla="*/ 19 w 71"/>
                <a:gd name="T19" fmla="*/ 84 h 97"/>
                <a:gd name="T20" fmla="*/ 2 w 71"/>
                <a:gd name="T21" fmla="*/ 78 h 97"/>
                <a:gd name="T22" fmla="*/ 10 w 71"/>
                <a:gd name="T23" fmla="*/ 37 h 97"/>
                <a:gd name="T24" fmla="*/ 0 w 71"/>
                <a:gd name="T25" fmla="*/ 40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97">
                  <a:moveTo>
                    <a:pt x="0" y="46"/>
                  </a:moveTo>
                  <a:lnTo>
                    <a:pt x="2" y="26"/>
                  </a:lnTo>
                  <a:lnTo>
                    <a:pt x="10" y="15"/>
                  </a:lnTo>
                  <a:lnTo>
                    <a:pt x="27" y="24"/>
                  </a:lnTo>
                  <a:lnTo>
                    <a:pt x="61" y="0"/>
                  </a:lnTo>
                  <a:lnTo>
                    <a:pt x="70" y="26"/>
                  </a:lnTo>
                  <a:lnTo>
                    <a:pt x="33" y="42"/>
                  </a:lnTo>
                  <a:lnTo>
                    <a:pt x="50" y="62"/>
                  </a:lnTo>
                  <a:lnTo>
                    <a:pt x="42" y="78"/>
                  </a:lnTo>
                  <a:lnTo>
                    <a:pt x="21" y="96"/>
                  </a:lnTo>
                  <a:lnTo>
                    <a:pt x="2" y="89"/>
                  </a:lnTo>
                  <a:lnTo>
                    <a:pt x="10" y="42"/>
                  </a:lnTo>
                  <a:lnTo>
                    <a:pt x="0" y="4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4" name="Freeform 199"/>
            <p:cNvSpPr>
              <a:spLocks/>
            </p:cNvSpPr>
            <p:nvPr/>
          </p:nvSpPr>
          <p:spPr bwMode="auto">
            <a:xfrm>
              <a:off x="3216" y="2912"/>
              <a:ext cx="122" cy="175"/>
            </a:xfrm>
            <a:custGeom>
              <a:avLst/>
              <a:gdLst>
                <a:gd name="T0" fmla="*/ 0 w 125"/>
                <a:gd name="T1" fmla="*/ 11 h 185"/>
                <a:gd name="T2" fmla="*/ 14 w 125"/>
                <a:gd name="T3" fmla="*/ 44 h 185"/>
                <a:gd name="T4" fmla="*/ 0 w 125"/>
                <a:gd name="T5" fmla="*/ 77 h 185"/>
                <a:gd name="T6" fmla="*/ 12 w 125"/>
                <a:gd name="T7" fmla="*/ 87 h 185"/>
                <a:gd name="T8" fmla="*/ 2 w 125"/>
                <a:gd name="T9" fmla="*/ 98 h 185"/>
                <a:gd name="T10" fmla="*/ 80 w 125"/>
                <a:gd name="T11" fmla="*/ 165 h 185"/>
                <a:gd name="T12" fmla="*/ 111 w 125"/>
                <a:gd name="T13" fmla="*/ 111 h 185"/>
                <a:gd name="T14" fmla="*/ 103 w 125"/>
                <a:gd name="T15" fmla="*/ 96 h 185"/>
                <a:gd name="T16" fmla="*/ 103 w 125"/>
                <a:gd name="T17" fmla="*/ 31 h 185"/>
                <a:gd name="T18" fmla="*/ 118 w 125"/>
                <a:gd name="T19" fmla="*/ 11 h 185"/>
                <a:gd name="T20" fmla="*/ 74 w 125"/>
                <a:gd name="T21" fmla="*/ 20 h 185"/>
                <a:gd name="T22" fmla="*/ 24 w 125"/>
                <a:gd name="T23" fmla="*/ 0 h 185"/>
                <a:gd name="T24" fmla="*/ 0 w 125"/>
                <a:gd name="T25" fmla="*/ 11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" h="185">
                  <a:moveTo>
                    <a:pt x="0" y="13"/>
                  </a:moveTo>
                  <a:lnTo>
                    <a:pt x="14" y="50"/>
                  </a:lnTo>
                  <a:lnTo>
                    <a:pt x="0" y="86"/>
                  </a:lnTo>
                  <a:lnTo>
                    <a:pt x="12" y="97"/>
                  </a:lnTo>
                  <a:lnTo>
                    <a:pt x="2" y="110"/>
                  </a:lnTo>
                  <a:lnTo>
                    <a:pt x="84" y="184"/>
                  </a:lnTo>
                  <a:lnTo>
                    <a:pt x="117" y="124"/>
                  </a:lnTo>
                  <a:lnTo>
                    <a:pt x="109" y="108"/>
                  </a:lnTo>
                  <a:lnTo>
                    <a:pt x="109" y="35"/>
                  </a:lnTo>
                  <a:lnTo>
                    <a:pt x="124" y="13"/>
                  </a:lnTo>
                  <a:lnTo>
                    <a:pt x="78" y="22"/>
                  </a:lnTo>
                  <a:lnTo>
                    <a:pt x="26" y="0"/>
                  </a:lnTo>
                  <a:lnTo>
                    <a:pt x="0" y="1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5" name="Freeform 200"/>
            <p:cNvSpPr>
              <a:spLocks/>
            </p:cNvSpPr>
            <p:nvPr/>
          </p:nvSpPr>
          <p:spPr bwMode="auto">
            <a:xfrm>
              <a:off x="3409" y="2420"/>
              <a:ext cx="30" cy="32"/>
            </a:xfrm>
            <a:custGeom>
              <a:avLst/>
              <a:gdLst>
                <a:gd name="T0" fmla="*/ 0 w 30"/>
                <a:gd name="T1" fmla="*/ 16 h 33"/>
                <a:gd name="T2" fmla="*/ 22 w 30"/>
                <a:gd name="T3" fmla="*/ 0 h 33"/>
                <a:gd name="T4" fmla="*/ 29 w 30"/>
                <a:gd name="T5" fmla="*/ 30 h 33"/>
                <a:gd name="T6" fmla="*/ 0 w 30"/>
                <a:gd name="T7" fmla="*/ 16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3">
                  <a:moveTo>
                    <a:pt x="0" y="18"/>
                  </a:moveTo>
                  <a:lnTo>
                    <a:pt x="22" y="0"/>
                  </a:lnTo>
                  <a:lnTo>
                    <a:pt x="29" y="32"/>
                  </a:lnTo>
                  <a:lnTo>
                    <a:pt x="0" y="1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6" name="Freeform 201"/>
            <p:cNvSpPr>
              <a:spLocks/>
            </p:cNvSpPr>
            <p:nvPr/>
          </p:nvSpPr>
          <p:spPr bwMode="auto">
            <a:xfrm>
              <a:off x="3227" y="2318"/>
              <a:ext cx="29" cy="35"/>
            </a:xfrm>
            <a:custGeom>
              <a:avLst/>
              <a:gdLst>
                <a:gd name="T0" fmla="*/ 0 w 30"/>
                <a:gd name="T1" fmla="*/ 31 h 39"/>
                <a:gd name="T2" fmla="*/ 11 w 30"/>
                <a:gd name="T3" fmla="*/ 28 h 39"/>
                <a:gd name="T4" fmla="*/ 27 w 30"/>
                <a:gd name="T5" fmla="*/ 9 h 39"/>
                <a:gd name="T6" fmla="*/ 15 w 30"/>
                <a:gd name="T7" fmla="*/ 0 h 39"/>
                <a:gd name="T8" fmla="*/ 0 w 30"/>
                <a:gd name="T9" fmla="*/ 3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9">
                  <a:moveTo>
                    <a:pt x="0" y="38"/>
                  </a:moveTo>
                  <a:lnTo>
                    <a:pt x="11" y="35"/>
                  </a:lnTo>
                  <a:lnTo>
                    <a:pt x="29" y="11"/>
                  </a:lnTo>
                  <a:lnTo>
                    <a:pt x="17" y="0"/>
                  </a:lnTo>
                  <a:lnTo>
                    <a:pt x="0" y="3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7" name="Freeform 202"/>
            <p:cNvSpPr>
              <a:spLocks/>
            </p:cNvSpPr>
            <p:nvPr/>
          </p:nvSpPr>
          <p:spPr bwMode="auto">
            <a:xfrm>
              <a:off x="2504" y="2842"/>
              <a:ext cx="67" cy="74"/>
            </a:xfrm>
            <a:custGeom>
              <a:avLst/>
              <a:gdLst>
                <a:gd name="T0" fmla="*/ 0 w 68"/>
                <a:gd name="T1" fmla="*/ 24 h 80"/>
                <a:gd name="T2" fmla="*/ 20 w 68"/>
                <a:gd name="T3" fmla="*/ 0 h 80"/>
                <a:gd name="T4" fmla="*/ 31 w 68"/>
                <a:gd name="T5" fmla="*/ 0 h 80"/>
                <a:gd name="T6" fmla="*/ 31 w 68"/>
                <a:gd name="T7" fmla="*/ 17 h 80"/>
                <a:gd name="T8" fmla="*/ 48 w 68"/>
                <a:gd name="T9" fmla="*/ 15 h 80"/>
                <a:gd name="T10" fmla="*/ 46 w 68"/>
                <a:gd name="T11" fmla="*/ 31 h 80"/>
                <a:gd name="T12" fmla="*/ 65 w 68"/>
                <a:gd name="T13" fmla="*/ 43 h 80"/>
                <a:gd name="T14" fmla="*/ 60 w 68"/>
                <a:gd name="T15" fmla="*/ 68 h 80"/>
                <a:gd name="T16" fmla="*/ 0 w 68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80">
                  <a:moveTo>
                    <a:pt x="0" y="28"/>
                  </a:moveTo>
                  <a:lnTo>
                    <a:pt x="20" y="0"/>
                  </a:lnTo>
                  <a:lnTo>
                    <a:pt x="31" y="0"/>
                  </a:lnTo>
                  <a:lnTo>
                    <a:pt x="31" y="19"/>
                  </a:lnTo>
                  <a:lnTo>
                    <a:pt x="50" y="17"/>
                  </a:lnTo>
                  <a:lnTo>
                    <a:pt x="48" y="37"/>
                  </a:lnTo>
                  <a:lnTo>
                    <a:pt x="67" y="50"/>
                  </a:lnTo>
                  <a:lnTo>
                    <a:pt x="62" y="79"/>
                  </a:lnTo>
                  <a:lnTo>
                    <a:pt x="0" y="2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8" name="Freeform 203"/>
            <p:cNvSpPr>
              <a:spLocks/>
            </p:cNvSpPr>
            <p:nvPr/>
          </p:nvSpPr>
          <p:spPr bwMode="auto">
            <a:xfrm>
              <a:off x="2828" y="2355"/>
              <a:ext cx="248" cy="276"/>
            </a:xfrm>
            <a:custGeom>
              <a:avLst/>
              <a:gdLst>
                <a:gd name="T0" fmla="*/ 0 w 255"/>
                <a:gd name="T1" fmla="*/ 134 h 292"/>
                <a:gd name="T2" fmla="*/ 2 w 255"/>
                <a:gd name="T3" fmla="*/ 53 h 292"/>
                <a:gd name="T4" fmla="*/ 30 w 255"/>
                <a:gd name="T5" fmla="*/ 0 h 292"/>
                <a:gd name="T6" fmla="*/ 89 w 255"/>
                <a:gd name="T7" fmla="*/ 15 h 292"/>
                <a:gd name="T8" fmla="*/ 99 w 255"/>
                <a:gd name="T9" fmla="*/ 33 h 292"/>
                <a:gd name="T10" fmla="*/ 145 w 255"/>
                <a:gd name="T11" fmla="*/ 53 h 292"/>
                <a:gd name="T12" fmla="*/ 160 w 255"/>
                <a:gd name="T13" fmla="*/ 47 h 292"/>
                <a:gd name="T14" fmla="*/ 160 w 255"/>
                <a:gd name="T15" fmla="*/ 17 h 292"/>
                <a:gd name="T16" fmla="*/ 177 w 255"/>
                <a:gd name="T17" fmla="*/ 6 h 292"/>
                <a:gd name="T18" fmla="*/ 240 w 255"/>
                <a:gd name="T19" fmla="*/ 26 h 292"/>
                <a:gd name="T20" fmla="*/ 233 w 255"/>
                <a:gd name="T21" fmla="*/ 59 h 292"/>
                <a:gd name="T22" fmla="*/ 240 w 255"/>
                <a:gd name="T23" fmla="*/ 212 h 292"/>
                <a:gd name="T24" fmla="*/ 240 w 255"/>
                <a:gd name="T25" fmla="*/ 248 h 292"/>
                <a:gd name="T26" fmla="*/ 226 w 255"/>
                <a:gd name="T27" fmla="*/ 248 h 292"/>
                <a:gd name="T28" fmla="*/ 226 w 255"/>
                <a:gd name="T29" fmla="*/ 260 h 292"/>
                <a:gd name="T30" fmla="*/ 103 w 255"/>
                <a:gd name="T31" fmla="*/ 184 h 292"/>
                <a:gd name="T32" fmla="*/ 88 w 255"/>
                <a:gd name="T33" fmla="*/ 192 h 292"/>
                <a:gd name="T34" fmla="*/ 38 w 255"/>
                <a:gd name="T35" fmla="*/ 184 h 292"/>
                <a:gd name="T36" fmla="*/ 0 w 255"/>
                <a:gd name="T37" fmla="*/ 134 h 2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5" h="292">
                  <a:moveTo>
                    <a:pt x="0" y="150"/>
                  </a:moveTo>
                  <a:lnTo>
                    <a:pt x="2" y="59"/>
                  </a:lnTo>
                  <a:lnTo>
                    <a:pt x="32" y="0"/>
                  </a:lnTo>
                  <a:lnTo>
                    <a:pt x="95" y="17"/>
                  </a:lnTo>
                  <a:lnTo>
                    <a:pt x="105" y="37"/>
                  </a:lnTo>
                  <a:lnTo>
                    <a:pt x="153" y="59"/>
                  </a:lnTo>
                  <a:lnTo>
                    <a:pt x="170" y="53"/>
                  </a:lnTo>
                  <a:lnTo>
                    <a:pt x="170" y="19"/>
                  </a:lnTo>
                  <a:lnTo>
                    <a:pt x="187" y="6"/>
                  </a:lnTo>
                  <a:lnTo>
                    <a:pt x="254" y="30"/>
                  </a:lnTo>
                  <a:lnTo>
                    <a:pt x="247" y="66"/>
                  </a:lnTo>
                  <a:lnTo>
                    <a:pt x="254" y="237"/>
                  </a:lnTo>
                  <a:lnTo>
                    <a:pt x="254" y="277"/>
                  </a:lnTo>
                  <a:lnTo>
                    <a:pt x="239" y="277"/>
                  </a:lnTo>
                  <a:lnTo>
                    <a:pt x="239" y="291"/>
                  </a:lnTo>
                  <a:lnTo>
                    <a:pt x="109" y="206"/>
                  </a:lnTo>
                  <a:lnTo>
                    <a:pt x="93" y="215"/>
                  </a:lnTo>
                  <a:lnTo>
                    <a:pt x="40" y="206"/>
                  </a:lnTo>
                  <a:lnTo>
                    <a:pt x="0" y="15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9" name="Freeform 204"/>
            <p:cNvSpPr>
              <a:spLocks/>
            </p:cNvSpPr>
            <p:nvPr/>
          </p:nvSpPr>
          <p:spPr bwMode="auto">
            <a:xfrm>
              <a:off x="3354" y="3228"/>
              <a:ext cx="114" cy="264"/>
            </a:xfrm>
            <a:custGeom>
              <a:avLst/>
              <a:gdLst>
                <a:gd name="T0" fmla="*/ 0 w 117"/>
                <a:gd name="T1" fmla="*/ 176 h 280"/>
                <a:gd name="T2" fmla="*/ 12 w 117"/>
                <a:gd name="T3" fmla="*/ 227 h 280"/>
                <a:gd name="T4" fmla="*/ 32 w 117"/>
                <a:gd name="T5" fmla="*/ 248 h 280"/>
                <a:gd name="T6" fmla="*/ 63 w 117"/>
                <a:gd name="T7" fmla="*/ 227 h 280"/>
                <a:gd name="T8" fmla="*/ 101 w 117"/>
                <a:gd name="T9" fmla="*/ 58 h 280"/>
                <a:gd name="T10" fmla="*/ 110 w 117"/>
                <a:gd name="T11" fmla="*/ 64 h 280"/>
                <a:gd name="T12" fmla="*/ 93 w 117"/>
                <a:gd name="T13" fmla="*/ 0 h 280"/>
                <a:gd name="T14" fmla="*/ 74 w 117"/>
                <a:gd name="T15" fmla="*/ 25 h 280"/>
                <a:gd name="T16" fmla="*/ 74 w 117"/>
                <a:gd name="T17" fmla="*/ 44 h 280"/>
                <a:gd name="T18" fmla="*/ 51 w 117"/>
                <a:gd name="T19" fmla="*/ 64 h 280"/>
                <a:gd name="T20" fmla="*/ 18 w 117"/>
                <a:gd name="T21" fmla="*/ 74 h 280"/>
                <a:gd name="T22" fmla="*/ 12 w 117"/>
                <a:gd name="T23" fmla="*/ 98 h 280"/>
                <a:gd name="T24" fmla="*/ 18 w 117"/>
                <a:gd name="T25" fmla="*/ 139 h 280"/>
                <a:gd name="T26" fmla="*/ 0 w 117"/>
                <a:gd name="T27" fmla="*/ 176 h 2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280">
                  <a:moveTo>
                    <a:pt x="0" y="198"/>
                  </a:moveTo>
                  <a:lnTo>
                    <a:pt x="12" y="256"/>
                  </a:lnTo>
                  <a:lnTo>
                    <a:pt x="34" y="279"/>
                  </a:lnTo>
                  <a:lnTo>
                    <a:pt x="67" y="256"/>
                  </a:lnTo>
                  <a:lnTo>
                    <a:pt x="107" y="65"/>
                  </a:lnTo>
                  <a:lnTo>
                    <a:pt x="116" y="72"/>
                  </a:lnTo>
                  <a:lnTo>
                    <a:pt x="97" y="0"/>
                  </a:lnTo>
                  <a:lnTo>
                    <a:pt x="78" y="28"/>
                  </a:lnTo>
                  <a:lnTo>
                    <a:pt x="78" y="50"/>
                  </a:lnTo>
                  <a:lnTo>
                    <a:pt x="53" y="72"/>
                  </a:lnTo>
                  <a:lnTo>
                    <a:pt x="18" y="83"/>
                  </a:lnTo>
                  <a:lnTo>
                    <a:pt x="12" y="110"/>
                  </a:lnTo>
                  <a:lnTo>
                    <a:pt x="18" y="156"/>
                  </a:lnTo>
                  <a:lnTo>
                    <a:pt x="0" y="19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0" name="Freeform 205"/>
            <p:cNvSpPr>
              <a:spLocks/>
            </p:cNvSpPr>
            <p:nvPr/>
          </p:nvSpPr>
          <p:spPr bwMode="auto">
            <a:xfrm>
              <a:off x="3195" y="3178"/>
              <a:ext cx="49" cy="146"/>
            </a:xfrm>
            <a:custGeom>
              <a:avLst/>
              <a:gdLst>
                <a:gd name="T0" fmla="*/ 0 w 51"/>
                <a:gd name="T1" fmla="*/ 73 h 158"/>
                <a:gd name="T2" fmla="*/ 6 w 51"/>
                <a:gd name="T3" fmla="*/ 81 h 158"/>
                <a:gd name="T4" fmla="*/ 23 w 51"/>
                <a:gd name="T5" fmla="*/ 88 h 158"/>
                <a:gd name="T6" fmla="*/ 23 w 51"/>
                <a:gd name="T7" fmla="*/ 115 h 158"/>
                <a:gd name="T8" fmla="*/ 36 w 51"/>
                <a:gd name="T9" fmla="*/ 134 h 158"/>
                <a:gd name="T10" fmla="*/ 46 w 51"/>
                <a:gd name="T11" fmla="*/ 95 h 158"/>
                <a:gd name="T12" fmla="*/ 31 w 51"/>
                <a:gd name="T13" fmla="*/ 70 h 158"/>
                <a:gd name="T14" fmla="*/ 36 w 51"/>
                <a:gd name="T15" fmla="*/ 85 h 158"/>
                <a:gd name="T16" fmla="*/ 27 w 51"/>
                <a:gd name="T17" fmla="*/ 83 h 158"/>
                <a:gd name="T18" fmla="*/ 16 w 51"/>
                <a:gd name="T19" fmla="*/ 49 h 158"/>
                <a:gd name="T20" fmla="*/ 14 w 51"/>
                <a:gd name="T21" fmla="*/ 4 h 158"/>
                <a:gd name="T22" fmla="*/ 4 w 51"/>
                <a:gd name="T23" fmla="*/ 0 h 158"/>
                <a:gd name="T24" fmla="*/ 12 w 51"/>
                <a:gd name="T25" fmla="*/ 22 h 158"/>
                <a:gd name="T26" fmla="*/ 0 w 51"/>
                <a:gd name="T27" fmla="*/ 73 h 1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8">
                  <a:moveTo>
                    <a:pt x="0" y="86"/>
                  </a:moveTo>
                  <a:lnTo>
                    <a:pt x="6" y="95"/>
                  </a:lnTo>
                  <a:lnTo>
                    <a:pt x="25" y="103"/>
                  </a:lnTo>
                  <a:lnTo>
                    <a:pt x="25" y="134"/>
                  </a:lnTo>
                  <a:lnTo>
                    <a:pt x="39" y="157"/>
                  </a:lnTo>
                  <a:lnTo>
                    <a:pt x="50" y="112"/>
                  </a:lnTo>
                  <a:lnTo>
                    <a:pt x="33" y="82"/>
                  </a:lnTo>
                  <a:lnTo>
                    <a:pt x="39" y="100"/>
                  </a:lnTo>
                  <a:lnTo>
                    <a:pt x="29" y="97"/>
                  </a:lnTo>
                  <a:lnTo>
                    <a:pt x="18" y="57"/>
                  </a:lnTo>
                  <a:lnTo>
                    <a:pt x="16" y="4"/>
                  </a:lnTo>
                  <a:lnTo>
                    <a:pt x="4" y="0"/>
                  </a:lnTo>
                  <a:lnTo>
                    <a:pt x="14" y="26"/>
                  </a:lnTo>
                  <a:lnTo>
                    <a:pt x="0" y="8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1" name="Freeform 206"/>
            <p:cNvSpPr>
              <a:spLocks/>
            </p:cNvSpPr>
            <p:nvPr/>
          </p:nvSpPr>
          <p:spPr bwMode="auto">
            <a:xfrm>
              <a:off x="2499" y="2521"/>
              <a:ext cx="252" cy="287"/>
            </a:xfrm>
            <a:custGeom>
              <a:avLst/>
              <a:gdLst>
                <a:gd name="T0" fmla="*/ 0 w 259"/>
                <a:gd name="T1" fmla="*/ 186 h 306"/>
                <a:gd name="T2" fmla="*/ 10 w 259"/>
                <a:gd name="T3" fmla="*/ 166 h 306"/>
                <a:gd name="T4" fmla="*/ 20 w 259"/>
                <a:gd name="T5" fmla="*/ 177 h 306"/>
                <a:gd name="T6" fmla="*/ 95 w 259"/>
                <a:gd name="T7" fmla="*/ 173 h 306"/>
                <a:gd name="T8" fmla="*/ 83 w 259"/>
                <a:gd name="T9" fmla="*/ 0 h 306"/>
                <a:gd name="T10" fmla="*/ 108 w 259"/>
                <a:gd name="T11" fmla="*/ 0 h 306"/>
                <a:gd name="T12" fmla="*/ 230 w 259"/>
                <a:gd name="T13" fmla="*/ 94 h 306"/>
                <a:gd name="T14" fmla="*/ 230 w 259"/>
                <a:gd name="T15" fmla="*/ 110 h 306"/>
                <a:gd name="T16" fmla="*/ 241 w 259"/>
                <a:gd name="T17" fmla="*/ 108 h 306"/>
                <a:gd name="T18" fmla="*/ 244 w 259"/>
                <a:gd name="T19" fmla="*/ 164 h 306"/>
                <a:gd name="T20" fmla="*/ 232 w 259"/>
                <a:gd name="T21" fmla="*/ 176 h 306"/>
                <a:gd name="T22" fmla="*/ 185 w 259"/>
                <a:gd name="T23" fmla="*/ 182 h 306"/>
                <a:gd name="T24" fmla="*/ 123 w 259"/>
                <a:gd name="T25" fmla="*/ 213 h 306"/>
                <a:gd name="T26" fmla="*/ 102 w 259"/>
                <a:gd name="T27" fmla="*/ 264 h 306"/>
                <a:gd name="T28" fmla="*/ 88 w 259"/>
                <a:gd name="T29" fmla="*/ 258 h 306"/>
                <a:gd name="T30" fmla="*/ 60 w 259"/>
                <a:gd name="T31" fmla="*/ 268 h 306"/>
                <a:gd name="T32" fmla="*/ 47 w 259"/>
                <a:gd name="T33" fmla="*/ 227 h 306"/>
                <a:gd name="T34" fmla="*/ 20 w 259"/>
                <a:gd name="T35" fmla="*/ 236 h 306"/>
                <a:gd name="T36" fmla="*/ 12 w 259"/>
                <a:gd name="T37" fmla="*/ 227 h 306"/>
                <a:gd name="T38" fmla="*/ 0 w 259"/>
                <a:gd name="T39" fmla="*/ 186 h 3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9" h="306">
                  <a:moveTo>
                    <a:pt x="0" y="211"/>
                  </a:moveTo>
                  <a:lnTo>
                    <a:pt x="10" y="189"/>
                  </a:lnTo>
                  <a:lnTo>
                    <a:pt x="22" y="202"/>
                  </a:lnTo>
                  <a:lnTo>
                    <a:pt x="101" y="196"/>
                  </a:lnTo>
                  <a:lnTo>
                    <a:pt x="87" y="0"/>
                  </a:lnTo>
                  <a:lnTo>
                    <a:pt x="114" y="0"/>
                  </a:lnTo>
                  <a:lnTo>
                    <a:pt x="243" y="107"/>
                  </a:lnTo>
                  <a:lnTo>
                    <a:pt x="243" y="125"/>
                  </a:lnTo>
                  <a:lnTo>
                    <a:pt x="255" y="123"/>
                  </a:lnTo>
                  <a:lnTo>
                    <a:pt x="258" y="187"/>
                  </a:lnTo>
                  <a:lnTo>
                    <a:pt x="245" y="200"/>
                  </a:lnTo>
                  <a:lnTo>
                    <a:pt x="195" y="207"/>
                  </a:lnTo>
                  <a:lnTo>
                    <a:pt x="129" y="242"/>
                  </a:lnTo>
                  <a:lnTo>
                    <a:pt x="108" y="300"/>
                  </a:lnTo>
                  <a:lnTo>
                    <a:pt x="93" y="293"/>
                  </a:lnTo>
                  <a:lnTo>
                    <a:pt x="64" y="305"/>
                  </a:lnTo>
                  <a:lnTo>
                    <a:pt x="49" y="258"/>
                  </a:lnTo>
                  <a:lnTo>
                    <a:pt x="22" y="269"/>
                  </a:lnTo>
                  <a:lnTo>
                    <a:pt x="12" y="258"/>
                  </a:lnTo>
                  <a:lnTo>
                    <a:pt x="0" y="21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2" name="Freeform 207"/>
            <p:cNvSpPr>
              <a:spLocks/>
            </p:cNvSpPr>
            <p:nvPr/>
          </p:nvSpPr>
          <p:spPr bwMode="auto">
            <a:xfrm>
              <a:off x="2420" y="2471"/>
              <a:ext cx="190" cy="249"/>
            </a:xfrm>
            <a:custGeom>
              <a:avLst/>
              <a:gdLst>
                <a:gd name="T0" fmla="*/ 0 w 195"/>
                <a:gd name="T1" fmla="*/ 118 h 264"/>
                <a:gd name="T2" fmla="*/ 12 w 195"/>
                <a:gd name="T3" fmla="*/ 131 h 264"/>
                <a:gd name="T4" fmla="*/ 14 w 195"/>
                <a:gd name="T5" fmla="*/ 166 h 264"/>
                <a:gd name="T6" fmla="*/ 4 w 195"/>
                <a:gd name="T7" fmla="*/ 210 h 264"/>
                <a:gd name="T8" fmla="*/ 39 w 195"/>
                <a:gd name="T9" fmla="*/ 200 h 264"/>
                <a:gd name="T10" fmla="*/ 73 w 195"/>
                <a:gd name="T11" fmla="*/ 234 h 264"/>
                <a:gd name="T12" fmla="*/ 83 w 195"/>
                <a:gd name="T13" fmla="*/ 213 h 264"/>
                <a:gd name="T14" fmla="*/ 96 w 195"/>
                <a:gd name="T15" fmla="*/ 227 h 264"/>
                <a:gd name="T16" fmla="*/ 171 w 195"/>
                <a:gd name="T17" fmla="*/ 220 h 264"/>
                <a:gd name="T18" fmla="*/ 158 w 195"/>
                <a:gd name="T19" fmla="*/ 42 h 264"/>
                <a:gd name="T20" fmla="*/ 184 w 195"/>
                <a:gd name="T21" fmla="*/ 42 h 264"/>
                <a:gd name="T22" fmla="*/ 129 w 195"/>
                <a:gd name="T23" fmla="*/ 0 h 264"/>
                <a:gd name="T24" fmla="*/ 127 w 195"/>
                <a:gd name="T25" fmla="*/ 24 h 264"/>
                <a:gd name="T26" fmla="*/ 79 w 195"/>
                <a:gd name="T27" fmla="*/ 22 h 264"/>
                <a:gd name="T28" fmla="*/ 79 w 195"/>
                <a:gd name="T29" fmla="*/ 72 h 264"/>
                <a:gd name="T30" fmla="*/ 58 w 195"/>
                <a:gd name="T31" fmla="*/ 79 h 264"/>
                <a:gd name="T32" fmla="*/ 60 w 195"/>
                <a:gd name="T33" fmla="*/ 111 h 264"/>
                <a:gd name="T34" fmla="*/ 0 w 195"/>
                <a:gd name="T35" fmla="*/ 118 h 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5" h="264">
                  <a:moveTo>
                    <a:pt x="0" y="132"/>
                  </a:moveTo>
                  <a:lnTo>
                    <a:pt x="12" y="147"/>
                  </a:lnTo>
                  <a:lnTo>
                    <a:pt x="14" y="187"/>
                  </a:lnTo>
                  <a:lnTo>
                    <a:pt x="4" y="236"/>
                  </a:lnTo>
                  <a:lnTo>
                    <a:pt x="41" y="225"/>
                  </a:lnTo>
                  <a:lnTo>
                    <a:pt x="77" y="263"/>
                  </a:lnTo>
                  <a:lnTo>
                    <a:pt x="87" y="240"/>
                  </a:lnTo>
                  <a:lnTo>
                    <a:pt x="102" y="256"/>
                  </a:lnTo>
                  <a:lnTo>
                    <a:pt x="181" y="247"/>
                  </a:lnTo>
                  <a:lnTo>
                    <a:pt x="166" y="48"/>
                  </a:lnTo>
                  <a:lnTo>
                    <a:pt x="194" y="48"/>
                  </a:lnTo>
                  <a:lnTo>
                    <a:pt x="135" y="0"/>
                  </a:lnTo>
                  <a:lnTo>
                    <a:pt x="133" y="26"/>
                  </a:lnTo>
                  <a:lnTo>
                    <a:pt x="83" y="24"/>
                  </a:lnTo>
                  <a:lnTo>
                    <a:pt x="83" y="81"/>
                  </a:lnTo>
                  <a:lnTo>
                    <a:pt x="62" y="89"/>
                  </a:lnTo>
                  <a:lnTo>
                    <a:pt x="64" y="125"/>
                  </a:lnTo>
                  <a:lnTo>
                    <a:pt x="0" y="13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3" name="Freeform 208"/>
            <p:cNvSpPr>
              <a:spLocks/>
            </p:cNvSpPr>
            <p:nvPr/>
          </p:nvSpPr>
          <p:spPr bwMode="auto">
            <a:xfrm>
              <a:off x="2487" y="2300"/>
              <a:ext cx="178" cy="170"/>
            </a:xfrm>
            <a:custGeom>
              <a:avLst/>
              <a:gdLst>
                <a:gd name="T0" fmla="*/ 0 w 183"/>
                <a:gd name="T1" fmla="*/ 155 h 182"/>
                <a:gd name="T2" fmla="*/ 41 w 183"/>
                <a:gd name="T3" fmla="*/ 126 h 182"/>
                <a:gd name="T4" fmla="*/ 53 w 183"/>
                <a:gd name="T5" fmla="*/ 62 h 182"/>
                <a:gd name="T6" fmla="*/ 91 w 183"/>
                <a:gd name="T7" fmla="*/ 31 h 182"/>
                <a:gd name="T8" fmla="*/ 103 w 183"/>
                <a:gd name="T9" fmla="*/ 0 h 182"/>
                <a:gd name="T10" fmla="*/ 158 w 183"/>
                <a:gd name="T11" fmla="*/ 11 h 182"/>
                <a:gd name="T12" fmla="*/ 172 w 183"/>
                <a:gd name="T13" fmla="*/ 70 h 182"/>
                <a:gd name="T14" fmla="*/ 147 w 183"/>
                <a:gd name="T15" fmla="*/ 70 h 182"/>
                <a:gd name="T16" fmla="*/ 134 w 183"/>
                <a:gd name="T17" fmla="*/ 78 h 182"/>
                <a:gd name="T18" fmla="*/ 136 w 183"/>
                <a:gd name="T19" fmla="*/ 93 h 182"/>
                <a:gd name="T20" fmla="*/ 70 w 183"/>
                <a:gd name="T21" fmla="*/ 128 h 182"/>
                <a:gd name="T22" fmla="*/ 62 w 183"/>
                <a:gd name="T23" fmla="*/ 158 h 182"/>
                <a:gd name="T24" fmla="*/ 0 w 183"/>
                <a:gd name="T25" fmla="*/ 155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3" h="182">
                  <a:moveTo>
                    <a:pt x="0" y="178"/>
                  </a:moveTo>
                  <a:lnTo>
                    <a:pt x="43" y="145"/>
                  </a:lnTo>
                  <a:lnTo>
                    <a:pt x="57" y="71"/>
                  </a:lnTo>
                  <a:lnTo>
                    <a:pt x="97" y="35"/>
                  </a:lnTo>
                  <a:lnTo>
                    <a:pt x="109" y="0"/>
                  </a:lnTo>
                  <a:lnTo>
                    <a:pt x="167" y="13"/>
                  </a:lnTo>
                  <a:lnTo>
                    <a:pt x="182" y="80"/>
                  </a:lnTo>
                  <a:lnTo>
                    <a:pt x="155" y="80"/>
                  </a:lnTo>
                  <a:lnTo>
                    <a:pt x="142" y="89"/>
                  </a:lnTo>
                  <a:lnTo>
                    <a:pt x="144" y="107"/>
                  </a:lnTo>
                  <a:lnTo>
                    <a:pt x="74" y="147"/>
                  </a:lnTo>
                  <a:lnTo>
                    <a:pt x="66" y="181"/>
                  </a:lnTo>
                  <a:lnTo>
                    <a:pt x="0" y="17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4" name="Freeform 209"/>
            <p:cNvSpPr>
              <a:spLocks/>
            </p:cNvSpPr>
            <p:nvPr/>
          </p:nvSpPr>
          <p:spPr bwMode="auto">
            <a:xfrm>
              <a:off x="3151" y="3197"/>
              <a:ext cx="165" cy="315"/>
            </a:xfrm>
            <a:custGeom>
              <a:avLst/>
              <a:gdLst>
                <a:gd name="T0" fmla="*/ 0 w 169"/>
                <a:gd name="T1" fmla="*/ 83 h 335"/>
                <a:gd name="T2" fmla="*/ 4 w 169"/>
                <a:gd name="T3" fmla="*/ 93 h 335"/>
                <a:gd name="T4" fmla="*/ 42 w 169"/>
                <a:gd name="T5" fmla="*/ 106 h 335"/>
                <a:gd name="T6" fmla="*/ 46 w 169"/>
                <a:gd name="T7" fmla="*/ 124 h 335"/>
                <a:gd name="T8" fmla="*/ 44 w 169"/>
                <a:gd name="T9" fmla="*/ 171 h 335"/>
                <a:gd name="T10" fmla="*/ 23 w 169"/>
                <a:gd name="T11" fmla="*/ 218 h 335"/>
                <a:gd name="T12" fmla="*/ 27 w 169"/>
                <a:gd name="T13" fmla="*/ 277 h 335"/>
                <a:gd name="T14" fmla="*/ 29 w 169"/>
                <a:gd name="T15" fmla="*/ 295 h 335"/>
                <a:gd name="T16" fmla="*/ 44 w 169"/>
                <a:gd name="T17" fmla="*/ 295 h 335"/>
                <a:gd name="T18" fmla="*/ 44 w 169"/>
                <a:gd name="T19" fmla="*/ 277 h 335"/>
                <a:gd name="T20" fmla="*/ 82 w 169"/>
                <a:gd name="T21" fmla="*/ 249 h 335"/>
                <a:gd name="T22" fmla="*/ 69 w 169"/>
                <a:gd name="T23" fmla="*/ 171 h 335"/>
                <a:gd name="T24" fmla="*/ 160 w 169"/>
                <a:gd name="T25" fmla="*/ 91 h 335"/>
                <a:gd name="T26" fmla="*/ 160 w 169"/>
                <a:gd name="T27" fmla="*/ 0 h 335"/>
                <a:gd name="T28" fmla="*/ 138 w 169"/>
                <a:gd name="T29" fmla="*/ 17 h 335"/>
                <a:gd name="T30" fmla="*/ 75 w 169"/>
                <a:gd name="T31" fmla="*/ 22 h 335"/>
                <a:gd name="T32" fmla="*/ 75 w 169"/>
                <a:gd name="T33" fmla="*/ 55 h 335"/>
                <a:gd name="T34" fmla="*/ 90 w 169"/>
                <a:gd name="T35" fmla="*/ 82 h 335"/>
                <a:gd name="T36" fmla="*/ 80 w 169"/>
                <a:gd name="T37" fmla="*/ 120 h 335"/>
                <a:gd name="T38" fmla="*/ 65 w 169"/>
                <a:gd name="T39" fmla="*/ 99 h 335"/>
                <a:gd name="T40" fmla="*/ 67 w 169"/>
                <a:gd name="T41" fmla="*/ 73 h 335"/>
                <a:gd name="T42" fmla="*/ 50 w 169"/>
                <a:gd name="T43" fmla="*/ 65 h 335"/>
                <a:gd name="T44" fmla="*/ 0 w 169"/>
                <a:gd name="T45" fmla="*/ 83 h 3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9" h="335">
                  <a:moveTo>
                    <a:pt x="0" y="94"/>
                  </a:moveTo>
                  <a:lnTo>
                    <a:pt x="4" y="105"/>
                  </a:lnTo>
                  <a:lnTo>
                    <a:pt x="44" y="120"/>
                  </a:lnTo>
                  <a:lnTo>
                    <a:pt x="48" y="140"/>
                  </a:lnTo>
                  <a:lnTo>
                    <a:pt x="46" y="194"/>
                  </a:lnTo>
                  <a:lnTo>
                    <a:pt x="25" y="247"/>
                  </a:lnTo>
                  <a:lnTo>
                    <a:pt x="29" y="314"/>
                  </a:lnTo>
                  <a:lnTo>
                    <a:pt x="31" y="334"/>
                  </a:lnTo>
                  <a:lnTo>
                    <a:pt x="46" y="334"/>
                  </a:lnTo>
                  <a:lnTo>
                    <a:pt x="46" y="314"/>
                  </a:lnTo>
                  <a:lnTo>
                    <a:pt x="86" y="282"/>
                  </a:lnTo>
                  <a:lnTo>
                    <a:pt x="73" y="194"/>
                  </a:lnTo>
                  <a:lnTo>
                    <a:pt x="168" y="103"/>
                  </a:lnTo>
                  <a:lnTo>
                    <a:pt x="168" y="0"/>
                  </a:lnTo>
                  <a:lnTo>
                    <a:pt x="144" y="19"/>
                  </a:lnTo>
                  <a:lnTo>
                    <a:pt x="79" y="24"/>
                  </a:lnTo>
                  <a:lnTo>
                    <a:pt x="79" y="62"/>
                  </a:lnTo>
                  <a:lnTo>
                    <a:pt x="94" y="92"/>
                  </a:lnTo>
                  <a:lnTo>
                    <a:pt x="84" y="136"/>
                  </a:lnTo>
                  <a:lnTo>
                    <a:pt x="69" y="112"/>
                  </a:lnTo>
                  <a:lnTo>
                    <a:pt x="71" y="83"/>
                  </a:lnTo>
                  <a:lnTo>
                    <a:pt x="52" y="73"/>
                  </a:lnTo>
                  <a:lnTo>
                    <a:pt x="0" y="9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5" name="Freeform 210"/>
            <p:cNvSpPr>
              <a:spLocks/>
            </p:cNvSpPr>
            <p:nvPr/>
          </p:nvSpPr>
          <p:spPr bwMode="auto">
            <a:xfrm>
              <a:off x="3493" y="2522"/>
              <a:ext cx="121" cy="166"/>
            </a:xfrm>
            <a:custGeom>
              <a:avLst/>
              <a:gdLst>
                <a:gd name="T0" fmla="*/ 0 w 124"/>
                <a:gd name="T1" fmla="*/ 110 h 175"/>
                <a:gd name="T2" fmla="*/ 16 w 124"/>
                <a:gd name="T3" fmla="*/ 157 h 175"/>
                <a:gd name="T4" fmla="*/ 43 w 124"/>
                <a:gd name="T5" fmla="*/ 146 h 175"/>
                <a:gd name="T6" fmla="*/ 87 w 124"/>
                <a:gd name="T7" fmla="*/ 108 h 175"/>
                <a:gd name="T8" fmla="*/ 87 w 124"/>
                <a:gd name="T9" fmla="*/ 90 h 175"/>
                <a:gd name="T10" fmla="*/ 114 w 124"/>
                <a:gd name="T11" fmla="*/ 56 h 175"/>
                <a:gd name="T12" fmla="*/ 117 w 124"/>
                <a:gd name="T13" fmla="*/ 46 h 175"/>
                <a:gd name="T14" fmla="*/ 101 w 124"/>
                <a:gd name="T15" fmla="*/ 27 h 175"/>
                <a:gd name="T16" fmla="*/ 64 w 124"/>
                <a:gd name="T17" fmla="*/ 0 h 175"/>
                <a:gd name="T18" fmla="*/ 58 w 124"/>
                <a:gd name="T19" fmla="*/ 0 h 175"/>
                <a:gd name="T20" fmla="*/ 61 w 124"/>
                <a:gd name="T21" fmla="*/ 13 h 175"/>
                <a:gd name="T22" fmla="*/ 48 w 124"/>
                <a:gd name="T23" fmla="*/ 40 h 175"/>
                <a:gd name="T24" fmla="*/ 58 w 124"/>
                <a:gd name="T25" fmla="*/ 52 h 175"/>
                <a:gd name="T26" fmla="*/ 43 w 124"/>
                <a:gd name="T27" fmla="*/ 92 h 175"/>
                <a:gd name="T28" fmla="*/ 0 w 124"/>
                <a:gd name="T29" fmla="*/ 110 h 1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4" h="175">
                  <a:moveTo>
                    <a:pt x="0" y="122"/>
                  </a:moveTo>
                  <a:lnTo>
                    <a:pt x="16" y="174"/>
                  </a:lnTo>
                  <a:lnTo>
                    <a:pt x="45" y="162"/>
                  </a:lnTo>
                  <a:lnTo>
                    <a:pt x="91" y="120"/>
                  </a:lnTo>
                  <a:lnTo>
                    <a:pt x="91" y="100"/>
                  </a:lnTo>
                  <a:lnTo>
                    <a:pt x="120" y="62"/>
                  </a:lnTo>
                  <a:lnTo>
                    <a:pt x="123" y="51"/>
                  </a:lnTo>
                  <a:lnTo>
                    <a:pt x="106" y="29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4" y="15"/>
                  </a:lnTo>
                  <a:lnTo>
                    <a:pt x="50" y="44"/>
                  </a:lnTo>
                  <a:lnTo>
                    <a:pt x="60" y="58"/>
                  </a:lnTo>
                  <a:lnTo>
                    <a:pt x="45" y="102"/>
                  </a:lnTo>
                  <a:lnTo>
                    <a:pt x="0" y="12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6" name="Freeform 211"/>
            <p:cNvSpPr>
              <a:spLocks/>
            </p:cNvSpPr>
            <p:nvPr/>
          </p:nvSpPr>
          <p:spPr bwMode="auto">
            <a:xfrm>
              <a:off x="2689" y="2551"/>
              <a:ext cx="250" cy="228"/>
            </a:xfrm>
            <a:custGeom>
              <a:avLst/>
              <a:gdLst>
                <a:gd name="T0" fmla="*/ 0 w 256"/>
                <a:gd name="T1" fmla="*/ 154 h 243"/>
                <a:gd name="T2" fmla="*/ 2 w 256"/>
                <a:gd name="T3" fmla="*/ 172 h 243"/>
                <a:gd name="T4" fmla="*/ 31 w 256"/>
                <a:gd name="T5" fmla="*/ 206 h 243"/>
                <a:gd name="T6" fmla="*/ 39 w 256"/>
                <a:gd name="T7" fmla="*/ 199 h 243"/>
                <a:gd name="T8" fmla="*/ 50 w 256"/>
                <a:gd name="T9" fmla="*/ 213 h 243"/>
                <a:gd name="T10" fmla="*/ 67 w 256"/>
                <a:gd name="T11" fmla="*/ 175 h 243"/>
                <a:gd name="T12" fmla="*/ 138 w 256"/>
                <a:gd name="T13" fmla="*/ 195 h 243"/>
                <a:gd name="T14" fmla="*/ 198 w 256"/>
                <a:gd name="T15" fmla="*/ 174 h 243"/>
                <a:gd name="T16" fmla="*/ 200 w 256"/>
                <a:gd name="T17" fmla="*/ 165 h 243"/>
                <a:gd name="T18" fmla="*/ 232 w 256"/>
                <a:gd name="T19" fmla="*/ 119 h 243"/>
                <a:gd name="T20" fmla="*/ 243 w 256"/>
                <a:gd name="T21" fmla="*/ 56 h 243"/>
                <a:gd name="T22" fmla="*/ 227 w 256"/>
                <a:gd name="T23" fmla="*/ 37 h 243"/>
                <a:gd name="T24" fmla="*/ 227 w 256"/>
                <a:gd name="T25" fmla="*/ 9 h 243"/>
                <a:gd name="T26" fmla="*/ 175 w 256"/>
                <a:gd name="T27" fmla="*/ 0 h 243"/>
                <a:gd name="T28" fmla="*/ 84 w 256"/>
                <a:gd name="T29" fmla="*/ 72 h 243"/>
                <a:gd name="T30" fmla="*/ 58 w 256"/>
                <a:gd name="T31" fmla="*/ 80 h 243"/>
                <a:gd name="T32" fmla="*/ 60 w 256"/>
                <a:gd name="T33" fmla="*/ 135 h 243"/>
                <a:gd name="T34" fmla="*/ 48 w 256"/>
                <a:gd name="T35" fmla="*/ 148 h 243"/>
                <a:gd name="T36" fmla="*/ 0 w 256"/>
                <a:gd name="T37" fmla="*/ 154 h 2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6" h="243">
                  <a:moveTo>
                    <a:pt x="0" y="175"/>
                  </a:moveTo>
                  <a:lnTo>
                    <a:pt x="2" y="195"/>
                  </a:lnTo>
                  <a:lnTo>
                    <a:pt x="33" y="235"/>
                  </a:lnTo>
                  <a:lnTo>
                    <a:pt x="41" y="226"/>
                  </a:lnTo>
                  <a:lnTo>
                    <a:pt x="52" y="242"/>
                  </a:lnTo>
                  <a:lnTo>
                    <a:pt x="71" y="199"/>
                  </a:lnTo>
                  <a:lnTo>
                    <a:pt x="144" y="222"/>
                  </a:lnTo>
                  <a:lnTo>
                    <a:pt x="208" y="197"/>
                  </a:lnTo>
                  <a:lnTo>
                    <a:pt x="210" y="188"/>
                  </a:lnTo>
                  <a:lnTo>
                    <a:pt x="244" y="135"/>
                  </a:lnTo>
                  <a:lnTo>
                    <a:pt x="255" y="64"/>
                  </a:lnTo>
                  <a:lnTo>
                    <a:pt x="238" y="42"/>
                  </a:lnTo>
                  <a:lnTo>
                    <a:pt x="238" y="11"/>
                  </a:lnTo>
                  <a:lnTo>
                    <a:pt x="183" y="0"/>
                  </a:lnTo>
                  <a:lnTo>
                    <a:pt x="88" y="82"/>
                  </a:lnTo>
                  <a:lnTo>
                    <a:pt x="60" y="91"/>
                  </a:lnTo>
                  <a:lnTo>
                    <a:pt x="62" y="153"/>
                  </a:lnTo>
                  <a:lnTo>
                    <a:pt x="50" y="168"/>
                  </a:lnTo>
                  <a:lnTo>
                    <a:pt x="0" y="17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7" name="Freeform 212"/>
            <p:cNvSpPr>
              <a:spLocks/>
            </p:cNvSpPr>
            <p:nvPr/>
          </p:nvSpPr>
          <p:spPr bwMode="auto">
            <a:xfrm>
              <a:off x="2729" y="2735"/>
              <a:ext cx="182" cy="186"/>
            </a:xfrm>
            <a:custGeom>
              <a:avLst/>
              <a:gdLst>
                <a:gd name="T0" fmla="*/ 0 w 187"/>
                <a:gd name="T1" fmla="*/ 136 h 197"/>
                <a:gd name="T2" fmla="*/ 12 w 187"/>
                <a:gd name="T3" fmla="*/ 40 h 197"/>
                <a:gd name="T4" fmla="*/ 29 w 187"/>
                <a:gd name="T5" fmla="*/ 0 h 197"/>
                <a:gd name="T6" fmla="*/ 97 w 187"/>
                <a:gd name="T7" fmla="*/ 22 h 197"/>
                <a:gd name="T8" fmla="*/ 159 w 187"/>
                <a:gd name="T9" fmla="*/ 0 h 197"/>
                <a:gd name="T10" fmla="*/ 169 w 187"/>
                <a:gd name="T11" fmla="*/ 24 h 197"/>
                <a:gd name="T12" fmla="*/ 176 w 187"/>
                <a:gd name="T13" fmla="*/ 40 h 197"/>
                <a:gd name="T14" fmla="*/ 162 w 187"/>
                <a:gd name="T15" fmla="*/ 54 h 197"/>
                <a:gd name="T16" fmla="*/ 128 w 187"/>
                <a:gd name="T17" fmla="*/ 133 h 197"/>
                <a:gd name="T18" fmla="*/ 97 w 187"/>
                <a:gd name="T19" fmla="*/ 127 h 197"/>
                <a:gd name="T20" fmla="*/ 85 w 187"/>
                <a:gd name="T21" fmla="*/ 167 h 197"/>
                <a:gd name="T22" fmla="*/ 52 w 187"/>
                <a:gd name="T23" fmla="*/ 175 h 197"/>
                <a:gd name="T24" fmla="*/ 29 w 187"/>
                <a:gd name="T25" fmla="*/ 143 h 197"/>
                <a:gd name="T26" fmla="*/ 0 w 187"/>
                <a:gd name="T27" fmla="*/ 136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7" h="197">
                  <a:moveTo>
                    <a:pt x="0" y="153"/>
                  </a:moveTo>
                  <a:lnTo>
                    <a:pt x="12" y="44"/>
                  </a:lnTo>
                  <a:lnTo>
                    <a:pt x="31" y="0"/>
                  </a:lnTo>
                  <a:lnTo>
                    <a:pt x="103" y="24"/>
                  </a:lnTo>
                  <a:lnTo>
                    <a:pt x="167" y="0"/>
                  </a:lnTo>
                  <a:lnTo>
                    <a:pt x="179" y="26"/>
                  </a:lnTo>
                  <a:lnTo>
                    <a:pt x="186" y="44"/>
                  </a:lnTo>
                  <a:lnTo>
                    <a:pt x="171" y="60"/>
                  </a:lnTo>
                  <a:lnTo>
                    <a:pt x="136" y="149"/>
                  </a:lnTo>
                  <a:lnTo>
                    <a:pt x="103" y="142"/>
                  </a:lnTo>
                  <a:lnTo>
                    <a:pt x="89" y="187"/>
                  </a:lnTo>
                  <a:lnTo>
                    <a:pt x="54" y="196"/>
                  </a:lnTo>
                  <a:lnTo>
                    <a:pt x="31" y="160"/>
                  </a:lnTo>
                  <a:lnTo>
                    <a:pt x="0" y="15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8" name="Freeform 213"/>
            <p:cNvSpPr>
              <a:spLocks/>
            </p:cNvSpPr>
            <p:nvPr/>
          </p:nvSpPr>
          <p:spPr bwMode="auto">
            <a:xfrm>
              <a:off x="2423" y="2757"/>
              <a:ext cx="48" cy="35"/>
            </a:xfrm>
            <a:custGeom>
              <a:avLst/>
              <a:gdLst>
                <a:gd name="T0" fmla="*/ 0 w 49"/>
                <a:gd name="T1" fmla="*/ 6 h 37"/>
                <a:gd name="T2" fmla="*/ 14 w 49"/>
                <a:gd name="T3" fmla="*/ 19 h 37"/>
                <a:gd name="T4" fmla="*/ 29 w 49"/>
                <a:gd name="T5" fmla="*/ 12 h 37"/>
                <a:gd name="T6" fmla="*/ 20 w 49"/>
                <a:gd name="T7" fmla="*/ 19 h 37"/>
                <a:gd name="T8" fmla="*/ 27 w 49"/>
                <a:gd name="T9" fmla="*/ 32 h 37"/>
                <a:gd name="T10" fmla="*/ 46 w 49"/>
                <a:gd name="T11" fmla="*/ 19 h 37"/>
                <a:gd name="T12" fmla="*/ 46 w 49"/>
                <a:gd name="T13" fmla="*/ 0 h 37"/>
                <a:gd name="T14" fmla="*/ 0 w 49"/>
                <a:gd name="T15" fmla="*/ 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37">
                  <a:moveTo>
                    <a:pt x="0" y="6"/>
                  </a:moveTo>
                  <a:lnTo>
                    <a:pt x="14" y="21"/>
                  </a:lnTo>
                  <a:lnTo>
                    <a:pt x="31" y="14"/>
                  </a:lnTo>
                  <a:lnTo>
                    <a:pt x="20" y="21"/>
                  </a:lnTo>
                  <a:lnTo>
                    <a:pt x="29" y="36"/>
                  </a:lnTo>
                  <a:lnTo>
                    <a:pt x="48" y="21"/>
                  </a:lnTo>
                  <a:lnTo>
                    <a:pt x="48" y="0"/>
                  </a:lnTo>
                  <a:lnTo>
                    <a:pt x="0" y="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9" name="Freeform 214"/>
            <p:cNvSpPr>
              <a:spLocks/>
            </p:cNvSpPr>
            <p:nvPr/>
          </p:nvSpPr>
          <p:spPr bwMode="auto">
            <a:xfrm>
              <a:off x="3473" y="2497"/>
              <a:ext cx="18" cy="33"/>
            </a:xfrm>
            <a:custGeom>
              <a:avLst/>
              <a:gdLst>
                <a:gd name="T0" fmla="*/ 0 w 19"/>
                <a:gd name="T1" fmla="*/ 23 h 37"/>
                <a:gd name="T2" fmla="*/ 9 w 19"/>
                <a:gd name="T3" fmla="*/ 29 h 37"/>
                <a:gd name="T4" fmla="*/ 16 w 19"/>
                <a:gd name="T5" fmla="*/ 26 h 37"/>
                <a:gd name="T6" fmla="*/ 9 w 19"/>
                <a:gd name="T7" fmla="*/ 0 h 37"/>
                <a:gd name="T8" fmla="*/ 0 w 19"/>
                <a:gd name="T9" fmla="*/ 2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7">
                  <a:moveTo>
                    <a:pt x="0" y="29"/>
                  </a:moveTo>
                  <a:lnTo>
                    <a:pt x="9" y="36"/>
                  </a:lnTo>
                  <a:lnTo>
                    <a:pt x="18" y="33"/>
                  </a:lnTo>
                  <a:lnTo>
                    <a:pt x="9" y="0"/>
                  </a:lnTo>
                  <a:lnTo>
                    <a:pt x="0" y="2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0" name="Freeform 215"/>
            <p:cNvSpPr>
              <a:spLocks/>
            </p:cNvSpPr>
            <p:nvPr/>
          </p:nvSpPr>
          <p:spPr bwMode="auto">
            <a:xfrm>
              <a:off x="3137" y="3020"/>
              <a:ext cx="27" cy="27"/>
            </a:xfrm>
            <a:custGeom>
              <a:avLst/>
              <a:gdLst>
                <a:gd name="T0" fmla="*/ 0 w 28"/>
                <a:gd name="T1" fmla="*/ 24 h 29"/>
                <a:gd name="T2" fmla="*/ 10 w 28"/>
                <a:gd name="T3" fmla="*/ 4 h 29"/>
                <a:gd name="T4" fmla="*/ 20 w 28"/>
                <a:gd name="T5" fmla="*/ 0 h 29"/>
                <a:gd name="T6" fmla="*/ 25 w 28"/>
                <a:gd name="T7" fmla="*/ 20 h 29"/>
                <a:gd name="T8" fmla="*/ 0 w 28"/>
                <a:gd name="T9" fmla="*/ 2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9">
                  <a:moveTo>
                    <a:pt x="0" y="28"/>
                  </a:moveTo>
                  <a:lnTo>
                    <a:pt x="10" y="4"/>
                  </a:lnTo>
                  <a:lnTo>
                    <a:pt x="22" y="0"/>
                  </a:lnTo>
                  <a:lnTo>
                    <a:pt x="27" y="23"/>
                  </a:lnTo>
                  <a:lnTo>
                    <a:pt x="0" y="2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1" name="Freeform 216"/>
            <p:cNvSpPr>
              <a:spLocks/>
            </p:cNvSpPr>
            <p:nvPr/>
          </p:nvSpPr>
          <p:spPr bwMode="auto">
            <a:xfrm>
              <a:off x="3223" y="2376"/>
              <a:ext cx="329" cy="329"/>
            </a:xfrm>
            <a:custGeom>
              <a:avLst/>
              <a:gdLst>
                <a:gd name="T0" fmla="*/ 0 w 337"/>
                <a:gd name="T1" fmla="*/ 80 h 351"/>
                <a:gd name="T2" fmla="*/ 4 w 337"/>
                <a:gd name="T3" fmla="*/ 52 h 351"/>
                <a:gd name="T4" fmla="*/ 21 w 337"/>
                <a:gd name="T5" fmla="*/ 58 h 351"/>
                <a:gd name="T6" fmla="*/ 43 w 337"/>
                <a:gd name="T7" fmla="*/ 42 h 351"/>
                <a:gd name="T8" fmla="*/ 50 w 337"/>
                <a:gd name="T9" fmla="*/ 31 h 351"/>
                <a:gd name="T10" fmla="*/ 33 w 337"/>
                <a:gd name="T11" fmla="*/ 13 h 351"/>
                <a:gd name="T12" fmla="*/ 68 w 337"/>
                <a:gd name="T13" fmla="*/ 0 h 351"/>
                <a:gd name="T14" fmla="*/ 135 w 337"/>
                <a:gd name="T15" fmla="*/ 35 h 351"/>
                <a:gd name="T16" fmla="*/ 137 w 337"/>
                <a:gd name="T17" fmla="*/ 49 h 351"/>
                <a:gd name="T18" fmla="*/ 155 w 337"/>
                <a:gd name="T19" fmla="*/ 56 h 351"/>
                <a:gd name="T20" fmla="*/ 169 w 337"/>
                <a:gd name="T21" fmla="*/ 66 h 351"/>
                <a:gd name="T22" fmla="*/ 181 w 337"/>
                <a:gd name="T23" fmla="*/ 58 h 351"/>
                <a:gd name="T24" fmla="*/ 209 w 337"/>
                <a:gd name="T25" fmla="*/ 70 h 351"/>
                <a:gd name="T26" fmla="*/ 247 w 337"/>
                <a:gd name="T27" fmla="*/ 139 h 351"/>
                <a:gd name="T28" fmla="*/ 251 w 337"/>
                <a:gd name="T29" fmla="*/ 145 h 351"/>
                <a:gd name="T30" fmla="*/ 264 w 337"/>
                <a:gd name="T31" fmla="*/ 172 h 351"/>
                <a:gd name="T32" fmla="*/ 311 w 337"/>
                <a:gd name="T33" fmla="*/ 180 h 351"/>
                <a:gd name="T34" fmla="*/ 320 w 337"/>
                <a:gd name="T35" fmla="*/ 191 h 351"/>
                <a:gd name="T36" fmla="*/ 308 w 337"/>
                <a:gd name="T37" fmla="*/ 230 h 351"/>
                <a:gd name="T38" fmla="*/ 264 w 337"/>
                <a:gd name="T39" fmla="*/ 248 h 351"/>
                <a:gd name="T40" fmla="*/ 215 w 337"/>
                <a:gd name="T41" fmla="*/ 259 h 351"/>
                <a:gd name="T42" fmla="*/ 178 w 337"/>
                <a:gd name="T43" fmla="*/ 307 h 351"/>
                <a:gd name="T44" fmla="*/ 178 w 337"/>
                <a:gd name="T45" fmla="*/ 290 h 351"/>
                <a:gd name="T46" fmla="*/ 151 w 337"/>
                <a:gd name="T47" fmla="*/ 277 h 351"/>
                <a:gd name="T48" fmla="*/ 122 w 337"/>
                <a:gd name="T49" fmla="*/ 293 h 351"/>
                <a:gd name="T50" fmla="*/ 95 w 337"/>
                <a:gd name="T51" fmla="*/ 239 h 351"/>
                <a:gd name="T52" fmla="*/ 70 w 337"/>
                <a:gd name="T53" fmla="*/ 216 h 351"/>
                <a:gd name="T54" fmla="*/ 60 w 337"/>
                <a:gd name="T55" fmla="*/ 159 h 351"/>
                <a:gd name="T56" fmla="*/ 0 w 337"/>
                <a:gd name="T57" fmla="*/ 80 h 3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7" h="351">
                  <a:moveTo>
                    <a:pt x="0" y="91"/>
                  </a:moveTo>
                  <a:lnTo>
                    <a:pt x="4" y="60"/>
                  </a:lnTo>
                  <a:lnTo>
                    <a:pt x="22" y="66"/>
                  </a:lnTo>
                  <a:lnTo>
                    <a:pt x="45" y="48"/>
                  </a:lnTo>
                  <a:lnTo>
                    <a:pt x="52" y="35"/>
                  </a:lnTo>
                  <a:lnTo>
                    <a:pt x="35" y="15"/>
                  </a:lnTo>
                  <a:lnTo>
                    <a:pt x="72" y="0"/>
                  </a:lnTo>
                  <a:lnTo>
                    <a:pt x="141" y="40"/>
                  </a:lnTo>
                  <a:lnTo>
                    <a:pt x="143" y="55"/>
                  </a:lnTo>
                  <a:lnTo>
                    <a:pt x="163" y="64"/>
                  </a:lnTo>
                  <a:lnTo>
                    <a:pt x="177" y="75"/>
                  </a:lnTo>
                  <a:lnTo>
                    <a:pt x="190" y="66"/>
                  </a:lnTo>
                  <a:lnTo>
                    <a:pt x="219" y="80"/>
                  </a:lnTo>
                  <a:lnTo>
                    <a:pt x="259" y="158"/>
                  </a:lnTo>
                  <a:lnTo>
                    <a:pt x="263" y="165"/>
                  </a:lnTo>
                  <a:lnTo>
                    <a:pt x="277" y="196"/>
                  </a:lnTo>
                  <a:lnTo>
                    <a:pt x="327" y="205"/>
                  </a:lnTo>
                  <a:lnTo>
                    <a:pt x="336" y="218"/>
                  </a:lnTo>
                  <a:lnTo>
                    <a:pt x="323" y="261"/>
                  </a:lnTo>
                  <a:lnTo>
                    <a:pt x="277" y="283"/>
                  </a:lnTo>
                  <a:lnTo>
                    <a:pt x="225" y="294"/>
                  </a:lnTo>
                  <a:lnTo>
                    <a:pt x="186" y="350"/>
                  </a:lnTo>
                  <a:lnTo>
                    <a:pt x="186" y="330"/>
                  </a:lnTo>
                  <a:lnTo>
                    <a:pt x="159" y="316"/>
                  </a:lnTo>
                  <a:lnTo>
                    <a:pt x="128" y="334"/>
                  </a:lnTo>
                  <a:lnTo>
                    <a:pt x="99" y="272"/>
                  </a:lnTo>
                  <a:lnTo>
                    <a:pt x="74" y="245"/>
                  </a:lnTo>
                  <a:lnTo>
                    <a:pt x="62" y="181"/>
                  </a:lnTo>
                  <a:lnTo>
                    <a:pt x="0" y="9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2" name="Freeform 217"/>
            <p:cNvSpPr>
              <a:spLocks/>
            </p:cNvSpPr>
            <p:nvPr/>
          </p:nvSpPr>
          <p:spPr bwMode="auto">
            <a:xfrm>
              <a:off x="2413" y="2684"/>
              <a:ext cx="99" cy="78"/>
            </a:xfrm>
            <a:custGeom>
              <a:avLst/>
              <a:gdLst>
                <a:gd name="T0" fmla="*/ 0 w 102"/>
                <a:gd name="T1" fmla="*/ 31 h 83"/>
                <a:gd name="T2" fmla="*/ 14 w 102"/>
                <a:gd name="T3" fmla="*/ 52 h 83"/>
                <a:gd name="T4" fmla="*/ 57 w 102"/>
                <a:gd name="T5" fmla="*/ 56 h 83"/>
                <a:gd name="T6" fmla="*/ 12 w 102"/>
                <a:gd name="T7" fmla="*/ 62 h 83"/>
                <a:gd name="T8" fmla="*/ 12 w 102"/>
                <a:gd name="T9" fmla="*/ 72 h 83"/>
                <a:gd name="T10" fmla="*/ 57 w 102"/>
                <a:gd name="T11" fmla="*/ 68 h 83"/>
                <a:gd name="T12" fmla="*/ 95 w 102"/>
                <a:gd name="T13" fmla="*/ 72 h 83"/>
                <a:gd name="T14" fmla="*/ 81 w 102"/>
                <a:gd name="T15" fmla="*/ 31 h 83"/>
                <a:gd name="T16" fmla="*/ 48 w 102"/>
                <a:gd name="T17" fmla="*/ 0 h 83"/>
                <a:gd name="T18" fmla="*/ 14 w 102"/>
                <a:gd name="T19" fmla="*/ 8 h 83"/>
                <a:gd name="T20" fmla="*/ 0 w 102"/>
                <a:gd name="T21" fmla="*/ 3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83">
                  <a:moveTo>
                    <a:pt x="0" y="35"/>
                  </a:moveTo>
                  <a:lnTo>
                    <a:pt x="14" y="59"/>
                  </a:lnTo>
                  <a:lnTo>
                    <a:pt x="61" y="64"/>
                  </a:lnTo>
                  <a:lnTo>
                    <a:pt x="12" y="70"/>
                  </a:lnTo>
                  <a:lnTo>
                    <a:pt x="12" y="82"/>
                  </a:lnTo>
                  <a:lnTo>
                    <a:pt x="61" y="77"/>
                  </a:lnTo>
                  <a:lnTo>
                    <a:pt x="101" y="82"/>
                  </a:lnTo>
                  <a:lnTo>
                    <a:pt x="86" y="35"/>
                  </a:lnTo>
                  <a:lnTo>
                    <a:pt x="50" y="0"/>
                  </a:lnTo>
                  <a:lnTo>
                    <a:pt x="14" y="8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3" name="Freeform 218"/>
            <p:cNvSpPr>
              <a:spLocks/>
            </p:cNvSpPr>
            <p:nvPr/>
          </p:nvSpPr>
          <p:spPr bwMode="auto">
            <a:xfrm>
              <a:off x="2477" y="2809"/>
              <a:ext cx="49" cy="59"/>
            </a:xfrm>
            <a:custGeom>
              <a:avLst/>
              <a:gdLst>
                <a:gd name="T0" fmla="*/ 0 w 50"/>
                <a:gd name="T1" fmla="*/ 16 h 63"/>
                <a:gd name="T2" fmla="*/ 8 w 50"/>
                <a:gd name="T3" fmla="*/ 36 h 63"/>
                <a:gd name="T4" fmla="*/ 29 w 50"/>
                <a:gd name="T5" fmla="*/ 54 h 63"/>
                <a:gd name="T6" fmla="*/ 47 w 50"/>
                <a:gd name="T7" fmla="*/ 28 h 63"/>
                <a:gd name="T8" fmla="*/ 32 w 50"/>
                <a:gd name="T9" fmla="*/ 0 h 63"/>
                <a:gd name="T10" fmla="*/ 0 w 50"/>
                <a:gd name="T11" fmla="*/ 16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3">
                  <a:moveTo>
                    <a:pt x="0" y="18"/>
                  </a:moveTo>
                  <a:lnTo>
                    <a:pt x="8" y="41"/>
                  </a:lnTo>
                  <a:lnTo>
                    <a:pt x="31" y="62"/>
                  </a:lnTo>
                  <a:lnTo>
                    <a:pt x="49" y="32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4" name="Freeform 219"/>
            <p:cNvSpPr>
              <a:spLocks/>
            </p:cNvSpPr>
            <p:nvPr/>
          </p:nvSpPr>
          <p:spPr bwMode="auto">
            <a:xfrm>
              <a:off x="3323" y="2774"/>
              <a:ext cx="159" cy="256"/>
            </a:xfrm>
            <a:custGeom>
              <a:avLst/>
              <a:gdLst>
                <a:gd name="T0" fmla="*/ 0 w 163"/>
                <a:gd name="T1" fmla="*/ 223 h 273"/>
                <a:gd name="T2" fmla="*/ 0 w 163"/>
                <a:gd name="T3" fmla="*/ 161 h 273"/>
                <a:gd name="T4" fmla="*/ 12 w 163"/>
                <a:gd name="T5" fmla="*/ 142 h 273"/>
                <a:gd name="T6" fmla="*/ 59 w 163"/>
                <a:gd name="T7" fmla="*/ 122 h 273"/>
                <a:gd name="T8" fmla="*/ 104 w 163"/>
                <a:gd name="T9" fmla="*/ 68 h 273"/>
                <a:gd name="T10" fmla="*/ 45 w 163"/>
                <a:gd name="T11" fmla="*/ 50 h 273"/>
                <a:gd name="T12" fmla="*/ 24 w 163"/>
                <a:gd name="T13" fmla="*/ 17 h 273"/>
                <a:gd name="T14" fmla="*/ 33 w 163"/>
                <a:gd name="T15" fmla="*/ 8 h 273"/>
                <a:gd name="T16" fmla="*/ 59 w 163"/>
                <a:gd name="T17" fmla="*/ 26 h 273"/>
                <a:gd name="T18" fmla="*/ 143 w 163"/>
                <a:gd name="T19" fmla="*/ 0 h 273"/>
                <a:gd name="T20" fmla="*/ 154 w 163"/>
                <a:gd name="T21" fmla="*/ 29 h 273"/>
                <a:gd name="T22" fmla="*/ 99 w 163"/>
                <a:gd name="T23" fmla="*/ 140 h 273"/>
                <a:gd name="T24" fmla="*/ 8 w 163"/>
                <a:gd name="T25" fmla="*/ 239 h 273"/>
                <a:gd name="T26" fmla="*/ 0 w 163"/>
                <a:gd name="T27" fmla="*/ 223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273">
                  <a:moveTo>
                    <a:pt x="0" y="254"/>
                  </a:moveTo>
                  <a:lnTo>
                    <a:pt x="0" y="183"/>
                  </a:lnTo>
                  <a:lnTo>
                    <a:pt x="12" y="161"/>
                  </a:lnTo>
                  <a:lnTo>
                    <a:pt x="62" y="139"/>
                  </a:lnTo>
                  <a:lnTo>
                    <a:pt x="110" y="77"/>
                  </a:lnTo>
                  <a:lnTo>
                    <a:pt x="47" y="57"/>
                  </a:lnTo>
                  <a:lnTo>
                    <a:pt x="26" y="19"/>
                  </a:lnTo>
                  <a:lnTo>
                    <a:pt x="35" y="8"/>
                  </a:lnTo>
                  <a:lnTo>
                    <a:pt x="62" y="30"/>
                  </a:lnTo>
                  <a:lnTo>
                    <a:pt x="151" y="0"/>
                  </a:lnTo>
                  <a:lnTo>
                    <a:pt x="162" y="33"/>
                  </a:lnTo>
                  <a:lnTo>
                    <a:pt x="104" y="159"/>
                  </a:lnTo>
                  <a:lnTo>
                    <a:pt x="8" y="272"/>
                  </a:lnTo>
                  <a:lnTo>
                    <a:pt x="0" y="25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5" name="Freeform 220"/>
            <p:cNvSpPr>
              <a:spLocks/>
            </p:cNvSpPr>
            <p:nvPr/>
          </p:nvSpPr>
          <p:spPr bwMode="auto">
            <a:xfrm>
              <a:off x="3075" y="3296"/>
              <a:ext cx="122" cy="135"/>
            </a:xfrm>
            <a:custGeom>
              <a:avLst/>
              <a:gdLst>
                <a:gd name="T0" fmla="*/ 0 w 125"/>
                <a:gd name="T1" fmla="*/ 38 h 144"/>
                <a:gd name="T2" fmla="*/ 26 w 125"/>
                <a:gd name="T3" fmla="*/ 38 h 144"/>
                <a:gd name="T4" fmla="*/ 51 w 125"/>
                <a:gd name="T5" fmla="*/ 18 h 144"/>
                <a:gd name="T6" fmla="*/ 55 w 125"/>
                <a:gd name="T7" fmla="*/ 6 h 144"/>
                <a:gd name="T8" fmla="*/ 76 w 125"/>
                <a:gd name="T9" fmla="*/ 0 h 144"/>
                <a:gd name="T10" fmla="*/ 113 w 125"/>
                <a:gd name="T11" fmla="*/ 13 h 144"/>
                <a:gd name="T12" fmla="*/ 118 w 125"/>
                <a:gd name="T13" fmla="*/ 31 h 144"/>
                <a:gd name="T14" fmla="*/ 115 w 125"/>
                <a:gd name="T15" fmla="*/ 78 h 144"/>
                <a:gd name="T16" fmla="*/ 97 w 125"/>
                <a:gd name="T17" fmla="*/ 126 h 144"/>
                <a:gd name="T18" fmla="*/ 61 w 125"/>
                <a:gd name="T19" fmla="*/ 118 h 144"/>
                <a:gd name="T20" fmla="*/ 41 w 125"/>
                <a:gd name="T21" fmla="*/ 107 h 144"/>
                <a:gd name="T22" fmla="*/ 0 w 125"/>
                <a:gd name="T23" fmla="*/ 38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5" h="144">
                  <a:moveTo>
                    <a:pt x="0" y="44"/>
                  </a:moveTo>
                  <a:lnTo>
                    <a:pt x="28" y="44"/>
                  </a:lnTo>
                  <a:lnTo>
                    <a:pt x="53" y="20"/>
                  </a:lnTo>
                  <a:lnTo>
                    <a:pt x="57" y="6"/>
                  </a:lnTo>
                  <a:lnTo>
                    <a:pt x="80" y="0"/>
                  </a:lnTo>
                  <a:lnTo>
                    <a:pt x="119" y="15"/>
                  </a:lnTo>
                  <a:lnTo>
                    <a:pt x="124" y="35"/>
                  </a:lnTo>
                  <a:lnTo>
                    <a:pt x="121" y="89"/>
                  </a:lnTo>
                  <a:lnTo>
                    <a:pt x="101" y="143"/>
                  </a:lnTo>
                  <a:lnTo>
                    <a:pt x="64" y="134"/>
                  </a:lnTo>
                  <a:lnTo>
                    <a:pt x="43" y="122"/>
                  </a:lnTo>
                  <a:lnTo>
                    <a:pt x="0" y="44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6" name="Freeform 221"/>
            <p:cNvSpPr>
              <a:spLocks/>
            </p:cNvSpPr>
            <p:nvPr/>
          </p:nvSpPr>
          <p:spPr bwMode="auto">
            <a:xfrm>
              <a:off x="2864" y="3321"/>
              <a:ext cx="212" cy="241"/>
            </a:xfrm>
            <a:custGeom>
              <a:avLst/>
              <a:gdLst>
                <a:gd name="T0" fmla="*/ 0 w 218"/>
                <a:gd name="T1" fmla="*/ 7 h 258"/>
                <a:gd name="T2" fmla="*/ 23 w 218"/>
                <a:gd name="T3" fmla="*/ 0 h 258"/>
                <a:gd name="T4" fmla="*/ 148 w 218"/>
                <a:gd name="T5" fmla="*/ 21 h 258"/>
                <a:gd name="T6" fmla="*/ 175 w 218"/>
                <a:gd name="T7" fmla="*/ 13 h 258"/>
                <a:gd name="T8" fmla="*/ 205 w 218"/>
                <a:gd name="T9" fmla="*/ 15 h 258"/>
                <a:gd name="T10" fmla="*/ 181 w 218"/>
                <a:gd name="T11" fmla="*/ 33 h 258"/>
                <a:gd name="T12" fmla="*/ 171 w 218"/>
                <a:gd name="T13" fmla="*/ 21 h 258"/>
                <a:gd name="T14" fmla="*/ 140 w 218"/>
                <a:gd name="T15" fmla="*/ 29 h 258"/>
                <a:gd name="T16" fmla="*/ 140 w 218"/>
                <a:gd name="T17" fmla="*/ 92 h 258"/>
                <a:gd name="T18" fmla="*/ 125 w 218"/>
                <a:gd name="T19" fmla="*/ 92 h 258"/>
                <a:gd name="T20" fmla="*/ 125 w 218"/>
                <a:gd name="T21" fmla="*/ 142 h 258"/>
                <a:gd name="T22" fmla="*/ 125 w 218"/>
                <a:gd name="T23" fmla="*/ 214 h 258"/>
                <a:gd name="T24" fmla="*/ 112 w 218"/>
                <a:gd name="T25" fmla="*/ 224 h 258"/>
                <a:gd name="T26" fmla="*/ 94 w 218"/>
                <a:gd name="T27" fmla="*/ 224 h 258"/>
                <a:gd name="T28" fmla="*/ 83 w 218"/>
                <a:gd name="T29" fmla="*/ 208 h 258"/>
                <a:gd name="T30" fmla="*/ 73 w 218"/>
                <a:gd name="T31" fmla="*/ 217 h 258"/>
                <a:gd name="T32" fmla="*/ 53 w 218"/>
                <a:gd name="T33" fmla="*/ 192 h 258"/>
                <a:gd name="T34" fmla="*/ 43 w 218"/>
                <a:gd name="T35" fmla="*/ 113 h 258"/>
                <a:gd name="T36" fmla="*/ 43 w 218"/>
                <a:gd name="T37" fmla="*/ 104 h 258"/>
                <a:gd name="T38" fmla="*/ 0 w 218"/>
                <a:gd name="T39" fmla="*/ 7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8" h="258">
                  <a:moveTo>
                    <a:pt x="0" y="8"/>
                  </a:moveTo>
                  <a:lnTo>
                    <a:pt x="25" y="0"/>
                  </a:lnTo>
                  <a:lnTo>
                    <a:pt x="156" y="24"/>
                  </a:lnTo>
                  <a:lnTo>
                    <a:pt x="185" y="15"/>
                  </a:lnTo>
                  <a:lnTo>
                    <a:pt x="217" y="17"/>
                  </a:lnTo>
                  <a:lnTo>
                    <a:pt x="191" y="37"/>
                  </a:lnTo>
                  <a:lnTo>
                    <a:pt x="181" y="24"/>
                  </a:lnTo>
                  <a:lnTo>
                    <a:pt x="148" y="33"/>
                  </a:lnTo>
                  <a:lnTo>
                    <a:pt x="148" y="106"/>
                  </a:lnTo>
                  <a:lnTo>
                    <a:pt x="133" y="106"/>
                  </a:lnTo>
                  <a:lnTo>
                    <a:pt x="133" y="163"/>
                  </a:lnTo>
                  <a:lnTo>
                    <a:pt x="133" y="245"/>
                  </a:lnTo>
                  <a:lnTo>
                    <a:pt x="118" y="257"/>
                  </a:lnTo>
                  <a:lnTo>
                    <a:pt x="100" y="257"/>
                  </a:lnTo>
                  <a:lnTo>
                    <a:pt x="87" y="239"/>
                  </a:lnTo>
                  <a:lnTo>
                    <a:pt x="77" y="248"/>
                  </a:lnTo>
                  <a:lnTo>
                    <a:pt x="56" y="221"/>
                  </a:lnTo>
                  <a:lnTo>
                    <a:pt x="45" y="130"/>
                  </a:lnTo>
                  <a:lnTo>
                    <a:pt x="45" y="119"/>
                  </a:lnTo>
                  <a:lnTo>
                    <a:pt x="0" y="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7" name="Freeform 222"/>
            <p:cNvSpPr>
              <a:spLocks/>
            </p:cNvSpPr>
            <p:nvPr/>
          </p:nvSpPr>
          <p:spPr bwMode="auto">
            <a:xfrm>
              <a:off x="2421" y="2463"/>
              <a:ext cx="131" cy="134"/>
            </a:xfrm>
            <a:custGeom>
              <a:avLst/>
              <a:gdLst>
                <a:gd name="T0" fmla="*/ 0 w 134"/>
                <a:gd name="T1" fmla="*/ 126 h 142"/>
                <a:gd name="T2" fmla="*/ 62 w 134"/>
                <a:gd name="T3" fmla="*/ 0 h 142"/>
                <a:gd name="T4" fmla="*/ 127 w 134"/>
                <a:gd name="T5" fmla="*/ 2 h 142"/>
                <a:gd name="T6" fmla="*/ 127 w 134"/>
                <a:gd name="T7" fmla="*/ 9 h 142"/>
                <a:gd name="T8" fmla="*/ 127 w 134"/>
                <a:gd name="T9" fmla="*/ 33 h 142"/>
                <a:gd name="T10" fmla="*/ 77 w 134"/>
                <a:gd name="T11" fmla="*/ 31 h 142"/>
                <a:gd name="T12" fmla="*/ 77 w 134"/>
                <a:gd name="T13" fmla="*/ 82 h 142"/>
                <a:gd name="T14" fmla="*/ 60 w 134"/>
                <a:gd name="T15" fmla="*/ 90 h 142"/>
                <a:gd name="T16" fmla="*/ 62 w 134"/>
                <a:gd name="T17" fmla="*/ 119 h 142"/>
                <a:gd name="T18" fmla="*/ 0 w 134"/>
                <a:gd name="T19" fmla="*/ 126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142">
                  <a:moveTo>
                    <a:pt x="0" y="141"/>
                  </a:moveTo>
                  <a:lnTo>
                    <a:pt x="64" y="0"/>
                  </a:lnTo>
                  <a:lnTo>
                    <a:pt x="133" y="2"/>
                  </a:lnTo>
                  <a:lnTo>
                    <a:pt x="133" y="11"/>
                  </a:lnTo>
                  <a:lnTo>
                    <a:pt x="133" y="37"/>
                  </a:lnTo>
                  <a:lnTo>
                    <a:pt x="81" y="35"/>
                  </a:lnTo>
                  <a:lnTo>
                    <a:pt x="81" y="92"/>
                  </a:lnTo>
                  <a:lnTo>
                    <a:pt x="62" y="101"/>
                  </a:lnTo>
                  <a:lnTo>
                    <a:pt x="64" y="134"/>
                  </a:lnTo>
                  <a:lnTo>
                    <a:pt x="0" y="141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8" name="Freeform 223"/>
            <p:cNvSpPr>
              <a:spLocks/>
            </p:cNvSpPr>
            <p:nvPr/>
          </p:nvSpPr>
          <p:spPr bwMode="auto">
            <a:xfrm>
              <a:off x="3027" y="2558"/>
              <a:ext cx="256" cy="373"/>
            </a:xfrm>
            <a:custGeom>
              <a:avLst/>
              <a:gdLst>
                <a:gd name="T0" fmla="*/ 0 w 263"/>
                <a:gd name="T1" fmla="*/ 184 h 397"/>
                <a:gd name="T2" fmla="*/ 12 w 263"/>
                <a:gd name="T3" fmla="*/ 220 h 397"/>
                <a:gd name="T4" fmla="*/ 20 w 263"/>
                <a:gd name="T5" fmla="*/ 256 h 397"/>
                <a:gd name="T6" fmla="*/ 45 w 263"/>
                <a:gd name="T7" fmla="*/ 271 h 397"/>
                <a:gd name="T8" fmla="*/ 83 w 263"/>
                <a:gd name="T9" fmla="*/ 324 h 397"/>
                <a:gd name="T10" fmla="*/ 131 w 263"/>
                <a:gd name="T11" fmla="*/ 350 h 397"/>
                <a:gd name="T12" fmla="*/ 179 w 263"/>
                <a:gd name="T13" fmla="*/ 343 h 397"/>
                <a:gd name="T14" fmla="*/ 206 w 263"/>
                <a:gd name="T15" fmla="*/ 331 h 397"/>
                <a:gd name="T16" fmla="*/ 191 w 263"/>
                <a:gd name="T17" fmla="*/ 294 h 397"/>
                <a:gd name="T18" fmla="*/ 165 w 263"/>
                <a:gd name="T19" fmla="*/ 274 h 397"/>
                <a:gd name="T20" fmla="*/ 181 w 263"/>
                <a:gd name="T21" fmla="*/ 258 h 397"/>
                <a:gd name="T22" fmla="*/ 183 w 263"/>
                <a:gd name="T23" fmla="*/ 227 h 397"/>
                <a:gd name="T24" fmla="*/ 212 w 263"/>
                <a:gd name="T25" fmla="*/ 184 h 397"/>
                <a:gd name="T26" fmla="*/ 222 w 263"/>
                <a:gd name="T27" fmla="*/ 110 h 397"/>
                <a:gd name="T28" fmla="*/ 248 w 263"/>
                <a:gd name="T29" fmla="*/ 92 h 397"/>
                <a:gd name="T30" fmla="*/ 231 w 263"/>
                <a:gd name="T31" fmla="*/ 76 h 397"/>
                <a:gd name="T32" fmla="*/ 220 w 263"/>
                <a:gd name="T33" fmla="*/ 20 h 397"/>
                <a:gd name="T34" fmla="*/ 202 w 263"/>
                <a:gd name="T35" fmla="*/ 0 h 397"/>
                <a:gd name="T36" fmla="*/ 179 w 263"/>
                <a:gd name="T37" fmla="*/ 23 h 397"/>
                <a:gd name="T38" fmla="*/ 43 w 263"/>
                <a:gd name="T39" fmla="*/ 20 h 397"/>
                <a:gd name="T40" fmla="*/ 43 w 263"/>
                <a:gd name="T41" fmla="*/ 54 h 397"/>
                <a:gd name="T42" fmla="*/ 31 w 263"/>
                <a:gd name="T43" fmla="*/ 54 h 397"/>
                <a:gd name="T44" fmla="*/ 31 w 263"/>
                <a:gd name="T45" fmla="*/ 66 h 397"/>
                <a:gd name="T46" fmla="*/ 29 w 263"/>
                <a:gd name="T47" fmla="*/ 133 h 397"/>
                <a:gd name="T48" fmla="*/ 14 w 263"/>
                <a:gd name="T49" fmla="*/ 137 h 397"/>
                <a:gd name="T50" fmla="*/ 0 w 263"/>
                <a:gd name="T51" fmla="*/ 184 h 3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3" h="397">
                  <a:moveTo>
                    <a:pt x="0" y="209"/>
                  </a:moveTo>
                  <a:lnTo>
                    <a:pt x="12" y="249"/>
                  </a:lnTo>
                  <a:lnTo>
                    <a:pt x="22" y="291"/>
                  </a:lnTo>
                  <a:lnTo>
                    <a:pt x="47" y="307"/>
                  </a:lnTo>
                  <a:lnTo>
                    <a:pt x="87" y="367"/>
                  </a:lnTo>
                  <a:lnTo>
                    <a:pt x="139" y="396"/>
                  </a:lnTo>
                  <a:lnTo>
                    <a:pt x="189" y="389"/>
                  </a:lnTo>
                  <a:lnTo>
                    <a:pt x="218" y="375"/>
                  </a:lnTo>
                  <a:lnTo>
                    <a:pt x="201" y="333"/>
                  </a:lnTo>
                  <a:lnTo>
                    <a:pt x="174" y="311"/>
                  </a:lnTo>
                  <a:lnTo>
                    <a:pt x="191" y="293"/>
                  </a:lnTo>
                  <a:lnTo>
                    <a:pt x="193" y="258"/>
                  </a:lnTo>
                  <a:lnTo>
                    <a:pt x="224" y="209"/>
                  </a:lnTo>
                  <a:lnTo>
                    <a:pt x="234" y="124"/>
                  </a:lnTo>
                  <a:lnTo>
                    <a:pt x="262" y="104"/>
                  </a:lnTo>
                  <a:lnTo>
                    <a:pt x="243" y="86"/>
                  </a:lnTo>
                  <a:lnTo>
                    <a:pt x="232" y="22"/>
                  </a:lnTo>
                  <a:lnTo>
                    <a:pt x="214" y="0"/>
                  </a:lnTo>
                  <a:lnTo>
                    <a:pt x="189" y="26"/>
                  </a:lnTo>
                  <a:lnTo>
                    <a:pt x="45" y="22"/>
                  </a:lnTo>
                  <a:lnTo>
                    <a:pt x="45" y="62"/>
                  </a:lnTo>
                  <a:lnTo>
                    <a:pt x="33" y="62"/>
                  </a:lnTo>
                  <a:lnTo>
                    <a:pt x="33" y="75"/>
                  </a:lnTo>
                  <a:lnTo>
                    <a:pt x="31" y="151"/>
                  </a:lnTo>
                  <a:lnTo>
                    <a:pt x="14" y="155"/>
                  </a:lnTo>
                  <a:lnTo>
                    <a:pt x="0" y="209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9" name="Freeform 224"/>
            <p:cNvSpPr>
              <a:spLocks/>
            </p:cNvSpPr>
            <p:nvPr/>
          </p:nvSpPr>
          <p:spPr bwMode="auto">
            <a:xfrm>
              <a:off x="3163" y="3493"/>
              <a:ext cx="20" cy="31"/>
            </a:xfrm>
            <a:custGeom>
              <a:avLst/>
              <a:gdLst>
                <a:gd name="T0" fmla="*/ 0 w 20"/>
                <a:gd name="T1" fmla="*/ 15 h 33"/>
                <a:gd name="T2" fmla="*/ 11 w 20"/>
                <a:gd name="T3" fmla="*/ 28 h 33"/>
                <a:gd name="T4" fmla="*/ 19 w 20"/>
                <a:gd name="T5" fmla="*/ 19 h 33"/>
                <a:gd name="T6" fmla="*/ 17 w 20"/>
                <a:gd name="T7" fmla="*/ 0 h 33"/>
                <a:gd name="T8" fmla="*/ 0 w 20"/>
                <a:gd name="T9" fmla="*/ 1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3">
                  <a:moveTo>
                    <a:pt x="0" y="17"/>
                  </a:moveTo>
                  <a:lnTo>
                    <a:pt x="11" y="32"/>
                  </a:lnTo>
                  <a:lnTo>
                    <a:pt x="19" y="21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0" name="Freeform 225"/>
            <p:cNvSpPr>
              <a:spLocks/>
            </p:cNvSpPr>
            <p:nvPr/>
          </p:nvSpPr>
          <p:spPr bwMode="auto">
            <a:xfrm>
              <a:off x="3236" y="2268"/>
              <a:ext cx="113" cy="106"/>
            </a:xfrm>
            <a:custGeom>
              <a:avLst/>
              <a:gdLst>
                <a:gd name="T0" fmla="*/ 0 w 116"/>
                <a:gd name="T1" fmla="*/ 91 h 113"/>
                <a:gd name="T2" fmla="*/ 2 w 116"/>
                <a:gd name="T3" fmla="*/ 80 h 113"/>
                <a:gd name="T4" fmla="*/ 18 w 116"/>
                <a:gd name="T5" fmla="*/ 59 h 113"/>
                <a:gd name="T6" fmla="*/ 8 w 116"/>
                <a:gd name="T7" fmla="*/ 50 h 113"/>
                <a:gd name="T8" fmla="*/ 8 w 116"/>
                <a:gd name="T9" fmla="*/ 23 h 113"/>
                <a:gd name="T10" fmla="*/ 18 w 116"/>
                <a:gd name="T11" fmla="*/ 4 h 113"/>
                <a:gd name="T12" fmla="*/ 109 w 116"/>
                <a:gd name="T13" fmla="*/ 0 h 113"/>
                <a:gd name="T14" fmla="*/ 93 w 116"/>
                <a:gd name="T15" fmla="*/ 15 h 113"/>
                <a:gd name="T16" fmla="*/ 88 w 116"/>
                <a:gd name="T17" fmla="*/ 53 h 113"/>
                <a:gd name="T18" fmla="*/ 50 w 116"/>
                <a:gd name="T19" fmla="*/ 77 h 113"/>
                <a:gd name="T20" fmla="*/ 18 w 116"/>
                <a:gd name="T21" fmla="*/ 98 h 113"/>
                <a:gd name="T22" fmla="*/ 0 w 116"/>
                <a:gd name="T23" fmla="*/ 91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6" h="113">
                  <a:moveTo>
                    <a:pt x="0" y="103"/>
                  </a:moveTo>
                  <a:lnTo>
                    <a:pt x="2" y="91"/>
                  </a:lnTo>
                  <a:lnTo>
                    <a:pt x="18" y="67"/>
                  </a:lnTo>
                  <a:lnTo>
                    <a:pt x="8" y="56"/>
                  </a:lnTo>
                  <a:lnTo>
                    <a:pt x="8" y="26"/>
                  </a:lnTo>
                  <a:lnTo>
                    <a:pt x="18" y="4"/>
                  </a:lnTo>
                  <a:lnTo>
                    <a:pt x="115" y="0"/>
                  </a:lnTo>
                  <a:lnTo>
                    <a:pt x="98" y="17"/>
                  </a:lnTo>
                  <a:lnTo>
                    <a:pt x="92" y="60"/>
                  </a:lnTo>
                  <a:lnTo>
                    <a:pt x="52" y="87"/>
                  </a:lnTo>
                  <a:lnTo>
                    <a:pt x="18" y="112"/>
                  </a:lnTo>
                  <a:lnTo>
                    <a:pt x="0" y="103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1" name="Freeform 226"/>
            <p:cNvSpPr>
              <a:spLocks/>
            </p:cNvSpPr>
            <p:nvPr/>
          </p:nvSpPr>
          <p:spPr bwMode="auto">
            <a:xfrm>
              <a:off x="3148" y="3019"/>
              <a:ext cx="169" cy="201"/>
            </a:xfrm>
            <a:custGeom>
              <a:avLst/>
              <a:gdLst>
                <a:gd name="T0" fmla="*/ 0 w 174"/>
                <a:gd name="T1" fmla="*/ 58 h 214"/>
                <a:gd name="T2" fmla="*/ 2 w 174"/>
                <a:gd name="T3" fmla="*/ 95 h 214"/>
                <a:gd name="T4" fmla="*/ 18 w 174"/>
                <a:gd name="T5" fmla="*/ 131 h 214"/>
                <a:gd name="T6" fmla="*/ 50 w 174"/>
                <a:gd name="T7" fmla="*/ 148 h 214"/>
                <a:gd name="T8" fmla="*/ 62 w 174"/>
                <a:gd name="T9" fmla="*/ 150 h 214"/>
                <a:gd name="T10" fmla="*/ 81 w 174"/>
                <a:gd name="T11" fmla="*/ 188 h 214"/>
                <a:gd name="T12" fmla="*/ 139 w 174"/>
                <a:gd name="T13" fmla="*/ 183 h 214"/>
                <a:gd name="T14" fmla="*/ 163 w 174"/>
                <a:gd name="T15" fmla="*/ 166 h 214"/>
                <a:gd name="T16" fmla="*/ 139 w 174"/>
                <a:gd name="T17" fmla="*/ 94 h 214"/>
                <a:gd name="T18" fmla="*/ 146 w 174"/>
                <a:gd name="T19" fmla="*/ 65 h 214"/>
                <a:gd name="T20" fmla="*/ 66 w 174"/>
                <a:gd name="T21" fmla="*/ 0 h 214"/>
                <a:gd name="T22" fmla="*/ 48 w 174"/>
                <a:gd name="T23" fmla="*/ 33 h 214"/>
                <a:gd name="T24" fmla="*/ 39 w 174"/>
                <a:gd name="T25" fmla="*/ 23 h 214"/>
                <a:gd name="T26" fmla="*/ 33 w 174"/>
                <a:gd name="T27" fmla="*/ 31 h 214"/>
                <a:gd name="T28" fmla="*/ 31 w 174"/>
                <a:gd name="T29" fmla="*/ 0 h 214"/>
                <a:gd name="T30" fmla="*/ 12 w 174"/>
                <a:gd name="T31" fmla="*/ 2 h 214"/>
                <a:gd name="T32" fmla="*/ 14 w 174"/>
                <a:gd name="T33" fmla="*/ 24 h 214"/>
                <a:gd name="T34" fmla="*/ 16 w 174"/>
                <a:gd name="T35" fmla="*/ 39 h 214"/>
                <a:gd name="T36" fmla="*/ 0 w 174"/>
                <a:gd name="T37" fmla="*/ 58 h 2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4" h="214">
                  <a:moveTo>
                    <a:pt x="0" y="66"/>
                  </a:moveTo>
                  <a:lnTo>
                    <a:pt x="2" y="108"/>
                  </a:lnTo>
                  <a:lnTo>
                    <a:pt x="20" y="148"/>
                  </a:lnTo>
                  <a:lnTo>
                    <a:pt x="52" y="168"/>
                  </a:lnTo>
                  <a:lnTo>
                    <a:pt x="66" y="170"/>
                  </a:lnTo>
                  <a:lnTo>
                    <a:pt x="85" y="213"/>
                  </a:lnTo>
                  <a:lnTo>
                    <a:pt x="147" y="208"/>
                  </a:lnTo>
                  <a:lnTo>
                    <a:pt x="173" y="188"/>
                  </a:lnTo>
                  <a:lnTo>
                    <a:pt x="147" y="106"/>
                  </a:lnTo>
                  <a:lnTo>
                    <a:pt x="154" y="73"/>
                  </a:lnTo>
                  <a:lnTo>
                    <a:pt x="70" y="0"/>
                  </a:lnTo>
                  <a:lnTo>
                    <a:pt x="50" y="37"/>
                  </a:lnTo>
                  <a:lnTo>
                    <a:pt x="41" y="26"/>
                  </a:lnTo>
                  <a:lnTo>
                    <a:pt x="35" y="35"/>
                  </a:lnTo>
                  <a:lnTo>
                    <a:pt x="33" y="0"/>
                  </a:lnTo>
                  <a:lnTo>
                    <a:pt x="12" y="2"/>
                  </a:lnTo>
                  <a:lnTo>
                    <a:pt x="14" y="28"/>
                  </a:lnTo>
                  <a:lnTo>
                    <a:pt x="16" y="44"/>
                  </a:lnTo>
                  <a:lnTo>
                    <a:pt x="0" y="6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2" name="Freeform 227"/>
            <p:cNvSpPr>
              <a:spLocks/>
            </p:cNvSpPr>
            <p:nvPr/>
          </p:nvSpPr>
          <p:spPr bwMode="auto">
            <a:xfrm>
              <a:off x="2679" y="2789"/>
              <a:ext cx="35" cy="96"/>
            </a:xfrm>
            <a:custGeom>
              <a:avLst/>
              <a:gdLst>
                <a:gd name="T0" fmla="*/ 0 w 36"/>
                <a:gd name="T1" fmla="*/ 0 h 103"/>
                <a:gd name="T2" fmla="*/ 16 w 36"/>
                <a:gd name="T3" fmla="*/ 4 h 103"/>
                <a:gd name="T4" fmla="*/ 33 w 36"/>
                <a:gd name="T5" fmla="*/ 86 h 103"/>
                <a:gd name="T6" fmla="*/ 20 w 36"/>
                <a:gd name="T7" fmla="*/ 89 h 103"/>
                <a:gd name="T8" fmla="*/ 0 w 3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03">
                  <a:moveTo>
                    <a:pt x="0" y="0"/>
                  </a:moveTo>
                  <a:lnTo>
                    <a:pt x="16" y="4"/>
                  </a:lnTo>
                  <a:lnTo>
                    <a:pt x="35" y="99"/>
                  </a:lnTo>
                  <a:lnTo>
                    <a:pt x="22" y="102"/>
                  </a:lnTo>
                  <a:lnTo>
                    <a:pt x="0" y="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3" name="Freeform 228"/>
            <p:cNvSpPr>
              <a:spLocks/>
            </p:cNvSpPr>
            <p:nvPr/>
          </p:nvSpPr>
          <p:spPr bwMode="auto">
            <a:xfrm>
              <a:off x="3481" y="2494"/>
              <a:ext cx="81" cy="72"/>
            </a:xfrm>
            <a:custGeom>
              <a:avLst/>
              <a:gdLst>
                <a:gd name="T0" fmla="*/ 0 w 83"/>
                <a:gd name="T1" fmla="*/ 31 h 77"/>
                <a:gd name="T2" fmla="*/ 4 w 83"/>
                <a:gd name="T3" fmla="*/ 31 h 77"/>
                <a:gd name="T4" fmla="*/ 10 w 83"/>
                <a:gd name="T5" fmla="*/ 40 h 77"/>
                <a:gd name="T6" fmla="*/ 44 w 83"/>
                <a:gd name="T7" fmla="*/ 38 h 77"/>
                <a:gd name="T8" fmla="*/ 73 w 83"/>
                <a:gd name="T9" fmla="*/ 0 h 77"/>
                <a:gd name="T10" fmla="*/ 78 w 83"/>
                <a:gd name="T11" fmla="*/ 23 h 77"/>
                <a:gd name="T12" fmla="*/ 69 w 83"/>
                <a:gd name="T13" fmla="*/ 23 h 77"/>
                <a:gd name="T14" fmla="*/ 73 w 83"/>
                <a:gd name="T15" fmla="*/ 38 h 77"/>
                <a:gd name="T16" fmla="*/ 60 w 83"/>
                <a:gd name="T17" fmla="*/ 66 h 77"/>
                <a:gd name="T18" fmla="*/ 14 w 83"/>
                <a:gd name="T19" fmla="*/ 61 h 77"/>
                <a:gd name="T20" fmla="*/ 0 w 83"/>
                <a:gd name="T21" fmla="*/ 31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77">
                  <a:moveTo>
                    <a:pt x="0" y="35"/>
                  </a:moveTo>
                  <a:lnTo>
                    <a:pt x="4" y="35"/>
                  </a:lnTo>
                  <a:lnTo>
                    <a:pt x="10" y="46"/>
                  </a:lnTo>
                  <a:lnTo>
                    <a:pt x="46" y="44"/>
                  </a:lnTo>
                  <a:lnTo>
                    <a:pt x="77" y="0"/>
                  </a:lnTo>
                  <a:lnTo>
                    <a:pt x="82" y="27"/>
                  </a:lnTo>
                  <a:lnTo>
                    <a:pt x="73" y="27"/>
                  </a:lnTo>
                  <a:lnTo>
                    <a:pt x="77" y="44"/>
                  </a:lnTo>
                  <a:lnTo>
                    <a:pt x="63" y="76"/>
                  </a:lnTo>
                  <a:lnTo>
                    <a:pt x="14" y="69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4" name="Freeform 229"/>
            <p:cNvSpPr>
              <a:spLocks/>
            </p:cNvSpPr>
            <p:nvPr/>
          </p:nvSpPr>
          <p:spPr bwMode="auto">
            <a:xfrm>
              <a:off x="2794" y="2270"/>
              <a:ext cx="69" cy="141"/>
            </a:xfrm>
            <a:custGeom>
              <a:avLst/>
              <a:gdLst>
                <a:gd name="T0" fmla="*/ 0 w 70"/>
                <a:gd name="T1" fmla="*/ 60 h 150"/>
                <a:gd name="T2" fmla="*/ 14 w 70"/>
                <a:gd name="T3" fmla="*/ 49 h 150"/>
                <a:gd name="T4" fmla="*/ 23 w 70"/>
                <a:gd name="T5" fmla="*/ 0 h 150"/>
                <a:gd name="T6" fmla="*/ 62 w 70"/>
                <a:gd name="T7" fmla="*/ 0 h 150"/>
                <a:gd name="T8" fmla="*/ 52 w 70"/>
                <a:gd name="T9" fmla="*/ 15 h 150"/>
                <a:gd name="T10" fmla="*/ 64 w 70"/>
                <a:gd name="T11" fmla="*/ 36 h 150"/>
                <a:gd name="T12" fmla="*/ 40 w 70"/>
                <a:gd name="T13" fmla="*/ 60 h 150"/>
                <a:gd name="T14" fmla="*/ 67 w 70"/>
                <a:gd name="T15" fmla="*/ 76 h 150"/>
                <a:gd name="T16" fmla="*/ 33 w 70"/>
                <a:gd name="T17" fmla="*/ 132 h 150"/>
                <a:gd name="T18" fmla="*/ 29 w 70"/>
                <a:gd name="T19" fmla="*/ 96 h 150"/>
                <a:gd name="T20" fmla="*/ 0 w 70"/>
                <a:gd name="T21" fmla="*/ 60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50">
                  <a:moveTo>
                    <a:pt x="0" y="68"/>
                  </a:moveTo>
                  <a:lnTo>
                    <a:pt x="14" y="55"/>
                  </a:lnTo>
                  <a:lnTo>
                    <a:pt x="23" y="0"/>
                  </a:lnTo>
                  <a:lnTo>
                    <a:pt x="64" y="0"/>
                  </a:lnTo>
                  <a:lnTo>
                    <a:pt x="54" y="17"/>
                  </a:lnTo>
                  <a:lnTo>
                    <a:pt x="66" y="40"/>
                  </a:lnTo>
                  <a:lnTo>
                    <a:pt x="42" y="68"/>
                  </a:lnTo>
                  <a:lnTo>
                    <a:pt x="69" y="86"/>
                  </a:lnTo>
                  <a:lnTo>
                    <a:pt x="33" y="149"/>
                  </a:lnTo>
                  <a:lnTo>
                    <a:pt x="29" y="108"/>
                  </a:lnTo>
                  <a:lnTo>
                    <a:pt x="0" y="6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5" name="Freeform 230"/>
            <p:cNvSpPr>
              <a:spLocks/>
            </p:cNvSpPr>
            <p:nvPr/>
          </p:nvSpPr>
          <p:spPr bwMode="auto">
            <a:xfrm>
              <a:off x="3146" y="2927"/>
              <a:ext cx="82" cy="102"/>
            </a:xfrm>
            <a:custGeom>
              <a:avLst/>
              <a:gdLst>
                <a:gd name="T0" fmla="*/ 0 w 84"/>
                <a:gd name="T1" fmla="*/ 96 h 107"/>
                <a:gd name="T2" fmla="*/ 12 w 84"/>
                <a:gd name="T3" fmla="*/ 90 h 107"/>
                <a:gd name="T4" fmla="*/ 31 w 84"/>
                <a:gd name="T5" fmla="*/ 90 h 107"/>
                <a:gd name="T6" fmla="*/ 33 w 84"/>
                <a:gd name="T7" fmla="*/ 73 h 107"/>
                <a:gd name="T8" fmla="*/ 62 w 84"/>
                <a:gd name="T9" fmla="*/ 68 h 107"/>
                <a:gd name="T10" fmla="*/ 79 w 84"/>
                <a:gd name="T11" fmla="*/ 33 h 107"/>
                <a:gd name="T12" fmla="*/ 62 w 84"/>
                <a:gd name="T13" fmla="*/ 0 h 107"/>
                <a:gd name="T14" fmla="*/ 18 w 84"/>
                <a:gd name="T15" fmla="*/ 6 h 107"/>
                <a:gd name="T16" fmla="*/ 22 w 84"/>
                <a:gd name="T17" fmla="*/ 31 h 107"/>
                <a:gd name="T18" fmla="*/ 14 w 84"/>
                <a:gd name="T19" fmla="*/ 49 h 107"/>
                <a:gd name="T20" fmla="*/ 0 w 84"/>
                <a:gd name="T21" fmla="*/ 96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7">
                  <a:moveTo>
                    <a:pt x="0" y="106"/>
                  </a:moveTo>
                  <a:lnTo>
                    <a:pt x="12" y="99"/>
                  </a:lnTo>
                  <a:lnTo>
                    <a:pt x="33" y="99"/>
                  </a:lnTo>
                  <a:lnTo>
                    <a:pt x="35" y="81"/>
                  </a:lnTo>
                  <a:lnTo>
                    <a:pt x="66" y="75"/>
                  </a:lnTo>
                  <a:lnTo>
                    <a:pt x="83" y="37"/>
                  </a:lnTo>
                  <a:lnTo>
                    <a:pt x="66" y="0"/>
                  </a:lnTo>
                  <a:lnTo>
                    <a:pt x="18" y="6"/>
                  </a:lnTo>
                  <a:lnTo>
                    <a:pt x="24" y="35"/>
                  </a:lnTo>
                  <a:lnTo>
                    <a:pt x="14" y="53"/>
                  </a:lnTo>
                  <a:lnTo>
                    <a:pt x="0" y="10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6" name="Freeform 231"/>
            <p:cNvSpPr>
              <a:spLocks/>
            </p:cNvSpPr>
            <p:nvPr/>
          </p:nvSpPr>
          <p:spPr bwMode="auto">
            <a:xfrm>
              <a:off x="3067" y="2384"/>
              <a:ext cx="173" cy="197"/>
            </a:xfrm>
            <a:custGeom>
              <a:avLst/>
              <a:gdLst>
                <a:gd name="T0" fmla="*/ 0 w 178"/>
                <a:gd name="T1" fmla="*/ 31 h 212"/>
                <a:gd name="T2" fmla="*/ 6 w 178"/>
                <a:gd name="T3" fmla="*/ 177 h 212"/>
                <a:gd name="T4" fmla="*/ 141 w 178"/>
                <a:gd name="T5" fmla="*/ 182 h 212"/>
                <a:gd name="T6" fmla="*/ 164 w 178"/>
                <a:gd name="T7" fmla="*/ 159 h 212"/>
                <a:gd name="T8" fmla="*/ 167 w 178"/>
                <a:gd name="T9" fmla="*/ 141 h 212"/>
                <a:gd name="T10" fmla="*/ 118 w 178"/>
                <a:gd name="T11" fmla="*/ 38 h 212"/>
                <a:gd name="T12" fmla="*/ 141 w 178"/>
                <a:gd name="T13" fmla="*/ 72 h 212"/>
                <a:gd name="T14" fmla="*/ 155 w 178"/>
                <a:gd name="T15" fmla="*/ 43 h 212"/>
                <a:gd name="T16" fmla="*/ 141 w 178"/>
                <a:gd name="T17" fmla="*/ 6 h 212"/>
                <a:gd name="T18" fmla="*/ 110 w 178"/>
                <a:gd name="T19" fmla="*/ 13 h 212"/>
                <a:gd name="T20" fmla="*/ 108 w 178"/>
                <a:gd name="T21" fmla="*/ 4 h 212"/>
                <a:gd name="T22" fmla="*/ 91 w 178"/>
                <a:gd name="T23" fmla="*/ 4 h 212"/>
                <a:gd name="T24" fmla="*/ 64 w 178"/>
                <a:gd name="T25" fmla="*/ 15 h 212"/>
                <a:gd name="T26" fmla="*/ 6 w 178"/>
                <a:gd name="T27" fmla="*/ 0 h 212"/>
                <a:gd name="T28" fmla="*/ 0 w 178"/>
                <a:gd name="T29" fmla="*/ 31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12">
                  <a:moveTo>
                    <a:pt x="0" y="35"/>
                  </a:moveTo>
                  <a:lnTo>
                    <a:pt x="6" y="206"/>
                  </a:lnTo>
                  <a:lnTo>
                    <a:pt x="149" y="211"/>
                  </a:lnTo>
                  <a:lnTo>
                    <a:pt x="174" y="184"/>
                  </a:lnTo>
                  <a:lnTo>
                    <a:pt x="177" y="164"/>
                  </a:lnTo>
                  <a:lnTo>
                    <a:pt x="124" y="44"/>
                  </a:lnTo>
                  <a:lnTo>
                    <a:pt x="149" y="83"/>
                  </a:lnTo>
                  <a:lnTo>
                    <a:pt x="164" y="50"/>
                  </a:lnTo>
                  <a:lnTo>
                    <a:pt x="149" y="6"/>
                  </a:lnTo>
                  <a:lnTo>
                    <a:pt x="116" y="15"/>
                  </a:lnTo>
                  <a:lnTo>
                    <a:pt x="114" y="4"/>
                  </a:lnTo>
                  <a:lnTo>
                    <a:pt x="97" y="4"/>
                  </a:lnTo>
                  <a:lnTo>
                    <a:pt x="68" y="17"/>
                  </a:lnTo>
                  <a:lnTo>
                    <a:pt x="6" y="0"/>
                  </a:lnTo>
                  <a:lnTo>
                    <a:pt x="0" y="35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7" name="Freeform 232"/>
            <p:cNvSpPr>
              <a:spLocks/>
            </p:cNvSpPr>
            <p:nvPr/>
          </p:nvSpPr>
          <p:spPr bwMode="auto">
            <a:xfrm>
              <a:off x="2603" y="2713"/>
              <a:ext cx="119" cy="106"/>
            </a:xfrm>
            <a:custGeom>
              <a:avLst/>
              <a:gdLst>
                <a:gd name="T0" fmla="*/ 0 w 122"/>
                <a:gd name="T1" fmla="*/ 84 h 114"/>
                <a:gd name="T2" fmla="*/ 8 w 122"/>
                <a:gd name="T3" fmla="*/ 93 h 114"/>
                <a:gd name="T4" fmla="*/ 39 w 122"/>
                <a:gd name="T5" fmla="*/ 98 h 114"/>
                <a:gd name="T6" fmla="*/ 35 w 122"/>
                <a:gd name="T7" fmla="*/ 73 h 114"/>
                <a:gd name="T8" fmla="*/ 75 w 122"/>
                <a:gd name="T9" fmla="*/ 68 h 114"/>
                <a:gd name="T10" fmla="*/ 91 w 122"/>
                <a:gd name="T11" fmla="*/ 73 h 114"/>
                <a:gd name="T12" fmla="*/ 115 w 122"/>
                <a:gd name="T13" fmla="*/ 56 h 114"/>
                <a:gd name="T14" fmla="*/ 83 w 122"/>
                <a:gd name="T15" fmla="*/ 19 h 114"/>
                <a:gd name="T16" fmla="*/ 83 w 122"/>
                <a:gd name="T17" fmla="*/ 0 h 114"/>
                <a:gd name="T18" fmla="*/ 18 w 122"/>
                <a:gd name="T19" fmla="*/ 32 h 114"/>
                <a:gd name="T20" fmla="*/ 0 w 122"/>
                <a:gd name="T21" fmla="*/ 84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0" y="97"/>
                  </a:moveTo>
                  <a:lnTo>
                    <a:pt x="8" y="108"/>
                  </a:lnTo>
                  <a:lnTo>
                    <a:pt x="41" y="113"/>
                  </a:lnTo>
                  <a:lnTo>
                    <a:pt x="37" y="84"/>
                  </a:lnTo>
                  <a:lnTo>
                    <a:pt x="79" y="79"/>
                  </a:lnTo>
                  <a:lnTo>
                    <a:pt x="95" y="84"/>
                  </a:lnTo>
                  <a:lnTo>
                    <a:pt x="121" y="64"/>
                  </a:lnTo>
                  <a:lnTo>
                    <a:pt x="87" y="22"/>
                  </a:lnTo>
                  <a:lnTo>
                    <a:pt x="87" y="0"/>
                  </a:lnTo>
                  <a:lnTo>
                    <a:pt x="18" y="37"/>
                  </a:lnTo>
                  <a:lnTo>
                    <a:pt x="0" y="9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8" name="Freeform 233"/>
            <p:cNvSpPr>
              <a:spLocks/>
            </p:cNvSpPr>
            <p:nvPr/>
          </p:nvSpPr>
          <p:spPr bwMode="auto">
            <a:xfrm>
              <a:off x="3358" y="2637"/>
              <a:ext cx="150" cy="123"/>
            </a:xfrm>
            <a:custGeom>
              <a:avLst/>
              <a:gdLst>
                <a:gd name="T0" fmla="*/ 0 w 154"/>
                <a:gd name="T1" fmla="*/ 115 h 131"/>
                <a:gd name="T2" fmla="*/ 38 w 154"/>
                <a:gd name="T3" fmla="*/ 88 h 131"/>
                <a:gd name="T4" fmla="*/ 32 w 154"/>
                <a:gd name="T5" fmla="*/ 77 h 131"/>
                <a:gd name="T6" fmla="*/ 44 w 154"/>
                <a:gd name="T7" fmla="*/ 61 h 131"/>
                <a:gd name="T8" fmla="*/ 82 w 154"/>
                <a:gd name="T9" fmla="*/ 11 h 131"/>
                <a:gd name="T10" fmla="*/ 131 w 154"/>
                <a:gd name="T11" fmla="*/ 0 h 131"/>
                <a:gd name="T12" fmla="*/ 145 w 154"/>
                <a:gd name="T13" fmla="*/ 43 h 131"/>
                <a:gd name="T14" fmla="*/ 132 w 154"/>
                <a:gd name="T15" fmla="*/ 61 h 131"/>
                <a:gd name="T16" fmla="*/ 80 w 154"/>
                <a:gd name="T17" fmla="*/ 93 h 131"/>
                <a:gd name="T18" fmla="*/ 0 w 154"/>
                <a:gd name="T19" fmla="*/ 115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131">
                  <a:moveTo>
                    <a:pt x="0" y="130"/>
                  </a:moveTo>
                  <a:lnTo>
                    <a:pt x="40" y="100"/>
                  </a:lnTo>
                  <a:lnTo>
                    <a:pt x="34" y="87"/>
                  </a:lnTo>
                  <a:lnTo>
                    <a:pt x="46" y="69"/>
                  </a:lnTo>
                  <a:lnTo>
                    <a:pt x="86" y="13"/>
                  </a:lnTo>
                  <a:lnTo>
                    <a:pt x="138" y="0"/>
                  </a:lnTo>
                  <a:lnTo>
                    <a:pt x="153" y="49"/>
                  </a:lnTo>
                  <a:lnTo>
                    <a:pt x="140" y="69"/>
                  </a:lnTo>
                  <a:lnTo>
                    <a:pt x="84" y="105"/>
                  </a:lnTo>
                  <a:lnTo>
                    <a:pt x="0" y="130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9" name="Freeform 234"/>
            <p:cNvSpPr>
              <a:spLocks/>
            </p:cNvSpPr>
            <p:nvPr/>
          </p:nvSpPr>
          <p:spPr bwMode="auto">
            <a:xfrm>
              <a:off x="3351" y="2671"/>
              <a:ext cx="54" cy="89"/>
            </a:xfrm>
            <a:custGeom>
              <a:avLst/>
              <a:gdLst>
                <a:gd name="T0" fmla="*/ 0 w 56"/>
                <a:gd name="T1" fmla="*/ 15 h 95"/>
                <a:gd name="T2" fmla="*/ 10 w 56"/>
                <a:gd name="T3" fmla="*/ 82 h 95"/>
                <a:gd name="T4" fmla="*/ 45 w 56"/>
                <a:gd name="T5" fmla="*/ 56 h 95"/>
                <a:gd name="T6" fmla="*/ 40 w 56"/>
                <a:gd name="T7" fmla="*/ 45 h 95"/>
                <a:gd name="T8" fmla="*/ 51 w 56"/>
                <a:gd name="T9" fmla="*/ 31 h 95"/>
                <a:gd name="T10" fmla="*/ 51 w 56"/>
                <a:gd name="T11" fmla="*/ 11 h 95"/>
                <a:gd name="T12" fmla="*/ 25 w 56"/>
                <a:gd name="T13" fmla="*/ 0 h 95"/>
                <a:gd name="T14" fmla="*/ 0 w 56"/>
                <a:gd name="T15" fmla="*/ 15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95">
                  <a:moveTo>
                    <a:pt x="0" y="17"/>
                  </a:moveTo>
                  <a:lnTo>
                    <a:pt x="10" y="94"/>
                  </a:lnTo>
                  <a:lnTo>
                    <a:pt x="49" y="64"/>
                  </a:lnTo>
                  <a:lnTo>
                    <a:pt x="43" y="51"/>
                  </a:lnTo>
                  <a:lnTo>
                    <a:pt x="55" y="35"/>
                  </a:lnTo>
                  <a:lnTo>
                    <a:pt x="55" y="13"/>
                  </a:lnTo>
                  <a:lnTo>
                    <a:pt x="27" y="0"/>
                  </a:lnTo>
                  <a:lnTo>
                    <a:pt x="0" y="17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Freeform 235"/>
            <p:cNvSpPr>
              <a:spLocks/>
            </p:cNvSpPr>
            <p:nvPr/>
          </p:nvSpPr>
          <p:spPr bwMode="auto">
            <a:xfrm>
              <a:off x="3024" y="3154"/>
              <a:ext cx="184" cy="186"/>
            </a:xfrm>
            <a:custGeom>
              <a:avLst/>
              <a:gdLst>
                <a:gd name="T0" fmla="*/ 0 w 189"/>
                <a:gd name="T1" fmla="*/ 84 h 199"/>
                <a:gd name="T2" fmla="*/ 0 w 189"/>
                <a:gd name="T3" fmla="*/ 151 h 199"/>
                <a:gd name="T4" fmla="*/ 18 w 189"/>
                <a:gd name="T5" fmla="*/ 168 h 199"/>
                <a:gd name="T6" fmla="*/ 48 w 189"/>
                <a:gd name="T7" fmla="*/ 173 h 199"/>
                <a:gd name="T8" fmla="*/ 75 w 189"/>
                <a:gd name="T9" fmla="*/ 173 h 199"/>
                <a:gd name="T10" fmla="*/ 100 w 189"/>
                <a:gd name="T11" fmla="*/ 151 h 199"/>
                <a:gd name="T12" fmla="*/ 104 w 189"/>
                <a:gd name="T13" fmla="*/ 139 h 199"/>
                <a:gd name="T14" fmla="*/ 126 w 189"/>
                <a:gd name="T15" fmla="*/ 132 h 199"/>
                <a:gd name="T16" fmla="*/ 123 w 189"/>
                <a:gd name="T17" fmla="*/ 124 h 199"/>
                <a:gd name="T18" fmla="*/ 169 w 189"/>
                <a:gd name="T19" fmla="*/ 103 h 199"/>
                <a:gd name="T20" fmla="*/ 162 w 189"/>
                <a:gd name="T21" fmla="*/ 97 h 199"/>
                <a:gd name="T22" fmla="*/ 178 w 189"/>
                <a:gd name="T23" fmla="*/ 43 h 199"/>
                <a:gd name="T24" fmla="*/ 167 w 189"/>
                <a:gd name="T25" fmla="*/ 21 h 199"/>
                <a:gd name="T26" fmla="*/ 138 w 189"/>
                <a:gd name="T27" fmla="*/ 6 h 199"/>
                <a:gd name="T28" fmla="*/ 129 w 189"/>
                <a:gd name="T29" fmla="*/ 0 h 199"/>
                <a:gd name="T30" fmla="*/ 104 w 189"/>
                <a:gd name="T31" fmla="*/ 18 h 199"/>
                <a:gd name="T32" fmla="*/ 100 w 189"/>
                <a:gd name="T33" fmla="*/ 62 h 199"/>
                <a:gd name="T34" fmla="*/ 117 w 189"/>
                <a:gd name="T35" fmla="*/ 70 h 199"/>
                <a:gd name="T36" fmla="*/ 117 w 189"/>
                <a:gd name="T37" fmla="*/ 89 h 199"/>
                <a:gd name="T38" fmla="*/ 31 w 189"/>
                <a:gd name="T39" fmla="*/ 48 h 199"/>
                <a:gd name="T40" fmla="*/ 33 w 189"/>
                <a:gd name="T41" fmla="*/ 84 h 199"/>
                <a:gd name="T42" fmla="*/ 0 w 189"/>
                <a:gd name="T43" fmla="*/ 84 h 1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9" h="199">
                  <a:moveTo>
                    <a:pt x="0" y="96"/>
                  </a:moveTo>
                  <a:lnTo>
                    <a:pt x="0" y="173"/>
                  </a:lnTo>
                  <a:lnTo>
                    <a:pt x="18" y="193"/>
                  </a:lnTo>
                  <a:lnTo>
                    <a:pt x="50" y="198"/>
                  </a:lnTo>
                  <a:lnTo>
                    <a:pt x="79" y="198"/>
                  </a:lnTo>
                  <a:lnTo>
                    <a:pt x="106" y="173"/>
                  </a:lnTo>
                  <a:lnTo>
                    <a:pt x="110" y="159"/>
                  </a:lnTo>
                  <a:lnTo>
                    <a:pt x="133" y="151"/>
                  </a:lnTo>
                  <a:lnTo>
                    <a:pt x="129" y="142"/>
                  </a:lnTo>
                  <a:lnTo>
                    <a:pt x="179" y="118"/>
                  </a:lnTo>
                  <a:lnTo>
                    <a:pt x="171" y="111"/>
                  </a:lnTo>
                  <a:lnTo>
                    <a:pt x="188" y="49"/>
                  </a:lnTo>
                  <a:lnTo>
                    <a:pt x="177" y="24"/>
                  </a:lnTo>
                  <a:lnTo>
                    <a:pt x="146" y="6"/>
                  </a:lnTo>
                  <a:lnTo>
                    <a:pt x="137" y="0"/>
                  </a:lnTo>
                  <a:lnTo>
                    <a:pt x="110" y="20"/>
                  </a:lnTo>
                  <a:lnTo>
                    <a:pt x="106" y="71"/>
                  </a:lnTo>
                  <a:lnTo>
                    <a:pt x="123" y="80"/>
                  </a:lnTo>
                  <a:lnTo>
                    <a:pt x="123" y="102"/>
                  </a:lnTo>
                  <a:lnTo>
                    <a:pt x="33" y="55"/>
                  </a:lnTo>
                  <a:lnTo>
                    <a:pt x="35" y="96"/>
                  </a:lnTo>
                  <a:lnTo>
                    <a:pt x="0" y="96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1" name="Freeform 236"/>
            <p:cNvSpPr>
              <a:spLocks/>
            </p:cNvSpPr>
            <p:nvPr/>
          </p:nvSpPr>
          <p:spPr bwMode="auto">
            <a:xfrm>
              <a:off x="2941" y="3423"/>
              <a:ext cx="253" cy="249"/>
            </a:xfrm>
            <a:custGeom>
              <a:avLst/>
              <a:gdLst>
                <a:gd name="T0" fmla="*/ 0 w 259"/>
                <a:gd name="T1" fmla="*/ 121 h 266"/>
                <a:gd name="T2" fmla="*/ 8 w 259"/>
                <a:gd name="T3" fmla="*/ 113 h 266"/>
                <a:gd name="T4" fmla="*/ 20 w 259"/>
                <a:gd name="T5" fmla="*/ 128 h 266"/>
                <a:gd name="T6" fmla="*/ 37 w 259"/>
                <a:gd name="T7" fmla="*/ 128 h 266"/>
                <a:gd name="T8" fmla="*/ 52 w 259"/>
                <a:gd name="T9" fmla="*/ 117 h 266"/>
                <a:gd name="T10" fmla="*/ 52 w 259"/>
                <a:gd name="T11" fmla="*/ 45 h 266"/>
                <a:gd name="T12" fmla="*/ 64 w 259"/>
                <a:gd name="T13" fmla="*/ 64 h 266"/>
                <a:gd name="T14" fmla="*/ 63 w 259"/>
                <a:gd name="T15" fmla="*/ 83 h 266"/>
                <a:gd name="T16" fmla="*/ 85 w 259"/>
                <a:gd name="T17" fmla="*/ 81 h 266"/>
                <a:gd name="T18" fmla="*/ 103 w 259"/>
                <a:gd name="T19" fmla="*/ 61 h 266"/>
                <a:gd name="T20" fmla="*/ 135 w 259"/>
                <a:gd name="T21" fmla="*/ 61 h 266"/>
                <a:gd name="T22" fmla="*/ 191 w 259"/>
                <a:gd name="T23" fmla="*/ 0 h 266"/>
                <a:gd name="T24" fmla="*/ 227 w 259"/>
                <a:gd name="T25" fmla="*/ 7 h 266"/>
                <a:gd name="T26" fmla="*/ 232 w 259"/>
                <a:gd name="T27" fmla="*/ 64 h 266"/>
                <a:gd name="T28" fmla="*/ 216 w 259"/>
                <a:gd name="T29" fmla="*/ 80 h 266"/>
                <a:gd name="T30" fmla="*/ 227 w 259"/>
                <a:gd name="T31" fmla="*/ 93 h 266"/>
                <a:gd name="T32" fmla="*/ 233 w 259"/>
                <a:gd name="T33" fmla="*/ 83 h 266"/>
                <a:gd name="T34" fmla="*/ 246 w 259"/>
                <a:gd name="T35" fmla="*/ 83 h 266"/>
                <a:gd name="T36" fmla="*/ 239 w 259"/>
                <a:gd name="T37" fmla="*/ 117 h 266"/>
                <a:gd name="T38" fmla="*/ 204 w 259"/>
                <a:gd name="T39" fmla="*/ 169 h 266"/>
                <a:gd name="T40" fmla="*/ 158 w 259"/>
                <a:gd name="T41" fmla="*/ 213 h 266"/>
                <a:gd name="T42" fmla="*/ 127 w 259"/>
                <a:gd name="T43" fmla="*/ 229 h 266"/>
                <a:gd name="T44" fmla="*/ 29 w 259"/>
                <a:gd name="T45" fmla="*/ 232 h 266"/>
                <a:gd name="T46" fmla="*/ 21 w 259"/>
                <a:gd name="T47" fmla="*/ 204 h 266"/>
                <a:gd name="T48" fmla="*/ 25 w 259"/>
                <a:gd name="T49" fmla="*/ 185 h 266"/>
                <a:gd name="T50" fmla="*/ 0 w 259"/>
                <a:gd name="T51" fmla="*/ 121 h 2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9" h="266">
                  <a:moveTo>
                    <a:pt x="0" y="138"/>
                  </a:moveTo>
                  <a:lnTo>
                    <a:pt x="8" y="129"/>
                  </a:lnTo>
                  <a:lnTo>
                    <a:pt x="20" y="146"/>
                  </a:lnTo>
                  <a:lnTo>
                    <a:pt x="39" y="146"/>
                  </a:lnTo>
                  <a:lnTo>
                    <a:pt x="54" y="133"/>
                  </a:lnTo>
                  <a:lnTo>
                    <a:pt x="54" y="51"/>
                  </a:lnTo>
                  <a:lnTo>
                    <a:pt x="68" y="73"/>
                  </a:lnTo>
                  <a:lnTo>
                    <a:pt x="66" y="95"/>
                  </a:lnTo>
                  <a:lnTo>
                    <a:pt x="89" y="93"/>
                  </a:lnTo>
                  <a:lnTo>
                    <a:pt x="108" y="69"/>
                  </a:lnTo>
                  <a:lnTo>
                    <a:pt x="141" y="69"/>
                  </a:lnTo>
                  <a:lnTo>
                    <a:pt x="201" y="0"/>
                  </a:lnTo>
                  <a:lnTo>
                    <a:pt x="237" y="8"/>
                  </a:lnTo>
                  <a:lnTo>
                    <a:pt x="243" y="73"/>
                  </a:lnTo>
                  <a:lnTo>
                    <a:pt x="226" y="91"/>
                  </a:lnTo>
                  <a:lnTo>
                    <a:pt x="237" y="106"/>
                  </a:lnTo>
                  <a:lnTo>
                    <a:pt x="245" y="95"/>
                  </a:lnTo>
                  <a:lnTo>
                    <a:pt x="258" y="95"/>
                  </a:lnTo>
                  <a:lnTo>
                    <a:pt x="251" y="133"/>
                  </a:lnTo>
                  <a:lnTo>
                    <a:pt x="214" y="193"/>
                  </a:lnTo>
                  <a:lnTo>
                    <a:pt x="166" y="244"/>
                  </a:lnTo>
                  <a:lnTo>
                    <a:pt x="133" y="262"/>
                  </a:lnTo>
                  <a:lnTo>
                    <a:pt x="31" y="265"/>
                  </a:lnTo>
                  <a:lnTo>
                    <a:pt x="22" y="233"/>
                  </a:lnTo>
                  <a:lnTo>
                    <a:pt x="27" y="211"/>
                  </a:lnTo>
                  <a:lnTo>
                    <a:pt x="0" y="138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2" name="Freeform 237"/>
            <p:cNvSpPr>
              <a:spLocks/>
            </p:cNvSpPr>
            <p:nvPr/>
          </p:nvSpPr>
          <p:spPr bwMode="auto">
            <a:xfrm>
              <a:off x="3103" y="3560"/>
              <a:ext cx="38" cy="42"/>
            </a:xfrm>
            <a:custGeom>
              <a:avLst/>
              <a:gdLst>
                <a:gd name="T0" fmla="*/ 0 w 39"/>
                <a:gd name="T1" fmla="*/ 20 h 45"/>
                <a:gd name="T2" fmla="*/ 14 w 39"/>
                <a:gd name="T3" fmla="*/ 38 h 45"/>
                <a:gd name="T4" fmla="*/ 36 w 39"/>
                <a:gd name="T5" fmla="*/ 20 h 45"/>
                <a:gd name="T6" fmla="*/ 25 w 39"/>
                <a:gd name="T7" fmla="*/ 0 h 45"/>
                <a:gd name="T8" fmla="*/ 0 w 39"/>
                <a:gd name="T9" fmla="*/ 2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5">
                  <a:moveTo>
                    <a:pt x="0" y="22"/>
                  </a:moveTo>
                  <a:lnTo>
                    <a:pt x="14" y="44"/>
                  </a:lnTo>
                  <a:lnTo>
                    <a:pt x="38" y="22"/>
                  </a:lnTo>
                  <a:lnTo>
                    <a:pt x="27" y="0"/>
                  </a:lnTo>
                  <a:lnTo>
                    <a:pt x="0" y="22"/>
                  </a:lnTo>
                </a:path>
              </a:pathLst>
            </a:custGeom>
            <a:grpFill/>
            <a:ln w="0" cap="rnd" cmpd="sng">
              <a:solidFill>
                <a:schemeClr val="bg2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Oval 238"/>
            <p:cNvSpPr>
              <a:spLocks noChangeArrowheads="1"/>
            </p:cNvSpPr>
            <p:nvPr/>
          </p:nvSpPr>
          <p:spPr bwMode="auto">
            <a:xfrm>
              <a:off x="1260" y="2612"/>
              <a:ext cx="69" cy="28"/>
            </a:xfrm>
            <a:prstGeom prst="ellipse">
              <a:avLst/>
            </a:prstGeom>
            <a:grpFill/>
            <a:ln w="0">
              <a:solidFill>
                <a:schemeClr val="bg2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2000">
                  <a:solidFill>
                    <a:srgbClr val="5F5F5F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>
                  <a:solidFill>
                    <a:srgbClr val="5F5F5F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1600">
                  <a:solidFill>
                    <a:srgbClr val="5F5F5F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 sz="1400">
                  <a:solidFill>
                    <a:srgbClr val="5F5F5F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2000" b="0" i="0" u="none" strike="noStrike" kern="1200" cap="none" spc="0" normalizeH="0" baseline="0" noProof="0">
                <a:ln>
                  <a:noFill/>
                </a:ln>
                <a:solidFill>
                  <a:srgbClr val="007833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endParaRPr>
            </a:p>
          </p:txBody>
        </p:sp>
        <p:sp>
          <p:nvSpPr>
            <p:cNvPr id="484" name="Oval 239"/>
            <p:cNvSpPr>
              <a:spLocks noChangeArrowheads="1"/>
            </p:cNvSpPr>
            <p:nvPr/>
          </p:nvSpPr>
          <p:spPr bwMode="auto">
            <a:xfrm>
              <a:off x="3249" y="2310"/>
              <a:ext cx="21" cy="18"/>
            </a:xfrm>
            <a:prstGeom prst="ellipse">
              <a:avLst/>
            </a:prstGeom>
            <a:grpFill/>
            <a:ln w="0">
              <a:solidFill>
                <a:schemeClr val="bg2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2000">
                  <a:solidFill>
                    <a:srgbClr val="5F5F5F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>
                  <a:solidFill>
                    <a:srgbClr val="5F5F5F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•"/>
                <a:defRPr sz="1600">
                  <a:solidFill>
                    <a:srgbClr val="5F5F5F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–"/>
                <a:defRPr sz="1400">
                  <a:solidFill>
                    <a:srgbClr val="5F5F5F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00"/>
                </a:buClr>
                <a:buChar char="»"/>
                <a:defRPr sz="1400">
                  <a:solidFill>
                    <a:srgbClr val="5F5F5F"/>
                  </a:solidFill>
                  <a:latin typeface="Arial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2000" b="0" i="0" u="none" strike="noStrike" kern="1200" cap="none" spc="0" normalizeH="0" baseline="0" noProof="0">
                <a:ln>
                  <a:noFill/>
                </a:ln>
                <a:solidFill>
                  <a:srgbClr val="007833"/>
                </a:solidFill>
                <a:effectLst/>
                <a:uLnTx/>
                <a:uFillTx/>
                <a:latin typeface="Univers 45 Ligh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67824" y="3470876"/>
            <a:ext cx="4573675" cy="1016897"/>
            <a:chOff x="2279332" y="3470876"/>
            <a:chExt cx="4573675" cy="1016897"/>
          </a:xfrm>
        </p:grpSpPr>
        <p:sp>
          <p:nvSpPr>
            <p:cNvPr id="3" name="Oval 2"/>
            <p:cNvSpPr/>
            <p:nvPr/>
          </p:nvSpPr>
          <p:spPr>
            <a:xfrm>
              <a:off x="6769177" y="4163386"/>
              <a:ext cx="83830" cy="838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5719776" y="4403943"/>
              <a:ext cx="83830" cy="838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2279332" y="3830761"/>
              <a:ext cx="83830" cy="838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4137623" y="3470876"/>
              <a:ext cx="83830" cy="838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2610682" y="3579597"/>
            <a:ext cx="4780778" cy="2558162"/>
            <a:chOff x="2604115" y="3583851"/>
            <a:chExt cx="4780778" cy="2558162"/>
          </a:xfrm>
        </p:grpSpPr>
        <p:sp>
          <p:nvSpPr>
            <p:cNvPr id="2" name="Rectangle 1"/>
            <p:cNvSpPr/>
            <p:nvPr/>
          </p:nvSpPr>
          <p:spPr>
            <a:xfrm>
              <a:off x="6737190" y="4043121"/>
              <a:ext cx="84219" cy="84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2604115" y="3824710"/>
              <a:ext cx="84219" cy="84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239032" y="3583851"/>
              <a:ext cx="84219" cy="84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405709" y="3584484"/>
              <a:ext cx="84219" cy="84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7300674" y="6057794"/>
              <a:ext cx="84219" cy="84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20788" y="3794838"/>
            <a:ext cx="1251627" cy="929562"/>
            <a:chOff x="2020788" y="3794838"/>
            <a:chExt cx="1251627" cy="929562"/>
          </a:xfrm>
        </p:grpSpPr>
        <p:grpSp>
          <p:nvGrpSpPr>
            <p:cNvPr id="500" name="Group 499"/>
            <p:cNvGrpSpPr/>
            <p:nvPr/>
          </p:nvGrpSpPr>
          <p:grpSpPr>
            <a:xfrm>
              <a:off x="2020788" y="4293839"/>
              <a:ext cx="1251627" cy="430561"/>
              <a:chOff x="2144431" y="6043416"/>
              <a:chExt cx="1251627" cy="430561"/>
            </a:xfrm>
          </p:grpSpPr>
          <p:sp>
            <p:nvSpPr>
              <p:cNvPr id="501" name="Rectangle 500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2272959" y="6073867"/>
                <a:ext cx="10070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WARMINSTER, </a:t>
                </a:r>
                <a:b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PENNSYLVANIA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H="1" flipV="1">
              <a:off x="2639519" y="3794838"/>
              <a:ext cx="4496" cy="504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1000" y="3722652"/>
            <a:ext cx="1943650" cy="423580"/>
            <a:chOff x="375723" y="3804003"/>
            <a:chExt cx="1943650" cy="423580"/>
          </a:xfrm>
        </p:grpSpPr>
        <p:grpSp>
          <p:nvGrpSpPr>
            <p:cNvPr id="497" name="Group 496"/>
            <p:cNvGrpSpPr/>
            <p:nvPr/>
          </p:nvGrpSpPr>
          <p:grpSpPr>
            <a:xfrm>
              <a:off x="375723" y="3804003"/>
              <a:ext cx="1261297" cy="423580"/>
              <a:chOff x="2144431" y="6043416"/>
              <a:chExt cx="1261297" cy="423580"/>
            </a:xfrm>
          </p:grpSpPr>
          <p:sp>
            <p:nvSpPr>
              <p:cNvPr id="498" name="Rectangle 497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 cmpd="sng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2144431" y="6055151"/>
                <a:ext cx="12612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NAPERVILLE,</a:t>
                </a:r>
                <a:b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ILLINOIS</a:t>
                </a:r>
              </a:p>
            </p:txBody>
          </p:sp>
        </p:grpSp>
        <p:cxnSp>
          <p:nvCxnSpPr>
            <p:cNvPr id="15" name="Elbow Connector 14"/>
            <p:cNvCxnSpPr/>
            <p:nvPr/>
          </p:nvCxnSpPr>
          <p:spPr>
            <a:xfrm flipV="1">
              <a:off x="1643891" y="3934765"/>
              <a:ext cx="675482" cy="292314"/>
            </a:xfrm>
            <a:prstGeom prst="bentConnector2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756130" y="4445858"/>
            <a:ext cx="1251627" cy="905865"/>
            <a:chOff x="4756130" y="4445858"/>
            <a:chExt cx="1251627" cy="905865"/>
          </a:xfrm>
        </p:grpSpPr>
        <p:grpSp>
          <p:nvGrpSpPr>
            <p:cNvPr id="503" name="Group 502"/>
            <p:cNvGrpSpPr/>
            <p:nvPr/>
          </p:nvGrpSpPr>
          <p:grpSpPr>
            <a:xfrm>
              <a:off x="4756130" y="4928143"/>
              <a:ext cx="1251627" cy="423580"/>
              <a:chOff x="2144431" y="6043416"/>
              <a:chExt cx="1251627" cy="423580"/>
            </a:xfrm>
          </p:grpSpPr>
          <p:sp>
            <p:nvSpPr>
              <p:cNvPr id="504" name="Rectangle 503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2433453" y="6055151"/>
                <a:ext cx="6735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002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MUMBAI, </a:t>
                </a:r>
                <a:b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002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INDIA</a:t>
                </a:r>
              </a:p>
            </p:txBody>
          </p:sp>
        </p:grpSp>
        <p:cxnSp>
          <p:nvCxnSpPr>
            <p:cNvPr id="17" name="Elbow Connector 16"/>
            <p:cNvCxnSpPr>
              <a:stCxn id="504" idx="0"/>
              <a:endCxn id="485" idx="2"/>
            </p:cNvCxnSpPr>
            <p:nvPr/>
          </p:nvCxnSpPr>
          <p:spPr>
            <a:xfrm rot="5400000" flipH="1" flipV="1">
              <a:off x="5303964" y="4523839"/>
              <a:ext cx="482285" cy="326324"/>
            </a:xfrm>
            <a:prstGeom prst="bentConnector2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799585" y="4160776"/>
            <a:ext cx="1827597" cy="423580"/>
            <a:chOff x="6799585" y="4160776"/>
            <a:chExt cx="1827597" cy="423580"/>
          </a:xfrm>
        </p:grpSpPr>
        <p:grpSp>
          <p:nvGrpSpPr>
            <p:cNvPr id="507" name="Group 506"/>
            <p:cNvGrpSpPr/>
            <p:nvPr/>
          </p:nvGrpSpPr>
          <p:grpSpPr>
            <a:xfrm>
              <a:off x="7375555" y="4160776"/>
              <a:ext cx="1251627" cy="423580"/>
              <a:chOff x="2144431" y="6043416"/>
              <a:chExt cx="1251627" cy="423580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2370135" y="6055151"/>
                <a:ext cx="8002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002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SHANGHAI, </a:t>
                </a:r>
                <a:b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002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CHINA</a:t>
                </a:r>
              </a:p>
            </p:txBody>
          </p:sp>
        </p:grpSp>
        <p:cxnSp>
          <p:nvCxnSpPr>
            <p:cNvPr id="19" name="Elbow Connector 18"/>
            <p:cNvCxnSpPr>
              <a:stCxn id="508" idx="1"/>
              <a:endCxn id="3" idx="4"/>
            </p:cNvCxnSpPr>
            <p:nvPr/>
          </p:nvCxnSpPr>
          <p:spPr>
            <a:xfrm rot="10800000">
              <a:off x="6799585" y="4247216"/>
              <a:ext cx="575971" cy="125350"/>
            </a:xfrm>
            <a:prstGeom prst="bentConnector2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785867" y="3380928"/>
            <a:ext cx="1924769" cy="657938"/>
            <a:chOff x="6785867" y="3369052"/>
            <a:chExt cx="1924769" cy="657938"/>
          </a:xfrm>
        </p:grpSpPr>
        <p:grpSp>
          <p:nvGrpSpPr>
            <p:cNvPr id="510" name="Group 509"/>
            <p:cNvGrpSpPr/>
            <p:nvPr/>
          </p:nvGrpSpPr>
          <p:grpSpPr>
            <a:xfrm>
              <a:off x="7459009" y="3369052"/>
              <a:ext cx="1251627" cy="423580"/>
              <a:chOff x="2144431" y="6043416"/>
              <a:chExt cx="1251627" cy="423580"/>
            </a:xfrm>
          </p:grpSpPr>
          <p:sp>
            <p:nvSpPr>
              <p:cNvPr id="511" name="Rectangle 510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2411013" y="6055151"/>
                <a:ext cx="7184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TAICANG, </a:t>
                </a:r>
                <a:b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CHINA</a:t>
                </a:r>
              </a:p>
            </p:txBody>
          </p:sp>
        </p:grpSp>
        <p:cxnSp>
          <p:nvCxnSpPr>
            <p:cNvPr id="21" name="Elbow Connector 20"/>
            <p:cNvCxnSpPr>
              <a:stCxn id="511" idx="1"/>
              <a:endCxn id="2" idx="0"/>
            </p:cNvCxnSpPr>
            <p:nvPr/>
          </p:nvCxnSpPr>
          <p:spPr>
            <a:xfrm rot="10800000" flipV="1">
              <a:off x="6785867" y="3580841"/>
              <a:ext cx="673142" cy="44614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339398" y="5341355"/>
            <a:ext cx="1477989" cy="713904"/>
            <a:chOff x="7397351" y="5271972"/>
            <a:chExt cx="1477989" cy="713904"/>
          </a:xfrm>
        </p:grpSpPr>
        <p:grpSp>
          <p:nvGrpSpPr>
            <p:cNvPr id="528" name="Group 527"/>
            <p:cNvGrpSpPr/>
            <p:nvPr/>
          </p:nvGrpSpPr>
          <p:grpSpPr>
            <a:xfrm>
              <a:off x="7623713" y="5271972"/>
              <a:ext cx="1251627" cy="455964"/>
              <a:chOff x="2268451" y="6055151"/>
              <a:chExt cx="1251627" cy="455964"/>
            </a:xfrm>
          </p:grpSpPr>
          <p:sp>
            <p:nvSpPr>
              <p:cNvPr id="529" name="Rectangle 528"/>
              <p:cNvSpPr/>
              <p:nvPr/>
            </p:nvSpPr>
            <p:spPr>
              <a:xfrm>
                <a:off x="2268451" y="6087535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2310826" y="6055151"/>
                <a:ext cx="9188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MELBOURNE, </a:t>
                </a:r>
                <a:b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AUSTRALIA</a:t>
                </a:r>
              </a:p>
            </p:txBody>
          </p:sp>
        </p:grpSp>
        <p:cxnSp>
          <p:nvCxnSpPr>
            <p:cNvPr id="23" name="Elbow Connector 22"/>
            <p:cNvCxnSpPr/>
            <p:nvPr/>
          </p:nvCxnSpPr>
          <p:spPr>
            <a:xfrm rot="10800000" flipV="1">
              <a:off x="7397351" y="5525517"/>
              <a:ext cx="232342" cy="46035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496495" y="2694843"/>
            <a:ext cx="1844892" cy="927497"/>
            <a:chOff x="4496495" y="2694843"/>
            <a:chExt cx="1844892" cy="927497"/>
          </a:xfrm>
        </p:grpSpPr>
        <p:grpSp>
          <p:nvGrpSpPr>
            <p:cNvPr id="516" name="Group 515"/>
            <p:cNvGrpSpPr/>
            <p:nvPr/>
          </p:nvGrpSpPr>
          <p:grpSpPr>
            <a:xfrm>
              <a:off x="5089760" y="2694843"/>
              <a:ext cx="1251627" cy="423580"/>
              <a:chOff x="2144431" y="6043416"/>
              <a:chExt cx="1251627" cy="423580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2411815" y="6055151"/>
                <a:ext cx="7168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LANDAU,</a:t>
                </a:r>
                <a:b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GERMANY</a:t>
                </a:r>
              </a:p>
            </p:txBody>
          </p:sp>
        </p:grpSp>
        <p:cxnSp>
          <p:nvCxnSpPr>
            <p:cNvPr id="29" name="Elbow Connector 28"/>
            <p:cNvCxnSpPr>
              <a:stCxn id="493" idx="3"/>
              <a:endCxn id="517" idx="1"/>
            </p:cNvCxnSpPr>
            <p:nvPr/>
          </p:nvCxnSpPr>
          <p:spPr>
            <a:xfrm flipV="1">
              <a:off x="4496495" y="2906633"/>
              <a:ext cx="593265" cy="71570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410465" y="2049249"/>
            <a:ext cx="1661719" cy="1455934"/>
            <a:chOff x="4476250" y="1982467"/>
            <a:chExt cx="1661719" cy="1455934"/>
          </a:xfrm>
        </p:grpSpPr>
        <p:grpSp>
          <p:nvGrpSpPr>
            <p:cNvPr id="513" name="Group 512"/>
            <p:cNvGrpSpPr/>
            <p:nvPr/>
          </p:nvGrpSpPr>
          <p:grpSpPr>
            <a:xfrm>
              <a:off x="4685327" y="1982467"/>
              <a:ext cx="1452642" cy="423580"/>
              <a:chOff x="2043926" y="6043416"/>
              <a:chExt cx="1452642" cy="423580"/>
            </a:xfrm>
          </p:grpSpPr>
          <p:sp>
            <p:nvSpPr>
              <p:cNvPr id="514" name="Rectangle 513"/>
              <p:cNvSpPr/>
              <p:nvPr/>
            </p:nvSpPr>
            <p:spPr>
              <a:xfrm>
                <a:off x="2065687" y="6043416"/>
                <a:ext cx="1330371" cy="423580"/>
              </a:xfrm>
              <a:prstGeom prst="rect">
                <a:avLst/>
              </a:prstGeom>
              <a:solidFill>
                <a:schemeClr val="bg2"/>
              </a:solidFill>
              <a:ln>
                <a:gradFill flip="none" rotWithShape="1">
                  <a:gsLst>
                    <a:gs pos="0">
                      <a:schemeClr val="accent2"/>
                    </a:gs>
                    <a:gs pos="99000">
                      <a:schemeClr val="accent2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2043926" y="6055151"/>
                <a:ext cx="1452642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002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MOENCHENGLADBACH,</a:t>
                </a: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b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GERMANY</a:t>
                </a:r>
              </a:p>
            </p:txBody>
          </p:sp>
        </p:grpSp>
        <p:cxnSp>
          <p:nvCxnSpPr>
            <p:cNvPr id="32" name="Elbow Connector 31"/>
            <p:cNvCxnSpPr>
              <a:stCxn id="514" idx="1"/>
            </p:cNvCxnSpPr>
            <p:nvPr/>
          </p:nvCxnSpPr>
          <p:spPr>
            <a:xfrm rot="10800000" flipV="1">
              <a:off x="4476250" y="2194257"/>
              <a:ext cx="230839" cy="1244144"/>
            </a:xfrm>
            <a:prstGeom prst="bentConnector2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564175" y="2835240"/>
            <a:ext cx="1681425" cy="786466"/>
            <a:chOff x="2564175" y="2835240"/>
            <a:chExt cx="1681425" cy="786466"/>
          </a:xfrm>
        </p:grpSpPr>
        <p:grpSp>
          <p:nvGrpSpPr>
            <p:cNvPr id="522" name="Group 521"/>
            <p:cNvGrpSpPr/>
            <p:nvPr/>
          </p:nvGrpSpPr>
          <p:grpSpPr>
            <a:xfrm>
              <a:off x="2564175" y="2835240"/>
              <a:ext cx="1251627" cy="423580"/>
              <a:chOff x="2144431" y="6043416"/>
              <a:chExt cx="1251627" cy="423580"/>
            </a:xfrm>
          </p:grpSpPr>
          <p:sp>
            <p:nvSpPr>
              <p:cNvPr id="523" name="Rectangle 522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2404664" y="6055151"/>
                <a:ext cx="7617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PÉRONNE, </a:t>
                </a:r>
                <a:b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34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FRANCE</a:t>
                </a:r>
              </a:p>
            </p:txBody>
          </p:sp>
        </p:grpSp>
        <p:cxnSp>
          <p:nvCxnSpPr>
            <p:cNvPr id="34" name="Elbow Connector 33"/>
            <p:cNvCxnSpPr>
              <a:stCxn id="523" idx="2"/>
              <a:endCxn id="491" idx="1"/>
            </p:cNvCxnSpPr>
            <p:nvPr/>
          </p:nvCxnSpPr>
          <p:spPr>
            <a:xfrm rot="16200000" flipH="1">
              <a:off x="3536351" y="2912458"/>
              <a:ext cx="362887" cy="105561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13455" y="2065619"/>
            <a:ext cx="1251627" cy="1405256"/>
            <a:chOff x="3013455" y="2065619"/>
            <a:chExt cx="1251627" cy="1405256"/>
          </a:xfrm>
        </p:grpSpPr>
        <p:grpSp>
          <p:nvGrpSpPr>
            <p:cNvPr id="525" name="Group 524"/>
            <p:cNvGrpSpPr/>
            <p:nvPr/>
          </p:nvGrpSpPr>
          <p:grpSpPr>
            <a:xfrm>
              <a:off x="3013455" y="2065619"/>
              <a:ext cx="1251627" cy="423580"/>
              <a:chOff x="2144431" y="6043416"/>
              <a:chExt cx="1251627" cy="423580"/>
            </a:xfrm>
          </p:grpSpPr>
          <p:sp>
            <p:nvSpPr>
              <p:cNvPr id="526" name="Rectangle 525"/>
              <p:cNvSpPr/>
              <p:nvPr/>
            </p:nvSpPr>
            <p:spPr>
              <a:xfrm>
                <a:off x="2144431" y="6043416"/>
                <a:ext cx="1251627" cy="4235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2285179" y="6055151"/>
                <a:ext cx="9701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002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PANGBOURNE,</a:t>
                </a:r>
                <a:b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0023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</a:br>
                <a:r>
                  <a:rPr kumimoji="0" lang="de-DE" alt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Arial Narrow" charset="0"/>
                    <a:cs typeface="Arial Narrow" charset="0"/>
                  </a:rPr>
                  <a:t>UK</a:t>
                </a:r>
              </a:p>
            </p:txBody>
          </p:sp>
        </p:grpSp>
        <p:cxnSp>
          <p:nvCxnSpPr>
            <p:cNvPr id="36" name="Elbow Connector 35"/>
            <p:cNvCxnSpPr>
              <a:stCxn id="526" idx="2"/>
              <a:endCxn id="490" idx="0"/>
            </p:cNvCxnSpPr>
            <p:nvPr/>
          </p:nvCxnSpPr>
          <p:spPr>
            <a:xfrm rot="16200000" flipH="1">
              <a:off x="3412811" y="2715656"/>
              <a:ext cx="981677" cy="528761"/>
            </a:xfrm>
            <a:prstGeom prst="bentConnector3">
              <a:avLst>
                <a:gd name="adj1" fmla="val 20954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783761" y="6159187"/>
            <a:ext cx="1513839" cy="261610"/>
            <a:chOff x="4778817" y="6172200"/>
            <a:chExt cx="1513839" cy="261610"/>
          </a:xfrm>
        </p:grpSpPr>
        <p:sp>
          <p:nvSpPr>
            <p:cNvPr id="533" name="Rectangle 532"/>
            <p:cNvSpPr/>
            <p:nvPr/>
          </p:nvSpPr>
          <p:spPr>
            <a:xfrm>
              <a:off x="4778817" y="6242772"/>
              <a:ext cx="149215" cy="149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32988" y="6172200"/>
              <a:ext cx="135966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Production centres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773862" y="6427110"/>
            <a:ext cx="1504366" cy="261610"/>
            <a:chOff x="4773862" y="6427110"/>
            <a:chExt cx="1504366" cy="261610"/>
          </a:xfrm>
        </p:grpSpPr>
        <p:sp>
          <p:nvSpPr>
            <p:cNvPr id="531" name="Oval 530"/>
            <p:cNvSpPr/>
            <p:nvPr/>
          </p:nvSpPr>
          <p:spPr>
            <a:xfrm>
              <a:off x="4773862" y="6493475"/>
              <a:ext cx="159126" cy="1591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4932988" y="6427110"/>
              <a:ext cx="13452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Technology centre</a:t>
              </a:r>
            </a:p>
          </p:txBody>
        </p:sp>
      </p:grpSp>
      <p:sp>
        <p:nvSpPr>
          <p:cNvPr id="487" name="Oval 486"/>
          <p:cNvSpPr/>
          <p:nvPr/>
        </p:nvSpPr>
        <p:spPr>
          <a:xfrm>
            <a:off x="4368458" y="3469740"/>
            <a:ext cx="83830" cy="838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TECHNOLOGY AND MANUFACTURING </a:t>
            </a:r>
            <a:br>
              <a:rPr lang="en-GB" dirty="0"/>
            </a:br>
            <a:r>
              <a:rPr lang="en-GB" dirty="0"/>
              <a:t>CENTRES FOR INDUSTRIAL PRODUCTS</a:t>
            </a:r>
          </a:p>
        </p:txBody>
      </p:sp>
    </p:spTree>
    <p:extLst>
      <p:ext uri="{BB962C8B-B14F-4D97-AF65-F5344CB8AC3E}">
        <p14:creationId xmlns:p14="http://schemas.microsoft.com/office/powerpoint/2010/main" val="184686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896" y="102802"/>
            <a:ext cx="1087477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THE SITUATION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256"/>
          <p:cNvSpPr/>
          <p:nvPr/>
        </p:nvSpPr>
        <p:spPr>
          <a:xfrm>
            <a:off x="338658" y="789762"/>
            <a:ext cx="4157142" cy="1694583"/>
          </a:xfrm>
          <a:custGeom>
            <a:avLst/>
            <a:gdLst/>
            <a:ahLst/>
            <a:cxnLst/>
            <a:rect l="l" t="t" r="r" b="b"/>
            <a:pathLst>
              <a:path w="4212590" h="1854200">
                <a:moveTo>
                  <a:pt x="0" y="1854200"/>
                </a:moveTo>
                <a:lnTo>
                  <a:pt x="4212005" y="1854200"/>
                </a:lnTo>
                <a:lnTo>
                  <a:pt x="4212005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1120763"/>
            <a:ext cx="5562600" cy="1904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525759"/>
                </a:solidFill>
                <a:latin typeface="CastrolSansCon-Medium"/>
                <a:ea typeface="+mj-ea"/>
                <a:cs typeface="CastrolSansCon-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SECTION 2</a:t>
            </a:r>
          </a:p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THE SITUATION</a:t>
            </a:r>
            <a:endParaRPr kumimoji="0" lang="de-DE" sz="4000" b="0" i="0" u="none" strike="noStrike" kern="0" cap="none" spc="0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object 257"/>
          <p:cNvSpPr/>
          <p:nvPr/>
        </p:nvSpPr>
        <p:spPr>
          <a:xfrm>
            <a:off x="698368" y="2286000"/>
            <a:ext cx="3416432" cy="198345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95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50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24862" y="2667000"/>
          <a:ext cx="3447801" cy="23621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8390">
                  <a:extLst>
                    <a:ext uri="{9D8B030D-6E8A-4147-A177-3AD203B41FA5}">
                      <a16:colId xmlns:a16="http://schemas.microsoft.com/office/drawing/2014/main" val="3022197983"/>
                    </a:ext>
                  </a:extLst>
                </a:gridCol>
                <a:gridCol w="933221">
                  <a:extLst>
                    <a:ext uri="{9D8B030D-6E8A-4147-A177-3AD203B41FA5}">
                      <a16:colId xmlns:a16="http://schemas.microsoft.com/office/drawing/2014/main" val="1885403563"/>
                    </a:ext>
                  </a:extLst>
                </a:gridCol>
                <a:gridCol w="936190">
                  <a:extLst>
                    <a:ext uri="{9D8B030D-6E8A-4147-A177-3AD203B41FA5}">
                      <a16:colId xmlns:a16="http://schemas.microsoft.com/office/drawing/2014/main" val="2996130913"/>
                    </a:ext>
                  </a:extLst>
                </a:gridCol>
              </a:tblGrid>
              <a:tr h="42577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EVOLUTION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2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59485"/>
                  </a:ext>
                </a:extLst>
              </a:tr>
              <a:tr h="64547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Grease pitch and</a:t>
                      </a:r>
                    </a:p>
                    <a:p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yaw</a:t>
                      </a:r>
                      <a:r>
                        <a:rPr lang="en-GB" sz="1000" baseline="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bearings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USD 600 per wind turbine generator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man-hours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217852"/>
                  </a:ext>
                </a:extLst>
              </a:tr>
              <a:tr h="64547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Grease main bearing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4491"/>
                  </a:ext>
                </a:extLst>
              </a:tr>
              <a:tr h="64547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2575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Grease generator bearings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21472"/>
                  </a:ext>
                </a:extLst>
              </a:tr>
            </a:tbl>
          </a:graphicData>
        </a:graphic>
      </p:graphicFrame>
      <p:sp>
        <p:nvSpPr>
          <p:cNvPr id="4" name="Content Placeholder 6"/>
          <p:cNvSpPr txBox="1">
            <a:spLocks/>
          </p:cNvSpPr>
          <p:nvPr/>
        </p:nvSpPr>
        <p:spPr>
          <a:xfrm>
            <a:off x="417691" y="2212487"/>
            <a:ext cx="3925710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Semi annual/annual planned maintenance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181600" y="2226759"/>
            <a:ext cx="3925710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Cost of component failures (hours/USD):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52" y="2590800"/>
            <a:ext cx="4495798" cy="36575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BEARINGs MAINTENANCE COST</a:t>
            </a:r>
            <a:br>
              <a:rPr lang="en-GB" spc="-35" dirty="0"/>
            </a:br>
            <a:r>
              <a:rPr lang="en-GB" b="0" spc="-15" dirty="0"/>
              <a:t>PLANNED VS UNPLANNED MAINTENANCE</a:t>
            </a:r>
            <a:br>
              <a:rPr lang="en-US" b="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35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/>
          <p:cNvSpPr/>
          <p:nvPr/>
        </p:nvSpPr>
        <p:spPr>
          <a:xfrm>
            <a:off x="463209" y="2895600"/>
            <a:ext cx="6547191" cy="796840"/>
          </a:xfrm>
          <a:prstGeom prst="parallelogram">
            <a:avLst>
              <a:gd name="adj" fmla="val 0"/>
            </a:avLst>
          </a:prstGeom>
          <a:solidFill>
            <a:srgbClr val="B3E0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463209" y="5137974"/>
            <a:ext cx="5661279" cy="796840"/>
          </a:xfrm>
          <a:prstGeom prst="parallelogram">
            <a:avLst>
              <a:gd name="adj" fmla="val 0"/>
            </a:avLst>
          </a:prstGeom>
          <a:solidFill>
            <a:srgbClr val="B3E0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463209" y="4012574"/>
            <a:ext cx="5175591" cy="796840"/>
          </a:xfrm>
          <a:prstGeom prst="parallelogram">
            <a:avLst>
              <a:gd name="adj" fmla="val 0"/>
            </a:avLst>
          </a:prstGeom>
          <a:solidFill>
            <a:srgbClr val="E5F6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192" y="3140131"/>
            <a:ext cx="665860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Vibration, fretting corrosion and false brinelling</a:t>
            </a:r>
          </a:p>
        </p:txBody>
      </p:sp>
      <p:sp>
        <p:nvSpPr>
          <p:cNvPr id="30" name="Oval 29"/>
          <p:cNvSpPr/>
          <p:nvPr/>
        </p:nvSpPr>
        <p:spPr>
          <a:xfrm>
            <a:off x="5872588" y="5146400"/>
            <a:ext cx="759049" cy="77998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48971" y="5212358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850193" y="4240734"/>
            <a:ext cx="417900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Difficult environmental conditions</a:t>
            </a:r>
          </a:p>
        </p:txBody>
      </p:sp>
      <p:sp>
        <p:nvSpPr>
          <p:cNvPr id="35" name="object 7"/>
          <p:cNvSpPr txBox="1"/>
          <p:nvPr/>
        </p:nvSpPr>
        <p:spPr>
          <a:xfrm>
            <a:off x="850192" y="5374079"/>
            <a:ext cx="66586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Extremely long re-lubrication intervals 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" normalizeH="0" baseline="0" noProof="0" dirty="0">
              <a:ln>
                <a:noFill/>
              </a:ln>
              <a:solidFill>
                <a:srgbClr val="525759"/>
              </a:solidFill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776" y="5267163"/>
            <a:ext cx="538462" cy="538462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6711529" y="2904026"/>
            <a:ext cx="759049" cy="77998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81800" y="2969984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605" y="3024789"/>
            <a:ext cx="538462" cy="538462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5365439" y="4021000"/>
            <a:ext cx="759049" cy="77998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41822" y="4086958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72" y="4141763"/>
            <a:ext cx="538462" cy="5384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35" dirty="0"/>
              <a:t>WIND TURBINE BEARINGS:</a:t>
            </a:r>
            <a:br>
              <a:rPr lang="en-GB" spc="-35" dirty="0"/>
            </a:br>
            <a:r>
              <a:rPr lang="en-GB" b="0" spc="-15" dirty="0"/>
              <a:t>A UNIQUE CHALLENGE</a:t>
            </a:r>
            <a:endParaRPr lang="en-GB" dirty="0"/>
          </a:p>
        </p:txBody>
      </p:sp>
      <p:sp>
        <p:nvSpPr>
          <p:cNvPr id="19" name="Parallelogram 18"/>
          <p:cNvSpPr/>
          <p:nvPr/>
        </p:nvSpPr>
        <p:spPr>
          <a:xfrm>
            <a:off x="463209" y="1839107"/>
            <a:ext cx="5175591" cy="796840"/>
          </a:xfrm>
          <a:prstGeom prst="parallelogram">
            <a:avLst>
              <a:gd name="adj" fmla="val 0"/>
            </a:avLst>
          </a:prstGeom>
          <a:solidFill>
            <a:srgbClr val="E5F6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850193" y="2067267"/>
            <a:ext cx="417900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525759"/>
                </a:solidFill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Sliding and axial loading</a:t>
            </a:r>
          </a:p>
        </p:txBody>
      </p:sp>
      <p:sp>
        <p:nvSpPr>
          <p:cNvPr id="24" name="Oval 23"/>
          <p:cNvSpPr/>
          <p:nvPr/>
        </p:nvSpPr>
        <p:spPr>
          <a:xfrm>
            <a:off x="5365439" y="1847533"/>
            <a:ext cx="759049" cy="77998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65439" y="1847533"/>
            <a:ext cx="759049" cy="779988"/>
            <a:chOff x="7620000" y="2904026"/>
            <a:chExt cx="759049" cy="779988"/>
          </a:xfrm>
        </p:grpSpPr>
        <p:sp>
          <p:nvSpPr>
            <p:cNvPr id="39" name="Oval 38"/>
            <p:cNvSpPr/>
            <p:nvPr/>
          </p:nvSpPr>
          <p:spPr>
            <a:xfrm>
              <a:off x="7620000" y="2904026"/>
              <a:ext cx="759049" cy="7799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690271" y="2969984"/>
              <a:ext cx="648072" cy="64807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494844" y="1972625"/>
            <a:ext cx="529804" cy="529804"/>
          </a:xfrm>
          <a:prstGeom prst="ellipse">
            <a:avLst/>
          </a:prstGeom>
          <a:noFill/>
          <a:ln>
            <a:solidFill>
              <a:srgbClr val="009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08" y="2082288"/>
            <a:ext cx="310476" cy="3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BP-June 17">
      <a:dk1>
        <a:srgbClr val="000000"/>
      </a:dk1>
      <a:lt1>
        <a:srgbClr val="666666"/>
      </a:lt1>
      <a:dk2>
        <a:srgbClr val="999999"/>
      </a:dk2>
      <a:lt2>
        <a:srgbClr val="FFFFFF"/>
      </a:lt2>
      <a:accent1>
        <a:srgbClr val="009343"/>
      </a:accent1>
      <a:accent2>
        <a:srgbClr val="F00023"/>
      </a:accent2>
      <a:accent3>
        <a:srgbClr val="6A8DB6"/>
      </a:accent3>
      <a:accent4>
        <a:srgbClr val="FE4110"/>
      </a:accent4>
      <a:accent5>
        <a:srgbClr val="AC9F83"/>
      </a:accent5>
      <a:accent6>
        <a:srgbClr val="C9015C"/>
      </a:accent6>
      <a:hlink>
        <a:srgbClr val="666666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STROL ELT 2014">
  <a:themeElements>
    <a:clrScheme name="NEW BP-June 17">
      <a:dk1>
        <a:srgbClr val="000000"/>
      </a:dk1>
      <a:lt1>
        <a:srgbClr val="666666"/>
      </a:lt1>
      <a:dk2>
        <a:srgbClr val="999999"/>
      </a:dk2>
      <a:lt2>
        <a:srgbClr val="FFFFFF"/>
      </a:lt2>
      <a:accent1>
        <a:srgbClr val="009343"/>
      </a:accent1>
      <a:accent2>
        <a:srgbClr val="F00023"/>
      </a:accent2>
      <a:accent3>
        <a:srgbClr val="6A8DB6"/>
      </a:accent3>
      <a:accent4>
        <a:srgbClr val="FE4110"/>
      </a:accent4>
      <a:accent5>
        <a:srgbClr val="AC9F83"/>
      </a:accent5>
      <a:accent6>
        <a:srgbClr val="C9015C"/>
      </a:accent6>
      <a:hlink>
        <a:srgbClr val="666666"/>
      </a:hlink>
      <a:folHlink>
        <a:srgbClr val="66666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aseline="0" dirty="0">
            <a:solidFill>
              <a:schemeClr val="accent4"/>
            </a:solidFill>
            <a:latin typeface="+mn-lt"/>
          </a:defRPr>
        </a:defPPr>
      </a:lstStyle>
    </a:txDef>
  </a:objectDefaults>
  <a:extraClrSchemeLst>
    <a:extraClrScheme>
      <a:clrScheme name="PPT master - FIFA 1">
        <a:dk1>
          <a:srgbClr val="000000"/>
        </a:dk1>
        <a:lt1>
          <a:srgbClr val="FFFFFF"/>
        </a:lt1>
        <a:dk2>
          <a:srgbClr val="009933"/>
        </a:dk2>
        <a:lt2>
          <a:srgbClr val="E3E3E3"/>
        </a:lt2>
        <a:accent1>
          <a:srgbClr val="00993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D"/>
        </a:accent5>
        <a:accent6>
          <a:srgbClr val="E7E7E7"/>
        </a:accent6>
        <a:hlink>
          <a:srgbClr val="FF0000"/>
        </a:hlink>
        <a:folHlink>
          <a:srgbClr val="5257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NEW BP-June 17">
      <a:dk1>
        <a:srgbClr val="000000"/>
      </a:dk1>
      <a:lt1>
        <a:srgbClr val="666666"/>
      </a:lt1>
      <a:dk2>
        <a:srgbClr val="999999"/>
      </a:dk2>
      <a:lt2>
        <a:srgbClr val="FFFFFF"/>
      </a:lt2>
      <a:accent1>
        <a:srgbClr val="009343"/>
      </a:accent1>
      <a:accent2>
        <a:srgbClr val="F00023"/>
      </a:accent2>
      <a:accent3>
        <a:srgbClr val="6A8DB6"/>
      </a:accent3>
      <a:accent4>
        <a:srgbClr val="FE4110"/>
      </a:accent4>
      <a:accent5>
        <a:srgbClr val="AC9F83"/>
      </a:accent5>
      <a:accent6>
        <a:srgbClr val="C9015C"/>
      </a:accent6>
      <a:hlink>
        <a:srgbClr val="666666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1581</Words>
  <Application>Microsoft Office PowerPoint</Application>
  <PresentationFormat>On-screen Show (4:3)</PresentationFormat>
  <Paragraphs>446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Narrow</vt:lpstr>
      <vt:lpstr>Arial Narrow Bold</vt:lpstr>
      <vt:lpstr>Arial Regular</vt:lpstr>
      <vt:lpstr>Calibri</vt:lpstr>
      <vt:lpstr>CastrolSansCon-Regular</vt:lpstr>
      <vt:lpstr>Times New Roman</vt:lpstr>
      <vt:lpstr>Univers 45 Light</vt:lpstr>
      <vt:lpstr>Wingdings</vt:lpstr>
      <vt:lpstr>Office Theme</vt:lpstr>
      <vt:lpstr>2_CASTROL ELT 2014</vt:lpstr>
      <vt:lpstr>1_Office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CASTROL: A SPECIALIST  LUBRICANTS BUSINESS AND PART OF BP</vt:lpstr>
      <vt:lpstr>OUR TECHNOLOGY AND MANUFACTURING  CENTRES FOR INDUSTRIAL PRODUCTS</vt:lpstr>
      <vt:lpstr>PowerPoint Presentation</vt:lpstr>
      <vt:lpstr>BEARINGs MAINTENANCE COST PLANNED VS UNPLANNED MAINTENANCE </vt:lpstr>
      <vt:lpstr>WIND TURBINE BEARINGS: A UNIQUE CHALLENGE</vt:lpstr>
      <vt:lpstr>Improved Maintenance  Increases Reliability</vt:lpstr>
      <vt:lpstr>PowerPoint Presentation</vt:lpstr>
      <vt:lpstr>MAIN BEARING GREASE FORMULATING TO MEET THE CHALLENGES</vt:lpstr>
      <vt:lpstr>A NEW, LONG-LASTING APPROACH: MICROFLUX  TRANS PLASTIC DEFORMATION TECHNOLOGY*</vt:lpstr>
      <vt:lpstr>MFT PLASTIC DEFORMATION  TECHNOLOGY*</vt:lpstr>
      <vt:lpstr>SUMMARY ANIMATION  OF MFT-PD TECHNOLOGY*</vt:lpstr>
      <vt:lpstr>INTRODUCING CASTROL TRIBOL GR SW 460-1 CUSTOM-DESIGNED FOR WIND TURBINES</vt:lpstr>
      <vt:lpstr>PowerPoint Presentation</vt:lpstr>
      <vt:lpstr>CASTROL TRIBOL GR SW 460-1 WITH MFT-PD TECHNOLOGY*: IDEAL FOR WIND TURBINE USE</vt:lpstr>
      <vt:lpstr>DESIGNED SPECIFICALLY FOR WIND TURBINE USE:  CASTROL TRIBOL GR SW 460-1 TOP IN LAB TESTS</vt:lpstr>
      <vt:lpstr>DESIGNED SPECIFICALLY FOR WIND TURBINE USE:  CASTROL TRIBOL GR SW 460-1 TOP IN LAB TESTS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CASTROL ALUSOL SL 61 XBB</dc:title>
  <dc:creator>Helen Ling</dc:creator>
  <cp:lastModifiedBy>West, Scott</cp:lastModifiedBy>
  <cp:revision>474</cp:revision>
  <cp:lastPrinted>2017-08-18T16:19:39Z</cp:lastPrinted>
  <dcterms:created xsi:type="dcterms:W3CDTF">2017-01-19T09:52:46Z</dcterms:created>
  <dcterms:modified xsi:type="dcterms:W3CDTF">2019-11-27T19:06:28Z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2017-01-19T00:00:00Z</vt:filetime>
  </property>
  <property fmtid="{D5CDD505-2E9C-101B-9397-08002B2CF9AE}" pid="5" name="MSIP_Label_569bf4a9-87bd-4dbf-a36c-1db5158e5def_Enabled">
    <vt:lpwstr>True</vt:lpwstr>
  </property>
  <property fmtid="{D5CDD505-2E9C-101B-9397-08002B2CF9AE}" pid="6" name="MSIP_Label_569bf4a9-87bd-4dbf-a36c-1db5158e5def_SiteId">
    <vt:lpwstr>ea80952e-a476-42d4-aaf4-5457852b0f7e</vt:lpwstr>
  </property>
  <property fmtid="{D5CDD505-2E9C-101B-9397-08002B2CF9AE}" pid="7" name="MSIP_Label_569bf4a9-87bd-4dbf-a36c-1db5158e5def_Owner">
    <vt:lpwstr>Scott.West@bp.com</vt:lpwstr>
  </property>
  <property fmtid="{D5CDD505-2E9C-101B-9397-08002B2CF9AE}" pid="8" name="MSIP_Label_569bf4a9-87bd-4dbf-a36c-1db5158e5def_SetDate">
    <vt:lpwstr>2019-11-27T19:06:28.1546881Z</vt:lpwstr>
  </property>
  <property fmtid="{D5CDD505-2E9C-101B-9397-08002B2CF9AE}" pid="9" name="MSIP_Label_569bf4a9-87bd-4dbf-a36c-1db5158e5def_Name">
    <vt:lpwstr>General</vt:lpwstr>
  </property>
  <property fmtid="{D5CDD505-2E9C-101B-9397-08002B2CF9AE}" pid="10" name="MSIP_Label_569bf4a9-87bd-4dbf-a36c-1db5158e5def_Application">
    <vt:lpwstr>Microsoft Azure Information Protection</vt:lpwstr>
  </property>
  <property fmtid="{D5CDD505-2E9C-101B-9397-08002B2CF9AE}" pid="11" name="MSIP_Label_569bf4a9-87bd-4dbf-a36c-1db5158e5def_ActionId">
    <vt:lpwstr>734268bd-99fb-40d2-bd8f-41872966d7f6</vt:lpwstr>
  </property>
  <property fmtid="{D5CDD505-2E9C-101B-9397-08002B2CF9AE}" pid="12" name="MSIP_Label_569bf4a9-87bd-4dbf-a36c-1db5158e5def_Extended_MSFT_Method">
    <vt:lpwstr>Manual</vt:lpwstr>
  </property>
  <property fmtid="{D5CDD505-2E9C-101B-9397-08002B2CF9AE}" pid="13" name="Sensitivity">
    <vt:lpwstr>General</vt:lpwstr>
  </property>
</Properties>
</file>