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802" r:id="rId3"/>
  </p:sldMasterIdLst>
  <p:notesMasterIdLst>
    <p:notesMasterId r:id="rId47"/>
  </p:notesMasterIdLst>
  <p:handoutMasterIdLst>
    <p:handoutMasterId r:id="rId48"/>
  </p:handoutMasterIdLst>
  <p:sldIdLst>
    <p:sldId id="337" r:id="rId4"/>
    <p:sldId id="451" r:id="rId5"/>
    <p:sldId id="452" r:id="rId6"/>
    <p:sldId id="453" r:id="rId7"/>
    <p:sldId id="454" r:id="rId8"/>
    <p:sldId id="455" r:id="rId9"/>
    <p:sldId id="456" r:id="rId10"/>
    <p:sldId id="457" r:id="rId11"/>
    <p:sldId id="468" r:id="rId12"/>
    <p:sldId id="459" r:id="rId13"/>
    <p:sldId id="460" r:id="rId14"/>
    <p:sldId id="461" r:id="rId15"/>
    <p:sldId id="462" r:id="rId16"/>
    <p:sldId id="463" r:id="rId17"/>
    <p:sldId id="464" r:id="rId18"/>
    <p:sldId id="465" r:id="rId19"/>
    <p:sldId id="338" r:id="rId20"/>
    <p:sldId id="472" r:id="rId21"/>
    <p:sldId id="431" r:id="rId22"/>
    <p:sldId id="473" r:id="rId23"/>
    <p:sldId id="474" r:id="rId24"/>
    <p:sldId id="470" r:id="rId25"/>
    <p:sldId id="471" r:id="rId26"/>
    <p:sldId id="379" r:id="rId27"/>
    <p:sldId id="406" r:id="rId28"/>
    <p:sldId id="430" r:id="rId29"/>
    <p:sldId id="382" r:id="rId30"/>
    <p:sldId id="383" r:id="rId31"/>
    <p:sldId id="433" r:id="rId32"/>
    <p:sldId id="385" r:id="rId33"/>
    <p:sldId id="344" r:id="rId34"/>
    <p:sldId id="288" r:id="rId35"/>
    <p:sldId id="336" r:id="rId36"/>
    <p:sldId id="329" r:id="rId37"/>
    <p:sldId id="361" r:id="rId38"/>
    <p:sldId id="358" r:id="rId39"/>
    <p:sldId id="362" r:id="rId40"/>
    <p:sldId id="363" r:id="rId41"/>
    <p:sldId id="364" r:id="rId42"/>
    <p:sldId id="365" r:id="rId43"/>
    <p:sldId id="366" r:id="rId44"/>
    <p:sldId id="367" r:id="rId45"/>
    <p:sldId id="330" r:id="rId4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3" pos="288" userDrawn="1">
          <p15:clr>
            <a:srgbClr val="A4A3A4"/>
          </p15:clr>
        </p15:guide>
        <p15:guide id="4" orient="horz" pos="4176" userDrawn="1">
          <p15:clr>
            <a:srgbClr val="A4A3A4"/>
          </p15:clr>
        </p15:guide>
        <p15:guide id="5" orient="horz" pos="4032" userDrawn="1">
          <p15:clr>
            <a:srgbClr val="A4A3A4"/>
          </p15:clr>
        </p15:guide>
        <p15:guide id="6" orient="horz" pos="1344" userDrawn="1">
          <p15:clr>
            <a:srgbClr val="A4A3A4"/>
          </p15:clr>
        </p15:guide>
        <p15:guide id="7" orient="horz" pos="1056" userDrawn="1">
          <p15:clr>
            <a:srgbClr val="A4A3A4"/>
          </p15:clr>
        </p15:guide>
        <p15:guide id="9" pos="5760" userDrawn="1">
          <p15:clr>
            <a:srgbClr val="A4A3A4"/>
          </p15:clr>
        </p15:guide>
        <p15:guide id="14" pos="5472" userDrawn="1">
          <p15:clr>
            <a:srgbClr val="A4A3A4"/>
          </p15:clr>
        </p15:guide>
        <p15:guide id="15" orient="horz" pos="1536" userDrawn="1">
          <p15:clr>
            <a:srgbClr val="A4A3A4"/>
          </p15:clr>
        </p15:guide>
        <p15:guide id="16" orient="horz" pos="11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cGuire" initials="DM" lastIdx="18" clrIdx="0">
    <p:extLst/>
  </p:cmAuthor>
  <p:cmAuthor id="2" name="Michelle Marshall" initials="MM" lastIdx="113" clrIdx="1">
    <p:extLst/>
  </p:cmAuthor>
  <p:cmAuthor id="3" name="Ling, Helen" initials="LH" lastIdx="2" clrIdx="2"/>
  <p:cmAuthor id="4" name="Holly Paul" initials="HP" lastIdx="1" clrIdx="3">
    <p:extLst/>
  </p:cmAuthor>
  <p:cmAuthor id="5" name="Rowena Canning" initials="RC" lastIdx="1" clrIdx="4">
    <p:extLst/>
  </p:cmAuthor>
  <p:cmAuthor id="6" name="Rowena Canning" initials="RC [2]" lastIdx="1" clrIdx="5">
    <p:extLst/>
  </p:cmAuthor>
  <p:cmAuthor id="7" name="Rowena Canning" initials="RC [3]" lastIdx="1" clrIdx="6">
    <p:extLst/>
  </p:cmAuthor>
  <p:cmAuthor id="8" name="Rowena Canning" initials="RC [4]" lastIdx="1" clrIdx="7">
    <p:extLst/>
  </p:cmAuthor>
  <p:cmAuthor id="9" name="Rowena Canning" initials="RC [5]" lastIdx="1" clrIdx="8">
    <p:extLst/>
  </p:cmAuthor>
  <p:cmAuthor id="10" name="Rowena Canning" initials="RC [6]" lastIdx="1" clrIdx="9">
    <p:extLst/>
  </p:cmAuthor>
  <p:cmAuthor id="11" name="Rowena Canning" initials="RC [7]" lastIdx="1" clrIdx="10">
    <p:extLst/>
  </p:cmAuthor>
  <p:cmAuthor id="12" name="Rowena Canning" initials="RC [8]" lastIdx="1" clrIdx="11">
    <p:extLst/>
  </p:cmAuthor>
  <p:cmAuthor id="13" name="Rowena Canning" initials="RC [9]" lastIdx="1" clrIdx="12">
    <p:extLst/>
  </p:cmAuthor>
  <p:cmAuthor id="14" name="Rowena Canning" initials="RC [10]" lastIdx="1" clrIdx="13">
    <p:extLst/>
  </p:cmAuthor>
  <p:cmAuthor id="15" name="Rowena Canning" initials="RC [11]" lastIdx="1" clrIdx="14">
    <p:extLst/>
  </p:cmAuthor>
  <p:cmAuthor id="16" name="Rowena Canning" initials="RC [12]" lastIdx="1" clrIdx="15">
    <p:extLst/>
  </p:cmAuthor>
  <p:cmAuthor id="17" name="Rowena Canning" initials="RC [13]" lastIdx="1" clrIdx="16">
    <p:extLst/>
  </p:cmAuthor>
  <p:cmAuthor id="18" name="Rowena Canning" initials="RC [14]" lastIdx="1" clrIdx="17">
    <p:extLst/>
  </p:cmAuthor>
  <p:cmAuthor id="19" name="Rowena Canning" initials="RC [15]" lastIdx="1" clrIdx="18">
    <p:extLst/>
  </p:cmAuthor>
  <p:cmAuthor id="20" name="Rowena Canning" initials="RC [16]" lastIdx="1" clrIdx="19">
    <p:extLst/>
  </p:cmAuthor>
  <p:cmAuthor id="21" name="Rowena Canning" initials="RC [17]" lastIdx="1" clrIdx="20">
    <p:extLst/>
  </p:cmAuthor>
  <p:cmAuthor id="22" name="Beth Butler" initials="BB" lastIdx="3" clrIdx="2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00"/>
    <a:srgbClr val="FE4110"/>
    <a:srgbClr val="008B41"/>
    <a:srgbClr val="656A6C"/>
    <a:srgbClr val="E5F5EB"/>
    <a:srgbClr val="B3E0C2"/>
    <a:srgbClr val="F00023"/>
    <a:srgbClr val="F00000"/>
    <a:srgbClr val="525759"/>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84871" autoAdjust="0"/>
  </p:normalViewPr>
  <p:slideViewPr>
    <p:cSldViewPr>
      <p:cViewPr varScale="1">
        <p:scale>
          <a:sx n="102" d="100"/>
          <a:sy n="102" d="100"/>
        </p:scale>
        <p:origin x="2364" y="90"/>
      </p:cViewPr>
      <p:guideLst>
        <p:guide orient="horz" pos="2880"/>
        <p:guide pos="288"/>
        <p:guide orient="horz" pos="4176"/>
        <p:guide orient="horz" pos="4032"/>
        <p:guide orient="horz" pos="1344"/>
        <p:guide orient="horz" pos="1056"/>
        <p:guide pos="5760"/>
        <p:guide pos="5472"/>
        <p:guide orient="horz" pos="1536"/>
        <p:guide orient="horz" pos="1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18" d="100"/>
          <a:sy n="218" d="100"/>
        </p:scale>
        <p:origin x="280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st, Scott" userId="8447452c-844b-48c5-9933-fecbd67dc031" providerId="ADAL" clId="{381B17F8-CB32-4606-881F-2D8BBBE6BCDF}"/>
    <pc:docChg chg="modSld">
      <pc:chgData name="West, Scott" userId="8447452c-844b-48c5-9933-fecbd67dc031" providerId="ADAL" clId="{381B17F8-CB32-4606-881F-2D8BBBE6BCDF}" dt="2019-11-27T19:06:43.827" v="2"/>
      <pc:docMkLst>
        <pc:docMk/>
      </pc:docMkLst>
      <pc:sldChg chg="addSp">
        <pc:chgData name="West, Scott" userId="8447452c-844b-48c5-9933-fecbd67dc031" providerId="ADAL" clId="{381B17F8-CB32-4606-881F-2D8BBBE6BCDF}" dt="2019-11-27T19:06:43.827" v="2"/>
        <pc:sldMkLst>
          <pc:docMk/>
          <pc:sldMk cId="1233805520" sldId="337"/>
        </pc:sldMkLst>
        <pc:spChg chg="add">
          <ac:chgData name="West, Scott" userId="8447452c-844b-48c5-9933-fecbd67dc031" providerId="ADAL" clId="{381B17F8-CB32-4606-881F-2D8BBBE6BCDF}" dt="2019-11-27T19:06:43.827" v="2"/>
          <ac:spMkLst>
            <pc:docMk/>
            <pc:sldMk cId="1233805520" sldId="337"/>
            <ac:spMk id="7" creationId="{034019CD-419C-4BCF-9BC6-06B96C1DAC87}"/>
          </ac:spMkLst>
        </pc:spChg>
      </pc:sldChg>
      <pc:sldChg chg="addSp delSp">
        <pc:chgData name="West, Scott" userId="8447452c-844b-48c5-9933-fecbd67dc031" providerId="ADAL" clId="{381B17F8-CB32-4606-881F-2D8BBBE6BCDF}" dt="2019-11-27T19:06:41.004" v="1"/>
        <pc:sldMkLst>
          <pc:docMk/>
          <pc:sldMk cId="2390046807" sldId="452"/>
        </pc:sldMkLst>
        <pc:spChg chg="add del">
          <ac:chgData name="West, Scott" userId="8447452c-844b-48c5-9933-fecbd67dc031" providerId="ADAL" clId="{381B17F8-CB32-4606-881F-2D8BBBE6BCDF}" dt="2019-11-27T19:06:41.004" v="1"/>
          <ac:spMkLst>
            <pc:docMk/>
            <pc:sldMk cId="2390046807" sldId="452"/>
            <ac:spMk id="6" creationId="{AC5F398F-2DE0-43B4-9C97-578A7287D3B4}"/>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323673082531302E-2"/>
          <c:y val="6.0257463708573003E-2"/>
          <c:w val="0.80231098716826998"/>
          <c:h val="0.72848253249153305"/>
        </c:manualLayout>
      </c:layout>
      <c:scatterChart>
        <c:scatterStyle val="lineMarker"/>
        <c:varyColors val="0"/>
        <c:ser>
          <c:idx val="3"/>
          <c:order val="0"/>
          <c:tx>
            <c:strRef>
              <c:f>Data!$E$1</c:f>
              <c:strCache>
                <c:ptCount val="1"/>
                <c:pt idx="0">
                  <c:v>Reibwert</c:v>
                </c:pt>
              </c:strCache>
            </c:strRef>
          </c:tx>
          <c:spPr>
            <a:ln w="28575">
              <a:solidFill>
                <a:srgbClr val="002060"/>
              </a:solidFill>
            </a:ln>
          </c:spPr>
          <c:marker>
            <c:symbol val="none"/>
          </c:marker>
          <c:xVal>
            <c:numRef>
              <c:f>Data!$A$3:$A$2944</c:f>
              <c:numCache>
                <c:formatCode>0.00</c:formatCode>
                <c:ptCount val="2942"/>
                <c:pt idx="0">
                  <c:v>0</c:v>
                </c:pt>
                <c:pt idx="1">
                  <c:v>0.17</c:v>
                </c:pt>
                <c:pt idx="2">
                  <c:v>0.34</c:v>
                </c:pt>
                <c:pt idx="3">
                  <c:v>0.51</c:v>
                </c:pt>
                <c:pt idx="4">
                  <c:v>0.68</c:v>
                </c:pt>
                <c:pt idx="5">
                  <c:v>0.85</c:v>
                </c:pt>
                <c:pt idx="6">
                  <c:v>1.02</c:v>
                </c:pt>
                <c:pt idx="7">
                  <c:v>1.19</c:v>
                </c:pt>
                <c:pt idx="8">
                  <c:v>1.36</c:v>
                </c:pt>
                <c:pt idx="9">
                  <c:v>1.53</c:v>
                </c:pt>
                <c:pt idx="10">
                  <c:v>1.6999999999999991</c:v>
                </c:pt>
                <c:pt idx="11">
                  <c:v>1.869999999999999</c:v>
                </c:pt>
                <c:pt idx="12">
                  <c:v>2.0399999999999991</c:v>
                </c:pt>
                <c:pt idx="13">
                  <c:v>2.21</c:v>
                </c:pt>
                <c:pt idx="14">
                  <c:v>2.379999999999999</c:v>
                </c:pt>
                <c:pt idx="15">
                  <c:v>2.5499999999999989</c:v>
                </c:pt>
                <c:pt idx="16">
                  <c:v>2.7199999999999989</c:v>
                </c:pt>
                <c:pt idx="17">
                  <c:v>2.8899999999999988</c:v>
                </c:pt>
                <c:pt idx="18">
                  <c:v>3.0599999999999992</c:v>
                </c:pt>
                <c:pt idx="19">
                  <c:v>3.23</c:v>
                </c:pt>
                <c:pt idx="20">
                  <c:v>3.399999999999999</c:v>
                </c:pt>
                <c:pt idx="21">
                  <c:v>3.569999999999999</c:v>
                </c:pt>
                <c:pt idx="22">
                  <c:v>3.7399999999999989</c:v>
                </c:pt>
                <c:pt idx="23">
                  <c:v>3.9099999999999988</c:v>
                </c:pt>
                <c:pt idx="24">
                  <c:v>4.08</c:v>
                </c:pt>
                <c:pt idx="25">
                  <c:v>4.25</c:v>
                </c:pt>
                <c:pt idx="26">
                  <c:v>4.42</c:v>
                </c:pt>
                <c:pt idx="27">
                  <c:v>4.589999999999999</c:v>
                </c:pt>
                <c:pt idx="28">
                  <c:v>4.7599999999999989</c:v>
                </c:pt>
                <c:pt idx="29">
                  <c:v>4.9299999999999988</c:v>
                </c:pt>
                <c:pt idx="30">
                  <c:v>5.0999999999999988</c:v>
                </c:pt>
                <c:pt idx="31">
                  <c:v>5.2699999999999987</c:v>
                </c:pt>
                <c:pt idx="32">
                  <c:v>5.44</c:v>
                </c:pt>
                <c:pt idx="33">
                  <c:v>5.6099999999999977</c:v>
                </c:pt>
                <c:pt idx="34">
                  <c:v>5.78</c:v>
                </c:pt>
                <c:pt idx="35">
                  <c:v>5.9499999999999984</c:v>
                </c:pt>
                <c:pt idx="36">
                  <c:v>6.1199999999999974</c:v>
                </c:pt>
                <c:pt idx="37">
                  <c:v>6.2899999999999983</c:v>
                </c:pt>
                <c:pt idx="38">
                  <c:v>6.4599999999999982</c:v>
                </c:pt>
                <c:pt idx="39">
                  <c:v>6.6299999999999901</c:v>
                </c:pt>
                <c:pt idx="40">
                  <c:v>6.799999999999998</c:v>
                </c:pt>
                <c:pt idx="41">
                  <c:v>6.969999999999998</c:v>
                </c:pt>
                <c:pt idx="42">
                  <c:v>7.1399999999999979</c:v>
                </c:pt>
                <c:pt idx="43">
                  <c:v>7.3099999999999978</c:v>
                </c:pt>
                <c:pt idx="44">
                  <c:v>7.4799999999999978</c:v>
                </c:pt>
                <c:pt idx="45">
                  <c:v>7.6499999999999977</c:v>
                </c:pt>
                <c:pt idx="46">
                  <c:v>7.8199999999999976</c:v>
                </c:pt>
                <c:pt idx="47">
                  <c:v>7.9899999999999984</c:v>
                </c:pt>
                <c:pt idx="48">
                  <c:v>8.16</c:v>
                </c:pt>
                <c:pt idx="49">
                  <c:v>8.3300000000000018</c:v>
                </c:pt>
                <c:pt idx="50">
                  <c:v>8.5000000000000018</c:v>
                </c:pt>
                <c:pt idx="51">
                  <c:v>8.6700000000000017</c:v>
                </c:pt>
                <c:pt idx="52">
                  <c:v>8.8400000000000016</c:v>
                </c:pt>
                <c:pt idx="53">
                  <c:v>9.0100000000000016</c:v>
                </c:pt>
                <c:pt idx="54">
                  <c:v>9.1800000000000015</c:v>
                </c:pt>
                <c:pt idx="55">
                  <c:v>9.35</c:v>
                </c:pt>
                <c:pt idx="56">
                  <c:v>9.52</c:v>
                </c:pt>
                <c:pt idx="57">
                  <c:v>9.69</c:v>
                </c:pt>
                <c:pt idx="58">
                  <c:v>9.86</c:v>
                </c:pt>
                <c:pt idx="59">
                  <c:v>10.029999999999999</c:v>
                </c:pt>
                <c:pt idx="60">
                  <c:v>10.199999999999999</c:v>
                </c:pt>
                <c:pt idx="61">
                  <c:v>10.37</c:v>
                </c:pt>
                <c:pt idx="62">
                  <c:v>10.54</c:v>
                </c:pt>
                <c:pt idx="63">
                  <c:v>10.71</c:v>
                </c:pt>
                <c:pt idx="64">
                  <c:v>10.88</c:v>
                </c:pt>
                <c:pt idx="65">
                  <c:v>11.05</c:v>
                </c:pt>
                <c:pt idx="66">
                  <c:v>11.22</c:v>
                </c:pt>
                <c:pt idx="67">
                  <c:v>11.39</c:v>
                </c:pt>
                <c:pt idx="68">
                  <c:v>11.56</c:v>
                </c:pt>
                <c:pt idx="69">
                  <c:v>11.73</c:v>
                </c:pt>
                <c:pt idx="70">
                  <c:v>11.9</c:v>
                </c:pt>
                <c:pt idx="71">
                  <c:v>12.07</c:v>
                </c:pt>
                <c:pt idx="72">
                  <c:v>12.24</c:v>
                </c:pt>
                <c:pt idx="73">
                  <c:v>12.41</c:v>
                </c:pt>
                <c:pt idx="74">
                  <c:v>12.58</c:v>
                </c:pt>
                <c:pt idx="75">
                  <c:v>12.75</c:v>
                </c:pt>
                <c:pt idx="76">
                  <c:v>12.92</c:v>
                </c:pt>
                <c:pt idx="77">
                  <c:v>13.09</c:v>
                </c:pt>
                <c:pt idx="78">
                  <c:v>13.26</c:v>
                </c:pt>
                <c:pt idx="79">
                  <c:v>13.43</c:v>
                </c:pt>
                <c:pt idx="80">
                  <c:v>13.6</c:v>
                </c:pt>
                <c:pt idx="81">
                  <c:v>13.77</c:v>
                </c:pt>
                <c:pt idx="82">
                  <c:v>13.94</c:v>
                </c:pt>
                <c:pt idx="83">
                  <c:v>14.11</c:v>
                </c:pt>
                <c:pt idx="84">
                  <c:v>14.28</c:v>
                </c:pt>
                <c:pt idx="85">
                  <c:v>14.45</c:v>
                </c:pt>
                <c:pt idx="86">
                  <c:v>14.62</c:v>
                </c:pt>
                <c:pt idx="87">
                  <c:v>14.79</c:v>
                </c:pt>
                <c:pt idx="88">
                  <c:v>14.96</c:v>
                </c:pt>
                <c:pt idx="89">
                  <c:v>15.13</c:v>
                </c:pt>
                <c:pt idx="90">
                  <c:v>15.3</c:v>
                </c:pt>
                <c:pt idx="91">
                  <c:v>15.47</c:v>
                </c:pt>
                <c:pt idx="92">
                  <c:v>15.64</c:v>
                </c:pt>
                <c:pt idx="93">
                  <c:v>15.81</c:v>
                </c:pt>
                <c:pt idx="94">
                  <c:v>15.98</c:v>
                </c:pt>
                <c:pt idx="95">
                  <c:v>16.149999999999991</c:v>
                </c:pt>
                <c:pt idx="96">
                  <c:v>16.32</c:v>
                </c:pt>
                <c:pt idx="97">
                  <c:v>16.489999999999981</c:v>
                </c:pt>
                <c:pt idx="98">
                  <c:v>16.66</c:v>
                </c:pt>
                <c:pt idx="99">
                  <c:v>16.830000000000009</c:v>
                </c:pt>
                <c:pt idx="100">
                  <c:v>17</c:v>
                </c:pt>
                <c:pt idx="101">
                  <c:v>17.170000000000009</c:v>
                </c:pt>
                <c:pt idx="102">
                  <c:v>17.340000000000011</c:v>
                </c:pt>
                <c:pt idx="103">
                  <c:v>17.510000000000009</c:v>
                </c:pt>
                <c:pt idx="104">
                  <c:v>17.68000000000001</c:v>
                </c:pt>
                <c:pt idx="105">
                  <c:v>17.850000000000019</c:v>
                </c:pt>
                <c:pt idx="106">
                  <c:v>18.02000000000001</c:v>
                </c:pt>
                <c:pt idx="107">
                  <c:v>18.190000000000019</c:v>
                </c:pt>
                <c:pt idx="108">
                  <c:v>18.360000000000021</c:v>
                </c:pt>
                <c:pt idx="109">
                  <c:v>18.530000000000019</c:v>
                </c:pt>
                <c:pt idx="110">
                  <c:v>18.700000000000021</c:v>
                </c:pt>
                <c:pt idx="111">
                  <c:v>18.870000000000029</c:v>
                </c:pt>
                <c:pt idx="112">
                  <c:v>19.04000000000002</c:v>
                </c:pt>
                <c:pt idx="113">
                  <c:v>19.210000000000029</c:v>
                </c:pt>
                <c:pt idx="114">
                  <c:v>19.380000000000031</c:v>
                </c:pt>
                <c:pt idx="115">
                  <c:v>19.550000000000029</c:v>
                </c:pt>
                <c:pt idx="116">
                  <c:v>19.720000000000031</c:v>
                </c:pt>
                <c:pt idx="117">
                  <c:v>19.890000000000029</c:v>
                </c:pt>
                <c:pt idx="118">
                  <c:v>20.060000000000031</c:v>
                </c:pt>
                <c:pt idx="119">
                  <c:v>20.23000000000004</c:v>
                </c:pt>
                <c:pt idx="120">
                  <c:v>20.400000000000031</c:v>
                </c:pt>
                <c:pt idx="121">
                  <c:v>20.570000000000039</c:v>
                </c:pt>
                <c:pt idx="122">
                  <c:v>20.740000000000041</c:v>
                </c:pt>
                <c:pt idx="123">
                  <c:v>20.910000000000039</c:v>
                </c:pt>
                <c:pt idx="124">
                  <c:v>21.080000000000041</c:v>
                </c:pt>
                <c:pt idx="125">
                  <c:v>21.25000000000005</c:v>
                </c:pt>
                <c:pt idx="126">
                  <c:v>21.420000000000041</c:v>
                </c:pt>
                <c:pt idx="127">
                  <c:v>21.59000000000005</c:v>
                </c:pt>
                <c:pt idx="128">
                  <c:v>21.760000000000051</c:v>
                </c:pt>
                <c:pt idx="129">
                  <c:v>21.930000000000049</c:v>
                </c:pt>
                <c:pt idx="130">
                  <c:v>22.100000000000051</c:v>
                </c:pt>
                <c:pt idx="131">
                  <c:v>22.27000000000006</c:v>
                </c:pt>
                <c:pt idx="132">
                  <c:v>22.440000000000051</c:v>
                </c:pt>
                <c:pt idx="133">
                  <c:v>22.61000000000006</c:v>
                </c:pt>
                <c:pt idx="134">
                  <c:v>22.780000000000062</c:v>
                </c:pt>
                <c:pt idx="135">
                  <c:v>22.95000000000006</c:v>
                </c:pt>
                <c:pt idx="136">
                  <c:v>23.120000000000061</c:v>
                </c:pt>
                <c:pt idx="137">
                  <c:v>23.29000000000007</c:v>
                </c:pt>
                <c:pt idx="138">
                  <c:v>23.460000000000061</c:v>
                </c:pt>
                <c:pt idx="139">
                  <c:v>23.63000000000007</c:v>
                </c:pt>
                <c:pt idx="140">
                  <c:v>23.800000000000079</c:v>
                </c:pt>
                <c:pt idx="141">
                  <c:v>23.97000000000007</c:v>
                </c:pt>
                <c:pt idx="142">
                  <c:v>24.140000000000079</c:v>
                </c:pt>
                <c:pt idx="143">
                  <c:v>24.31000000000008</c:v>
                </c:pt>
                <c:pt idx="144">
                  <c:v>24.480000000000079</c:v>
                </c:pt>
                <c:pt idx="145">
                  <c:v>24.65000000000008</c:v>
                </c:pt>
                <c:pt idx="146">
                  <c:v>24.820000000000089</c:v>
                </c:pt>
                <c:pt idx="147">
                  <c:v>24.99000000000008</c:v>
                </c:pt>
                <c:pt idx="148">
                  <c:v>25.160000000000089</c:v>
                </c:pt>
                <c:pt idx="149">
                  <c:v>25.330000000000101</c:v>
                </c:pt>
                <c:pt idx="150">
                  <c:v>25.500000000000089</c:v>
                </c:pt>
                <c:pt idx="151">
                  <c:v>25.670000000000101</c:v>
                </c:pt>
                <c:pt idx="152">
                  <c:v>25.840000000000089</c:v>
                </c:pt>
                <c:pt idx="153">
                  <c:v>26.010000000000101</c:v>
                </c:pt>
                <c:pt idx="154">
                  <c:v>26.180000000000099</c:v>
                </c:pt>
                <c:pt idx="155">
                  <c:v>26.350000000000101</c:v>
                </c:pt>
                <c:pt idx="156">
                  <c:v>26.520000000000099</c:v>
                </c:pt>
                <c:pt idx="157">
                  <c:v>26.690000000000101</c:v>
                </c:pt>
                <c:pt idx="158">
                  <c:v>26.860000000000099</c:v>
                </c:pt>
                <c:pt idx="159">
                  <c:v>27.030000000000101</c:v>
                </c:pt>
                <c:pt idx="160">
                  <c:v>27.200000000000109</c:v>
                </c:pt>
                <c:pt idx="161">
                  <c:v>27.370000000000111</c:v>
                </c:pt>
                <c:pt idx="162">
                  <c:v>27.540000000000109</c:v>
                </c:pt>
                <c:pt idx="163">
                  <c:v>27.710000000000111</c:v>
                </c:pt>
                <c:pt idx="164">
                  <c:v>27.880000000000109</c:v>
                </c:pt>
                <c:pt idx="165">
                  <c:v>28.050000000000111</c:v>
                </c:pt>
                <c:pt idx="166">
                  <c:v>28.22000000000012</c:v>
                </c:pt>
                <c:pt idx="167">
                  <c:v>28.390000000000121</c:v>
                </c:pt>
                <c:pt idx="168">
                  <c:v>28.56000000000012</c:v>
                </c:pt>
                <c:pt idx="169">
                  <c:v>28.730000000000121</c:v>
                </c:pt>
                <c:pt idx="170">
                  <c:v>28.900000000000119</c:v>
                </c:pt>
                <c:pt idx="171">
                  <c:v>29.070000000000121</c:v>
                </c:pt>
                <c:pt idx="172">
                  <c:v>29.24000000000013</c:v>
                </c:pt>
                <c:pt idx="173">
                  <c:v>29.410000000000132</c:v>
                </c:pt>
                <c:pt idx="174">
                  <c:v>29.58000000000013</c:v>
                </c:pt>
                <c:pt idx="175">
                  <c:v>29.750000000000131</c:v>
                </c:pt>
                <c:pt idx="176">
                  <c:v>29.92000000000013</c:v>
                </c:pt>
                <c:pt idx="177">
                  <c:v>30.090000000000131</c:v>
                </c:pt>
                <c:pt idx="178">
                  <c:v>30.260000000000129</c:v>
                </c:pt>
                <c:pt idx="179">
                  <c:v>30.430000000000131</c:v>
                </c:pt>
                <c:pt idx="180">
                  <c:v>30.60000000000014</c:v>
                </c:pt>
                <c:pt idx="181">
                  <c:v>30.770000000000142</c:v>
                </c:pt>
                <c:pt idx="182">
                  <c:v>30.94000000000014</c:v>
                </c:pt>
                <c:pt idx="183">
                  <c:v>31.110000000000149</c:v>
                </c:pt>
                <c:pt idx="184">
                  <c:v>31.28000000000014</c:v>
                </c:pt>
                <c:pt idx="185">
                  <c:v>31.450000000000149</c:v>
                </c:pt>
                <c:pt idx="186">
                  <c:v>31.62000000000015</c:v>
                </c:pt>
                <c:pt idx="187">
                  <c:v>31.790000000000141</c:v>
                </c:pt>
                <c:pt idx="188">
                  <c:v>31.96000000000015</c:v>
                </c:pt>
                <c:pt idx="189">
                  <c:v>32.130000000000152</c:v>
                </c:pt>
                <c:pt idx="190">
                  <c:v>32.300000000000153</c:v>
                </c:pt>
                <c:pt idx="191">
                  <c:v>32.470000000000162</c:v>
                </c:pt>
                <c:pt idx="192">
                  <c:v>32.640000000000157</c:v>
                </c:pt>
                <c:pt idx="193">
                  <c:v>32.810000000000123</c:v>
                </c:pt>
                <c:pt idx="194">
                  <c:v>32.980000000000153</c:v>
                </c:pt>
                <c:pt idx="195">
                  <c:v>33.150000000000148</c:v>
                </c:pt>
                <c:pt idx="196">
                  <c:v>33.320000000000157</c:v>
                </c:pt>
                <c:pt idx="197">
                  <c:v>33.490000000000173</c:v>
                </c:pt>
                <c:pt idx="198">
                  <c:v>33.660000000000167</c:v>
                </c:pt>
                <c:pt idx="199">
                  <c:v>33.830000000000148</c:v>
                </c:pt>
                <c:pt idx="200">
                  <c:v>34.000000000000171</c:v>
                </c:pt>
                <c:pt idx="201">
                  <c:v>34.170000000000172</c:v>
                </c:pt>
                <c:pt idx="202">
                  <c:v>34.340000000000153</c:v>
                </c:pt>
                <c:pt idx="203">
                  <c:v>34.510000000000183</c:v>
                </c:pt>
                <c:pt idx="204">
                  <c:v>34.680000000000177</c:v>
                </c:pt>
                <c:pt idx="205">
                  <c:v>34.850000000000144</c:v>
                </c:pt>
                <c:pt idx="206">
                  <c:v>35.020000000000181</c:v>
                </c:pt>
                <c:pt idx="207">
                  <c:v>35.190000000000182</c:v>
                </c:pt>
                <c:pt idx="208">
                  <c:v>35.360000000000177</c:v>
                </c:pt>
                <c:pt idx="209">
                  <c:v>35.5300000000002</c:v>
                </c:pt>
                <c:pt idx="210">
                  <c:v>35.700000000000202</c:v>
                </c:pt>
                <c:pt idx="211">
                  <c:v>35.870000000000182</c:v>
                </c:pt>
                <c:pt idx="212">
                  <c:v>36.040000000000198</c:v>
                </c:pt>
                <c:pt idx="213">
                  <c:v>36.2100000000002</c:v>
                </c:pt>
                <c:pt idx="214">
                  <c:v>36.380000000000173</c:v>
                </c:pt>
                <c:pt idx="215">
                  <c:v>36.550000000000203</c:v>
                </c:pt>
                <c:pt idx="216">
                  <c:v>36.720000000000198</c:v>
                </c:pt>
                <c:pt idx="217">
                  <c:v>36.8900000000002</c:v>
                </c:pt>
                <c:pt idx="218">
                  <c:v>37.060000000000201</c:v>
                </c:pt>
                <c:pt idx="219">
                  <c:v>37.230000000000203</c:v>
                </c:pt>
                <c:pt idx="220">
                  <c:v>37.400000000000198</c:v>
                </c:pt>
                <c:pt idx="221">
                  <c:v>37.570000000000213</c:v>
                </c:pt>
                <c:pt idx="222">
                  <c:v>37.740000000000208</c:v>
                </c:pt>
                <c:pt idx="223">
                  <c:v>37.910000000000203</c:v>
                </c:pt>
                <c:pt idx="224">
                  <c:v>38.080000000000197</c:v>
                </c:pt>
                <c:pt idx="225">
                  <c:v>38.250000000000213</c:v>
                </c:pt>
                <c:pt idx="226">
                  <c:v>38.420000000000208</c:v>
                </c:pt>
                <c:pt idx="227">
                  <c:v>38.590000000000217</c:v>
                </c:pt>
                <c:pt idx="228">
                  <c:v>38.760000000000218</c:v>
                </c:pt>
                <c:pt idx="229">
                  <c:v>38.93000000000022</c:v>
                </c:pt>
                <c:pt idx="230">
                  <c:v>39.100000000000222</c:v>
                </c:pt>
                <c:pt idx="231">
                  <c:v>39.270000000000223</c:v>
                </c:pt>
                <c:pt idx="232">
                  <c:v>39.440000000000232</c:v>
                </c:pt>
                <c:pt idx="233">
                  <c:v>39.610000000000227</c:v>
                </c:pt>
                <c:pt idx="234">
                  <c:v>39.780000000000229</c:v>
                </c:pt>
                <c:pt idx="235">
                  <c:v>39.950000000000223</c:v>
                </c:pt>
                <c:pt idx="236">
                  <c:v>40.120000000000232</c:v>
                </c:pt>
                <c:pt idx="237">
                  <c:v>40.290000000000241</c:v>
                </c:pt>
                <c:pt idx="238">
                  <c:v>40.460000000000242</c:v>
                </c:pt>
                <c:pt idx="239">
                  <c:v>40.630000000000237</c:v>
                </c:pt>
                <c:pt idx="240">
                  <c:v>40.800000000000203</c:v>
                </c:pt>
                <c:pt idx="241">
                  <c:v>40.97000000000024</c:v>
                </c:pt>
                <c:pt idx="242">
                  <c:v>41.140000000000242</c:v>
                </c:pt>
                <c:pt idx="243">
                  <c:v>41.310000000000223</c:v>
                </c:pt>
                <c:pt idx="244">
                  <c:v>41.480000000000253</c:v>
                </c:pt>
                <c:pt idx="245">
                  <c:v>41.650000000000247</c:v>
                </c:pt>
                <c:pt idx="246">
                  <c:v>41.820000000000249</c:v>
                </c:pt>
                <c:pt idx="247">
                  <c:v>41.990000000000251</c:v>
                </c:pt>
                <c:pt idx="248">
                  <c:v>42.160000000000252</c:v>
                </c:pt>
                <c:pt idx="249">
                  <c:v>42.330000000000247</c:v>
                </c:pt>
                <c:pt idx="250">
                  <c:v>42.500000000000263</c:v>
                </c:pt>
                <c:pt idx="251">
                  <c:v>42.670000000000258</c:v>
                </c:pt>
                <c:pt idx="252">
                  <c:v>42.840000000000202</c:v>
                </c:pt>
                <c:pt idx="253">
                  <c:v>43.010000000000247</c:v>
                </c:pt>
                <c:pt idx="254">
                  <c:v>43.180000000000263</c:v>
                </c:pt>
                <c:pt idx="255">
                  <c:v>43.350000000000243</c:v>
                </c:pt>
                <c:pt idx="256">
                  <c:v>43.520000000000273</c:v>
                </c:pt>
                <c:pt idx="257">
                  <c:v>43.690000000000268</c:v>
                </c:pt>
                <c:pt idx="258">
                  <c:v>43.860000000000262</c:v>
                </c:pt>
                <c:pt idx="259">
                  <c:v>44.030000000000271</c:v>
                </c:pt>
                <c:pt idx="260">
                  <c:v>44.200000000000273</c:v>
                </c:pt>
                <c:pt idx="261">
                  <c:v>44.370000000000253</c:v>
                </c:pt>
                <c:pt idx="262">
                  <c:v>44.540000000000283</c:v>
                </c:pt>
                <c:pt idx="263">
                  <c:v>44.710000000000278</c:v>
                </c:pt>
                <c:pt idx="264">
                  <c:v>44.880000000000273</c:v>
                </c:pt>
                <c:pt idx="265">
                  <c:v>45.050000000000253</c:v>
                </c:pt>
                <c:pt idx="266">
                  <c:v>45.220000000000283</c:v>
                </c:pt>
                <c:pt idx="267">
                  <c:v>45.390000000000278</c:v>
                </c:pt>
                <c:pt idx="268">
                  <c:v>45.560000000000301</c:v>
                </c:pt>
                <c:pt idx="269">
                  <c:v>45.730000000000302</c:v>
                </c:pt>
                <c:pt idx="270">
                  <c:v>45.90000000000029</c:v>
                </c:pt>
                <c:pt idx="271">
                  <c:v>46.070000000000299</c:v>
                </c:pt>
                <c:pt idx="272">
                  <c:v>46.2400000000003</c:v>
                </c:pt>
                <c:pt idx="273">
                  <c:v>46.410000000000252</c:v>
                </c:pt>
                <c:pt idx="274">
                  <c:v>46.580000000000297</c:v>
                </c:pt>
                <c:pt idx="275">
                  <c:v>46.750000000000298</c:v>
                </c:pt>
                <c:pt idx="276">
                  <c:v>46.9200000000003</c:v>
                </c:pt>
                <c:pt idx="277">
                  <c:v>47.090000000000302</c:v>
                </c:pt>
                <c:pt idx="278">
                  <c:v>47.260000000000311</c:v>
                </c:pt>
                <c:pt idx="279">
                  <c:v>47.430000000000312</c:v>
                </c:pt>
                <c:pt idx="280">
                  <c:v>47.600000000000307</c:v>
                </c:pt>
                <c:pt idx="281">
                  <c:v>47.770000000000309</c:v>
                </c:pt>
                <c:pt idx="282">
                  <c:v>47.940000000000303</c:v>
                </c:pt>
                <c:pt idx="283">
                  <c:v>48.110000000000298</c:v>
                </c:pt>
                <c:pt idx="284">
                  <c:v>48.280000000000307</c:v>
                </c:pt>
                <c:pt idx="285">
                  <c:v>48.450000000000273</c:v>
                </c:pt>
                <c:pt idx="286">
                  <c:v>48.620000000000317</c:v>
                </c:pt>
                <c:pt idx="287">
                  <c:v>48.790000000000319</c:v>
                </c:pt>
                <c:pt idx="288">
                  <c:v>48.960000000000321</c:v>
                </c:pt>
                <c:pt idx="289">
                  <c:v>49.130000000000322</c:v>
                </c:pt>
                <c:pt idx="290">
                  <c:v>49.300000000000303</c:v>
                </c:pt>
                <c:pt idx="291">
                  <c:v>49.470000000000333</c:v>
                </c:pt>
                <c:pt idx="292">
                  <c:v>49.640000000000327</c:v>
                </c:pt>
                <c:pt idx="293">
                  <c:v>49.810000000000272</c:v>
                </c:pt>
                <c:pt idx="294">
                  <c:v>49.980000000000302</c:v>
                </c:pt>
                <c:pt idx="295">
                  <c:v>50.150000000000333</c:v>
                </c:pt>
                <c:pt idx="296">
                  <c:v>50.320000000000327</c:v>
                </c:pt>
                <c:pt idx="297">
                  <c:v>50.490000000000343</c:v>
                </c:pt>
                <c:pt idx="298">
                  <c:v>50.660000000000338</c:v>
                </c:pt>
                <c:pt idx="299">
                  <c:v>50.830000000000332</c:v>
                </c:pt>
                <c:pt idx="300">
                  <c:v>51.000000000000341</c:v>
                </c:pt>
                <c:pt idx="301">
                  <c:v>51.170000000000343</c:v>
                </c:pt>
                <c:pt idx="302">
                  <c:v>51.340000000000323</c:v>
                </c:pt>
                <c:pt idx="303">
                  <c:v>51.510000000000353</c:v>
                </c:pt>
                <c:pt idx="304">
                  <c:v>51.680000000000348</c:v>
                </c:pt>
                <c:pt idx="305">
                  <c:v>51.850000000000342</c:v>
                </c:pt>
                <c:pt idx="306">
                  <c:v>52.020000000000351</c:v>
                </c:pt>
                <c:pt idx="307">
                  <c:v>52.190000000000353</c:v>
                </c:pt>
                <c:pt idx="308">
                  <c:v>52.360000000000348</c:v>
                </c:pt>
                <c:pt idx="309">
                  <c:v>52.530000000000364</c:v>
                </c:pt>
                <c:pt idx="310">
                  <c:v>52.700000000000358</c:v>
                </c:pt>
                <c:pt idx="311">
                  <c:v>52.870000000000353</c:v>
                </c:pt>
                <c:pt idx="312">
                  <c:v>53.040000000000347</c:v>
                </c:pt>
                <c:pt idx="313">
                  <c:v>53.210000000000363</c:v>
                </c:pt>
                <c:pt idx="314">
                  <c:v>53.380000000000322</c:v>
                </c:pt>
                <c:pt idx="315">
                  <c:v>53.550000000000352</c:v>
                </c:pt>
                <c:pt idx="316">
                  <c:v>53.720000000000368</c:v>
                </c:pt>
                <c:pt idx="317">
                  <c:v>53.89000000000037</c:v>
                </c:pt>
                <c:pt idx="318">
                  <c:v>54.060000000000372</c:v>
                </c:pt>
                <c:pt idx="319">
                  <c:v>54.230000000000373</c:v>
                </c:pt>
                <c:pt idx="320">
                  <c:v>54.400000000000382</c:v>
                </c:pt>
                <c:pt idx="321">
                  <c:v>54.570000000000377</c:v>
                </c:pt>
                <c:pt idx="322">
                  <c:v>54.740000000000379</c:v>
                </c:pt>
                <c:pt idx="323">
                  <c:v>54.910000000000373</c:v>
                </c:pt>
                <c:pt idx="324">
                  <c:v>55.080000000000346</c:v>
                </c:pt>
                <c:pt idx="325">
                  <c:v>55.250000000000377</c:v>
                </c:pt>
                <c:pt idx="326">
                  <c:v>55.4200000000004</c:v>
                </c:pt>
                <c:pt idx="327">
                  <c:v>55.590000000000401</c:v>
                </c:pt>
                <c:pt idx="328">
                  <c:v>55.760000000000403</c:v>
                </c:pt>
                <c:pt idx="329">
                  <c:v>55.930000000000398</c:v>
                </c:pt>
                <c:pt idx="330">
                  <c:v>56.100000000000399</c:v>
                </c:pt>
                <c:pt idx="331">
                  <c:v>56.270000000000401</c:v>
                </c:pt>
                <c:pt idx="332">
                  <c:v>56.440000000000403</c:v>
                </c:pt>
                <c:pt idx="333">
                  <c:v>56.610000000000397</c:v>
                </c:pt>
                <c:pt idx="334">
                  <c:v>56.780000000000399</c:v>
                </c:pt>
                <c:pt idx="335">
                  <c:v>56.950000000000372</c:v>
                </c:pt>
                <c:pt idx="336">
                  <c:v>57.120000000000402</c:v>
                </c:pt>
                <c:pt idx="337">
                  <c:v>57.290000000000411</c:v>
                </c:pt>
                <c:pt idx="338">
                  <c:v>57.460000000000413</c:v>
                </c:pt>
                <c:pt idx="339">
                  <c:v>57.630000000000408</c:v>
                </c:pt>
                <c:pt idx="340">
                  <c:v>57.800000000000402</c:v>
                </c:pt>
                <c:pt idx="341">
                  <c:v>57.970000000000397</c:v>
                </c:pt>
                <c:pt idx="342">
                  <c:v>58.140000000000413</c:v>
                </c:pt>
                <c:pt idx="343">
                  <c:v>58.310000000000393</c:v>
                </c:pt>
                <c:pt idx="344">
                  <c:v>58.480000000000373</c:v>
                </c:pt>
                <c:pt idx="345">
                  <c:v>58.650000000000396</c:v>
                </c:pt>
                <c:pt idx="346">
                  <c:v>58.82000000000042</c:v>
                </c:pt>
                <c:pt idx="347">
                  <c:v>58.990000000000421</c:v>
                </c:pt>
                <c:pt idx="348">
                  <c:v>59.160000000000423</c:v>
                </c:pt>
                <c:pt idx="349">
                  <c:v>59.330000000000403</c:v>
                </c:pt>
                <c:pt idx="350">
                  <c:v>59.500000000000433</c:v>
                </c:pt>
                <c:pt idx="351">
                  <c:v>59.670000000000428</c:v>
                </c:pt>
                <c:pt idx="352">
                  <c:v>59.840000000000423</c:v>
                </c:pt>
                <c:pt idx="353">
                  <c:v>60.010000000000403</c:v>
                </c:pt>
                <c:pt idx="354">
                  <c:v>60.180000000000433</c:v>
                </c:pt>
                <c:pt idx="355">
                  <c:v>60.350000000000392</c:v>
                </c:pt>
                <c:pt idx="356">
                  <c:v>60.520000000000437</c:v>
                </c:pt>
                <c:pt idx="357">
                  <c:v>60.690000000000438</c:v>
                </c:pt>
                <c:pt idx="358">
                  <c:v>60.86000000000044</c:v>
                </c:pt>
                <c:pt idx="359">
                  <c:v>61.030000000000442</c:v>
                </c:pt>
                <c:pt idx="360">
                  <c:v>61.200000000000443</c:v>
                </c:pt>
                <c:pt idx="361">
                  <c:v>61.370000000000452</c:v>
                </c:pt>
                <c:pt idx="362">
                  <c:v>61.540000000000447</c:v>
                </c:pt>
                <c:pt idx="363">
                  <c:v>61.710000000000448</c:v>
                </c:pt>
                <c:pt idx="364">
                  <c:v>61.880000000000443</c:v>
                </c:pt>
                <c:pt idx="365">
                  <c:v>62.050000000000423</c:v>
                </c:pt>
                <c:pt idx="366">
                  <c:v>62.220000000000461</c:v>
                </c:pt>
                <c:pt idx="367">
                  <c:v>62.390000000000462</c:v>
                </c:pt>
                <c:pt idx="368">
                  <c:v>62.560000000000457</c:v>
                </c:pt>
                <c:pt idx="369">
                  <c:v>62.730000000000459</c:v>
                </c:pt>
                <c:pt idx="370">
                  <c:v>62.900000000000453</c:v>
                </c:pt>
                <c:pt idx="371">
                  <c:v>63.070000000000462</c:v>
                </c:pt>
                <c:pt idx="372">
                  <c:v>63.240000000000457</c:v>
                </c:pt>
                <c:pt idx="373">
                  <c:v>63.410000000000423</c:v>
                </c:pt>
                <c:pt idx="374">
                  <c:v>63.580000000000453</c:v>
                </c:pt>
                <c:pt idx="375">
                  <c:v>63.750000000000448</c:v>
                </c:pt>
                <c:pt idx="376">
                  <c:v>63.920000000000471</c:v>
                </c:pt>
                <c:pt idx="377">
                  <c:v>64.090000000000472</c:v>
                </c:pt>
                <c:pt idx="378">
                  <c:v>64.260000000000474</c:v>
                </c:pt>
                <c:pt idx="379">
                  <c:v>64.430000000000476</c:v>
                </c:pt>
                <c:pt idx="380">
                  <c:v>64.600000000000449</c:v>
                </c:pt>
                <c:pt idx="381">
                  <c:v>64.770000000000479</c:v>
                </c:pt>
                <c:pt idx="382">
                  <c:v>64.940000000000495</c:v>
                </c:pt>
                <c:pt idx="383">
                  <c:v>65.110000000000483</c:v>
                </c:pt>
                <c:pt idx="384">
                  <c:v>65.280000000000484</c:v>
                </c:pt>
                <c:pt idx="385">
                  <c:v>65.450000000000486</c:v>
                </c:pt>
                <c:pt idx="386">
                  <c:v>65.620000000000431</c:v>
                </c:pt>
                <c:pt idx="387">
                  <c:v>65.790000000000504</c:v>
                </c:pt>
                <c:pt idx="388">
                  <c:v>65.960000000000505</c:v>
                </c:pt>
                <c:pt idx="389">
                  <c:v>66.130000000000479</c:v>
                </c:pt>
                <c:pt idx="390">
                  <c:v>66.30000000000048</c:v>
                </c:pt>
                <c:pt idx="391">
                  <c:v>66.470000000000482</c:v>
                </c:pt>
                <c:pt idx="392">
                  <c:v>66.640000000000498</c:v>
                </c:pt>
                <c:pt idx="393">
                  <c:v>66.8100000000005</c:v>
                </c:pt>
                <c:pt idx="394">
                  <c:v>66.980000000000501</c:v>
                </c:pt>
                <c:pt idx="395">
                  <c:v>67.150000000000389</c:v>
                </c:pt>
                <c:pt idx="396">
                  <c:v>67.320000000000448</c:v>
                </c:pt>
                <c:pt idx="397">
                  <c:v>67.490000000000506</c:v>
                </c:pt>
                <c:pt idx="398">
                  <c:v>67.660000000000508</c:v>
                </c:pt>
                <c:pt idx="399">
                  <c:v>67.83000000000051</c:v>
                </c:pt>
                <c:pt idx="400">
                  <c:v>68.000000000000512</c:v>
                </c:pt>
                <c:pt idx="401">
                  <c:v>68.1700000000004</c:v>
                </c:pt>
                <c:pt idx="402">
                  <c:v>68.340000000000515</c:v>
                </c:pt>
                <c:pt idx="403">
                  <c:v>68.510000000000517</c:v>
                </c:pt>
                <c:pt idx="404">
                  <c:v>68.680000000000447</c:v>
                </c:pt>
                <c:pt idx="405">
                  <c:v>68.850000000000449</c:v>
                </c:pt>
                <c:pt idx="406">
                  <c:v>69.020000000000508</c:v>
                </c:pt>
                <c:pt idx="407">
                  <c:v>69.190000000000509</c:v>
                </c:pt>
                <c:pt idx="408">
                  <c:v>69.360000000000511</c:v>
                </c:pt>
                <c:pt idx="409">
                  <c:v>69.530000000000513</c:v>
                </c:pt>
                <c:pt idx="410">
                  <c:v>69.700000000000529</c:v>
                </c:pt>
                <c:pt idx="411">
                  <c:v>69.870000000000459</c:v>
                </c:pt>
                <c:pt idx="412">
                  <c:v>70.040000000000532</c:v>
                </c:pt>
                <c:pt idx="413">
                  <c:v>70.210000000000534</c:v>
                </c:pt>
                <c:pt idx="414">
                  <c:v>70.380000000000479</c:v>
                </c:pt>
                <c:pt idx="415">
                  <c:v>70.550000000000509</c:v>
                </c:pt>
                <c:pt idx="416">
                  <c:v>70.720000000000539</c:v>
                </c:pt>
                <c:pt idx="417">
                  <c:v>70.890000000000541</c:v>
                </c:pt>
                <c:pt idx="418">
                  <c:v>71.060000000000542</c:v>
                </c:pt>
                <c:pt idx="419">
                  <c:v>71.230000000000544</c:v>
                </c:pt>
                <c:pt idx="420">
                  <c:v>71.400000000000546</c:v>
                </c:pt>
                <c:pt idx="421">
                  <c:v>71.570000000000448</c:v>
                </c:pt>
                <c:pt idx="422">
                  <c:v>71.740000000000563</c:v>
                </c:pt>
                <c:pt idx="423">
                  <c:v>71.910000000000565</c:v>
                </c:pt>
                <c:pt idx="424">
                  <c:v>72.080000000000553</c:v>
                </c:pt>
                <c:pt idx="425">
                  <c:v>72.250000000000554</c:v>
                </c:pt>
                <c:pt idx="426">
                  <c:v>72.420000000000556</c:v>
                </c:pt>
                <c:pt idx="427">
                  <c:v>72.590000000000572</c:v>
                </c:pt>
                <c:pt idx="428">
                  <c:v>72.760000000000574</c:v>
                </c:pt>
                <c:pt idx="429">
                  <c:v>72.930000000000561</c:v>
                </c:pt>
                <c:pt idx="430">
                  <c:v>73.100000000000549</c:v>
                </c:pt>
                <c:pt idx="431">
                  <c:v>73.27000000000055</c:v>
                </c:pt>
                <c:pt idx="432">
                  <c:v>73.440000000000566</c:v>
                </c:pt>
                <c:pt idx="433">
                  <c:v>73.610000000000568</c:v>
                </c:pt>
                <c:pt idx="434">
                  <c:v>73.78000000000057</c:v>
                </c:pt>
                <c:pt idx="435">
                  <c:v>73.950000000000571</c:v>
                </c:pt>
                <c:pt idx="436">
                  <c:v>74.120000000000459</c:v>
                </c:pt>
                <c:pt idx="437">
                  <c:v>74.290000000000575</c:v>
                </c:pt>
                <c:pt idx="438">
                  <c:v>74.460000000000576</c:v>
                </c:pt>
                <c:pt idx="439">
                  <c:v>74.630000000000578</c:v>
                </c:pt>
                <c:pt idx="440">
                  <c:v>74.80000000000058</c:v>
                </c:pt>
                <c:pt idx="441">
                  <c:v>74.970000000000582</c:v>
                </c:pt>
                <c:pt idx="442">
                  <c:v>75.140000000000583</c:v>
                </c:pt>
                <c:pt idx="443">
                  <c:v>75.310000000000585</c:v>
                </c:pt>
                <c:pt idx="444">
                  <c:v>75.480000000000587</c:v>
                </c:pt>
                <c:pt idx="445">
                  <c:v>75.650000000000489</c:v>
                </c:pt>
                <c:pt idx="446">
                  <c:v>75.820000000000505</c:v>
                </c:pt>
                <c:pt idx="447">
                  <c:v>75.990000000000606</c:v>
                </c:pt>
                <c:pt idx="448">
                  <c:v>76.160000000000579</c:v>
                </c:pt>
                <c:pt idx="449">
                  <c:v>76.330000000000581</c:v>
                </c:pt>
                <c:pt idx="450">
                  <c:v>76.500000000000583</c:v>
                </c:pt>
                <c:pt idx="451">
                  <c:v>76.670000000000485</c:v>
                </c:pt>
                <c:pt idx="452">
                  <c:v>76.8400000000006</c:v>
                </c:pt>
                <c:pt idx="453">
                  <c:v>77.010000000000602</c:v>
                </c:pt>
                <c:pt idx="454">
                  <c:v>77.180000000000504</c:v>
                </c:pt>
                <c:pt idx="455">
                  <c:v>77.350000000000549</c:v>
                </c:pt>
                <c:pt idx="456">
                  <c:v>77.520000000000579</c:v>
                </c:pt>
                <c:pt idx="457">
                  <c:v>77.690000000000609</c:v>
                </c:pt>
                <c:pt idx="458">
                  <c:v>77.86000000000061</c:v>
                </c:pt>
                <c:pt idx="459">
                  <c:v>78.030000000000612</c:v>
                </c:pt>
                <c:pt idx="460">
                  <c:v>78.200000000000614</c:v>
                </c:pt>
                <c:pt idx="461">
                  <c:v>78.37000000000053</c:v>
                </c:pt>
                <c:pt idx="462">
                  <c:v>78.540000000000603</c:v>
                </c:pt>
                <c:pt idx="463">
                  <c:v>78.710000000000633</c:v>
                </c:pt>
                <c:pt idx="464">
                  <c:v>78.880000000000578</c:v>
                </c:pt>
                <c:pt idx="465">
                  <c:v>79.050000000000608</c:v>
                </c:pt>
                <c:pt idx="466">
                  <c:v>79.22000000000061</c:v>
                </c:pt>
                <c:pt idx="467">
                  <c:v>79.390000000000612</c:v>
                </c:pt>
                <c:pt idx="468">
                  <c:v>79.560000000000628</c:v>
                </c:pt>
                <c:pt idx="469">
                  <c:v>79.730000000000629</c:v>
                </c:pt>
                <c:pt idx="470">
                  <c:v>79.900000000000631</c:v>
                </c:pt>
                <c:pt idx="471">
                  <c:v>80.070000000000547</c:v>
                </c:pt>
                <c:pt idx="472">
                  <c:v>80.240000000000634</c:v>
                </c:pt>
                <c:pt idx="473">
                  <c:v>80.410000000000636</c:v>
                </c:pt>
                <c:pt idx="474">
                  <c:v>80.580000000000638</c:v>
                </c:pt>
                <c:pt idx="475">
                  <c:v>80.750000000000639</c:v>
                </c:pt>
                <c:pt idx="476">
                  <c:v>80.920000000000641</c:v>
                </c:pt>
                <c:pt idx="477">
                  <c:v>81.090000000000643</c:v>
                </c:pt>
                <c:pt idx="478">
                  <c:v>81.260000000000645</c:v>
                </c:pt>
                <c:pt idx="479">
                  <c:v>81.430000000000646</c:v>
                </c:pt>
                <c:pt idx="480">
                  <c:v>81.600000000000648</c:v>
                </c:pt>
                <c:pt idx="481">
                  <c:v>81.77000000000065</c:v>
                </c:pt>
                <c:pt idx="482">
                  <c:v>81.940000000000666</c:v>
                </c:pt>
                <c:pt idx="483">
                  <c:v>82.110000000000653</c:v>
                </c:pt>
                <c:pt idx="484">
                  <c:v>82.280000000000655</c:v>
                </c:pt>
                <c:pt idx="485">
                  <c:v>82.450000000000657</c:v>
                </c:pt>
                <c:pt idx="486">
                  <c:v>82.620000000000559</c:v>
                </c:pt>
                <c:pt idx="487">
                  <c:v>82.790000000000646</c:v>
                </c:pt>
                <c:pt idx="488">
                  <c:v>82.960000000000662</c:v>
                </c:pt>
                <c:pt idx="489">
                  <c:v>83.130000000000649</c:v>
                </c:pt>
                <c:pt idx="490">
                  <c:v>83.300000000000651</c:v>
                </c:pt>
                <c:pt idx="491">
                  <c:v>83.470000000000653</c:v>
                </c:pt>
                <c:pt idx="492">
                  <c:v>83.640000000000668</c:v>
                </c:pt>
                <c:pt idx="493">
                  <c:v>83.81000000000067</c:v>
                </c:pt>
                <c:pt idx="494">
                  <c:v>83.980000000000672</c:v>
                </c:pt>
                <c:pt idx="495">
                  <c:v>84.150000000000574</c:v>
                </c:pt>
                <c:pt idx="496">
                  <c:v>84.32000000000059</c:v>
                </c:pt>
                <c:pt idx="497">
                  <c:v>84.490000000000677</c:v>
                </c:pt>
                <c:pt idx="498">
                  <c:v>84.660000000000679</c:v>
                </c:pt>
                <c:pt idx="499">
                  <c:v>84.83000000000068</c:v>
                </c:pt>
                <c:pt idx="500">
                  <c:v>85.000000000000682</c:v>
                </c:pt>
                <c:pt idx="501">
                  <c:v>85.170000000000556</c:v>
                </c:pt>
                <c:pt idx="502">
                  <c:v>85.340000000000686</c:v>
                </c:pt>
                <c:pt idx="503">
                  <c:v>85.510000000000673</c:v>
                </c:pt>
                <c:pt idx="504">
                  <c:v>85.680000000000589</c:v>
                </c:pt>
                <c:pt idx="505">
                  <c:v>85.850000000000648</c:v>
                </c:pt>
                <c:pt idx="506">
                  <c:v>86.020000000000678</c:v>
                </c:pt>
                <c:pt idx="507">
                  <c:v>86.19000000000068</c:v>
                </c:pt>
                <c:pt idx="508">
                  <c:v>86.360000000000682</c:v>
                </c:pt>
                <c:pt idx="509">
                  <c:v>86.530000000000683</c:v>
                </c:pt>
                <c:pt idx="510">
                  <c:v>86.700000000000699</c:v>
                </c:pt>
                <c:pt idx="511">
                  <c:v>86.87000000000063</c:v>
                </c:pt>
                <c:pt idx="512">
                  <c:v>87.040000000000703</c:v>
                </c:pt>
                <c:pt idx="513">
                  <c:v>87.210000000000704</c:v>
                </c:pt>
                <c:pt idx="514">
                  <c:v>87.380000000000678</c:v>
                </c:pt>
                <c:pt idx="515">
                  <c:v>87.550000000000708</c:v>
                </c:pt>
                <c:pt idx="516">
                  <c:v>87.720000000000709</c:v>
                </c:pt>
                <c:pt idx="517">
                  <c:v>87.890000000000711</c:v>
                </c:pt>
                <c:pt idx="518">
                  <c:v>88.060000000000713</c:v>
                </c:pt>
                <c:pt idx="519">
                  <c:v>88.230000000000715</c:v>
                </c:pt>
                <c:pt idx="520">
                  <c:v>88.400000000000716</c:v>
                </c:pt>
                <c:pt idx="521">
                  <c:v>88.570000000000647</c:v>
                </c:pt>
                <c:pt idx="522">
                  <c:v>88.740000000000705</c:v>
                </c:pt>
                <c:pt idx="523">
                  <c:v>88.910000000000721</c:v>
                </c:pt>
                <c:pt idx="524">
                  <c:v>89.080000000000709</c:v>
                </c:pt>
                <c:pt idx="525">
                  <c:v>89.250000000000711</c:v>
                </c:pt>
                <c:pt idx="526">
                  <c:v>89.420000000000712</c:v>
                </c:pt>
                <c:pt idx="527">
                  <c:v>89.590000000000728</c:v>
                </c:pt>
                <c:pt idx="528">
                  <c:v>89.76000000000073</c:v>
                </c:pt>
                <c:pt idx="529">
                  <c:v>89.930000000000732</c:v>
                </c:pt>
                <c:pt idx="530">
                  <c:v>90.100000000000648</c:v>
                </c:pt>
                <c:pt idx="531">
                  <c:v>90.270000000000678</c:v>
                </c:pt>
                <c:pt idx="532">
                  <c:v>90.440000000000737</c:v>
                </c:pt>
                <c:pt idx="533">
                  <c:v>90.610000000000738</c:v>
                </c:pt>
                <c:pt idx="534">
                  <c:v>90.78000000000074</c:v>
                </c:pt>
                <c:pt idx="535">
                  <c:v>90.950000000000742</c:v>
                </c:pt>
                <c:pt idx="536">
                  <c:v>91.12000000000063</c:v>
                </c:pt>
                <c:pt idx="537">
                  <c:v>91.290000000000745</c:v>
                </c:pt>
                <c:pt idx="538">
                  <c:v>91.460000000000747</c:v>
                </c:pt>
                <c:pt idx="539">
                  <c:v>91.630000000000749</c:v>
                </c:pt>
                <c:pt idx="540">
                  <c:v>91.80000000000075</c:v>
                </c:pt>
                <c:pt idx="541">
                  <c:v>91.970000000000752</c:v>
                </c:pt>
                <c:pt idx="542">
                  <c:v>92.140000000000754</c:v>
                </c:pt>
                <c:pt idx="543">
                  <c:v>92.310000000000755</c:v>
                </c:pt>
                <c:pt idx="544">
                  <c:v>92.480000000000743</c:v>
                </c:pt>
                <c:pt idx="545">
                  <c:v>92.650000000000659</c:v>
                </c:pt>
                <c:pt idx="546">
                  <c:v>92.82000000000069</c:v>
                </c:pt>
                <c:pt idx="547">
                  <c:v>92.990000000000762</c:v>
                </c:pt>
                <c:pt idx="548">
                  <c:v>93.16000000000075</c:v>
                </c:pt>
                <c:pt idx="549">
                  <c:v>93.330000000000751</c:v>
                </c:pt>
                <c:pt idx="550">
                  <c:v>93.500000000000753</c:v>
                </c:pt>
                <c:pt idx="551">
                  <c:v>93.670000000000641</c:v>
                </c:pt>
                <c:pt idx="552">
                  <c:v>93.840000000000771</c:v>
                </c:pt>
                <c:pt idx="553">
                  <c:v>94.010000000000773</c:v>
                </c:pt>
                <c:pt idx="554">
                  <c:v>94.180000000000675</c:v>
                </c:pt>
                <c:pt idx="555">
                  <c:v>94.350000000000691</c:v>
                </c:pt>
                <c:pt idx="556">
                  <c:v>94.520000000000778</c:v>
                </c:pt>
                <c:pt idx="557">
                  <c:v>94.690000000000779</c:v>
                </c:pt>
                <c:pt idx="558">
                  <c:v>94.860000000000781</c:v>
                </c:pt>
                <c:pt idx="559">
                  <c:v>95.030000000000783</c:v>
                </c:pt>
                <c:pt idx="560">
                  <c:v>95.200000000000784</c:v>
                </c:pt>
                <c:pt idx="561">
                  <c:v>95.370000000000672</c:v>
                </c:pt>
                <c:pt idx="562">
                  <c:v>95.540000000000802</c:v>
                </c:pt>
                <c:pt idx="563">
                  <c:v>95.710000000000775</c:v>
                </c:pt>
                <c:pt idx="564">
                  <c:v>95.880000000000749</c:v>
                </c:pt>
                <c:pt idx="565">
                  <c:v>96.050000000000779</c:v>
                </c:pt>
                <c:pt idx="566">
                  <c:v>96.22000000000078</c:v>
                </c:pt>
                <c:pt idx="567">
                  <c:v>96.390000000000782</c:v>
                </c:pt>
                <c:pt idx="568">
                  <c:v>96.560000000000798</c:v>
                </c:pt>
                <c:pt idx="569">
                  <c:v>96.7300000000008</c:v>
                </c:pt>
                <c:pt idx="570">
                  <c:v>96.900000000000801</c:v>
                </c:pt>
                <c:pt idx="571">
                  <c:v>97.07000000000069</c:v>
                </c:pt>
                <c:pt idx="572">
                  <c:v>97.240000000000805</c:v>
                </c:pt>
                <c:pt idx="573">
                  <c:v>97.410000000000807</c:v>
                </c:pt>
                <c:pt idx="574">
                  <c:v>97.580000000000808</c:v>
                </c:pt>
                <c:pt idx="575">
                  <c:v>97.75000000000081</c:v>
                </c:pt>
                <c:pt idx="576">
                  <c:v>97.920000000000812</c:v>
                </c:pt>
                <c:pt idx="577">
                  <c:v>98.090000000000813</c:v>
                </c:pt>
                <c:pt idx="578">
                  <c:v>98.260000000000815</c:v>
                </c:pt>
                <c:pt idx="579">
                  <c:v>98.430000000000817</c:v>
                </c:pt>
                <c:pt idx="580">
                  <c:v>98.600000000000747</c:v>
                </c:pt>
                <c:pt idx="581">
                  <c:v>98.770000000000778</c:v>
                </c:pt>
                <c:pt idx="582">
                  <c:v>98.940000000000822</c:v>
                </c:pt>
                <c:pt idx="583">
                  <c:v>99.110000000000809</c:v>
                </c:pt>
                <c:pt idx="584">
                  <c:v>99.280000000000811</c:v>
                </c:pt>
                <c:pt idx="585">
                  <c:v>99.450000000000813</c:v>
                </c:pt>
                <c:pt idx="586">
                  <c:v>99.620000000000729</c:v>
                </c:pt>
                <c:pt idx="587">
                  <c:v>99.79000000000083</c:v>
                </c:pt>
                <c:pt idx="588">
                  <c:v>99.960000000000832</c:v>
                </c:pt>
                <c:pt idx="589">
                  <c:v>100.13000000000081</c:v>
                </c:pt>
                <c:pt idx="590">
                  <c:v>100.30000000000079</c:v>
                </c:pt>
                <c:pt idx="591">
                  <c:v>100.47000000000079</c:v>
                </c:pt>
                <c:pt idx="592">
                  <c:v>100.6400000000008</c:v>
                </c:pt>
                <c:pt idx="593">
                  <c:v>100.8100000000008</c:v>
                </c:pt>
                <c:pt idx="594">
                  <c:v>100.9800000000008</c:v>
                </c:pt>
                <c:pt idx="595">
                  <c:v>101.1500000000008</c:v>
                </c:pt>
                <c:pt idx="596">
                  <c:v>101.3200000000008</c:v>
                </c:pt>
                <c:pt idx="597">
                  <c:v>101.490000000001</c:v>
                </c:pt>
                <c:pt idx="598">
                  <c:v>101.66000000000081</c:v>
                </c:pt>
                <c:pt idx="599">
                  <c:v>101.83000000000089</c:v>
                </c:pt>
                <c:pt idx="600">
                  <c:v>102.0000000000009</c:v>
                </c:pt>
                <c:pt idx="601">
                  <c:v>102.1700000000008</c:v>
                </c:pt>
                <c:pt idx="602">
                  <c:v>102.3400000000009</c:v>
                </c:pt>
                <c:pt idx="603">
                  <c:v>102.510000000001</c:v>
                </c:pt>
                <c:pt idx="604">
                  <c:v>102.6800000000008</c:v>
                </c:pt>
                <c:pt idx="605">
                  <c:v>102.8500000000008</c:v>
                </c:pt>
                <c:pt idx="606">
                  <c:v>103.02000000000081</c:v>
                </c:pt>
                <c:pt idx="607">
                  <c:v>103.19000000000089</c:v>
                </c:pt>
                <c:pt idx="608">
                  <c:v>103.36000000000089</c:v>
                </c:pt>
                <c:pt idx="609">
                  <c:v>103.5300000000009</c:v>
                </c:pt>
                <c:pt idx="610">
                  <c:v>103.7000000000009</c:v>
                </c:pt>
                <c:pt idx="611">
                  <c:v>103.8700000000009</c:v>
                </c:pt>
                <c:pt idx="612">
                  <c:v>104.040000000001</c:v>
                </c:pt>
                <c:pt idx="613">
                  <c:v>104.210000000001</c:v>
                </c:pt>
                <c:pt idx="614">
                  <c:v>104.3800000000009</c:v>
                </c:pt>
                <c:pt idx="615">
                  <c:v>104.55000000000091</c:v>
                </c:pt>
                <c:pt idx="616">
                  <c:v>104.72000000000089</c:v>
                </c:pt>
                <c:pt idx="617">
                  <c:v>104.8900000000009</c:v>
                </c:pt>
                <c:pt idx="618">
                  <c:v>105.0600000000009</c:v>
                </c:pt>
                <c:pt idx="619">
                  <c:v>105.2300000000009</c:v>
                </c:pt>
                <c:pt idx="620">
                  <c:v>105.400000000001</c:v>
                </c:pt>
                <c:pt idx="621">
                  <c:v>105.5700000000009</c:v>
                </c:pt>
                <c:pt idx="622">
                  <c:v>105.740000000001</c:v>
                </c:pt>
                <c:pt idx="623">
                  <c:v>105.91000000000101</c:v>
                </c:pt>
                <c:pt idx="624">
                  <c:v>106.08000000000089</c:v>
                </c:pt>
                <c:pt idx="625">
                  <c:v>106.2500000000009</c:v>
                </c:pt>
                <c:pt idx="626">
                  <c:v>106.4200000000009</c:v>
                </c:pt>
                <c:pt idx="627">
                  <c:v>106.5900000000009</c:v>
                </c:pt>
                <c:pt idx="628">
                  <c:v>106.760000000001</c:v>
                </c:pt>
                <c:pt idx="629">
                  <c:v>106.930000000001</c:v>
                </c:pt>
                <c:pt idx="630">
                  <c:v>107.1000000000009</c:v>
                </c:pt>
                <c:pt idx="631">
                  <c:v>107.27000000000091</c:v>
                </c:pt>
                <c:pt idx="632">
                  <c:v>107.44000000000101</c:v>
                </c:pt>
                <c:pt idx="633">
                  <c:v>107.61000000000089</c:v>
                </c:pt>
                <c:pt idx="634">
                  <c:v>107.7800000000009</c:v>
                </c:pt>
                <c:pt idx="635">
                  <c:v>107.9500000000009</c:v>
                </c:pt>
                <c:pt idx="636">
                  <c:v>108.1200000000009</c:v>
                </c:pt>
                <c:pt idx="637">
                  <c:v>108.290000000001</c:v>
                </c:pt>
                <c:pt idx="638">
                  <c:v>108.460000000001</c:v>
                </c:pt>
                <c:pt idx="639">
                  <c:v>108.6300000000009</c:v>
                </c:pt>
                <c:pt idx="640">
                  <c:v>108.80000000000091</c:v>
                </c:pt>
                <c:pt idx="641">
                  <c:v>108.97000000000089</c:v>
                </c:pt>
                <c:pt idx="642">
                  <c:v>109.1400000000009</c:v>
                </c:pt>
                <c:pt idx="643">
                  <c:v>109.3100000000009</c:v>
                </c:pt>
                <c:pt idx="644">
                  <c:v>109.4800000000009</c:v>
                </c:pt>
                <c:pt idx="645">
                  <c:v>109.6500000000009</c:v>
                </c:pt>
                <c:pt idx="646">
                  <c:v>109.8200000000009</c:v>
                </c:pt>
                <c:pt idx="647">
                  <c:v>109.990000000001</c:v>
                </c:pt>
                <c:pt idx="648">
                  <c:v>110.16000000000091</c:v>
                </c:pt>
                <c:pt idx="649">
                  <c:v>110.33000000000089</c:v>
                </c:pt>
                <c:pt idx="650">
                  <c:v>110.5000000000009</c:v>
                </c:pt>
                <c:pt idx="651">
                  <c:v>110.6700000000009</c:v>
                </c:pt>
                <c:pt idx="652">
                  <c:v>110.8400000000009</c:v>
                </c:pt>
                <c:pt idx="653">
                  <c:v>111.010000000001</c:v>
                </c:pt>
                <c:pt idx="654">
                  <c:v>111.1800000000009</c:v>
                </c:pt>
                <c:pt idx="655">
                  <c:v>111.3500000000009</c:v>
                </c:pt>
                <c:pt idx="656">
                  <c:v>111.52000000000091</c:v>
                </c:pt>
                <c:pt idx="657">
                  <c:v>111.69000000000089</c:v>
                </c:pt>
                <c:pt idx="658">
                  <c:v>111.86000000000099</c:v>
                </c:pt>
                <c:pt idx="659">
                  <c:v>112.030000000001</c:v>
                </c:pt>
                <c:pt idx="660">
                  <c:v>112.200000000001</c:v>
                </c:pt>
                <c:pt idx="661">
                  <c:v>112.3700000000009</c:v>
                </c:pt>
                <c:pt idx="662">
                  <c:v>112.540000000001</c:v>
                </c:pt>
                <c:pt idx="663">
                  <c:v>112.710000000001</c:v>
                </c:pt>
                <c:pt idx="664">
                  <c:v>112.8800000000009</c:v>
                </c:pt>
                <c:pt idx="665">
                  <c:v>113.05000000000091</c:v>
                </c:pt>
                <c:pt idx="666">
                  <c:v>113.22000000000099</c:v>
                </c:pt>
                <c:pt idx="667">
                  <c:v>113.390000000001</c:v>
                </c:pt>
                <c:pt idx="668">
                  <c:v>113.560000000001</c:v>
                </c:pt>
                <c:pt idx="669">
                  <c:v>113.730000000001</c:v>
                </c:pt>
                <c:pt idx="670">
                  <c:v>113.900000000001</c:v>
                </c:pt>
                <c:pt idx="671">
                  <c:v>114.070000000001</c:v>
                </c:pt>
                <c:pt idx="672">
                  <c:v>114.240000000001</c:v>
                </c:pt>
                <c:pt idx="673">
                  <c:v>114.41000000000101</c:v>
                </c:pt>
                <c:pt idx="674">
                  <c:v>114.58000000000099</c:v>
                </c:pt>
                <c:pt idx="675">
                  <c:v>114.75000000000099</c:v>
                </c:pt>
                <c:pt idx="676">
                  <c:v>114.920000000001</c:v>
                </c:pt>
                <c:pt idx="677">
                  <c:v>115.090000000001</c:v>
                </c:pt>
                <c:pt idx="678">
                  <c:v>115.260000000001</c:v>
                </c:pt>
                <c:pt idx="679">
                  <c:v>115.430000000001</c:v>
                </c:pt>
                <c:pt idx="680">
                  <c:v>115.600000000001</c:v>
                </c:pt>
                <c:pt idx="681">
                  <c:v>115.770000000001</c:v>
                </c:pt>
                <c:pt idx="682">
                  <c:v>115.94000000000101</c:v>
                </c:pt>
                <c:pt idx="683">
                  <c:v>116.11000000000099</c:v>
                </c:pt>
                <c:pt idx="684">
                  <c:v>116.280000000001</c:v>
                </c:pt>
                <c:pt idx="685">
                  <c:v>116.450000000001</c:v>
                </c:pt>
                <c:pt idx="686">
                  <c:v>116.620000000001</c:v>
                </c:pt>
                <c:pt idx="687">
                  <c:v>116.790000000001</c:v>
                </c:pt>
                <c:pt idx="688">
                  <c:v>116.960000000001</c:v>
                </c:pt>
                <c:pt idx="689">
                  <c:v>117.130000000001</c:v>
                </c:pt>
                <c:pt idx="690">
                  <c:v>117.30000000000101</c:v>
                </c:pt>
                <c:pt idx="691">
                  <c:v>117.47000000000099</c:v>
                </c:pt>
                <c:pt idx="692">
                  <c:v>117.640000000001</c:v>
                </c:pt>
                <c:pt idx="693">
                  <c:v>117.810000000001</c:v>
                </c:pt>
                <c:pt idx="694">
                  <c:v>117.980000000001</c:v>
                </c:pt>
                <c:pt idx="695">
                  <c:v>118.150000000001</c:v>
                </c:pt>
                <c:pt idx="696">
                  <c:v>118.320000000001</c:v>
                </c:pt>
                <c:pt idx="697">
                  <c:v>118.490000000001</c:v>
                </c:pt>
                <c:pt idx="698">
                  <c:v>118.66000000000101</c:v>
                </c:pt>
                <c:pt idx="699">
                  <c:v>118.83000000000099</c:v>
                </c:pt>
                <c:pt idx="700">
                  <c:v>119.00000000000099</c:v>
                </c:pt>
                <c:pt idx="701">
                  <c:v>119.170000000001</c:v>
                </c:pt>
                <c:pt idx="702">
                  <c:v>119.340000000001</c:v>
                </c:pt>
                <c:pt idx="703">
                  <c:v>119.510000000001</c:v>
                </c:pt>
                <c:pt idx="704">
                  <c:v>119.680000000001</c:v>
                </c:pt>
                <c:pt idx="705">
                  <c:v>119.850000000001</c:v>
                </c:pt>
                <c:pt idx="706">
                  <c:v>120.020000000001</c:v>
                </c:pt>
                <c:pt idx="707">
                  <c:v>120.19000000000101</c:v>
                </c:pt>
                <c:pt idx="708">
                  <c:v>120.36000000000099</c:v>
                </c:pt>
                <c:pt idx="709">
                  <c:v>120.530000000001</c:v>
                </c:pt>
                <c:pt idx="710">
                  <c:v>120.700000000001</c:v>
                </c:pt>
                <c:pt idx="711">
                  <c:v>120.870000000001</c:v>
                </c:pt>
                <c:pt idx="712">
                  <c:v>121.040000000001</c:v>
                </c:pt>
                <c:pt idx="713">
                  <c:v>121.2100000000011</c:v>
                </c:pt>
                <c:pt idx="714">
                  <c:v>121.380000000001</c:v>
                </c:pt>
                <c:pt idx="715">
                  <c:v>121.55000000000101</c:v>
                </c:pt>
                <c:pt idx="716">
                  <c:v>121.72000000000109</c:v>
                </c:pt>
                <c:pt idx="717">
                  <c:v>121.89000000000109</c:v>
                </c:pt>
                <c:pt idx="718">
                  <c:v>122.0600000000011</c:v>
                </c:pt>
                <c:pt idx="719">
                  <c:v>122.2300000000011</c:v>
                </c:pt>
                <c:pt idx="720">
                  <c:v>122.4000000000011</c:v>
                </c:pt>
                <c:pt idx="721">
                  <c:v>122.570000000001</c:v>
                </c:pt>
                <c:pt idx="722">
                  <c:v>122.7400000000011</c:v>
                </c:pt>
                <c:pt idx="723">
                  <c:v>122.91000000000111</c:v>
                </c:pt>
                <c:pt idx="724">
                  <c:v>123.08000000000099</c:v>
                </c:pt>
                <c:pt idx="725">
                  <c:v>123.25000000000109</c:v>
                </c:pt>
                <c:pt idx="726">
                  <c:v>123.4200000000011</c:v>
                </c:pt>
                <c:pt idx="727">
                  <c:v>123.5900000000011</c:v>
                </c:pt>
                <c:pt idx="728">
                  <c:v>123.7600000000011</c:v>
                </c:pt>
                <c:pt idx="729">
                  <c:v>123.9300000000011</c:v>
                </c:pt>
                <c:pt idx="730">
                  <c:v>124.1000000000011</c:v>
                </c:pt>
                <c:pt idx="731">
                  <c:v>124.2700000000011</c:v>
                </c:pt>
                <c:pt idx="732">
                  <c:v>124.44000000000111</c:v>
                </c:pt>
                <c:pt idx="733">
                  <c:v>124.61000000000109</c:v>
                </c:pt>
                <c:pt idx="734">
                  <c:v>124.7800000000011</c:v>
                </c:pt>
                <c:pt idx="735">
                  <c:v>124.9500000000011</c:v>
                </c:pt>
                <c:pt idx="736">
                  <c:v>125.1200000000011</c:v>
                </c:pt>
                <c:pt idx="737">
                  <c:v>125.2900000000011</c:v>
                </c:pt>
                <c:pt idx="738">
                  <c:v>125.4600000000011</c:v>
                </c:pt>
                <c:pt idx="739">
                  <c:v>125.6300000000011</c:v>
                </c:pt>
                <c:pt idx="740">
                  <c:v>125.80000000000111</c:v>
                </c:pt>
                <c:pt idx="741">
                  <c:v>125.97000000000109</c:v>
                </c:pt>
                <c:pt idx="742">
                  <c:v>126.14000000000109</c:v>
                </c:pt>
                <c:pt idx="743">
                  <c:v>126.3100000000011</c:v>
                </c:pt>
                <c:pt idx="744">
                  <c:v>126.4800000000011</c:v>
                </c:pt>
                <c:pt idx="745">
                  <c:v>126.6500000000011</c:v>
                </c:pt>
                <c:pt idx="746">
                  <c:v>126.8200000000011</c:v>
                </c:pt>
                <c:pt idx="747">
                  <c:v>126.9900000000011</c:v>
                </c:pt>
                <c:pt idx="748">
                  <c:v>127.16000000000111</c:v>
                </c:pt>
                <c:pt idx="749">
                  <c:v>127.33000000000111</c:v>
                </c:pt>
                <c:pt idx="750">
                  <c:v>127.50000000000109</c:v>
                </c:pt>
                <c:pt idx="751">
                  <c:v>127.6700000000011</c:v>
                </c:pt>
                <c:pt idx="752">
                  <c:v>127.8400000000011</c:v>
                </c:pt>
                <c:pt idx="753">
                  <c:v>128.0100000000011</c:v>
                </c:pt>
                <c:pt idx="754">
                  <c:v>128.18000000000109</c:v>
                </c:pt>
                <c:pt idx="755">
                  <c:v>128.3500000000011</c:v>
                </c:pt>
                <c:pt idx="756">
                  <c:v>128.52000000000109</c:v>
                </c:pt>
                <c:pt idx="757">
                  <c:v>128.69000000000099</c:v>
                </c:pt>
                <c:pt idx="758">
                  <c:v>128.86000000000101</c:v>
                </c:pt>
                <c:pt idx="759">
                  <c:v>129.030000000001</c:v>
                </c:pt>
                <c:pt idx="760">
                  <c:v>129.20000000000101</c:v>
                </c:pt>
                <c:pt idx="761">
                  <c:v>129.370000000001</c:v>
                </c:pt>
                <c:pt idx="762">
                  <c:v>129.54000000000099</c:v>
                </c:pt>
                <c:pt idx="763">
                  <c:v>129.71000000000089</c:v>
                </c:pt>
                <c:pt idx="764">
                  <c:v>129.88000000000099</c:v>
                </c:pt>
                <c:pt idx="765">
                  <c:v>130.05000000000101</c:v>
                </c:pt>
                <c:pt idx="766">
                  <c:v>130.22000000000099</c:v>
                </c:pt>
                <c:pt idx="767">
                  <c:v>130.39000000000101</c:v>
                </c:pt>
                <c:pt idx="768">
                  <c:v>130.560000000001</c:v>
                </c:pt>
                <c:pt idx="769">
                  <c:v>130.7300000000009</c:v>
                </c:pt>
                <c:pt idx="770">
                  <c:v>130.900000000001</c:v>
                </c:pt>
                <c:pt idx="771">
                  <c:v>131.07000000000079</c:v>
                </c:pt>
                <c:pt idx="772">
                  <c:v>131.2400000000008</c:v>
                </c:pt>
                <c:pt idx="773">
                  <c:v>131.41000000000079</c:v>
                </c:pt>
                <c:pt idx="774">
                  <c:v>131.58000000000081</c:v>
                </c:pt>
                <c:pt idx="775">
                  <c:v>131.7500000000008</c:v>
                </c:pt>
                <c:pt idx="776">
                  <c:v>131.92000000000081</c:v>
                </c:pt>
                <c:pt idx="777">
                  <c:v>132.0900000000008</c:v>
                </c:pt>
                <c:pt idx="778">
                  <c:v>132.26000000000079</c:v>
                </c:pt>
                <c:pt idx="779">
                  <c:v>132.4300000000008</c:v>
                </c:pt>
                <c:pt idx="780">
                  <c:v>132.60000000000079</c:v>
                </c:pt>
                <c:pt idx="781">
                  <c:v>132.77000000000069</c:v>
                </c:pt>
                <c:pt idx="782">
                  <c:v>132.94000000000071</c:v>
                </c:pt>
                <c:pt idx="783">
                  <c:v>133.1100000000007</c:v>
                </c:pt>
                <c:pt idx="784">
                  <c:v>133.28000000000071</c:v>
                </c:pt>
                <c:pt idx="785">
                  <c:v>133.4500000000007</c:v>
                </c:pt>
                <c:pt idx="786">
                  <c:v>133.62000000000069</c:v>
                </c:pt>
                <c:pt idx="787">
                  <c:v>133.79000000000059</c:v>
                </c:pt>
                <c:pt idx="788">
                  <c:v>133.96000000000069</c:v>
                </c:pt>
                <c:pt idx="789">
                  <c:v>134.13000000000059</c:v>
                </c:pt>
                <c:pt idx="790">
                  <c:v>134.30000000000061</c:v>
                </c:pt>
                <c:pt idx="791">
                  <c:v>134.4700000000006</c:v>
                </c:pt>
                <c:pt idx="792">
                  <c:v>134.64000000000061</c:v>
                </c:pt>
                <c:pt idx="793">
                  <c:v>134.8100000000006</c:v>
                </c:pt>
                <c:pt idx="794">
                  <c:v>134.98000000000059</c:v>
                </c:pt>
                <c:pt idx="795">
                  <c:v>135.1500000000006</c:v>
                </c:pt>
                <c:pt idx="796">
                  <c:v>135.32000000000059</c:v>
                </c:pt>
                <c:pt idx="797">
                  <c:v>135.49000000000061</c:v>
                </c:pt>
                <c:pt idx="798">
                  <c:v>135.66000000000051</c:v>
                </c:pt>
                <c:pt idx="799">
                  <c:v>135.83000000000061</c:v>
                </c:pt>
                <c:pt idx="800">
                  <c:v>136.00000000000051</c:v>
                </c:pt>
                <c:pt idx="801">
                  <c:v>136.1700000000005</c:v>
                </c:pt>
                <c:pt idx="802">
                  <c:v>136.34000000000049</c:v>
                </c:pt>
                <c:pt idx="803">
                  <c:v>136.51000000000039</c:v>
                </c:pt>
                <c:pt idx="804">
                  <c:v>136.68000000000049</c:v>
                </c:pt>
                <c:pt idx="805">
                  <c:v>136.85000000000051</c:v>
                </c:pt>
                <c:pt idx="806">
                  <c:v>137.02000000000041</c:v>
                </c:pt>
                <c:pt idx="807">
                  <c:v>137.1900000000004</c:v>
                </c:pt>
                <c:pt idx="808">
                  <c:v>137.36000000000041</c:v>
                </c:pt>
                <c:pt idx="809">
                  <c:v>137.5300000000004</c:v>
                </c:pt>
                <c:pt idx="810">
                  <c:v>137.70000000000039</c:v>
                </c:pt>
                <c:pt idx="811">
                  <c:v>137.8700000000004</c:v>
                </c:pt>
                <c:pt idx="812">
                  <c:v>138.04000000000039</c:v>
                </c:pt>
                <c:pt idx="813">
                  <c:v>138.21000000000029</c:v>
                </c:pt>
                <c:pt idx="814">
                  <c:v>138.38000000000039</c:v>
                </c:pt>
                <c:pt idx="815">
                  <c:v>138.55000000000041</c:v>
                </c:pt>
                <c:pt idx="816">
                  <c:v>138.72000000000031</c:v>
                </c:pt>
                <c:pt idx="817">
                  <c:v>138.8900000000003</c:v>
                </c:pt>
                <c:pt idx="818">
                  <c:v>139.06000000000029</c:v>
                </c:pt>
                <c:pt idx="819">
                  <c:v>139.23000000000019</c:v>
                </c:pt>
                <c:pt idx="820">
                  <c:v>139.40000000000029</c:v>
                </c:pt>
                <c:pt idx="821">
                  <c:v>139.57000000000019</c:v>
                </c:pt>
                <c:pt idx="822">
                  <c:v>139.74000000000021</c:v>
                </c:pt>
                <c:pt idx="823">
                  <c:v>139.9100000000002</c:v>
                </c:pt>
                <c:pt idx="824">
                  <c:v>140.08000000000021</c:v>
                </c:pt>
                <c:pt idx="825">
                  <c:v>140.2500000000002</c:v>
                </c:pt>
                <c:pt idx="826">
                  <c:v>140.42000000000019</c:v>
                </c:pt>
                <c:pt idx="827">
                  <c:v>140.5900000000002</c:v>
                </c:pt>
                <c:pt idx="828">
                  <c:v>140.76000000000019</c:v>
                </c:pt>
                <c:pt idx="829">
                  <c:v>140.93000000000021</c:v>
                </c:pt>
                <c:pt idx="830">
                  <c:v>141.10000000000011</c:v>
                </c:pt>
                <c:pt idx="831">
                  <c:v>141.2700000000001</c:v>
                </c:pt>
                <c:pt idx="832">
                  <c:v>141.44000000000011</c:v>
                </c:pt>
                <c:pt idx="833">
                  <c:v>141.6100000000001</c:v>
                </c:pt>
                <c:pt idx="834">
                  <c:v>141.78000000000009</c:v>
                </c:pt>
                <c:pt idx="835">
                  <c:v>141.9500000000001</c:v>
                </c:pt>
                <c:pt idx="836">
                  <c:v>142.12000000000009</c:v>
                </c:pt>
                <c:pt idx="837">
                  <c:v>142.29</c:v>
                </c:pt>
                <c:pt idx="838">
                  <c:v>142.46</c:v>
                </c:pt>
                <c:pt idx="839">
                  <c:v>142.63</c:v>
                </c:pt>
                <c:pt idx="840">
                  <c:v>142.80000000000001</c:v>
                </c:pt>
                <c:pt idx="841">
                  <c:v>142.97</c:v>
                </c:pt>
                <c:pt idx="842">
                  <c:v>143.13999999999999</c:v>
                </c:pt>
                <c:pt idx="843">
                  <c:v>143.31</c:v>
                </c:pt>
                <c:pt idx="844">
                  <c:v>143.47999999999999</c:v>
                </c:pt>
                <c:pt idx="845">
                  <c:v>143.64999999999989</c:v>
                </c:pt>
                <c:pt idx="846">
                  <c:v>143.82</c:v>
                </c:pt>
                <c:pt idx="847">
                  <c:v>143.99</c:v>
                </c:pt>
                <c:pt idx="848">
                  <c:v>144.16</c:v>
                </c:pt>
                <c:pt idx="849">
                  <c:v>144.33000000000001</c:v>
                </c:pt>
                <c:pt idx="850">
                  <c:v>144.5</c:v>
                </c:pt>
                <c:pt idx="851">
                  <c:v>144.66999999999979</c:v>
                </c:pt>
                <c:pt idx="852">
                  <c:v>144.84</c:v>
                </c:pt>
                <c:pt idx="853">
                  <c:v>145.00999999999979</c:v>
                </c:pt>
                <c:pt idx="854">
                  <c:v>145.17999999999981</c:v>
                </c:pt>
                <c:pt idx="855">
                  <c:v>145.3499999999998</c:v>
                </c:pt>
                <c:pt idx="856">
                  <c:v>145.51999999999981</c:v>
                </c:pt>
                <c:pt idx="857">
                  <c:v>145.6899999999998</c:v>
                </c:pt>
                <c:pt idx="858">
                  <c:v>145.85999999999979</c:v>
                </c:pt>
                <c:pt idx="859">
                  <c:v>146.0299999999998</c:v>
                </c:pt>
                <c:pt idx="860">
                  <c:v>146.19999999999979</c:v>
                </c:pt>
                <c:pt idx="861">
                  <c:v>146.36999999999981</c:v>
                </c:pt>
                <c:pt idx="862">
                  <c:v>146.53999999999971</c:v>
                </c:pt>
                <c:pt idx="863">
                  <c:v>146.7099999999997</c:v>
                </c:pt>
                <c:pt idx="864">
                  <c:v>146.87999999999971</c:v>
                </c:pt>
                <c:pt idx="865">
                  <c:v>147.0499999999997</c:v>
                </c:pt>
                <c:pt idx="866">
                  <c:v>147.21999999999969</c:v>
                </c:pt>
                <c:pt idx="867">
                  <c:v>147.3899999999997</c:v>
                </c:pt>
                <c:pt idx="868">
                  <c:v>147.55999999999969</c:v>
                </c:pt>
                <c:pt idx="869">
                  <c:v>147.72999999999959</c:v>
                </c:pt>
                <c:pt idx="870">
                  <c:v>147.89999999999961</c:v>
                </c:pt>
                <c:pt idx="871">
                  <c:v>148.0699999999996</c:v>
                </c:pt>
                <c:pt idx="872">
                  <c:v>148.23999999999961</c:v>
                </c:pt>
                <c:pt idx="873">
                  <c:v>148.4099999999996</c:v>
                </c:pt>
                <c:pt idx="874">
                  <c:v>148.57999999999959</c:v>
                </c:pt>
                <c:pt idx="875">
                  <c:v>148.74999999999949</c:v>
                </c:pt>
                <c:pt idx="876">
                  <c:v>148.91999999999959</c:v>
                </c:pt>
                <c:pt idx="877">
                  <c:v>149.08999999999961</c:v>
                </c:pt>
                <c:pt idx="878">
                  <c:v>149.25999999999951</c:v>
                </c:pt>
                <c:pt idx="879">
                  <c:v>149.42999999999961</c:v>
                </c:pt>
                <c:pt idx="880">
                  <c:v>149.59999999999951</c:v>
                </c:pt>
                <c:pt idx="881">
                  <c:v>149.7699999999995</c:v>
                </c:pt>
                <c:pt idx="882">
                  <c:v>149.93999999999949</c:v>
                </c:pt>
                <c:pt idx="883">
                  <c:v>150.10999999999939</c:v>
                </c:pt>
                <c:pt idx="884">
                  <c:v>150.2799999999994</c:v>
                </c:pt>
                <c:pt idx="885">
                  <c:v>150.44999999999939</c:v>
                </c:pt>
                <c:pt idx="886">
                  <c:v>150.61999999999941</c:v>
                </c:pt>
                <c:pt idx="887">
                  <c:v>150.7899999999994</c:v>
                </c:pt>
                <c:pt idx="888">
                  <c:v>150.95999999999941</c:v>
                </c:pt>
                <c:pt idx="889">
                  <c:v>151.1299999999994</c:v>
                </c:pt>
                <c:pt idx="890">
                  <c:v>151.29999999999939</c:v>
                </c:pt>
                <c:pt idx="891">
                  <c:v>151.4699999999994</c:v>
                </c:pt>
                <c:pt idx="892">
                  <c:v>151.63999999999939</c:v>
                </c:pt>
                <c:pt idx="893">
                  <c:v>151.80999999999941</c:v>
                </c:pt>
                <c:pt idx="894">
                  <c:v>151.97999999999931</c:v>
                </c:pt>
                <c:pt idx="895">
                  <c:v>152.1499999999993</c:v>
                </c:pt>
                <c:pt idx="896">
                  <c:v>152.31999999999931</c:v>
                </c:pt>
                <c:pt idx="897">
                  <c:v>152.4899999999993</c:v>
                </c:pt>
                <c:pt idx="898">
                  <c:v>152.65999999999929</c:v>
                </c:pt>
                <c:pt idx="899">
                  <c:v>152.8299999999993</c:v>
                </c:pt>
                <c:pt idx="900">
                  <c:v>152.99999999999929</c:v>
                </c:pt>
                <c:pt idx="901">
                  <c:v>153.16999999999919</c:v>
                </c:pt>
                <c:pt idx="902">
                  <c:v>153.33999999999921</c:v>
                </c:pt>
                <c:pt idx="903">
                  <c:v>153.5099999999992</c:v>
                </c:pt>
                <c:pt idx="904">
                  <c:v>153.67999999999921</c:v>
                </c:pt>
                <c:pt idx="905">
                  <c:v>153.8499999999992</c:v>
                </c:pt>
                <c:pt idx="906">
                  <c:v>154.01999999999919</c:v>
                </c:pt>
                <c:pt idx="907">
                  <c:v>154.1899999999992</c:v>
                </c:pt>
                <c:pt idx="908">
                  <c:v>154.35999999999919</c:v>
                </c:pt>
                <c:pt idx="909">
                  <c:v>154.52999999999921</c:v>
                </c:pt>
                <c:pt idx="910">
                  <c:v>154.69999999999911</c:v>
                </c:pt>
                <c:pt idx="911">
                  <c:v>154.86999999999921</c:v>
                </c:pt>
                <c:pt idx="912">
                  <c:v>155.03999999999911</c:v>
                </c:pt>
                <c:pt idx="913">
                  <c:v>155.2099999999991</c:v>
                </c:pt>
                <c:pt idx="914">
                  <c:v>155.37999999999909</c:v>
                </c:pt>
                <c:pt idx="915">
                  <c:v>155.54999999999899</c:v>
                </c:pt>
                <c:pt idx="916">
                  <c:v>155.719999999999</c:v>
                </c:pt>
                <c:pt idx="917">
                  <c:v>155.88999999999911</c:v>
                </c:pt>
                <c:pt idx="918">
                  <c:v>156.05999999999901</c:v>
                </c:pt>
                <c:pt idx="919">
                  <c:v>156.229999999999</c:v>
                </c:pt>
                <c:pt idx="920">
                  <c:v>156.39999999999901</c:v>
                </c:pt>
                <c:pt idx="921">
                  <c:v>156.569999999999</c:v>
                </c:pt>
                <c:pt idx="922">
                  <c:v>156.73999999999899</c:v>
                </c:pt>
                <c:pt idx="923">
                  <c:v>156.90999999999889</c:v>
                </c:pt>
                <c:pt idx="924">
                  <c:v>157.0799999999989</c:v>
                </c:pt>
                <c:pt idx="925">
                  <c:v>157.24999999999861</c:v>
                </c:pt>
                <c:pt idx="926">
                  <c:v>157.41999999999891</c:v>
                </c:pt>
                <c:pt idx="927">
                  <c:v>157.58999999999889</c:v>
                </c:pt>
                <c:pt idx="928">
                  <c:v>157.75999999999891</c:v>
                </c:pt>
                <c:pt idx="929">
                  <c:v>157.9299999999989</c:v>
                </c:pt>
                <c:pt idx="930">
                  <c:v>158.09999999999889</c:v>
                </c:pt>
                <c:pt idx="931">
                  <c:v>158.26999999999879</c:v>
                </c:pt>
                <c:pt idx="932">
                  <c:v>158.4399999999988</c:v>
                </c:pt>
                <c:pt idx="933">
                  <c:v>158.60999999999879</c:v>
                </c:pt>
                <c:pt idx="934">
                  <c:v>158.77999999999881</c:v>
                </c:pt>
                <c:pt idx="935">
                  <c:v>158.94999999999879</c:v>
                </c:pt>
                <c:pt idx="936">
                  <c:v>159.11999999999881</c:v>
                </c:pt>
                <c:pt idx="937">
                  <c:v>159.2899999999988</c:v>
                </c:pt>
                <c:pt idx="938">
                  <c:v>159.45999999999879</c:v>
                </c:pt>
                <c:pt idx="939">
                  <c:v>159.62999999999869</c:v>
                </c:pt>
                <c:pt idx="940">
                  <c:v>159.7999999999987</c:v>
                </c:pt>
                <c:pt idx="941">
                  <c:v>159.96999999999869</c:v>
                </c:pt>
                <c:pt idx="942">
                  <c:v>160.13999999999871</c:v>
                </c:pt>
                <c:pt idx="943">
                  <c:v>160.30999999999869</c:v>
                </c:pt>
                <c:pt idx="944">
                  <c:v>160.47999999999871</c:v>
                </c:pt>
                <c:pt idx="945">
                  <c:v>160.6499999999987</c:v>
                </c:pt>
                <c:pt idx="946">
                  <c:v>160.81999999999871</c:v>
                </c:pt>
                <c:pt idx="947">
                  <c:v>160.98999999999859</c:v>
                </c:pt>
                <c:pt idx="948">
                  <c:v>161.1599999999986</c:v>
                </c:pt>
                <c:pt idx="949">
                  <c:v>161.32999999999859</c:v>
                </c:pt>
                <c:pt idx="950">
                  <c:v>161.49999999999861</c:v>
                </c:pt>
                <c:pt idx="951">
                  <c:v>161.66999999999859</c:v>
                </c:pt>
                <c:pt idx="952">
                  <c:v>161.83999999999861</c:v>
                </c:pt>
                <c:pt idx="953">
                  <c:v>162.0099999999986</c:v>
                </c:pt>
                <c:pt idx="954">
                  <c:v>162.17999999999861</c:v>
                </c:pt>
                <c:pt idx="955">
                  <c:v>162.34999999999849</c:v>
                </c:pt>
                <c:pt idx="956">
                  <c:v>162.5199999999985</c:v>
                </c:pt>
                <c:pt idx="957">
                  <c:v>162.68999999999849</c:v>
                </c:pt>
                <c:pt idx="958">
                  <c:v>162.85999999999851</c:v>
                </c:pt>
                <c:pt idx="959">
                  <c:v>163.02999999999849</c:v>
                </c:pt>
                <c:pt idx="960">
                  <c:v>163.19999999999851</c:v>
                </c:pt>
                <c:pt idx="961">
                  <c:v>163.3699999999985</c:v>
                </c:pt>
                <c:pt idx="962">
                  <c:v>163.53999999999851</c:v>
                </c:pt>
                <c:pt idx="963">
                  <c:v>163.70999999999839</c:v>
                </c:pt>
                <c:pt idx="964">
                  <c:v>163.8799999999984</c:v>
                </c:pt>
                <c:pt idx="965">
                  <c:v>164.04999999999839</c:v>
                </c:pt>
                <c:pt idx="966">
                  <c:v>164.21999999999841</c:v>
                </c:pt>
                <c:pt idx="967">
                  <c:v>164.38999999999839</c:v>
                </c:pt>
                <c:pt idx="968">
                  <c:v>164.55999999999841</c:v>
                </c:pt>
                <c:pt idx="969">
                  <c:v>164.7299999999984</c:v>
                </c:pt>
                <c:pt idx="970">
                  <c:v>164.89999999999841</c:v>
                </c:pt>
                <c:pt idx="971">
                  <c:v>165.06999999999829</c:v>
                </c:pt>
                <c:pt idx="972">
                  <c:v>165.2399999999983</c:v>
                </c:pt>
                <c:pt idx="973">
                  <c:v>165.40999999999829</c:v>
                </c:pt>
                <c:pt idx="974">
                  <c:v>165.57999999999831</c:v>
                </c:pt>
                <c:pt idx="975">
                  <c:v>165.74999999999821</c:v>
                </c:pt>
                <c:pt idx="976">
                  <c:v>165.91999999999831</c:v>
                </c:pt>
                <c:pt idx="977">
                  <c:v>166.0899999999983</c:v>
                </c:pt>
                <c:pt idx="978">
                  <c:v>166.25999999999831</c:v>
                </c:pt>
                <c:pt idx="979">
                  <c:v>166.42999999999819</c:v>
                </c:pt>
                <c:pt idx="980">
                  <c:v>166.5999999999982</c:v>
                </c:pt>
                <c:pt idx="981">
                  <c:v>166.76999999999819</c:v>
                </c:pt>
                <c:pt idx="982">
                  <c:v>166.93999999999821</c:v>
                </c:pt>
                <c:pt idx="983">
                  <c:v>167.10999999999819</c:v>
                </c:pt>
                <c:pt idx="984">
                  <c:v>167.27999999999821</c:v>
                </c:pt>
                <c:pt idx="985">
                  <c:v>167.4499999999982</c:v>
                </c:pt>
                <c:pt idx="986">
                  <c:v>167.61999999999821</c:v>
                </c:pt>
                <c:pt idx="987">
                  <c:v>167.78999999999809</c:v>
                </c:pt>
                <c:pt idx="988">
                  <c:v>167.95999999999819</c:v>
                </c:pt>
                <c:pt idx="989">
                  <c:v>168.12999999999809</c:v>
                </c:pt>
                <c:pt idx="990">
                  <c:v>168.29999999999811</c:v>
                </c:pt>
                <c:pt idx="991">
                  <c:v>168.46999999999809</c:v>
                </c:pt>
                <c:pt idx="992">
                  <c:v>168.63999999999811</c:v>
                </c:pt>
                <c:pt idx="993">
                  <c:v>168.8099999999981</c:v>
                </c:pt>
                <c:pt idx="994">
                  <c:v>168.97999999999811</c:v>
                </c:pt>
                <c:pt idx="995">
                  <c:v>169.14999999999799</c:v>
                </c:pt>
                <c:pt idx="996">
                  <c:v>169.319999999998</c:v>
                </c:pt>
                <c:pt idx="997">
                  <c:v>169.48999999999799</c:v>
                </c:pt>
                <c:pt idx="998">
                  <c:v>169.65999999999801</c:v>
                </c:pt>
                <c:pt idx="999">
                  <c:v>169.82999999999799</c:v>
                </c:pt>
                <c:pt idx="1000">
                  <c:v>169.99999999999801</c:v>
                </c:pt>
                <c:pt idx="1001">
                  <c:v>170.169999999998</c:v>
                </c:pt>
                <c:pt idx="1002">
                  <c:v>170.33999999999801</c:v>
                </c:pt>
                <c:pt idx="1003">
                  <c:v>170.50999999999789</c:v>
                </c:pt>
                <c:pt idx="1004">
                  <c:v>170.6799999999979</c:v>
                </c:pt>
                <c:pt idx="1005">
                  <c:v>170.84999999999789</c:v>
                </c:pt>
                <c:pt idx="1006">
                  <c:v>171.01999999999791</c:v>
                </c:pt>
                <c:pt idx="1007">
                  <c:v>171.18999999999789</c:v>
                </c:pt>
                <c:pt idx="1008">
                  <c:v>171.359999999998</c:v>
                </c:pt>
                <c:pt idx="1009">
                  <c:v>171.5299999999979</c:v>
                </c:pt>
                <c:pt idx="1010">
                  <c:v>171.69999999999791</c:v>
                </c:pt>
                <c:pt idx="1011">
                  <c:v>171.86999999999779</c:v>
                </c:pt>
                <c:pt idx="1012">
                  <c:v>172.0399999999978</c:v>
                </c:pt>
                <c:pt idx="1013">
                  <c:v>172.20999999999779</c:v>
                </c:pt>
                <c:pt idx="1014">
                  <c:v>172.37999999999781</c:v>
                </c:pt>
                <c:pt idx="1015">
                  <c:v>172.54999999999779</c:v>
                </c:pt>
                <c:pt idx="1016">
                  <c:v>172.71999999999781</c:v>
                </c:pt>
                <c:pt idx="1017">
                  <c:v>172.8899999999978</c:v>
                </c:pt>
                <c:pt idx="1018">
                  <c:v>173.05999999999781</c:v>
                </c:pt>
                <c:pt idx="1019">
                  <c:v>173.22999999999769</c:v>
                </c:pt>
                <c:pt idx="1020">
                  <c:v>173.39999999999779</c:v>
                </c:pt>
                <c:pt idx="1021">
                  <c:v>173.56999999999769</c:v>
                </c:pt>
                <c:pt idx="1022">
                  <c:v>173.73999999999771</c:v>
                </c:pt>
                <c:pt idx="1023">
                  <c:v>173.90999999999769</c:v>
                </c:pt>
                <c:pt idx="1024">
                  <c:v>174.07999999999771</c:v>
                </c:pt>
                <c:pt idx="1025">
                  <c:v>174.2499999999977</c:v>
                </c:pt>
                <c:pt idx="1026">
                  <c:v>174.41999999999771</c:v>
                </c:pt>
                <c:pt idx="1027">
                  <c:v>174.58999999999759</c:v>
                </c:pt>
                <c:pt idx="1028">
                  <c:v>174.7599999999976</c:v>
                </c:pt>
                <c:pt idx="1029">
                  <c:v>174.92999999999759</c:v>
                </c:pt>
                <c:pt idx="1030">
                  <c:v>175.09999999999761</c:v>
                </c:pt>
                <c:pt idx="1031">
                  <c:v>175.26999999999759</c:v>
                </c:pt>
                <c:pt idx="1032">
                  <c:v>175.43999999999761</c:v>
                </c:pt>
                <c:pt idx="1033">
                  <c:v>175.6099999999976</c:v>
                </c:pt>
                <c:pt idx="1034">
                  <c:v>175.77999999999761</c:v>
                </c:pt>
                <c:pt idx="1035">
                  <c:v>175.94999999999749</c:v>
                </c:pt>
                <c:pt idx="1036">
                  <c:v>176.1199999999975</c:v>
                </c:pt>
                <c:pt idx="1037">
                  <c:v>176.28999999999749</c:v>
                </c:pt>
                <c:pt idx="1038">
                  <c:v>176.45999999999751</c:v>
                </c:pt>
                <c:pt idx="1039">
                  <c:v>176.62999999999749</c:v>
                </c:pt>
                <c:pt idx="1040">
                  <c:v>176.79999999999751</c:v>
                </c:pt>
                <c:pt idx="1041">
                  <c:v>176.9699999999975</c:v>
                </c:pt>
                <c:pt idx="1042">
                  <c:v>177.13999999999751</c:v>
                </c:pt>
                <c:pt idx="1043">
                  <c:v>177.30999999999739</c:v>
                </c:pt>
                <c:pt idx="1044">
                  <c:v>177.4799999999974</c:v>
                </c:pt>
                <c:pt idx="1045">
                  <c:v>177.64999999999739</c:v>
                </c:pt>
                <c:pt idx="1046">
                  <c:v>177.81999999999741</c:v>
                </c:pt>
                <c:pt idx="1047">
                  <c:v>177.98999999999739</c:v>
                </c:pt>
                <c:pt idx="1048">
                  <c:v>178.15999999999741</c:v>
                </c:pt>
                <c:pt idx="1049">
                  <c:v>178.3299999999974</c:v>
                </c:pt>
                <c:pt idx="1050">
                  <c:v>178.49999999999741</c:v>
                </c:pt>
                <c:pt idx="1051">
                  <c:v>178.66999999999729</c:v>
                </c:pt>
                <c:pt idx="1052">
                  <c:v>178.83999999999739</c:v>
                </c:pt>
                <c:pt idx="1053">
                  <c:v>179.00999999999729</c:v>
                </c:pt>
                <c:pt idx="1054">
                  <c:v>179.17999999999731</c:v>
                </c:pt>
                <c:pt idx="1055">
                  <c:v>179.34999999999729</c:v>
                </c:pt>
                <c:pt idx="1056">
                  <c:v>179.51999999999731</c:v>
                </c:pt>
                <c:pt idx="1057">
                  <c:v>179.6899999999973</c:v>
                </c:pt>
                <c:pt idx="1058">
                  <c:v>179.85999999999731</c:v>
                </c:pt>
                <c:pt idx="1059">
                  <c:v>180.02999999999719</c:v>
                </c:pt>
                <c:pt idx="1060">
                  <c:v>180.1999999999972</c:v>
                </c:pt>
                <c:pt idx="1061">
                  <c:v>180.36999999999719</c:v>
                </c:pt>
                <c:pt idx="1062">
                  <c:v>180.53999999999721</c:v>
                </c:pt>
                <c:pt idx="1063">
                  <c:v>180.70999999999719</c:v>
                </c:pt>
                <c:pt idx="1064">
                  <c:v>180.87999999999721</c:v>
                </c:pt>
                <c:pt idx="1065">
                  <c:v>181.0499999999972</c:v>
                </c:pt>
                <c:pt idx="1066">
                  <c:v>181.21999999999721</c:v>
                </c:pt>
                <c:pt idx="1067">
                  <c:v>181.3899999999972</c:v>
                </c:pt>
                <c:pt idx="1068">
                  <c:v>181.55999999999719</c:v>
                </c:pt>
                <c:pt idx="1069">
                  <c:v>181.72999999999709</c:v>
                </c:pt>
                <c:pt idx="1070">
                  <c:v>181.89999999999711</c:v>
                </c:pt>
                <c:pt idx="1071">
                  <c:v>182.06999999999709</c:v>
                </c:pt>
                <c:pt idx="1072">
                  <c:v>182.23999999999711</c:v>
                </c:pt>
                <c:pt idx="1073">
                  <c:v>182.4099999999971</c:v>
                </c:pt>
                <c:pt idx="1074">
                  <c:v>182.57999999999711</c:v>
                </c:pt>
                <c:pt idx="1075">
                  <c:v>182.74999999999699</c:v>
                </c:pt>
                <c:pt idx="1076">
                  <c:v>182.919999999997</c:v>
                </c:pt>
                <c:pt idx="1077">
                  <c:v>183.08999999999699</c:v>
                </c:pt>
                <c:pt idx="1078">
                  <c:v>183.25999999999701</c:v>
                </c:pt>
                <c:pt idx="1079">
                  <c:v>183.42999999999699</c:v>
                </c:pt>
                <c:pt idx="1080">
                  <c:v>183.59999999999701</c:v>
                </c:pt>
                <c:pt idx="1081">
                  <c:v>183.769999999997</c:v>
                </c:pt>
                <c:pt idx="1082">
                  <c:v>183.93999999999701</c:v>
                </c:pt>
                <c:pt idx="1083">
                  <c:v>184.10999999999689</c:v>
                </c:pt>
                <c:pt idx="1084">
                  <c:v>184.2799999999969</c:v>
                </c:pt>
                <c:pt idx="1085">
                  <c:v>184.44999999999689</c:v>
                </c:pt>
                <c:pt idx="1086">
                  <c:v>184.61999999999691</c:v>
                </c:pt>
                <c:pt idx="1087">
                  <c:v>184.78999999999689</c:v>
                </c:pt>
                <c:pt idx="1088">
                  <c:v>184.959999999997</c:v>
                </c:pt>
                <c:pt idx="1089">
                  <c:v>185.1299999999969</c:v>
                </c:pt>
                <c:pt idx="1090">
                  <c:v>185.29999999999691</c:v>
                </c:pt>
                <c:pt idx="1091">
                  <c:v>185.46999999999679</c:v>
                </c:pt>
                <c:pt idx="1092">
                  <c:v>185.6399999999968</c:v>
                </c:pt>
                <c:pt idx="1093">
                  <c:v>185.80999999999679</c:v>
                </c:pt>
                <c:pt idx="1094">
                  <c:v>185.97999999999681</c:v>
                </c:pt>
                <c:pt idx="1095">
                  <c:v>186.14999999999679</c:v>
                </c:pt>
                <c:pt idx="1096">
                  <c:v>186.31999999999681</c:v>
                </c:pt>
                <c:pt idx="1097">
                  <c:v>186.4899999999968</c:v>
                </c:pt>
                <c:pt idx="1098">
                  <c:v>186.65999999999681</c:v>
                </c:pt>
                <c:pt idx="1099">
                  <c:v>186.8299999999968</c:v>
                </c:pt>
                <c:pt idx="1100">
                  <c:v>186.99999999999679</c:v>
                </c:pt>
                <c:pt idx="1101">
                  <c:v>187.16999999999669</c:v>
                </c:pt>
                <c:pt idx="1102">
                  <c:v>187.33999999999671</c:v>
                </c:pt>
                <c:pt idx="1103">
                  <c:v>187.50999999999669</c:v>
                </c:pt>
                <c:pt idx="1104">
                  <c:v>187.67999999999671</c:v>
                </c:pt>
                <c:pt idx="1105">
                  <c:v>187.8499999999967</c:v>
                </c:pt>
                <c:pt idx="1106">
                  <c:v>188.01999999999671</c:v>
                </c:pt>
                <c:pt idx="1107">
                  <c:v>188.18999999999659</c:v>
                </c:pt>
                <c:pt idx="1108">
                  <c:v>188.35999999999669</c:v>
                </c:pt>
                <c:pt idx="1109">
                  <c:v>188.52999999999659</c:v>
                </c:pt>
                <c:pt idx="1110">
                  <c:v>188.69999999999661</c:v>
                </c:pt>
                <c:pt idx="1111">
                  <c:v>188.86999999999659</c:v>
                </c:pt>
                <c:pt idx="1112">
                  <c:v>189.03999999999661</c:v>
                </c:pt>
                <c:pt idx="1113">
                  <c:v>189.2099999999966</c:v>
                </c:pt>
                <c:pt idx="1114">
                  <c:v>189.37999999999661</c:v>
                </c:pt>
                <c:pt idx="1115">
                  <c:v>189.54999999999649</c:v>
                </c:pt>
                <c:pt idx="1116">
                  <c:v>189.7199999999965</c:v>
                </c:pt>
                <c:pt idx="1117">
                  <c:v>189.8899999999966</c:v>
                </c:pt>
                <c:pt idx="1118">
                  <c:v>190.05999999999651</c:v>
                </c:pt>
                <c:pt idx="1119">
                  <c:v>190.22999999999649</c:v>
                </c:pt>
                <c:pt idx="1120">
                  <c:v>190.39999999999651</c:v>
                </c:pt>
                <c:pt idx="1121">
                  <c:v>190.5699999999965</c:v>
                </c:pt>
                <c:pt idx="1122">
                  <c:v>190.73999999999651</c:v>
                </c:pt>
                <c:pt idx="1123">
                  <c:v>190.90999999999639</c:v>
                </c:pt>
                <c:pt idx="1124">
                  <c:v>191.0799999999964</c:v>
                </c:pt>
                <c:pt idx="1125">
                  <c:v>191.24999999999639</c:v>
                </c:pt>
                <c:pt idx="1126">
                  <c:v>191.41999999999641</c:v>
                </c:pt>
                <c:pt idx="1127">
                  <c:v>191.58999999999639</c:v>
                </c:pt>
                <c:pt idx="1128">
                  <c:v>191.75999999999641</c:v>
                </c:pt>
                <c:pt idx="1129">
                  <c:v>191.9299999999964</c:v>
                </c:pt>
                <c:pt idx="1130">
                  <c:v>192.09999999999641</c:v>
                </c:pt>
                <c:pt idx="1131">
                  <c:v>192.26999999999629</c:v>
                </c:pt>
                <c:pt idx="1132">
                  <c:v>192.43999999999639</c:v>
                </c:pt>
                <c:pt idx="1133">
                  <c:v>192.60999999999629</c:v>
                </c:pt>
                <c:pt idx="1134">
                  <c:v>192.77999999999631</c:v>
                </c:pt>
                <c:pt idx="1135">
                  <c:v>192.94999999999629</c:v>
                </c:pt>
                <c:pt idx="1136">
                  <c:v>193.11999999999631</c:v>
                </c:pt>
                <c:pt idx="1137">
                  <c:v>193.2899999999963</c:v>
                </c:pt>
                <c:pt idx="1138">
                  <c:v>193.45999999999631</c:v>
                </c:pt>
                <c:pt idx="1139">
                  <c:v>193.62999999999619</c:v>
                </c:pt>
                <c:pt idx="1140">
                  <c:v>193.7999999999962</c:v>
                </c:pt>
                <c:pt idx="1141">
                  <c:v>193.96999999999619</c:v>
                </c:pt>
                <c:pt idx="1142">
                  <c:v>194.13999999999621</c:v>
                </c:pt>
                <c:pt idx="1143">
                  <c:v>194.30999999999619</c:v>
                </c:pt>
                <c:pt idx="1144">
                  <c:v>194.47999999999621</c:v>
                </c:pt>
                <c:pt idx="1145">
                  <c:v>194.6499999999962</c:v>
                </c:pt>
                <c:pt idx="1146">
                  <c:v>194.81999999999621</c:v>
                </c:pt>
                <c:pt idx="1147">
                  <c:v>194.9899999999962</c:v>
                </c:pt>
                <c:pt idx="1148">
                  <c:v>195.15999999999619</c:v>
                </c:pt>
                <c:pt idx="1149">
                  <c:v>195.3299999999962</c:v>
                </c:pt>
                <c:pt idx="1150">
                  <c:v>195.49999999999611</c:v>
                </c:pt>
                <c:pt idx="1151">
                  <c:v>195.66999999999609</c:v>
                </c:pt>
                <c:pt idx="1152">
                  <c:v>195.83999999999611</c:v>
                </c:pt>
                <c:pt idx="1153">
                  <c:v>196.0099999999961</c:v>
                </c:pt>
                <c:pt idx="1154">
                  <c:v>196.17999999999611</c:v>
                </c:pt>
                <c:pt idx="1155">
                  <c:v>196.34999999999599</c:v>
                </c:pt>
                <c:pt idx="1156">
                  <c:v>196.519999999996</c:v>
                </c:pt>
                <c:pt idx="1157">
                  <c:v>196.68999999999599</c:v>
                </c:pt>
                <c:pt idx="1158">
                  <c:v>196.85999999999601</c:v>
                </c:pt>
                <c:pt idx="1159">
                  <c:v>197.02999999999599</c:v>
                </c:pt>
                <c:pt idx="1160">
                  <c:v>197.19999999999601</c:v>
                </c:pt>
                <c:pt idx="1161">
                  <c:v>197.369999999996</c:v>
                </c:pt>
                <c:pt idx="1162">
                  <c:v>197.53999999999601</c:v>
                </c:pt>
                <c:pt idx="1163">
                  <c:v>197.70999999999589</c:v>
                </c:pt>
                <c:pt idx="1164">
                  <c:v>197.87999999999599</c:v>
                </c:pt>
                <c:pt idx="1165">
                  <c:v>198.04999999999589</c:v>
                </c:pt>
                <c:pt idx="1166">
                  <c:v>198.21999999999591</c:v>
                </c:pt>
                <c:pt idx="1167">
                  <c:v>198.38999999999601</c:v>
                </c:pt>
                <c:pt idx="1168">
                  <c:v>198.55999999999599</c:v>
                </c:pt>
                <c:pt idx="1169">
                  <c:v>198.7299999999959</c:v>
                </c:pt>
                <c:pt idx="1170">
                  <c:v>198.899999999996</c:v>
                </c:pt>
                <c:pt idx="1171">
                  <c:v>199.06999999999579</c:v>
                </c:pt>
                <c:pt idx="1172">
                  <c:v>199.2399999999958</c:v>
                </c:pt>
                <c:pt idx="1173">
                  <c:v>199.40999999999579</c:v>
                </c:pt>
                <c:pt idx="1174">
                  <c:v>199.57999999999581</c:v>
                </c:pt>
                <c:pt idx="1175">
                  <c:v>199.74999999999579</c:v>
                </c:pt>
                <c:pt idx="1176">
                  <c:v>199.91999999999581</c:v>
                </c:pt>
                <c:pt idx="1177">
                  <c:v>200.0899999999958</c:v>
                </c:pt>
                <c:pt idx="1178">
                  <c:v>200.25999999999581</c:v>
                </c:pt>
                <c:pt idx="1179">
                  <c:v>200.4299999999958</c:v>
                </c:pt>
                <c:pt idx="1180">
                  <c:v>200.59999999999579</c:v>
                </c:pt>
                <c:pt idx="1181">
                  <c:v>200.76999999999569</c:v>
                </c:pt>
                <c:pt idx="1182">
                  <c:v>200.93999999999571</c:v>
                </c:pt>
                <c:pt idx="1183">
                  <c:v>201.10999999999569</c:v>
                </c:pt>
                <c:pt idx="1184">
                  <c:v>201.27999999999571</c:v>
                </c:pt>
                <c:pt idx="1185">
                  <c:v>201.4499999999957</c:v>
                </c:pt>
                <c:pt idx="1186">
                  <c:v>201.61999999999571</c:v>
                </c:pt>
                <c:pt idx="1187">
                  <c:v>201.78999999999559</c:v>
                </c:pt>
                <c:pt idx="1188">
                  <c:v>201.95999999999569</c:v>
                </c:pt>
                <c:pt idx="1189">
                  <c:v>202.12999999999559</c:v>
                </c:pt>
                <c:pt idx="1190">
                  <c:v>202.29999999999561</c:v>
                </c:pt>
                <c:pt idx="1191">
                  <c:v>202.46999999999559</c:v>
                </c:pt>
                <c:pt idx="1192">
                  <c:v>202.63999999999561</c:v>
                </c:pt>
                <c:pt idx="1193">
                  <c:v>202.8099999999956</c:v>
                </c:pt>
                <c:pt idx="1194">
                  <c:v>202.97999999999561</c:v>
                </c:pt>
                <c:pt idx="1195">
                  <c:v>203.14999999999549</c:v>
                </c:pt>
                <c:pt idx="1196">
                  <c:v>203.31999999999559</c:v>
                </c:pt>
                <c:pt idx="1197">
                  <c:v>203.4899999999956</c:v>
                </c:pt>
                <c:pt idx="1198">
                  <c:v>203.65999999999551</c:v>
                </c:pt>
                <c:pt idx="1199">
                  <c:v>203.82999999999561</c:v>
                </c:pt>
                <c:pt idx="1200">
                  <c:v>203.99999999999551</c:v>
                </c:pt>
                <c:pt idx="1201">
                  <c:v>204.1699999999955</c:v>
                </c:pt>
                <c:pt idx="1202">
                  <c:v>204.33999999999551</c:v>
                </c:pt>
                <c:pt idx="1203">
                  <c:v>204.50999999999539</c:v>
                </c:pt>
                <c:pt idx="1204">
                  <c:v>204.6799999999954</c:v>
                </c:pt>
                <c:pt idx="1205">
                  <c:v>204.84999999999539</c:v>
                </c:pt>
                <c:pt idx="1206">
                  <c:v>205.01999999999541</c:v>
                </c:pt>
                <c:pt idx="1207">
                  <c:v>205.18999999999539</c:v>
                </c:pt>
                <c:pt idx="1208">
                  <c:v>205.35999999999541</c:v>
                </c:pt>
                <c:pt idx="1209">
                  <c:v>205.5299999999954</c:v>
                </c:pt>
                <c:pt idx="1210">
                  <c:v>205.69999999999541</c:v>
                </c:pt>
                <c:pt idx="1211">
                  <c:v>205.8699999999954</c:v>
                </c:pt>
                <c:pt idx="1212">
                  <c:v>206.03999999999539</c:v>
                </c:pt>
                <c:pt idx="1213">
                  <c:v>206.20999999999529</c:v>
                </c:pt>
                <c:pt idx="1214">
                  <c:v>206.37999999999531</c:v>
                </c:pt>
                <c:pt idx="1215">
                  <c:v>206.54999999999529</c:v>
                </c:pt>
                <c:pt idx="1216">
                  <c:v>206.71999999999531</c:v>
                </c:pt>
                <c:pt idx="1217">
                  <c:v>206.8899999999953</c:v>
                </c:pt>
                <c:pt idx="1218">
                  <c:v>207.05999999999531</c:v>
                </c:pt>
                <c:pt idx="1219">
                  <c:v>207.22999999999519</c:v>
                </c:pt>
                <c:pt idx="1220">
                  <c:v>207.39999999999529</c:v>
                </c:pt>
                <c:pt idx="1221">
                  <c:v>207.56999999999519</c:v>
                </c:pt>
                <c:pt idx="1222">
                  <c:v>207.73999999999521</c:v>
                </c:pt>
                <c:pt idx="1223">
                  <c:v>207.90999999999519</c:v>
                </c:pt>
                <c:pt idx="1224">
                  <c:v>208.07999999999521</c:v>
                </c:pt>
                <c:pt idx="1225">
                  <c:v>208.2499999999952</c:v>
                </c:pt>
                <c:pt idx="1226">
                  <c:v>208.41999999999521</c:v>
                </c:pt>
                <c:pt idx="1227">
                  <c:v>208.5899999999952</c:v>
                </c:pt>
                <c:pt idx="1228">
                  <c:v>208.75999999999519</c:v>
                </c:pt>
                <c:pt idx="1229">
                  <c:v>208.9299999999952</c:v>
                </c:pt>
                <c:pt idx="1230">
                  <c:v>209.09999999999511</c:v>
                </c:pt>
                <c:pt idx="1231">
                  <c:v>209.26999999999509</c:v>
                </c:pt>
                <c:pt idx="1232">
                  <c:v>209.43999999999511</c:v>
                </c:pt>
                <c:pt idx="1233">
                  <c:v>209.6099999999951</c:v>
                </c:pt>
                <c:pt idx="1234">
                  <c:v>209.77999999999511</c:v>
                </c:pt>
                <c:pt idx="1235">
                  <c:v>209.94999999999499</c:v>
                </c:pt>
                <c:pt idx="1236">
                  <c:v>210.119999999995</c:v>
                </c:pt>
                <c:pt idx="1237">
                  <c:v>210.28999999999499</c:v>
                </c:pt>
                <c:pt idx="1238">
                  <c:v>210.45999999999501</c:v>
                </c:pt>
                <c:pt idx="1239">
                  <c:v>210.62999999999499</c:v>
                </c:pt>
                <c:pt idx="1240">
                  <c:v>210.79999999999501</c:v>
                </c:pt>
                <c:pt idx="1241">
                  <c:v>210.969999999995</c:v>
                </c:pt>
                <c:pt idx="1242">
                  <c:v>211.13999999999501</c:v>
                </c:pt>
                <c:pt idx="1243">
                  <c:v>211.309999999995</c:v>
                </c:pt>
                <c:pt idx="1244">
                  <c:v>211.47999999999499</c:v>
                </c:pt>
                <c:pt idx="1245">
                  <c:v>211.64999999999489</c:v>
                </c:pt>
                <c:pt idx="1246">
                  <c:v>211.81999999999499</c:v>
                </c:pt>
                <c:pt idx="1247">
                  <c:v>211.98999999999501</c:v>
                </c:pt>
                <c:pt idx="1248">
                  <c:v>212.15999999999499</c:v>
                </c:pt>
                <c:pt idx="1249">
                  <c:v>212.32999999999501</c:v>
                </c:pt>
                <c:pt idx="1250">
                  <c:v>212.499999999995</c:v>
                </c:pt>
                <c:pt idx="1251">
                  <c:v>212.66999999999479</c:v>
                </c:pt>
                <c:pt idx="1252">
                  <c:v>212.839999999995</c:v>
                </c:pt>
                <c:pt idx="1253">
                  <c:v>213.00999999999479</c:v>
                </c:pt>
                <c:pt idx="1254">
                  <c:v>213.17999999999481</c:v>
                </c:pt>
                <c:pt idx="1255">
                  <c:v>213.34999999999479</c:v>
                </c:pt>
                <c:pt idx="1256">
                  <c:v>213.51999999999481</c:v>
                </c:pt>
                <c:pt idx="1257">
                  <c:v>213.6899999999948</c:v>
                </c:pt>
                <c:pt idx="1258">
                  <c:v>213.85999999999481</c:v>
                </c:pt>
                <c:pt idx="1259">
                  <c:v>214.0299999999948</c:v>
                </c:pt>
                <c:pt idx="1260">
                  <c:v>214.19999999999479</c:v>
                </c:pt>
                <c:pt idx="1261">
                  <c:v>214.3699999999948</c:v>
                </c:pt>
                <c:pt idx="1262">
                  <c:v>214.53999999999471</c:v>
                </c:pt>
                <c:pt idx="1263">
                  <c:v>214.70999999999469</c:v>
                </c:pt>
                <c:pt idx="1264">
                  <c:v>214.87999999999471</c:v>
                </c:pt>
                <c:pt idx="1265">
                  <c:v>215.0499999999947</c:v>
                </c:pt>
                <c:pt idx="1266">
                  <c:v>215.21999999999471</c:v>
                </c:pt>
                <c:pt idx="1267">
                  <c:v>215.3899999999947</c:v>
                </c:pt>
                <c:pt idx="1268">
                  <c:v>215.55999999999469</c:v>
                </c:pt>
                <c:pt idx="1269">
                  <c:v>215.72999999999459</c:v>
                </c:pt>
                <c:pt idx="1270">
                  <c:v>215.89999999999461</c:v>
                </c:pt>
                <c:pt idx="1271">
                  <c:v>216.06999999999459</c:v>
                </c:pt>
                <c:pt idx="1272">
                  <c:v>216.23999999999461</c:v>
                </c:pt>
                <c:pt idx="1273">
                  <c:v>216.4099999999946</c:v>
                </c:pt>
                <c:pt idx="1274">
                  <c:v>216.57999999999461</c:v>
                </c:pt>
                <c:pt idx="1275">
                  <c:v>216.74999999999449</c:v>
                </c:pt>
                <c:pt idx="1276">
                  <c:v>216.91999999999459</c:v>
                </c:pt>
                <c:pt idx="1277">
                  <c:v>217.0899999999946</c:v>
                </c:pt>
                <c:pt idx="1278">
                  <c:v>217.25999999999451</c:v>
                </c:pt>
                <c:pt idx="1279">
                  <c:v>217.42999999999449</c:v>
                </c:pt>
                <c:pt idx="1280">
                  <c:v>217.59999999999451</c:v>
                </c:pt>
                <c:pt idx="1281">
                  <c:v>217.7699999999945</c:v>
                </c:pt>
                <c:pt idx="1282">
                  <c:v>217.93999999999451</c:v>
                </c:pt>
                <c:pt idx="1283">
                  <c:v>218.10999999999439</c:v>
                </c:pt>
                <c:pt idx="1284">
                  <c:v>218.2799999999944</c:v>
                </c:pt>
                <c:pt idx="1285">
                  <c:v>218.44999999999439</c:v>
                </c:pt>
                <c:pt idx="1286">
                  <c:v>218.61999999999441</c:v>
                </c:pt>
                <c:pt idx="1287">
                  <c:v>218.78999999999439</c:v>
                </c:pt>
                <c:pt idx="1288">
                  <c:v>218.95999999999441</c:v>
                </c:pt>
                <c:pt idx="1289">
                  <c:v>219.1299999999944</c:v>
                </c:pt>
                <c:pt idx="1290">
                  <c:v>219.29999999999441</c:v>
                </c:pt>
                <c:pt idx="1291">
                  <c:v>219.4699999999944</c:v>
                </c:pt>
                <c:pt idx="1292">
                  <c:v>219.63999999999439</c:v>
                </c:pt>
                <c:pt idx="1293">
                  <c:v>219.8099999999944</c:v>
                </c:pt>
                <c:pt idx="1294">
                  <c:v>219.97999999999431</c:v>
                </c:pt>
                <c:pt idx="1295">
                  <c:v>220.14999999999429</c:v>
                </c:pt>
                <c:pt idx="1296">
                  <c:v>220.31999999999431</c:v>
                </c:pt>
                <c:pt idx="1297">
                  <c:v>220.4899999999943</c:v>
                </c:pt>
                <c:pt idx="1298">
                  <c:v>220.65999999999431</c:v>
                </c:pt>
                <c:pt idx="1299">
                  <c:v>220.8299999999943</c:v>
                </c:pt>
                <c:pt idx="1300">
                  <c:v>220.99999999999429</c:v>
                </c:pt>
                <c:pt idx="1301">
                  <c:v>221.16999999999419</c:v>
                </c:pt>
                <c:pt idx="1302">
                  <c:v>221.33999999999421</c:v>
                </c:pt>
                <c:pt idx="1303">
                  <c:v>221.50999999999419</c:v>
                </c:pt>
                <c:pt idx="1304">
                  <c:v>221.67999999999421</c:v>
                </c:pt>
                <c:pt idx="1305">
                  <c:v>221.8499999999942</c:v>
                </c:pt>
                <c:pt idx="1306">
                  <c:v>222.01999999999421</c:v>
                </c:pt>
                <c:pt idx="1307">
                  <c:v>222.1899999999942</c:v>
                </c:pt>
                <c:pt idx="1308">
                  <c:v>222.35999999999419</c:v>
                </c:pt>
                <c:pt idx="1309">
                  <c:v>222.5299999999942</c:v>
                </c:pt>
                <c:pt idx="1310">
                  <c:v>222.69999999999411</c:v>
                </c:pt>
                <c:pt idx="1311">
                  <c:v>222.86999999999409</c:v>
                </c:pt>
                <c:pt idx="1312">
                  <c:v>223.03999999999411</c:v>
                </c:pt>
                <c:pt idx="1313">
                  <c:v>223.2099999999941</c:v>
                </c:pt>
                <c:pt idx="1314">
                  <c:v>223.37999999999411</c:v>
                </c:pt>
                <c:pt idx="1315">
                  <c:v>223.54999999999399</c:v>
                </c:pt>
                <c:pt idx="1316">
                  <c:v>223.719999999994</c:v>
                </c:pt>
                <c:pt idx="1317">
                  <c:v>223.8899999999941</c:v>
                </c:pt>
                <c:pt idx="1318">
                  <c:v>224.05999999999401</c:v>
                </c:pt>
                <c:pt idx="1319">
                  <c:v>224.22999999999399</c:v>
                </c:pt>
                <c:pt idx="1320">
                  <c:v>224.39999999999401</c:v>
                </c:pt>
                <c:pt idx="1321">
                  <c:v>224.569999999994</c:v>
                </c:pt>
                <c:pt idx="1322">
                  <c:v>224.73999999999401</c:v>
                </c:pt>
                <c:pt idx="1323">
                  <c:v>224.909999999994</c:v>
                </c:pt>
                <c:pt idx="1324">
                  <c:v>225.07999999999399</c:v>
                </c:pt>
                <c:pt idx="1325">
                  <c:v>225.24999999999389</c:v>
                </c:pt>
                <c:pt idx="1326">
                  <c:v>225.41999999999399</c:v>
                </c:pt>
                <c:pt idx="1327">
                  <c:v>225.58999999999401</c:v>
                </c:pt>
                <c:pt idx="1328">
                  <c:v>225.75999999999399</c:v>
                </c:pt>
                <c:pt idx="1329">
                  <c:v>225.92999999999401</c:v>
                </c:pt>
                <c:pt idx="1330">
                  <c:v>226.099999999994</c:v>
                </c:pt>
                <c:pt idx="1331">
                  <c:v>226.26999999999379</c:v>
                </c:pt>
                <c:pt idx="1332">
                  <c:v>226.439999999994</c:v>
                </c:pt>
                <c:pt idx="1333">
                  <c:v>226.60999999999379</c:v>
                </c:pt>
                <c:pt idx="1334">
                  <c:v>226.77999999999381</c:v>
                </c:pt>
                <c:pt idx="1335">
                  <c:v>226.94999999999379</c:v>
                </c:pt>
                <c:pt idx="1336">
                  <c:v>227.11999999999381</c:v>
                </c:pt>
                <c:pt idx="1337">
                  <c:v>227.2899999999938</c:v>
                </c:pt>
                <c:pt idx="1338">
                  <c:v>227.45999999999381</c:v>
                </c:pt>
                <c:pt idx="1339">
                  <c:v>227.6299999999938</c:v>
                </c:pt>
                <c:pt idx="1340">
                  <c:v>227.79999999999379</c:v>
                </c:pt>
                <c:pt idx="1341">
                  <c:v>227.9699999999938</c:v>
                </c:pt>
                <c:pt idx="1342">
                  <c:v>228.13999999999371</c:v>
                </c:pt>
                <c:pt idx="1343">
                  <c:v>228.30999999999369</c:v>
                </c:pt>
                <c:pt idx="1344">
                  <c:v>228.47999999999371</c:v>
                </c:pt>
                <c:pt idx="1345">
                  <c:v>228.6499999999937</c:v>
                </c:pt>
                <c:pt idx="1346">
                  <c:v>228.81999999999371</c:v>
                </c:pt>
                <c:pt idx="1347">
                  <c:v>228.9899999999937</c:v>
                </c:pt>
                <c:pt idx="1348">
                  <c:v>229.15999999999369</c:v>
                </c:pt>
                <c:pt idx="1349">
                  <c:v>229.3299999999937</c:v>
                </c:pt>
                <c:pt idx="1350">
                  <c:v>229.49999999999361</c:v>
                </c:pt>
                <c:pt idx="1351">
                  <c:v>229.66999999999359</c:v>
                </c:pt>
                <c:pt idx="1352">
                  <c:v>229.83999999999361</c:v>
                </c:pt>
                <c:pt idx="1353">
                  <c:v>230.0099999999936</c:v>
                </c:pt>
                <c:pt idx="1354">
                  <c:v>230.17999999999361</c:v>
                </c:pt>
                <c:pt idx="1355">
                  <c:v>230.3499999999936</c:v>
                </c:pt>
                <c:pt idx="1356">
                  <c:v>230.51999999999359</c:v>
                </c:pt>
                <c:pt idx="1357">
                  <c:v>230.6899999999936</c:v>
                </c:pt>
                <c:pt idx="1358">
                  <c:v>230.85999999999359</c:v>
                </c:pt>
                <c:pt idx="1359">
                  <c:v>231.02999999999349</c:v>
                </c:pt>
                <c:pt idx="1360">
                  <c:v>231.19999999999351</c:v>
                </c:pt>
                <c:pt idx="1361">
                  <c:v>231.3699999999935</c:v>
                </c:pt>
                <c:pt idx="1362">
                  <c:v>231.53999999999351</c:v>
                </c:pt>
                <c:pt idx="1363">
                  <c:v>231.70999999999341</c:v>
                </c:pt>
                <c:pt idx="1364">
                  <c:v>231.87999999999349</c:v>
                </c:pt>
                <c:pt idx="1365">
                  <c:v>232.04999999999339</c:v>
                </c:pt>
                <c:pt idx="1366">
                  <c:v>232.21999999999341</c:v>
                </c:pt>
                <c:pt idx="1367">
                  <c:v>232.38999999999339</c:v>
                </c:pt>
                <c:pt idx="1368">
                  <c:v>232.55999999999341</c:v>
                </c:pt>
                <c:pt idx="1369">
                  <c:v>232.7299999999934</c:v>
                </c:pt>
                <c:pt idx="1370">
                  <c:v>232.89999999999341</c:v>
                </c:pt>
                <c:pt idx="1371">
                  <c:v>233.0699999999934</c:v>
                </c:pt>
                <c:pt idx="1372">
                  <c:v>233.23999999999339</c:v>
                </c:pt>
                <c:pt idx="1373">
                  <c:v>233.4099999999934</c:v>
                </c:pt>
                <c:pt idx="1374">
                  <c:v>233.5799999999933</c:v>
                </c:pt>
                <c:pt idx="1375">
                  <c:v>233.74999999999329</c:v>
                </c:pt>
                <c:pt idx="1376">
                  <c:v>233.91999999999331</c:v>
                </c:pt>
                <c:pt idx="1377">
                  <c:v>234.0899999999933</c:v>
                </c:pt>
                <c:pt idx="1378">
                  <c:v>234.25999999999331</c:v>
                </c:pt>
                <c:pt idx="1379">
                  <c:v>234.4299999999933</c:v>
                </c:pt>
                <c:pt idx="1380">
                  <c:v>234.59999999999329</c:v>
                </c:pt>
                <c:pt idx="1381">
                  <c:v>234.76999999999319</c:v>
                </c:pt>
                <c:pt idx="1382">
                  <c:v>234.9399999999932</c:v>
                </c:pt>
                <c:pt idx="1383">
                  <c:v>235.10999999999319</c:v>
                </c:pt>
                <c:pt idx="1384">
                  <c:v>235.27999999999321</c:v>
                </c:pt>
                <c:pt idx="1385">
                  <c:v>235.4499999999932</c:v>
                </c:pt>
                <c:pt idx="1386">
                  <c:v>235.61999999999321</c:v>
                </c:pt>
                <c:pt idx="1387">
                  <c:v>235.7899999999932</c:v>
                </c:pt>
                <c:pt idx="1388">
                  <c:v>235.95999999999319</c:v>
                </c:pt>
                <c:pt idx="1389">
                  <c:v>236.1299999999932</c:v>
                </c:pt>
                <c:pt idx="1390">
                  <c:v>236.2999999999931</c:v>
                </c:pt>
                <c:pt idx="1391">
                  <c:v>236.46999999999309</c:v>
                </c:pt>
                <c:pt idx="1392">
                  <c:v>236.63999999999311</c:v>
                </c:pt>
                <c:pt idx="1393">
                  <c:v>236.8099999999931</c:v>
                </c:pt>
                <c:pt idx="1394">
                  <c:v>236.97999999999311</c:v>
                </c:pt>
                <c:pt idx="1395">
                  <c:v>237.14999999999301</c:v>
                </c:pt>
                <c:pt idx="1396">
                  <c:v>237.31999999999309</c:v>
                </c:pt>
                <c:pt idx="1397">
                  <c:v>237.4899999999931</c:v>
                </c:pt>
                <c:pt idx="1398">
                  <c:v>237.659999999993</c:v>
                </c:pt>
                <c:pt idx="1399">
                  <c:v>237.82999999999299</c:v>
                </c:pt>
                <c:pt idx="1400">
                  <c:v>237.99999999999301</c:v>
                </c:pt>
                <c:pt idx="1401">
                  <c:v>238.169999999993</c:v>
                </c:pt>
                <c:pt idx="1402">
                  <c:v>238.33999999999301</c:v>
                </c:pt>
                <c:pt idx="1403">
                  <c:v>238.50999999999291</c:v>
                </c:pt>
                <c:pt idx="1404">
                  <c:v>238.6799999999929</c:v>
                </c:pt>
                <c:pt idx="1405">
                  <c:v>238.84999999999289</c:v>
                </c:pt>
                <c:pt idx="1406">
                  <c:v>239.0199999999929</c:v>
                </c:pt>
                <c:pt idx="1407">
                  <c:v>239.18999999999289</c:v>
                </c:pt>
                <c:pt idx="1408">
                  <c:v>239.35999999999299</c:v>
                </c:pt>
                <c:pt idx="1409">
                  <c:v>239.5299999999929</c:v>
                </c:pt>
                <c:pt idx="1410">
                  <c:v>239.69999999999291</c:v>
                </c:pt>
                <c:pt idx="1411">
                  <c:v>239.86999999999281</c:v>
                </c:pt>
                <c:pt idx="1412">
                  <c:v>240.0399999999928</c:v>
                </c:pt>
                <c:pt idx="1413">
                  <c:v>240.20999999999279</c:v>
                </c:pt>
                <c:pt idx="1414">
                  <c:v>240.3799999999928</c:v>
                </c:pt>
                <c:pt idx="1415">
                  <c:v>240.54999999999279</c:v>
                </c:pt>
                <c:pt idx="1416">
                  <c:v>240.71999999999281</c:v>
                </c:pt>
                <c:pt idx="1417">
                  <c:v>240.8899999999928</c:v>
                </c:pt>
                <c:pt idx="1418">
                  <c:v>241.05999999999281</c:v>
                </c:pt>
                <c:pt idx="1419">
                  <c:v>241.22999999999271</c:v>
                </c:pt>
                <c:pt idx="1420">
                  <c:v>241.39999999999279</c:v>
                </c:pt>
                <c:pt idx="1421">
                  <c:v>241.56999999999269</c:v>
                </c:pt>
                <c:pt idx="1422">
                  <c:v>241.7399999999927</c:v>
                </c:pt>
                <c:pt idx="1423">
                  <c:v>241.90999999999269</c:v>
                </c:pt>
                <c:pt idx="1424">
                  <c:v>242.07999999999271</c:v>
                </c:pt>
                <c:pt idx="1425">
                  <c:v>242.2499999999927</c:v>
                </c:pt>
                <c:pt idx="1426">
                  <c:v>242.41999999999271</c:v>
                </c:pt>
                <c:pt idx="1427">
                  <c:v>242.58999999999261</c:v>
                </c:pt>
                <c:pt idx="1428">
                  <c:v>242.7599999999926</c:v>
                </c:pt>
                <c:pt idx="1429">
                  <c:v>242.92999999999259</c:v>
                </c:pt>
                <c:pt idx="1430">
                  <c:v>243.0999999999926</c:v>
                </c:pt>
                <c:pt idx="1431">
                  <c:v>243.26999999999259</c:v>
                </c:pt>
                <c:pt idx="1432">
                  <c:v>243.43999999999261</c:v>
                </c:pt>
                <c:pt idx="1433">
                  <c:v>243.6099999999926</c:v>
                </c:pt>
                <c:pt idx="1434">
                  <c:v>243.77999999999261</c:v>
                </c:pt>
                <c:pt idx="1435">
                  <c:v>243.94999999999251</c:v>
                </c:pt>
                <c:pt idx="1436">
                  <c:v>244.1199999999925</c:v>
                </c:pt>
                <c:pt idx="1437">
                  <c:v>244.28999999999249</c:v>
                </c:pt>
                <c:pt idx="1438">
                  <c:v>244.4599999999925</c:v>
                </c:pt>
                <c:pt idx="1439">
                  <c:v>244.62999999999249</c:v>
                </c:pt>
                <c:pt idx="1440">
                  <c:v>244.79999999999251</c:v>
                </c:pt>
                <c:pt idx="1441">
                  <c:v>244.9699999999925</c:v>
                </c:pt>
                <c:pt idx="1442">
                  <c:v>245.13999999999251</c:v>
                </c:pt>
                <c:pt idx="1443">
                  <c:v>245.30999999999241</c:v>
                </c:pt>
                <c:pt idx="1444">
                  <c:v>245.4799999999924</c:v>
                </c:pt>
                <c:pt idx="1445">
                  <c:v>245.64999999999239</c:v>
                </c:pt>
                <c:pt idx="1446">
                  <c:v>245.8199999999924</c:v>
                </c:pt>
                <c:pt idx="1447">
                  <c:v>245.98999999999239</c:v>
                </c:pt>
                <c:pt idx="1448">
                  <c:v>246.15999999999241</c:v>
                </c:pt>
                <c:pt idx="1449">
                  <c:v>246.3299999999924</c:v>
                </c:pt>
                <c:pt idx="1450">
                  <c:v>246.49999999999241</c:v>
                </c:pt>
                <c:pt idx="1451">
                  <c:v>246.66999999999231</c:v>
                </c:pt>
                <c:pt idx="1452">
                  <c:v>246.83999999999239</c:v>
                </c:pt>
                <c:pt idx="1453">
                  <c:v>247.00999999999229</c:v>
                </c:pt>
                <c:pt idx="1454">
                  <c:v>247.1799999999923</c:v>
                </c:pt>
                <c:pt idx="1455">
                  <c:v>247.34999999999229</c:v>
                </c:pt>
                <c:pt idx="1456">
                  <c:v>247.51999999999231</c:v>
                </c:pt>
                <c:pt idx="1457">
                  <c:v>247.6899999999923</c:v>
                </c:pt>
                <c:pt idx="1458">
                  <c:v>247.85999999999231</c:v>
                </c:pt>
                <c:pt idx="1459">
                  <c:v>248.02999999999221</c:v>
                </c:pt>
                <c:pt idx="1460">
                  <c:v>248.1999999999922</c:v>
                </c:pt>
                <c:pt idx="1461">
                  <c:v>248.36999999999219</c:v>
                </c:pt>
                <c:pt idx="1462">
                  <c:v>248.5399999999922</c:v>
                </c:pt>
                <c:pt idx="1463">
                  <c:v>248.70999999999219</c:v>
                </c:pt>
                <c:pt idx="1464">
                  <c:v>248.87999999999221</c:v>
                </c:pt>
                <c:pt idx="1465">
                  <c:v>249.0499999999922</c:v>
                </c:pt>
                <c:pt idx="1466">
                  <c:v>249.21999999999221</c:v>
                </c:pt>
                <c:pt idx="1467">
                  <c:v>249.3899999999922</c:v>
                </c:pt>
                <c:pt idx="1468">
                  <c:v>249.55999999999219</c:v>
                </c:pt>
                <c:pt idx="1469">
                  <c:v>249.72999999999209</c:v>
                </c:pt>
                <c:pt idx="1470">
                  <c:v>249.8999999999921</c:v>
                </c:pt>
                <c:pt idx="1471">
                  <c:v>250.06999999999209</c:v>
                </c:pt>
                <c:pt idx="1472">
                  <c:v>250.23999999999211</c:v>
                </c:pt>
                <c:pt idx="1473">
                  <c:v>250.4099999999921</c:v>
                </c:pt>
                <c:pt idx="1474">
                  <c:v>250.57999999999211</c:v>
                </c:pt>
                <c:pt idx="1475">
                  <c:v>250.74999999999201</c:v>
                </c:pt>
                <c:pt idx="1476">
                  <c:v>250.919999999992</c:v>
                </c:pt>
                <c:pt idx="1477">
                  <c:v>251.08999999999199</c:v>
                </c:pt>
                <c:pt idx="1478">
                  <c:v>251.259999999992</c:v>
                </c:pt>
                <c:pt idx="1479">
                  <c:v>251.42999999999199</c:v>
                </c:pt>
                <c:pt idx="1480">
                  <c:v>251.59999999999201</c:v>
                </c:pt>
                <c:pt idx="1481">
                  <c:v>251.769999999992</c:v>
                </c:pt>
                <c:pt idx="1482">
                  <c:v>251.93999999999201</c:v>
                </c:pt>
                <c:pt idx="1483">
                  <c:v>252.10999999999191</c:v>
                </c:pt>
                <c:pt idx="1484">
                  <c:v>252.2799999999919</c:v>
                </c:pt>
                <c:pt idx="1485">
                  <c:v>252.44999999999189</c:v>
                </c:pt>
                <c:pt idx="1486">
                  <c:v>252.6199999999919</c:v>
                </c:pt>
                <c:pt idx="1487">
                  <c:v>252.78999999999189</c:v>
                </c:pt>
                <c:pt idx="1488">
                  <c:v>252.95999999999199</c:v>
                </c:pt>
                <c:pt idx="1489">
                  <c:v>253.1299999999919</c:v>
                </c:pt>
                <c:pt idx="1490">
                  <c:v>253.29999999999191</c:v>
                </c:pt>
                <c:pt idx="1491">
                  <c:v>253.46999999999181</c:v>
                </c:pt>
                <c:pt idx="1492">
                  <c:v>253.6399999999918</c:v>
                </c:pt>
                <c:pt idx="1493">
                  <c:v>253.80999999999179</c:v>
                </c:pt>
                <c:pt idx="1494">
                  <c:v>253.9799999999918</c:v>
                </c:pt>
                <c:pt idx="1495">
                  <c:v>254.14999999999179</c:v>
                </c:pt>
                <c:pt idx="1496">
                  <c:v>254.31999999999181</c:v>
                </c:pt>
                <c:pt idx="1497">
                  <c:v>254.4899999999918</c:v>
                </c:pt>
                <c:pt idx="1498">
                  <c:v>254.65999999999181</c:v>
                </c:pt>
                <c:pt idx="1499">
                  <c:v>254.8299999999918</c:v>
                </c:pt>
                <c:pt idx="1500">
                  <c:v>254.99999999999179</c:v>
                </c:pt>
                <c:pt idx="1501">
                  <c:v>255.16999999999169</c:v>
                </c:pt>
                <c:pt idx="1502">
                  <c:v>255.3399999999917</c:v>
                </c:pt>
                <c:pt idx="1503">
                  <c:v>255.50999999999169</c:v>
                </c:pt>
                <c:pt idx="1504">
                  <c:v>255.67999999999171</c:v>
                </c:pt>
                <c:pt idx="1505">
                  <c:v>255.8499999999917</c:v>
                </c:pt>
                <c:pt idx="1506">
                  <c:v>256.01999999999168</c:v>
                </c:pt>
                <c:pt idx="1507">
                  <c:v>256.1899999999917</c:v>
                </c:pt>
                <c:pt idx="1508">
                  <c:v>256.35999999999171</c:v>
                </c:pt>
                <c:pt idx="1509">
                  <c:v>256.52999999999167</c:v>
                </c:pt>
                <c:pt idx="1510">
                  <c:v>256.69999999999169</c:v>
                </c:pt>
                <c:pt idx="1511">
                  <c:v>256.86999999999182</c:v>
                </c:pt>
                <c:pt idx="1512">
                  <c:v>257.03999999999172</c:v>
                </c:pt>
                <c:pt idx="1513">
                  <c:v>257.20999999999179</c:v>
                </c:pt>
                <c:pt idx="1514">
                  <c:v>257.37999999999181</c:v>
                </c:pt>
                <c:pt idx="1515">
                  <c:v>257.549999999992</c:v>
                </c:pt>
                <c:pt idx="1516">
                  <c:v>257.71999999999173</c:v>
                </c:pt>
                <c:pt idx="1517">
                  <c:v>257.88999999999203</c:v>
                </c:pt>
                <c:pt idx="1518">
                  <c:v>258.05999999999199</c:v>
                </c:pt>
                <c:pt idx="1519">
                  <c:v>258.22999999999189</c:v>
                </c:pt>
                <c:pt idx="1520">
                  <c:v>258.39999999999202</c:v>
                </c:pt>
                <c:pt idx="1521">
                  <c:v>258.56999999999198</c:v>
                </c:pt>
                <c:pt idx="1522">
                  <c:v>258.73999999999182</c:v>
                </c:pt>
                <c:pt idx="1523">
                  <c:v>258.90999999999201</c:v>
                </c:pt>
                <c:pt idx="1524">
                  <c:v>259.07999999999203</c:v>
                </c:pt>
                <c:pt idx="1525">
                  <c:v>259.24999999999199</c:v>
                </c:pt>
                <c:pt idx="1526">
                  <c:v>259.41999999999189</c:v>
                </c:pt>
                <c:pt idx="1527">
                  <c:v>259.58999999999202</c:v>
                </c:pt>
                <c:pt idx="1528">
                  <c:v>259.75999999999198</c:v>
                </c:pt>
                <c:pt idx="1529">
                  <c:v>259.92999999999182</c:v>
                </c:pt>
                <c:pt idx="1530">
                  <c:v>260.09999999999201</c:v>
                </c:pt>
                <c:pt idx="1531">
                  <c:v>260.26999999999202</c:v>
                </c:pt>
                <c:pt idx="1532">
                  <c:v>260.43999999999193</c:v>
                </c:pt>
                <c:pt idx="1533">
                  <c:v>260.60999999999211</c:v>
                </c:pt>
                <c:pt idx="1534">
                  <c:v>260.77999999999213</c:v>
                </c:pt>
                <c:pt idx="1535">
                  <c:v>260.94999999999209</c:v>
                </c:pt>
                <c:pt idx="1536">
                  <c:v>261.11999999999222</c:v>
                </c:pt>
                <c:pt idx="1537">
                  <c:v>261.28999999999212</c:v>
                </c:pt>
                <c:pt idx="1538">
                  <c:v>261.45999999999219</c:v>
                </c:pt>
                <c:pt idx="1539">
                  <c:v>261.62999999999221</c:v>
                </c:pt>
                <c:pt idx="1540">
                  <c:v>261.79999999999222</c:v>
                </c:pt>
                <c:pt idx="1541">
                  <c:v>261.96999999999213</c:v>
                </c:pt>
                <c:pt idx="1542">
                  <c:v>262.13999999999231</c:v>
                </c:pt>
                <c:pt idx="1543">
                  <c:v>262.30999999999233</c:v>
                </c:pt>
                <c:pt idx="1544">
                  <c:v>262.47999999999212</c:v>
                </c:pt>
                <c:pt idx="1545">
                  <c:v>262.6499999999923</c:v>
                </c:pt>
                <c:pt idx="1546">
                  <c:v>262.81999999999232</c:v>
                </c:pt>
                <c:pt idx="1547">
                  <c:v>262.98999999999222</c:v>
                </c:pt>
                <c:pt idx="1548">
                  <c:v>263.15999999999241</c:v>
                </c:pt>
                <c:pt idx="1549">
                  <c:v>263.32999999999231</c:v>
                </c:pt>
                <c:pt idx="1550">
                  <c:v>263.49999999999221</c:v>
                </c:pt>
                <c:pt idx="1551">
                  <c:v>263.6699999999924</c:v>
                </c:pt>
                <c:pt idx="1552">
                  <c:v>263.83999999999241</c:v>
                </c:pt>
                <c:pt idx="1553">
                  <c:v>264.00999999999232</c:v>
                </c:pt>
                <c:pt idx="1554">
                  <c:v>264.17999999999239</c:v>
                </c:pt>
                <c:pt idx="1555">
                  <c:v>264.34999999999252</c:v>
                </c:pt>
                <c:pt idx="1556">
                  <c:v>264.51999999999242</c:v>
                </c:pt>
                <c:pt idx="1557">
                  <c:v>264.68999999999249</c:v>
                </c:pt>
                <c:pt idx="1558">
                  <c:v>264.85999999999251</c:v>
                </c:pt>
                <c:pt idx="1559">
                  <c:v>265.02999999999253</c:v>
                </c:pt>
                <c:pt idx="1560">
                  <c:v>265.19999999999249</c:v>
                </c:pt>
                <c:pt idx="1561">
                  <c:v>265.36999999999261</c:v>
                </c:pt>
                <c:pt idx="1562">
                  <c:v>265.53999999999252</c:v>
                </c:pt>
                <c:pt idx="1563">
                  <c:v>265.70999999999259</c:v>
                </c:pt>
                <c:pt idx="1564">
                  <c:v>265.87999999999261</c:v>
                </c:pt>
                <c:pt idx="1565">
                  <c:v>266.04999999999262</c:v>
                </c:pt>
                <c:pt idx="1566">
                  <c:v>266.21999999999252</c:v>
                </c:pt>
                <c:pt idx="1567">
                  <c:v>266.38999999999271</c:v>
                </c:pt>
                <c:pt idx="1568">
                  <c:v>266.55999999999273</c:v>
                </c:pt>
                <c:pt idx="1569">
                  <c:v>266.72999999999251</c:v>
                </c:pt>
                <c:pt idx="1570">
                  <c:v>266.89999999999259</c:v>
                </c:pt>
                <c:pt idx="1571">
                  <c:v>267.06999999999272</c:v>
                </c:pt>
                <c:pt idx="1572">
                  <c:v>267.23999999999262</c:v>
                </c:pt>
                <c:pt idx="1573">
                  <c:v>267.40999999999252</c:v>
                </c:pt>
                <c:pt idx="1574">
                  <c:v>267.57999999999271</c:v>
                </c:pt>
                <c:pt idx="1575">
                  <c:v>267.74999999999272</c:v>
                </c:pt>
                <c:pt idx="1576">
                  <c:v>267.91999999999263</c:v>
                </c:pt>
                <c:pt idx="1577">
                  <c:v>268.08999999999281</c:v>
                </c:pt>
                <c:pt idx="1578">
                  <c:v>268.25999999999271</c:v>
                </c:pt>
                <c:pt idx="1579">
                  <c:v>268.42999999999262</c:v>
                </c:pt>
                <c:pt idx="1580">
                  <c:v>268.59999999999252</c:v>
                </c:pt>
                <c:pt idx="1581">
                  <c:v>268.76999999999282</c:v>
                </c:pt>
                <c:pt idx="1582">
                  <c:v>268.93999999999261</c:v>
                </c:pt>
                <c:pt idx="1583">
                  <c:v>269.10999999999302</c:v>
                </c:pt>
                <c:pt idx="1584">
                  <c:v>269.27999999999292</c:v>
                </c:pt>
                <c:pt idx="1585">
                  <c:v>269.44999999999283</c:v>
                </c:pt>
                <c:pt idx="1586">
                  <c:v>269.61999999999301</c:v>
                </c:pt>
                <c:pt idx="1587">
                  <c:v>269.78999999999292</c:v>
                </c:pt>
                <c:pt idx="1588">
                  <c:v>269.95999999999299</c:v>
                </c:pt>
                <c:pt idx="1589">
                  <c:v>270.129999999993</c:v>
                </c:pt>
                <c:pt idx="1590">
                  <c:v>270.29999999999302</c:v>
                </c:pt>
                <c:pt idx="1591">
                  <c:v>270.46999999999292</c:v>
                </c:pt>
                <c:pt idx="1592">
                  <c:v>270.63999999999311</c:v>
                </c:pt>
                <c:pt idx="1593">
                  <c:v>270.80999999999312</c:v>
                </c:pt>
                <c:pt idx="1594">
                  <c:v>270.97999999999303</c:v>
                </c:pt>
                <c:pt idx="1595">
                  <c:v>271.1499999999931</c:v>
                </c:pt>
                <c:pt idx="1596">
                  <c:v>271.31999999999312</c:v>
                </c:pt>
                <c:pt idx="1597">
                  <c:v>271.48999999999302</c:v>
                </c:pt>
                <c:pt idx="1598">
                  <c:v>271.6599999999932</c:v>
                </c:pt>
                <c:pt idx="1599">
                  <c:v>271.82999999999322</c:v>
                </c:pt>
                <c:pt idx="1600">
                  <c:v>271.99999999999312</c:v>
                </c:pt>
                <c:pt idx="1601">
                  <c:v>272.16999999999319</c:v>
                </c:pt>
                <c:pt idx="1602">
                  <c:v>272.33999999999321</c:v>
                </c:pt>
                <c:pt idx="1603">
                  <c:v>272.50999999999328</c:v>
                </c:pt>
                <c:pt idx="1604">
                  <c:v>272.6799999999933</c:v>
                </c:pt>
                <c:pt idx="1605">
                  <c:v>272.84999999999332</c:v>
                </c:pt>
                <c:pt idx="1606">
                  <c:v>273.01999999999327</c:v>
                </c:pt>
                <c:pt idx="1607">
                  <c:v>273.18999999999329</c:v>
                </c:pt>
                <c:pt idx="1608">
                  <c:v>273.35999999999331</c:v>
                </c:pt>
                <c:pt idx="1609">
                  <c:v>273.52999999999332</c:v>
                </c:pt>
                <c:pt idx="1610">
                  <c:v>273.69999999999328</c:v>
                </c:pt>
                <c:pt idx="1611">
                  <c:v>273.86999999999341</c:v>
                </c:pt>
                <c:pt idx="1612">
                  <c:v>274.03999999999331</c:v>
                </c:pt>
                <c:pt idx="1613">
                  <c:v>274.20999999999339</c:v>
                </c:pt>
                <c:pt idx="1614">
                  <c:v>274.3799999999934</c:v>
                </c:pt>
                <c:pt idx="1615">
                  <c:v>274.54999999999342</c:v>
                </c:pt>
                <c:pt idx="1616">
                  <c:v>274.71999999999332</c:v>
                </c:pt>
                <c:pt idx="1617">
                  <c:v>274.88999999999339</c:v>
                </c:pt>
                <c:pt idx="1618">
                  <c:v>275.05999999999352</c:v>
                </c:pt>
                <c:pt idx="1619">
                  <c:v>275.22999999999342</c:v>
                </c:pt>
                <c:pt idx="1620">
                  <c:v>275.3999999999935</c:v>
                </c:pt>
                <c:pt idx="1621">
                  <c:v>275.56999999999351</c:v>
                </c:pt>
                <c:pt idx="1622">
                  <c:v>275.73999999999342</c:v>
                </c:pt>
                <c:pt idx="1623">
                  <c:v>275.90999999999349</c:v>
                </c:pt>
                <c:pt idx="1624">
                  <c:v>276.07999999999362</c:v>
                </c:pt>
                <c:pt idx="1625">
                  <c:v>276.24999999999358</c:v>
                </c:pt>
                <c:pt idx="1626">
                  <c:v>276.41999999999359</c:v>
                </c:pt>
                <c:pt idx="1627">
                  <c:v>276.58999999999361</c:v>
                </c:pt>
                <c:pt idx="1628">
                  <c:v>276.75999999999362</c:v>
                </c:pt>
                <c:pt idx="1629">
                  <c:v>276.92999999999353</c:v>
                </c:pt>
                <c:pt idx="1630">
                  <c:v>277.09999999999371</c:v>
                </c:pt>
                <c:pt idx="1631">
                  <c:v>277.26999999999367</c:v>
                </c:pt>
                <c:pt idx="1632">
                  <c:v>277.43999999999352</c:v>
                </c:pt>
                <c:pt idx="1633">
                  <c:v>277.6099999999937</c:v>
                </c:pt>
                <c:pt idx="1634">
                  <c:v>277.77999999999372</c:v>
                </c:pt>
                <c:pt idx="1635">
                  <c:v>277.94999999999368</c:v>
                </c:pt>
                <c:pt idx="1636">
                  <c:v>278.11999999999381</c:v>
                </c:pt>
                <c:pt idx="1637">
                  <c:v>278.28999999999371</c:v>
                </c:pt>
                <c:pt idx="1638">
                  <c:v>278.45999999999373</c:v>
                </c:pt>
                <c:pt idx="1639">
                  <c:v>278.6299999999938</c:v>
                </c:pt>
                <c:pt idx="1640">
                  <c:v>278.79999999999382</c:v>
                </c:pt>
                <c:pt idx="1641">
                  <c:v>278.96999999999372</c:v>
                </c:pt>
                <c:pt idx="1642">
                  <c:v>279.13999999999379</c:v>
                </c:pt>
                <c:pt idx="1643">
                  <c:v>279.30999999999398</c:v>
                </c:pt>
                <c:pt idx="1644">
                  <c:v>279.47999999999382</c:v>
                </c:pt>
                <c:pt idx="1645">
                  <c:v>279.64999999999401</c:v>
                </c:pt>
                <c:pt idx="1646">
                  <c:v>279.81999999999402</c:v>
                </c:pt>
                <c:pt idx="1647">
                  <c:v>279.98999999999393</c:v>
                </c:pt>
                <c:pt idx="1648">
                  <c:v>280.159999999994</c:v>
                </c:pt>
                <c:pt idx="1649">
                  <c:v>280.32999999999402</c:v>
                </c:pt>
                <c:pt idx="1650">
                  <c:v>280.49999999999392</c:v>
                </c:pt>
                <c:pt idx="1651">
                  <c:v>280.66999999999399</c:v>
                </c:pt>
                <c:pt idx="1652">
                  <c:v>280.83999999999389</c:v>
                </c:pt>
                <c:pt idx="1653">
                  <c:v>281.00999999999402</c:v>
                </c:pt>
                <c:pt idx="1654">
                  <c:v>281.17999999999398</c:v>
                </c:pt>
                <c:pt idx="1655">
                  <c:v>281.34999999999411</c:v>
                </c:pt>
                <c:pt idx="1656">
                  <c:v>281.51999999999401</c:v>
                </c:pt>
                <c:pt idx="1657">
                  <c:v>281.68999999999409</c:v>
                </c:pt>
                <c:pt idx="1658">
                  <c:v>281.8599999999941</c:v>
                </c:pt>
                <c:pt idx="1659">
                  <c:v>282.02999999999412</c:v>
                </c:pt>
                <c:pt idx="1660">
                  <c:v>282.19999999999402</c:v>
                </c:pt>
                <c:pt idx="1661">
                  <c:v>282.36999999999409</c:v>
                </c:pt>
                <c:pt idx="1662">
                  <c:v>282.53999999999411</c:v>
                </c:pt>
                <c:pt idx="1663">
                  <c:v>282.70999999999412</c:v>
                </c:pt>
                <c:pt idx="1664">
                  <c:v>282.8799999999942</c:v>
                </c:pt>
                <c:pt idx="1665">
                  <c:v>283.04999999999421</c:v>
                </c:pt>
                <c:pt idx="1666">
                  <c:v>283.21999999999412</c:v>
                </c:pt>
                <c:pt idx="1667">
                  <c:v>283.38999999999419</c:v>
                </c:pt>
                <c:pt idx="1668">
                  <c:v>283.55999999999432</c:v>
                </c:pt>
                <c:pt idx="1669">
                  <c:v>283.72999999999422</c:v>
                </c:pt>
                <c:pt idx="1670">
                  <c:v>283.89999999999412</c:v>
                </c:pt>
                <c:pt idx="1671">
                  <c:v>284.06999999999431</c:v>
                </c:pt>
                <c:pt idx="1672">
                  <c:v>284.23999999999421</c:v>
                </c:pt>
                <c:pt idx="1673">
                  <c:v>284.40999999999423</c:v>
                </c:pt>
                <c:pt idx="1674">
                  <c:v>284.57999999999419</c:v>
                </c:pt>
                <c:pt idx="1675">
                  <c:v>284.74999999999432</c:v>
                </c:pt>
                <c:pt idx="1676">
                  <c:v>284.91999999999422</c:v>
                </c:pt>
                <c:pt idx="1677">
                  <c:v>285.08999999999412</c:v>
                </c:pt>
                <c:pt idx="1678">
                  <c:v>285.25999999999442</c:v>
                </c:pt>
                <c:pt idx="1679">
                  <c:v>285.42999999999421</c:v>
                </c:pt>
                <c:pt idx="1680">
                  <c:v>285.59999999999422</c:v>
                </c:pt>
                <c:pt idx="1681">
                  <c:v>285.76999999999441</c:v>
                </c:pt>
                <c:pt idx="1682">
                  <c:v>285.93999999999392</c:v>
                </c:pt>
                <c:pt idx="1683">
                  <c:v>286.1099999999945</c:v>
                </c:pt>
                <c:pt idx="1684">
                  <c:v>286.27999999999452</c:v>
                </c:pt>
                <c:pt idx="1685">
                  <c:v>286.44999999999442</c:v>
                </c:pt>
                <c:pt idx="1686">
                  <c:v>286.61999999999449</c:v>
                </c:pt>
                <c:pt idx="1687">
                  <c:v>286.78999999999422</c:v>
                </c:pt>
                <c:pt idx="1688">
                  <c:v>286.95999999999452</c:v>
                </c:pt>
                <c:pt idx="1689">
                  <c:v>287.1299999999946</c:v>
                </c:pt>
                <c:pt idx="1690">
                  <c:v>287.29999999999461</c:v>
                </c:pt>
                <c:pt idx="1691">
                  <c:v>287.46999999999463</c:v>
                </c:pt>
                <c:pt idx="1692">
                  <c:v>287.63999999999459</c:v>
                </c:pt>
                <c:pt idx="1693">
                  <c:v>287.80999999999472</c:v>
                </c:pt>
                <c:pt idx="1694">
                  <c:v>287.97999999999462</c:v>
                </c:pt>
                <c:pt idx="1695">
                  <c:v>288.14999999999469</c:v>
                </c:pt>
                <c:pt idx="1696">
                  <c:v>288.31999999999459</c:v>
                </c:pt>
                <c:pt idx="1697">
                  <c:v>288.48999999999461</c:v>
                </c:pt>
                <c:pt idx="1698">
                  <c:v>288.65999999999468</c:v>
                </c:pt>
                <c:pt idx="1699">
                  <c:v>288.82999999999453</c:v>
                </c:pt>
                <c:pt idx="1700">
                  <c:v>288.99999999999397</c:v>
                </c:pt>
                <c:pt idx="1701">
                  <c:v>289.16999999999479</c:v>
                </c:pt>
                <c:pt idx="1702">
                  <c:v>289.33999999999452</c:v>
                </c:pt>
                <c:pt idx="1703">
                  <c:v>289.50999999999482</c:v>
                </c:pt>
                <c:pt idx="1704">
                  <c:v>289.67999999999472</c:v>
                </c:pt>
                <c:pt idx="1705">
                  <c:v>289.84999999999479</c:v>
                </c:pt>
                <c:pt idx="1706">
                  <c:v>290.01999999999481</c:v>
                </c:pt>
                <c:pt idx="1707">
                  <c:v>290.18999999999482</c:v>
                </c:pt>
                <c:pt idx="1708">
                  <c:v>290.3599999999949</c:v>
                </c:pt>
                <c:pt idx="1709">
                  <c:v>290.52999999999491</c:v>
                </c:pt>
                <c:pt idx="1710">
                  <c:v>290.69999999999482</c:v>
                </c:pt>
                <c:pt idx="1711">
                  <c:v>290.86999999999489</c:v>
                </c:pt>
                <c:pt idx="1712">
                  <c:v>291.03999999999462</c:v>
                </c:pt>
                <c:pt idx="1713">
                  <c:v>291.20999999999492</c:v>
                </c:pt>
                <c:pt idx="1714">
                  <c:v>291.37999999999499</c:v>
                </c:pt>
                <c:pt idx="1715">
                  <c:v>291.54999999999501</c:v>
                </c:pt>
                <c:pt idx="1716">
                  <c:v>291.71999999999503</c:v>
                </c:pt>
                <c:pt idx="1717">
                  <c:v>291.88999999999493</c:v>
                </c:pt>
                <c:pt idx="1718">
                  <c:v>292.05999999999511</c:v>
                </c:pt>
                <c:pt idx="1719">
                  <c:v>292.22999999999502</c:v>
                </c:pt>
                <c:pt idx="1720">
                  <c:v>292.39999999999509</c:v>
                </c:pt>
                <c:pt idx="1721">
                  <c:v>292.5699999999951</c:v>
                </c:pt>
                <c:pt idx="1722">
                  <c:v>292.73999999999512</c:v>
                </c:pt>
                <c:pt idx="1723">
                  <c:v>292.90999999999502</c:v>
                </c:pt>
                <c:pt idx="1724">
                  <c:v>293.07999999999521</c:v>
                </c:pt>
                <c:pt idx="1725">
                  <c:v>293.24999999999528</c:v>
                </c:pt>
                <c:pt idx="1726">
                  <c:v>293.41999999999513</c:v>
                </c:pt>
                <c:pt idx="1727">
                  <c:v>293.5899999999952</c:v>
                </c:pt>
                <c:pt idx="1728">
                  <c:v>293.75999999999522</c:v>
                </c:pt>
                <c:pt idx="1729">
                  <c:v>293.92999999999512</c:v>
                </c:pt>
                <c:pt idx="1730">
                  <c:v>294.09999999999519</c:v>
                </c:pt>
                <c:pt idx="1731">
                  <c:v>294.26999999999532</c:v>
                </c:pt>
                <c:pt idx="1732">
                  <c:v>294.43999999999522</c:v>
                </c:pt>
                <c:pt idx="1733">
                  <c:v>294.6099999999953</c:v>
                </c:pt>
                <c:pt idx="1734">
                  <c:v>294.77999999999531</c:v>
                </c:pt>
                <c:pt idx="1735">
                  <c:v>294.94999999999533</c:v>
                </c:pt>
                <c:pt idx="1736">
                  <c:v>295.11999999999529</c:v>
                </c:pt>
                <c:pt idx="1737">
                  <c:v>295.28999999999519</c:v>
                </c:pt>
                <c:pt idx="1738">
                  <c:v>295.45999999999532</c:v>
                </c:pt>
                <c:pt idx="1739">
                  <c:v>295.62999999999539</c:v>
                </c:pt>
                <c:pt idx="1740">
                  <c:v>295.79999999999541</c:v>
                </c:pt>
                <c:pt idx="1741">
                  <c:v>295.96999999999542</c:v>
                </c:pt>
                <c:pt idx="1742">
                  <c:v>296.13999999999533</c:v>
                </c:pt>
                <c:pt idx="1743">
                  <c:v>296.30999999999551</c:v>
                </c:pt>
                <c:pt idx="1744">
                  <c:v>296.47999999999541</c:v>
                </c:pt>
                <c:pt idx="1745">
                  <c:v>296.64999999999549</c:v>
                </c:pt>
                <c:pt idx="1746">
                  <c:v>296.8199999999955</c:v>
                </c:pt>
                <c:pt idx="1747">
                  <c:v>296.98999999999552</c:v>
                </c:pt>
                <c:pt idx="1748">
                  <c:v>297.15999999999559</c:v>
                </c:pt>
                <c:pt idx="1749">
                  <c:v>297.32999999999561</c:v>
                </c:pt>
                <c:pt idx="1750">
                  <c:v>297.49999999999551</c:v>
                </c:pt>
                <c:pt idx="1751">
                  <c:v>297.66999999999558</c:v>
                </c:pt>
                <c:pt idx="1752">
                  <c:v>297.8399999999956</c:v>
                </c:pt>
                <c:pt idx="1753">
                  <c:v>298.00999999999561</c:v>
                </c:pt>
                <c:pt idx="1754">
                  <c:v>298.17999999999569</c:v>
                </c:pt>
                <c:pt idx="1755">
                  <c:v>298.3499999999957</c:v>
                </c:pt>
                <c:pt idx="1756">
                  <c:v>298.51999999999572</c:v>
                </c:pt>
                <c:pt idx="1757">
                  <c:v>298.68999999999568</c:v>
                </c:pt>
                <c:pt idx="1758">
                  <c:v>298.85999999999581</c:v>
                </c:pt>
                <c:pt idx="1759">
                  <c:v>299.02999999999571</c:v>
                </c:pt>
                <c:pt idx="1760">
                  <c:v>299.19999999999573</c:v>
                </c:pt>
                <c:pt idx="1761">
                  <c:v>299.36999999999568</c:v>
                </c:pt>
                <c:pt idx="1762">
                  <c:v>299.53999999999559</c:v>
                </c:pt>
                <c:pt idx="1763">
                  <c:v>299.70999999999572</c:v>
                </c:pt>
                <c:pt idx="1764">
                  <c:v>299.87999999999579</c:v>
                </c:pt>
                <c:pt idx="1765">
                  <c:v>300.0499999999958</c:v>
                </c:pt>
                <c:pt idx="1766">
                  <c:v>300.21999999999582</c:v>
                </c:pt>
                <c:pt idx="1767">
                  <c:v>300.38999999999572</c:v>
                </c:pt>
                <c:pt idx="1768">
                  <c:v>300.55999999999602</c:v>
                </c:pt>
                <c:pt idx="1769">
                  <c:v>300.72999999999581</c:v>
                </c:pt>
                <c:pt idx="1770">
                  <c:v>300.89999999999583</c:v>
                </c:pt>
                <c:pt idx="1771">
                  <c:v>301.06999999999601</c:v>
                </c:pt>
                <c:pt idx="1772">
                  <c:v>301.23999999999592</c:v>
                </c:pt>
                <c:pt idx="1773">
                  <c:v>301.40999999999582</c:v>
                </c:pt>
                <c:pt idx="1774">
                  <c:v>301.57999999999589</c:v>
                </c:pt>
                <c:pt idx="1775">
                  <c:v>301.74999999999602</c:v>
                </c:pt>
                <c:pt idx="1776">
                  <c:v>301.91999999999592</c:v>
                </c:pt>
                <c:pt idx="1777">
                  <c:v>302.089999999996</c:v>
                </c:pt>
                <c:pt idx="1778">
                  <c:v>302.25999999999601</c:v>
                </c:pt>
                <c:pt idx="1779">
                  <c:v>302.42999999999603</c:v>
                </c:pt>
                <c:pt idx="1780">
                  <c:v>302.59999999999599</c:v>
                </c:pt>
                <c:pt idx="1781">
                  <c:v>302.76999999999612</c:v>
                </c:pt>
                <c:pt idx="1782">
                  <c:v>302.93999999999602</c:v>
                </c:pt>
                <c:pt idx="1783">
                  <c:v>303.10999999999609</c:v>
                </c:pt>
                <c:pt idx="1784">
                  <c:v>303.27999999999611</c:v>
                </c:pt>
                <c:pt idx="1785">
                  <c:v>303.44999999999612</c:v>
                </c:pt>
                <c:pt idx="1786">
                  <c:v>303.6199999999962</c:v>
                </c:pt>
                <c:pt idx="1787">
                  <c:v>303.78999999999621</c:v>
                </c:pt>
                <c:pt idx="1788">
                  <c:v>303.95999999999628</c:v>
                </c:pt>
                <c:pt idx="1789">
                  <c:v>304.12999999999619</c:v>
                </c:pt>
                <c:pt idx="1790">
                  <c:v>304.2999999999962</c:v>
                </c:pt>
                <c:pt idx="1791">
                  <c:v>304.46999999999622</c:v>
                </c:pt>
                <c:pt idx="1792">
                  <c:v>304.63999999999629</c:v>
                </c:pt>
                <c:pt idx="1793">
                  <c:v>304.80999999999631</c:v>
                </c:pt>
                <c:pt idx="1794">
                  <c:v>304.97999999999632</c:v>
                </c:pt>
                <c:pt idx="1795">
                  <c:v>305.14999999999628</c:v>
                </c:pt>
                <c:pt idx="1796">
                  <c:v>305.3199999999963</c:v>
                </c:pt>
                <c:pt idx="1797">
                  <c:v>305.48999999999631</c:v>
                </c:pt>
                <c:pt idx="1798">
                  <c:v>305.65999999999639</c:v>
                </c:pt>
                <c:pt idx="1799">
                  <c:v>305.82999999999629</c:v>
                </c:pt>
                <c:pt idx="1800">
                  <c:v>305.99999999999619</c:v>
                </c:pt>
                <c:pt idx="1801">
                  <c:v>306.16999999999638</c:v>
                </c:pt>
                <c:pt idx="1802">
                  <c:v>306.33999999999639</c:v>
                </c:pt>
                <c:pt idx="1803">
                  <c:v>306.50999999999641</c:v>
                </c:pt>
                <c:pt idx="1804">
                  <c:v>306.67999999999648</c:v>
                </c:pt>
                <c:pt idx="1805">
                  <c:v>306.8499999999965</c:v>
                </c:pt>
                <c:pt idx="1806">
                  <c:v>307.01999999999651</c:v>
                </c:pt>
                <c:pt idx="1807">
                  <c:v>307.18999999999647</c:v>
                </c:pt>
                <c:pt idx="1808">
                  <c:v>307.35999999999649</c:v>
                </c:pt>
                <c:pt idx="1809">
                  <c:v>307.52999999999651</c:v>
                </c:pt>
                <c:pt idx="1810">
                  <c:v>307.69999999999652</c:v>
                </c:pt>
                <c:pt idx="1811">
                  <c:v>307.86999999999659</c:v>
                </c:pt>
                <c:pt idx="1812">
                  <c:v>308.03999999999661</c:v>
                </c:pt>
                <c:pt idx="1813">
                  <c:v>308.20999999999668</c:v>
                </c:pt>
                <c:pt idx="1814">
                  <c:v>308.37999999999658</c:v>
                </c:pt>
                <c:pt idx="1815">
                  <c:v>308.5499999999966</c:v>
                </c:pt>
                <c:pt idx="1816">
                  <c:v>308.71999999999662</c:v>
                </c:pt>
                <c:pt idx="1817">
                  <c:v>308.88999999999669</c:v>
                </c:pt>
                <c:pt idx="1818">
                  <c:v>309.05999999999671</c:v>
                </c:pt>
                <c:pt idx="1819">
                  <c:v>309.22999999999672</c:v>
                </c:pt>
                <c:pt idx="1820">
                  <c:v>309.39999999999668</c:v>
                </c:pt>
                <c:pt idx="1821">
                  <c:v>309.5699999999967</c:v>
                </c:pt>
                <c:pt idx="1822">
                  <c:v>309.73999999999671</c:v>
                </c:pt>
                <c:pt idx="1823">
                  <c:v>309.90999999999673</c:v>
                </c:pt>
                <c:pt idx="1824">
                  <c:v>310.07999999999669</c:v>
                </c:pt>
                <c:pt idx="1825">
                  <c:v>310.24999999999682</c:v>
                </c:pt>
                <c:pt idx="1826">
                  <c:v>310.41999999999672</c:v>
                </c:pt>
                <c:pt idx="1827">
                  <c:v>310.58999999999679</c:v>
                </c:pt>
                <c:pt idx="1828">
                  <c:v>310.75999999999681</c:v>
                </c:pt>
                <c:pt idx="1829">
                  <c:v>310.92999999999682</c:v>
                </c:pt>
                <c:pt idx="1830">
                  <c:v>311.09999999999673</c:v>
                </c:pt>
                <c:pt idx="1831">
                  <c:v>311.26999999999703</c:v>
                </c:pt>
                <c:pt idx="1832">
                  <c:v>311.43999999999681</c:v>
                </c:pt>
                <c:pt idx="1833">
                  <c:v>311.609999999997</c:v>
                </c:pt>
                <c:pt idx="1834">
                  <c:v>311.77999999999702</c:v>
                </c:pt>
                <c:pt idx="1835">
                  <c:v>311.94999999999698</c:v>
                </c:pt>
                <c:pt idx="1836">
                  <c:v>312.11999999999699</c:v>
                </c:pt>
                <c:pt idx="1837">
                  <c:v>312.28999999999701</c:v>
                </c:pt>
                <c:pt idx="1838">
                  <c:v>312.45999999999702</c:v>
                </c:pt>
                <c:pt idx="1839">
                  <c:v>312.62999999999698</c:v>
                </c:pt>
                <c:pt idx="1840">
                  <c:v>312.79999999999683</c:v>
                </c:pt>
                <c:pt idx="1841">
                  <c:v>312.96999999999701</c:v>
                </c:pt>
                <c:pt idx="1842">
                  <c:v>313.13999999999697</c:v>
                </c:pt>
                <c:pt idx="1843">
                  <c:v>313.30999999999699</c:v>
                </c:pt>
                <c:pt idx="1844">
                  <c:v>313.47999999999689</c:v>
                </c:pt>
                <c:pt idx="1845">
                  <c:v>313.64999999999708</c:v>
                </c:pt>
                <c:pt idx="1846">
                  <c:v>313.81999999999709</c:v>
                </c:pt>
                <c:pt idx="1847">
                  <c:v>313.98999999999711</c:v>
                </c:pt>
                <c:pt idx="1848">
                  <c:v>314.15999999999718</c:v>
                </c:pt>
                <c:pt idx="1849">
                  <c:v>314.32999999999709</c:v>
                </c:pt>
                <c:pt idx="1850">
                  <c:v>314.49999999999682</c:v>
                </c:pt>
                <c:pt idx="1851">
                  <c:v>314.66999999999717</c:v>
                </c:pt>
                <c:pt idx="1852">
                  <c:v>314.83999999999719</c:v>
                </c:pt>
                <c:pt idx="1853">
                  <c:v>315.00999999999721</c:v>
                </c:pt>
                <c:pt idx="1854">
                  <c:v>315.17999999999722</c:v>
                </c:pt>
                <c:pt idx="1855">
                  <c:v>315.34999999999741</c:v>
                </c:pt>
                <c:pt idx="1856">
                  <c:v>315.51999999999731</c:v>
                </c:pt>
                <c:pt idx="1857">
                  <c:v>315.68999999999733</c:v>
                </c:pt>
                <c:pt idx="1858">
                  <c:v>315.85999999999729</c:v>
                </c:pt>
                <c:pt idx="1859">
                  <c:v>316.02999999999719</c:v>
                </c:pt>
                <c:pt idx="1860">
                  <c:v>316.19999999999732</c:v>
                </c:pt>
                <c:pt idx="1861">
                  <c:v>316.36999999999728</c:v>
                </c:pt>
                <c:pt idx="1862">
                  <c:v>316.53999999999712</c:v>
                </c:pt>
                <c:pt idx="1863">
                  <c:v>316.70999999999731</c:v>
                </c:pt>
                <c:pt idx="1864">
                  <c:v>316.87999999999732</c:v>
                </c:pt>
                <c:pt idx="1865">
                  <c:v>317.0499999999974</c:v>
                </c:pt>
                <c:pt idx="1866">
                  <c:v>317.21999999999741</c:v>
                </c:pt>
                <c:pt idx="1867">
                  <c:v>317.38999999999743</c:v>
                </c:pt>
                <c:pt idx="1868">
                  <c:v>317.55999999999739</c:v>
                </c:pt>
                <c:pt idx="1869">
                  <c:v>317.72999999999712</c:v>
                </c:pt>
                <c:pt idx="1870">
                  <c:v>317.89999999999742</c:v>
                </c:pt>
                <c:pt idx="1871">
                  <c:v>318.06999999999749</c:v>
                </c:pt>
                <c:pt idx="1872">
                  <c:v>318.23999999999751</c:v>
                </c:pt>
                <c:pt idx="1873">
                  <c:v>318.40999999999752</c:v>
                </c:pt>
                <c:pt idx="1874">
                  <c:v>318.57999999999743</c:v>
                </c:pt>
                <c:pt idx="1875">
                  <c:v>318.74999999999761</c:v>
                </c:pt>
                <c:pt idx="1876">
                  <c:v>318.91999999999751</c:v>
                </c:pt>
                <c:pt idx="1877">
                  <c:v>319.08999999999759</c:v>
                </c:pt>
                <c:pt idx="1878">
                  <c:v>319.2599999999976</c:v>
                </c:pt>
                <c:pt idx="1879">
                  <c:v>319.42999999999762</c:v>
                </c:pt>
                <c:pt idx="1880">
                  <c:v>319.59999999999752</c:v>
                </c:pt>
                <c:pt idx="1881">
                  <c:v>319.76999999999771</c:v>
                </c:pt>
                <c:pt idx="1882">
                  <c:v>319.93999999999761</c:v>
                </c:pt>
                <c:pt idx="1883">
                  <c:v>320.10999999999768</c:v>
                </c:pt>
                <c:pt idx="1884">
                  <c:v>320.27999999999759</c:v>
                </c:pt>
                <c:pt idx="1885">
                  <c:v>320.44999999999771</c:v>
                </c:pt>
                <c:pt idx="1886">
                  <c:v>320.61999999999767</c:v>
                </c:pt>
                <c:pt idx="1887">
                  <c:v>320.78999999999752</c:v>
                </c:pt>
                <c:pt idx="1888">
                  <c:v>320.95999999999759</c:v>
                </c:pt>
                <c:pt idx="1889">
                  <c:v>321.12999999999772</c:v>
                </c:pt>
                <c:pt idx="1890">
                  <c:v>321.29999999999762</c:v>
                </c:pt>
                <c:pt idx="1891">
                  <c:v>321.46999999999781</c:v>
                </c:pt>
                <c:pt idx="1892">
                  <c:v>321.63999999999783</c:v>
                </c:pt>
                <c:pt idx="1893">
                  <c:v>321.80999999999779</c:v>
                </c:pt>
                <c:pt idx="1894">
                  <c:v>321.97999999999752</c:v>
                </c:pt>
                <c:pt idx="1895">
                  <c:v>322.14999999999799</c:v>
                </c:pt>
                <c:pt idx="1896">
                  <c:v>322.31999999999789</c:v>
                </c:pt>
                <c:pt idx="1897">
                  <c:v>322.48999999999762</c:v>
                </c:pt>
                <c:pt idx="1898">
                  <c:v>322.65999999999798</c:v>
                </c:pt>
                <c:pt idx="1899">
                  <c:v>322.82999999999782</c:v>
                </c:pt>
                <c:pt idx="1900">
                  <c:v>322.99999999999761</c:v>
                </c:pt>
                <c:pt idx="1901">
                  <c:v>323.16999999999808</c:v>
                </c:pt>
                <c:pt idx="1902">
                  <c:v>323.33999999999799</c:v>
                </c:pt>
                <c:pt idx="1903">
                  <c:v>323.509999999998</c:v>
                </c:pt>
                <c:pt idx="1904">
                  <c:v>323.67999999999802</c:v>
                </c:pt>
                <c:pt idx="1905">
                  <c:v>323.84999999999809</c:v>
                </c:pt>
                <c:pt idx="1906">
                  <c:v>324.01999999999799</c:v>
                </c:pt>
                <c:pt idx="1907">
                  <c:v>324.18999999999812</c:v>
                </c:pt>
                <c:pt idx="1908">
                  <c:v>324.35999999999808</c:v>
                </c:pt>
                <c:pt idx="1909">
                  <c:v>324.5299999999981</c:v>
                </c:pt>
                <c:pt idx="1910">
                  <c:v>324.69999999999811</c:v>
                </c:pt>
                <c:pt idx="1911">
                  <c:v>324.86999999999819</c:v>
                </c:pt>
                <c:pt idx="1912">
                  <c:v>325.03999999999809</c:v>
                </c:pt>
                <c:pt idx="1913">
                  <c:v>325.20999999999822</c:v>
                </c:pt>
                <c:pt idx="1914">
                  <c:v>325.37999999999818</c:v>
                </c:pt>
                <c:pt idx="1915">
                  <c:v>325.54999999999819</c:v>
                </c:pt>
                <c:pt idx="1916">
                  <c:v>325.71999999999821</c:v>
                </c:pt>
                <c:pt idx="1917">
                  <c:v>325.88999999999822</c:v>
                </c:pt>
                <c:pt idx="1918">
                  <c:v>326.0599999999983</c:v>
                </c:pt>
                <c:pt idx="1919">
                  <c:v>326.22999999999831</c:v>
                </c:pt>
                <c:pt idx="1920">
                  <c:v>326.39999999999827</c:v>
                </c:pt>
                <c:pt idx="1921">
                  <c:v>326.56999999999829</c:v>
                </c:pt>
                <c:pt idx="1922">
                  <c:v>326.73999999999819</c:v>
                </c:pt>
                <c:pt idx="1923">
                  <c:v>326.90999999999832</c:v>
                </c:pt>
                <c:pt idx="1924">
                  <c:v>327.07999999999828</c:v>
                </c:pt>
                <c:pt idx="1925">
                  <c:v>327.24999999999841</c:v>
                </c:pt>
                <c:pt idx="1926">
                  <c:v>327.41999999999831</c:v>
                </c:pt>
                <c:pt idx="1927">
                  <c:v>327.58999999999833</c:v>
                </c:pt>
                <c:pt idx="1928">
                  <c:v>327.7599999999984</c:v>
                </c:pt>
                <c:pt idx="1929">
                  <c:v>327.92999999999842</c:v>
                </c:pt>
                <c:pt idx="1930">
                  <c:v>328.09999999999832</c:v>
                </c:pt>
                <c:pt idx="1931">
                  <c:v>328.26999999999839</c:v>
                </c:pt>
                <c:pt idx="1932">
                  <c:v>328.43999999999812</c:v>
                </c:pt>
                <c:pt idx="1933">
                  <c:v>328.60999999999848</c:v>
                </c:pt>
                <c:pt idx="1934">
                  <c:v>328.77999999999849</c:v>
                </c:pt>
                <c:pt idx="1935">
                  <c:v>328.94999999999851</c:v>
                </c:pt>
                <c:pt idx="1936">
                  <c:v>329.11999999999858</c:v>
                </c:pt>
                <c:pt idx="1937">
                  <c:v>329.28999999999849</c:v>
                </c:pt>
                <c:pt idx="1938">
                  <c:v>329.45999999999862</c:v>
                </c:pt>
                <c:pt idx="1939">
                  <c:v>329.62999999999857</c:v>
                </c:pt>
                <c:pt idx="1940">
                  <c:v>329.79999999999859</c:v>
                </c:pt>
                <c:pt idx="1941">
                  <c:v>329.96999999999861</c:v>
                </c:pt>
                <c:pt idx="1942">
                  <c:v>330.13999999999862</c:v>
                </c:pt>
                <c:pt idx="1943">
                  <c:v>330.30999999999881</c:v>
                </c:pt>
                <c:pt idx="1944">
                  <c:v>330.47999999999871</c:v>
                </c:pt>
                <c:pt idx="1945">
                  <c:v>330.64999999999878</c:v>
                </c:pt>
                <c:pt idx="1946">
                  <c:v>330.81999999999869</c:v>
                </c:pt>
                <c:pt idx="1947">
                  <c:v>330.98999999999859</c:v>
                </c:pt>
                <c:pt idx="1948">
                  <c:v>331.15999999999872</c:v>
                </c:pt>
                <c:pt idx="1949">
                  <c:v>331.32999999999868</c:v>
                </c:pt>
                <c:pt idx="1950">
                  <c:v>331.49999999999852</c:v>
                </c:pt>
                <c:pt idx="1951">
                  <c:v>331.66999999999882</c:v>
                </c:pt>
                <c:pt idx="1952">
                  <c:v>331.83999999999872</c:v>
                </c:pt>
                <c:pt idx="1953">
                  <c:v>332.0099999999988</c:v>
                </c:pt>
                <c:pt idx="1954">
                  <c:v>332.17999999999881</c:v>
                </c:pt>
                <c:pt idx="1955">
                  <c:v>332.349999999999</c:v>
                </c:pt>
                <c:pt idx="1956">
                  <c:v>332.51999999999879</c:v>
                </c:pt>
                <c:pt idx="1957">
                  <c:v>332.68999999999897</c:v>
                </c:pt>
                <c:pt idx="1958">
                  <c:v>332.85999999999899</c:v>
                </c:pt>
                <c:pt idx="1959">
                  <c:v>333.02999999999889</c:v>
                </c:pt>
                <c:pt idx="1960">
                  <c:v>333.19999999999902</c:v>
                </c:pt>
                <c:pt idx="1961">
                  <c:v>333.36999999999898</c:v>
                </c:pt>
                <c:pt idx="1962">
                  <c:v>333.53999999999883</c:v>
                </c:pt>
                <c:pt idx="1963">
                  <c:v>333.70999999999901</c:v>
                </c:pt>
                <c:pt idx="1964">
                  <c:v>333.87999999999897</c:v>
                </c:pt>
                <c:pt idx="1965">
                  <c:v>334.04999999999899</c:v>
                </c:pt>
                <c:pt idx="1966">
                  <c:v>334.21999999999889</c:v>
                </c:pt>
                <c:pt idx="1967">
                  <c:v>334.38999999999902</c:v>
                </c:pt>
                <c:pt idx="1968">
                  <c:v>334.55999999999898</c:v>
                </c:pt>
                <c:pt idx="1969">
                  <c:v>334.72999999999882</c:v>
                </c:pt>
                <c:pt idx="1970">
                  <c:v>334.89999999999901</c:v>
                </c:pt>
                <c:pt idx="1971">
                  <c:v>335.06999999999903</c:v>
                </c:pt>
                <c:pt idx="1972">
                  <c:v>335.23999999999882</c:v>
                </c:pt>
                <c:pt idx="1973">
                  <c:v>335.40999999999912</c:v>
                </c:pt>
                <c:pt idx="1974">
                  <c:v>335.57999999999902</c:v>
                </c:pt>
                <c:pt idx="1975">
                  <c:v>335.74999999999909</c:v>
                </c:pt>
                <c:pt idx="1976">
                  <c:v>335.91999999999882</c:v>
                </c:pt>
                <c:pt idx="1977">
                  <c:v>336.08999999999912</c:v>
                </c:pt>
                <c:pt idx="1978">
                  <c:v>336.2599999999992</c:v>
                </c:pt>
                <c:pt idx="1979">
                  <c:v>336.42999999999921</c:v>
                </c:pt>
                <c:pt idx="1980">
                  <c:v>336.59999999999923</c:v>
                </c:pt>
                <c:pt idx="1981">
                  <c:v>336.76999999999919</c:v>
                </c:pt>
                <c:pt idx="1982">
                  <c:v>336.93999999999892</c:v>
                </c:pt>
                <c:pt idx="1983">
                  <c:v>337.10999999999927</c:v>
                </c:pt>
                <c:pt idx="1984">
                  <c:v>337.27999999999912</c:v>
                </c:pt>
                <c:pt idx="1985">
                  <c:v>337.44999999999919</c:v>
                </c:pt>
                <c:pt idx="1986">
                  <c:v>337.61999999999932</c:v>
                </c:pt>
                <c:pt idx="1987">
                  <c:v>337.78999999999922</c:v>
                </c:pt>
                <c:pt idx="1988">
                  <c:v>337.95999999999913</c:v>
                </c:pt>
                <c:pt idx="1989">
                  <c:v>338.12999999999931</c:v>
                </c:pt>
                <c:pt idx="1990">
                  <c:v>338.29999999999922</c:v>
                </c:pt>
                <c:pt idx="1991">
                  <c:v>338.46999999999912</c:v>
                </c:pt>
                <c:pt idx="1992">
                  <c:v>338.63999999999942</c:v>
                </c:pt>
                <c:pt idx="1993">
                  <c:v>338.80999999999932</c:v>
                </c:pt>
                <c:pt idx="1994">
                  <c:v>338.97999999999922</c:v>
                </c:pt>
                <c:pt idx="1995">
                  <c:v>339.14999999999952</c:v>
                </c:pt>
                <c:pt idx="1996">
                  <c:v>339.31999999999942</c:v>
                </c:pt>
                <c:pt idx="1997">
                  <c:v>339.48999999999921</c:v>
                </c:pt>
                <c:pt idx="1998">
                  <c:v>339.65999999999951</c:v>
                </c:pt>
                <c:pt idx="1999">
                  <c:v>339.82999999999942</c:v>
                </c:pt>
                <c:pt idx="2000">
                  <c:v>339.99999999999892</c:v>
                </c:pt>
                <c:pt idx="2001">
                  <c:v>340.16999999999962</c:v>
                </c:pt>
                <c:pt idx="2002">
                  <c:v>340.33999999999952</c:v>
                </c:pt>
                <c:pt idx="2003">
                  <c:v>340.50999999999959</c:v>
                </c:pt>
                <c:pt idx="2004">
                  <c:v>340.67999999999961</c:v>
                </c:pt>
                <c:pt idx="2005">
                  <c:v>340.84999999999962</c:v>
                </c:pt>
                <c:pt idx="2006">
                  <c:v>341.01999999999953</c:v>
                </c:pt>
                <c:pt idx="2007">
                  <c:v>341.18999999999971</c:v>
                </c:pt>
                <c:pt idx="2008">
                  <c:v>341.35999999999967</c:v>
                </c:pt>
                <c:pt idx="2009">
                  <c:v>341.52999999999952</c:v>
                </c:pt>
                <c:pt idx="2010">
                  <c:v>341.69999999999959</c:v>
                </c:pt>
                <c:pt idx="2011">
                  <c:v>341.86999999999972</c:v>
                </c:pt>
                <c:pt idx="2012">
                  <c:v>342.03999999999962</c:v>
                </c:pt>
                <c:pt idx="2013">
                  <c:v>342.20999999999952</c:v>
                </c:pt>
                <c:pt idx="2014">
                  <c:v>342.37999999999971</c:v>
                </c:pt>
                <c:pt idx="2015">
                  <c:v>342.54999999999973</c:v>
                </c:pt>
                <c:pt idx="2016">
                  <c:v>342.71999999999952</c:v>
                </c:pt>
                <c:pt idx="2017">
                  <c:v>342.88999999999982</c:v>
                </c:pt>
                <c:pt idx="2018">
                  <c:v>343.05999999999972</c:v>
                </c:pt>
                <c:pt idx="2019">
                  <c:v>343.22999999999962</c:v>
                </c:pt>
                <c:pt idx="2020">
                  <c:v>343.39999999999952</c:v>
                </c:pt>
                <c:pt idx="2021">
                  <c:v>343.56999999999982</c:v>
                </c:pt>
                <c:pt idx="2022">
                  <c:v>343.73999999999961</c:v>
                </c:pt>
                <c:pt idx="2023">
                  <c:v>343.90999999999991</c:v>
                </c:pt>
                <c:pt idx="2024">
                  <c:v>344.07999999999993</c:v>
                </c:pt>
                <c:pt idx="2025">
                  <c:v>344.24999999999989</c:v>
                </c:pt>
                <c:pt idx="2026">
                  <c:v>344.41999999999962</c:v>
                </c:pt>
                <c:pt idx="2027">
                  <c:v>344.59</c:v>
                </c:pt>
                <c:pt idx="2028">
                  <c:v>344.76</c:v>
                </c:pt>
                <c:pt idx="2029">
                  <c:v>344.92999999999961</c:v>
                </c:pt>
                <c:pt idx="2030">
                  <c:v>345.1</c:v>
                </c:pt>
                <c:pt idx="2031">
                  <c:v>345.27</c:v>
                </c:pt>
                <c:pt idx="2032">
                  <c:v>345.44000000000011</c:v>
                </c:pt>
                <c:pt idx="2033">
                  <c:v>345.61000000000018</c:v>
                </c:pt>
                <c:pt idx="2034">
                  <c:v>345.78000000000009</c:v>
                </c:pt>
                <c:pt idx="2035">
                  <c:v>345.9500000000001</c:v>
                </c:pt>
                <c:pt idx="2036">
                  <c:v>346.12000000000012</c:v>
                </c:pt>
                <c:pt idx="2037">
                  <c:v>346.29</c:v>
                </c:pt>
                <c:pt idx="2038">
                  <c:v>346.46000000000021</c:v>
                </c:pt>
                <c:pt idx="2039">
                  <c:v>346.63000000000022</c:v>
                </c:pt>
                <c:pt idx="2040">
                  <c:v>346.80000000000018</c:v>
                </c:pt>
                <c:pt idx="2041">
                  <c:v>346.9700000000002</c:v>
                </c:pt>
                <c:pt idx="2042">
                  <c:v>347.14000000000021</c:v>
                </c:pt>
                <c:pt idx="2043">
                  <c:v>347.31000000000029</c:v>
                </c:pt>
                <c:pt idx="2044">
                  <c:v>347.48000000000019</c:v>
                </c:pt>
                <c:pt idx="2045">
                  <c:v>347.65000000000032</c:v>
                </c:pt>
                <c:pt idx="2046">
                  <c:v>347.82000000000028</c:v>
                </c:pt>
                <c:pt idx="2047">
                  <c:v>347.99000000000012</c:v>
                </c:pt>
                <c:pt idx="2048">
                  <c:v>348.16000000000031</c:v>
                </c:pt>
                <c:pt idx="2049">
                  <c:v>348.33000000000033</c:v>
                </c:pt>
                <c:pt idx="2050">
                  <c:v>348.50000000000028</c:v>
                </c:pt>
                <c:pt idx="2051">
                  <c:v>348.67000000000041</c:v>
                </c:pt>
                <c:pt idx="2052">
                  <c:v>348.84000000000037</c:v>
                </c:pt>
                <c:pt idx="2053">
                  <c:v>349.01000000000039</c:v>
                </c:pt>
                <c:pt idx="2054">
                  <c:v>349.1800000000004</c:v>
                </c:pt>
                <c:pt idx="2055">
                  <c:v>349.35000000000042</c:v>
                </c:pt>
                <c:pt idx="2056">
                  <c:v>349.52000000000032</c:v>
                </c:pt>
                <c:pt idx="2057">
                  <c:v>349.69000000000051</c:v>
                </c:pt>
                <c:pt idx="2058">
                  <c:v>349.86000000000058</c:v>
                </c:pt>
                <c:pt idx="2059">
                  <c:v>350.03000000000043</c:v>
                </c:pt>
                <c:pt idx="2060">
                  <c:v>350.2000000000005</c:v>
                </c:pt>
                <c:pt idx="2061">
                  <c:v>350.37000000000052</c:v>
                </c:pt>
                <c:pt idx="2062">
                  <c:v>350.54000000000059</c:v>
                </c:pt>
                <c:pt idx="2063">
                  <c:v>350.71000000000049</c:v>
                </c:pt>
                <c:pt idx="2064">
                  <c:v>350.88000000000062</c:v>
                </c:pt>
                <c:pt idx="2065">
                  <c:v>351.05000000000058</c:v>
                </c:pt>
                <c:pt idx="2066">
                  <c:v>351.2200000000006</c:v>
                </c:pt>
                <c:pt idx="2067">
                  <c:v>351.39000000000061</c:v>
                </c:pt>
                <c:pt idx="2068">
                  <c:v>351.56000000000068</c:v>
                </c:pt>
                <c:pt idx="2069">
                  <c:v>351.73000000000059</c:v>
                </c:pt>
                <c:pt idx="2070">
                  <c:v>351.90000000000072</c:v>
                </c:pt>
                <c:pt idx="2071">
                  <c:v>352.07000000000068</c:v>
                </c:pt>
                <c:pt idx="2072">
                  <c:v>352.24000000000069</c:v>
                </c:pt>
                <c:pt idx="2073">
                  <c:v>352.41000000000071</c:v>
                </c:pt>
                <c:pt idx="2074">
                  <c:v>352.58000000000072</c:v>
                </c:pt>
                <c:pt idx="2075">
                  <c:v>352.75000000000068</c:v>
                </c:pt>
                <c:pt idx="2076">
                  <c:v>352.92000000000053</c:v>
                </c:pt>
                <c:pt idx="2077">
                  <c:v>353.09000000000071</c:v>
                </c:pt>
                <c:pt idx="2078">
                  <c:v>353.26000000000079</c:v>
                </c:pt>
                <c:pt idx="2079">
                  <c:v>353.43000000000052</c:v>
                </c:pt>
                <c:pt idx="2080">
                  <c:v>353.60000000000082</c:v>
                </c:pt>
                <c:pt idx="2081">
                  <c:v>353.77000000000072</c:v>
                </c:pt>
                <c:pt idx="2082">
                  <c:v>353.94000000000102</c:v>
                </c:pt>
                <c:pt idx="2083">
                  <c:v>354.11000000000098</c:v>
                </c:pt>
                <c:pt idx="2084">
                  <c:v>354.28000000000083</c:v>
                </c:pt>
                <c:pt idx="2085">
                  <c:v>354.4500000000009</c:v>
                </c:pt>
                <c:pt idx="2086">
                  <c:v>354.62000000000108</c:v>
                </c:pt>
                <c:pt idx="2087">
                  <c:v>354.79000000000082</c:v>
                </c:pt>
                <c:pt idx="2088">
                  <c:v>354.96000000000089</c:v>
                </c:pt>
                <c:pt idx="2089">
                  <c:v>355.13000000000102</c:v>
                </c:pt>
                <c:pt idx="2090">
                  <c:v>355.30000000000098</c:v>
                </c:pt>
                <c:pt idx="2091">
                  <c:v>355.47000000000099</c:v>
                </c:pt>
                <c:pt idx="2092">
                  <c:v>355.64000000000101</c:v>
                </c:pt>
                <c:pt idx="2093">
                  <c:v>355.81000000000108</c:v>
                </c:pt>
                <c:pt idx="2094">
                  <c:v>355.98000000000093</c:v>
                </c:pt>
                <c:pt idx="2095">
                  <c:v>356.15000000000111</c:v>
                </c:pt>
                <c:pt idx="2096">
                  <c:v>356.32000000000107</c:v>
                </c:pt>
                <c:pt idx="2097">
                  <c:v>356.49000000000109</c:v>
                </c:pt>
                <c:pt idx="2098">
                  <c:v>356.66000000000111</c:v>
                </c:pt>
                <c:pt idx="2099">
                  <c:v>356.83000000000112</c:v>
                </c:pt>
                <c:pt idx="2100">
                  <c:v>357.00000000000119</c:v>
                </c:pt>
                <c:pt idx="2101">
                  <c:v>357.17000000000121</c:v>
                </c:pt>
                <c:pt idx="2102">
                  <c:v>357.34000000000128</c:v>
                </c:pt>
                <c:pt idx="2103">
                  <c:v>357.51000000000118</c:v>
                </c:pt>
                <c:pt idx="2104">
                  <c:v>357.6800000000012</c:v>
                </c:pt>
                <c:pt idx="2105">
                  <c:v>357.85000000000122</c:v>
                </c:pt>
                <c:pt idx="2106">
                  <c:v>358.02000000000129</c:v>
                </c:pt>
                <c:pt idx="2107">
                  <c:v>358.19000000000131</c:v>
                </c:pt>
                <c:pt idx="2108">
                  <c:v>358.36000000000132</c:v>
                </c:pt>
                <c:pt idx="2109">
                  <c:v>358.53000000000128</c:v>
                </c:pt>
                <c:pt idx="2110">
                  <c:v>358.7000000000013</c:v>
                </c:pt>
                <c:pt idx="2111">
                  <c:v>358.87000000000131</c:v>
                </c:pt>
                <c:pt idx="2112">
                  <c:v>359.04000000000138</c:v>
                </c:pt>
                <c:pt idx="2113">
                  <c:v>359.21000000000129</c:v>
                </c:pt>
                <c:pt idx="2114">
                  <c:v>359.38000000000142</c:v>
                </c:pt>
                <c:pt idx="2115">
                  <c:v>359.55000000000138</c:v>
                </c:pt>
                <c:pt idx="2116">
                  <c:v>359.72000000000139</c:v>
                </c:pt>
                <c:pt idx="2117">
                  <c:v>359.89000000000141</c:v>
                </c:pt>
                <c:pt idx="2118">
                  <c:v>360.06000000000142</c:v>
                </c:pt>
                <c:pt idx="2119">
                  <c:v>360.23000000000133</c:v>
                </c:pt>
                <c:pt idx="2120">
                  <c:v>360.40000000000151</c:v>
                </c:pt>
                <c:pt idx="2121">
                  <c:v>360.57000000000158</c:v>
                </c:pt>
                <c:pt idx="2122">
                  <c:v>360.74000000000149</c:v>
                </c:pt>
                <c:pt idx="2123">
                  <c:v>360.9100000000015</c:v>
                </c:pt>
                <c:pt idx="2124">
                  <c:v>361.08000000000152</c:v>
                </c:pt>
                <c:pt idx="2125">
                  <c:v>361.25000000000159</c:v>
                </c:pt>
                <c:pt idx="2126">
                  <c:v>361.42000000000161</c:v>
                </c:pt>
                <c:pt idx="2127">
                  <c:v>361.59000000000162</c:v>
                </c:pt>
                <c:pt idx="2128">
                  <c:v>361.76000000000158</c:v>
                </c:pt>
                <c:pt idx="2129">
                  <c:v>361.9300000000016</c:v>
                </c:pt>
                <c:pt idx="2130">
                  <c:v>362.10000000000161</c:v>
                </c:pt>
                <c:pt idx="2131">
                  <c:v>362.27000000000169</c:v>
                </c:pt>
                <c:pt idx="2132">
                  <c:v>362.4400000000017</c:v>
                </c:pt>
                <c:pt idx="2133">
                  <c:v>362.61000000000172</c:v>
                </c:pt>
                <c:pt idx="2134">
                  <c:v>362.78000000000168</c:v>
                </c:pt>
                <c:pt idx="2135">
                  <c:v>362.95000000000181</c:v>
                </c:pt>
                <c:pt idx="2136">
                  <c:v>363.12000000000171</c:v>
                </c:pt>
                <c:pt idx="2137">
                  <c:v>363.29000000000173</c:v>
                </c:pt>
                <c:pt idx="2138">
                  <c:v>363.46000000000168</c:v>
                </c:pt>
                <c:pt idx="2139">
                  <c:v>363.63000000000181</c:v>
                </c:pt>
                <c:pt idx="2140">
                  <c:v>363.80000000000177</c:v>
                </c:pt>
                <c:pt idx="2141">
                  <c:v>363.97000000000179</c:v>
                </c:pt>
                <c:pt idx="2142">
                  <c:v>364.14000000000181</c:v>
                </c:pt>
                <c:pt idx="2143">
                  <c:v>364.31000000000182</c:v>
                </c:pt>
                <c:pt idx="2144">
                  <c:v>364.48000000000172</c:v>
                </c:pt>
                <c:pt idx="2145">
                  <c:v>364.65000000000202</c:v>
                </c:pt>
                <c:pt idx="2146">
                  <c:v>364.82000000000198</c:v>
                </c:pt>
                <c:pt idx="2147">
                  <c:v>364.99000000000183</c:v>
                </c:pt>
                <c:pt idx="2148">
                  <c:v>365.16000000000201</c:v>
                </c:pt>
                <c:pt idx="2149">
                  <c:v>365.33000000000197</c:v>
                </c:pt>
                <c:pt idx="2150">
                  <c:v>365.50000000000199</c:v>
                </c:pt>
                <c:pt idx="2151">
                  <c:v>365.67000000000201</c:v>
                </c:pt>
                <c:pt idx="2152">
                  <c:v>365.84000000000202</c:v>
                </c:pt>
                <c:pt idx="2153">
                  <c:v>366.01000000000198</c:v>
                </c:pt>
                <c:pt idx="2154">
                  <c:v>366.180000000002</c:v>
                </c:pt>
                <c:pt idx="2155">
                  <c:v>366.35000000000201</c:v>
                </c:pt>
                <c:pt idx="2156">
                  <c:v>366.52000000000203</c:v>
                </c:pt>
                <c:pt idx="2157">
                  <c:v>366.69000000000199</c:v>
                </c:pt>
                <c:pt idx="2158">
                  <c:v>366.86000000000212</c:v>
                </c:pt>
                <c:pt idx="2159">
                  <c:v>367.03000000000202</c:v>
                </c:pt>
                <c:pt idx="2160">
                  <c:v>367.20000000000209</c:v>
                </c:pt>
                <c:pt idx="2161">
                  <c:v>367.37000000000211</c:v>
                </c:pt>
                <c:pt idx="2162">
                  <c:v>367.54000000000212</c:v>
                </c:pt>
                <c:pt idx="2163">
                  <c:v>367.71000000000203</c:v>
                </c:pt>
                <c:pt idx="2164">
                  <c:v>367.88000000000221</c:v>
                </c:pt>
                <c:pt idx="2165">
                  <c:v>368.05000000000229</c:v>
                </c:pt>
                <c:pt idx="2166">
                  <c:v>368.22000000000219</c:v>
                </c:pt>
                <c:pt idx="2167">
                  <c:v>368.3900000000022</c:v>
                </c:pt>
                <c:pt idx="2168">
                  <c:v>368.56000000000222</c:v>
                </c:pt>
                <c:pt idx="2169">
                  <c:v>368.73000000000212</c:v>
                </c:pt>
                <c:pt idx="2170">
                  <c:v>368.90000000000231</c:v>
                </c:pt>
                <c:pt idx="2171">
                  <c:v>369.07000000000232</c:v>
                </c:pt>
                <c:pt idx="2172">
                  <c:v>369.24000000000228</c:v>
                </c:pt>
                <c:pt idx="2173">
                  <c:v>369.41000000000219</c:v>
                </c:pt>
                <c:pt idx="2174">
                  <c:v>369.58000000000231</c:v>
                </c:pt>
                <c:pt idx="2175">
                  <c:v>369.75000000000227</c:v>
                </c:pt>
                <c:pt idx="2176">
                  <c:v>369.92000000000212</c:v>
                </c:pt>
                <c:pt idx="2177">
                  <c:v>370.09000000000219</c:v>
                </c:pt>
                <c:pt idx="2178">
                  <c:v>370.26000000000232</c:v>
                </c:pt>
                <c:pt idx="2179">
                  <c:v>370.43000000000222</c:v>
                </c:pt>
                <c:pt idx="2180">
                  <c:v>370.60000000000241</c:v>
                </c:pt>
                <c:pt idx="2181">
                  <c:v>370.77000000000243</c:v>
                </c:pt>
                <c:pt idx="2182">
                  <c:v>370.94000000000239</c:v>
                </c:pt>
                <c:pt idx="2183">
                  <c:v>371.11000000000251</c:v>
                </c:pt>
                <c:pt idx="2184">
                  <c:v>371.28000000000242</c:v>
                </c:pt>
                <c:pt idx="2185">
                  <c:v>371.45000000000249</c:v>
                </c:pt>
                <c:pt idx="2186">
                  <c:v>371.62000000000251</c:v>
                </c:pt>
                <c:pt idx="2187">
                  <c:v>371.79000000000252</c:v>
                </c:pt>
                <c:pt idx="2188">
                  <c:v>371.96000000000242</c:v>
                </c:pt>
                <c:pt idx="2189">
                  <c:v>372.13000000000261</c:v>
                </c:pt>
                <c:pt idx="2190">
                  <c:v>372.30000000000268</c:v>
                </c:pt>
                <c:pt idx="2191">
                  <c:v>372.47000000000259</c:v>
                </c:pt>
                <c:pt idx="2192">
                  <c:v>372.6400000000026</c:v>
                </c:pt>
                <c:pt idx="2193">
                  <c:v>372.81000000000262</c:v>
                </c:pt>
                <c:pt idx="2194">
                  <c:v>372.98000000000252</c:v>
                </c:pt>
                <c:pt idx="2195">
                  <c:v>373.15000000000271</c:v>
                </c:pt>
                <c:pt idx="2196">
                  <c:v>373.32000000000272</c:v>
                </c:pt>
                <c:pt idx="2197">
                  <c:v>373.49000000000262</c:v>
                </c:pt>
                <c:pt idx="2198">
                  <c:v>373.6600000000027</c:v>
                </c:pt>
                <c:pt idx="2199">
                  <c:v>373.83000000000271</c:v>
                </c:pt>
                <c:pt idx="2200">
                  <c:v>374.00000000000267</c:v>
                </c:pt>
                <c:pt idx="2201">
                  <c:v>374.17000000000269</c:v>
                </c:pt>
                <c:pt idx="2202">
                  <c:v>374.34000000000282</c:v>
                </c:pt>
                <c:pt idx="2203">
                  <c:v>374.51000000000272</c:v>
                </c:pt>
                <c:pt idx="2204">
                  <c:v>374.68000000000279</c:v>
                </c:pt>
                <c:pt idx="2205">
                  <c:v>374.85000000000281</c:v>
                </c:pt>
                <c:pt idx="2206">
                  <c:v>375.02000000000282</c:v>
                </c:pt>
                <c:pt idx="2207">
                  <c:v>375.19000000000273</c:v>
                </c:pt>
                <c:pt idx="2208">
                  <c:v>375.36000000000308</c:v>
                </c:pt>
                <c:pt idx="2209">
                  <c:v>375.53000000000281</c:v>
                </c:pt>
                <c:pt idx="2210">
                  <c:v>375.70000000000289</c:v>
                </c:pt>
                <c:pt idx="2211">
                  <c:v>375.87000000000302</c:v>
                </c:pt>
                <c:pt idx="2212">
                  <c:v>376.04000000000298</c:v>
                </c:pt>
                <c:pt idx="2213">
                  <c:v>376.21000000000282</c:v>
                </c:pt>
                <c:pt idx="2214">
                  <c:v>376.38000000000301</c:v>
                </c:pt>
                <c:pt idx="2215">
                  <c:v>376.55000000000302</c:v>
                </c:pt>
                <c:pt idx="2216">
                  <c:v>376.72000000000293</c:v>
                </c:pt>
                <c:pt idx="2217">
                  <c:v>376.890000000003</c:v>
                </c:pt>
                <c:pt idx="2218">
                  <c:v>377.06000000000301</c:v>
                </c:pt>
                <c:pt idx="2219">
                  <c:v>377.23000000000292</c:v>
                </c:pt>
                <c:pt idx="2220">
                  <c:v>377.40000000000299</c:v>
                </c:pt>
                <c:pt idx="2221">
                  <c:v>377.57000000000312</c:v>
                </c:pt>
                <c:pt idx="2222">
                  <c:v>377.74000000000308</c:v>
                </c:pt>
                <c:pt idx="2223">
                  <c:v>377.91000000000309</c:v>
                </c:pt>
                <c:pt idx="2224">
                  <c:v>378.08000000000311</c:v>
                </c:pt>
                <c:pt idx="2225">
                  <c:v>378.25000000000318</c:v>
                </c:pt>
                <c:pt idx="2226">
                  <c:v>378.42000000000309</c:v>
                </c:pt>
                <c:pt idx="2227">
                  <c:v>378.59000000000322</c:v>
                </c:pt>
                <c:pt idx="2228">
                  <c:v>378.76000000000317</c:v>
                </c:pt>
                <c:pt idx="2229">
                  <c:v>378.93000000000319</c:v>
                </c:pt>
                <c:pt idx="2230">
                  <c:v>379.10000000000321</c:v>
                </c:pt>
                <c:pt idx="2231">
                  <c:v>379.27000000000322</c:v>
                </c:pt>
                <c:pt idx="2232">
                  <c:v>379.44000000000341</c:v>
                </c:pt>
                <c:pt idx="2233">
                  <c:v>379.61000000000331</c:v>
                </c:pt>
                <c:pt idx="2234">
                  <c:v>379.78000000000333</c:v>
                </c:pt>
                <c:pt idx="2235">
                  <c:v>379.95000000000329</c:v>
                </c:pt>
                <c:pt idx="2236">
                  <c:v>380.1200000000033</c:v>
                </c:pt>
                <c:pt idx="2237">
                  <c:v>380.29000000000332</c:v>
                </c:pt>
                <c:pt idx="2238">
                  <c:v>380.46000000000328</c:v>
                </c:pt>
                <c:pt idx="2239">
                  <c:v>380.63000000000329</c:v>
                </c:pt>
                <c:pt idx="2240">
                  <c:v>380.80000000000342</c:v>
                </c:pt>
                <c:pt idx="2241">
                  <c:v>380.97000000000332</c:v>
                </c:pt>
                <c:pt idx="2242">
                  <c:v>381.1400000000034</c:v>
                </c:pt>
                <c:pt idx="2243">
                  <c:v>381.31000000000341</c:v>
                </c:pt>
                <c:pt idx="2244">
                  <c:v>381.48000000000332</c:v>
                </c:pt>
                <c:pt idx="2245">
                  <c:v>381.6500000000035</c:v>
                </c:pt>
                <c:pt idx="2246">
                  <c:v>381.82000000000352</c:v>
                </c:pt>
                <c:pt idx="2247">
                  <c:v>381.99000000000342</c:v>
                </c:pt>
                <c:pt idx="2248">
                  <c:v>382.16000000000349</c:v>
                </c:pt>
                <c:pt idx="2249">
                  <c:v>382.33000000000351</c:v>
                </c:pt>
                <c:pt idx="2250">
                  <c:v>382.50000000000352</c:v>
                </c:pt>
                <c:pt idx="2251">
                  <c:v>382.6700000000036</c:v>
                </c:pt>
                <c:pt idx="2252">
                  <c:v>382.84000000000361</c:v>
                </c:pt>
                <c:pt idx="2253">
                  <c:v>383.01000000000357</c:v>
                </c:pt>
                <c:pt idx="2254">
                  <c:v>383.18000000000359</c:v>
                </c:pt>
                <c:pt idx="2255">
                  <c:v>383.3500000000036</c:v>
                </c:pt>
                <c:pt idx="2256">
                  <c:v>383.52000000000362</c:v>
                </c:pt>
                <c:pt idx="2257">
                  <c:v>383.69000000000369</c:v>
                </c:pt>
                <c:pt idx="2258">
                  <c:v>383.86000000000371</c:v>
                </c:pt>
                <c:pt idx="2259">
                  <c:v>384.03000000000372</c:v>
                </c:pt>
                <c:pt idx="2260">
                  <c:v>384.20000000000368</c:v>
                </c:pt>
                <c:pt idx="2261">
                  <c:v>384.3700000000037</c:v>
                </c:pt>
                <c:pt idx="2262">
                  <c:v>384.54000000000372</c:v>
                </c:pt>
                <c:pt idx="2263">
                  <c:v>384.71000000000367</c:v>
                </c:pt>
                <c:pt idx="2264">
                  <c:v>384.88000000000369</c:v>
                </c:pt>
                <c:pt idx="2265">
                  <c:v>385.05000000000382</c:v>
                </c:pt>
                <c:pt idx="2266">
                  <c:v>385.22000000000372</c:v>
                </c:pt>
                <c:pt idx="2267">
                  <c:v>385.39000000000379</c:v>
                </c:pt>
                <c:pt idx="2268">
                  <c:v>385.56000000000381</c:v>
                </c:pt>
                <c:pt idx="2269">
                  <c:v>385.73000000000383</c:v>
                </c:pt>
                <c:pt idx="2270">
                  <c:v>385.90000000000379</c:v>
                </c:pt>
                <c:pt idx="2271">
                  <c:v>386.07000000000397</c:v>
                </c:pt>
                <c:pt idx="2272">
                  <c:v>386.24000000000399</c:v>
                </c:pt>
                <c:pt idx="2273">
                  <c:v>386.41000000000389</c:v>
                </c:pt>
                <c:pt idx="2274">
                  <c:v>386.58000000000402</c:v>
                </c:pt>
                <c:pt idx="2275">
                  <c:v>386.75000000000398</c:v>
                </c:pt>
                <c:pt idx="2276">
                  <c:v>386.92000000000382</c:v>
                </c:pt>
                <c:pt idx="2277">
                  <c:v>387.09000000000401</c:v>
                </c:pt>
                <c:pt idx="2278">
                  <c:v>387.26000000000403</c:v>
                </c:pt>
                <c:pt idx="2279">
                  <c:v>387.43000000000382</c:v>
                </c:pt>
                <c:pt idx="2280">
                  <c:v>387.600000000004</c:v>
                </c:pt>
                <c:pt idx="2281">
                  <c:v>387.77000000000402</c:v>
                </c:pt>
                <c:pt idx="2282">
                  <c:v>387.94000000000398</c:v>
                </c:pt>
                <c:pt idx="2283">
                  <c:v>388.11000000000399</c:v>
                </c:pt>
                <c:pt idx="2284">
                  <c:v>388.28000000000401</c:v>
                </c:pt>
                <c:pt idx="2285">
                  <c:v>388.45000000000402</c:v>
                </c:pt>
                <c:pt idx="2286">
                  <c:v>388.6200000000041</c:v>
                </c:pt>
                <c:pt idx="2287">
                  <c:v>388.79000000000411</c:v>
                </c:pt>
                <c:pt idx="2288">
                  <c:v>388.96000000000402</c:v>
                </c:pt>
                <c:pt idx="2289">
                  <c:v>389.13000000000409</c:v>
                </c:pt>
                <c:pt idx="2290">
                  <c:v>389.30000000000422</c:v>
                </c:pt>
                <c:pt idx="2291">
                  <c:v>389.47000000000412</c:v>
                </c:pt>
                <c:pt idx="2292">
                  <c:v>389.64000000000419</c:v>
                </c:pt>
                <c:pt idx="2293">
                  <c:v>389.81000000000421</c:v>
                </c:pt>
                <c:pt idx="2294">
                  <c:v>389.98000000000422</c:v>
                </c:pt>
                <c:pt idx="2295">
                  <c:v>390.1500000000043</c:v>
                </c:pt>
                <c:pt idx="2296">
                  <c:v>390.32000000000431</c:v>
                </c:pt>
                <c:pt idx="2297">
                  <c:v>390.49000000000422</c:v>
                </c:pt>
                <c:pt idx="2298">
                  <c:v>390.66000000000429</c:v>
                </c:pt>
                <c:pt idx="2299">
                  <c:v>390.83000000000419</c:v>
                </c:pt>
                <c:pt idx="2300">
                  <c:v>391.00000000000432</c:v>
                </c:pt>
                <c:pt idx="2301">
                  <c:v>391.17000000000428</c:v>
                </c:pt>
                <c:pt idx="2302">
                  <c:v>391.34000000000441</c:v>
                </c:pt>
                <c:pt idx="2303">
                  <c:v>391.51000000000431</c:v>
                </c:pt>
                <c:pt idx="2304">
                  <c:v>391.68000000000433</c:v>
                </c:pt>
                <c:pt idx="2305">
                  <c:v>391.8500000000044</c:v>
                </c:pt>
                <c:pt idx="2306">
                  <c:v>392.02000000000442</c:v>
                </c:pt>
                <c:pt idx="2307">
                  <c:v>392.19000000000432</c:v>
                </c:pt>
                <c:pt idx="2308">
                  <c:v>392.36000000000439</c:v>
                </c:pt>
                <c:pt idx="2309">
                  <c:v>392.53000000000412</c:v>
                </c:pt>
                <c:pt idx="2310">
                  <c:v>392.70000000000442</c:v>
                </c:pt>
                <c:pt idx="2311">
                  <c:v>392.8700000000045</c:v>
                </c:pt>
                <c:pt idx="2312">
                  <c:v>393.04000000000451</c:v>
                </c:pt>
                <c:pt idx="2313">
                  <c:v>393.21000000000453</c:v>
                </c:pt>
                <c:pt idx="2314">
                  <c:v>393.38000000000449</c:v>
                </c:pt>
                <c:pt idx="2315">
                  <c:v>393.55000000000462</c:v>
                </c:pt>
                <c:pt idx="2316">
                  <c:v>393.72000000000452</c:v>
                </c:pt>
                <c:pt idx="2317">
                  <c:v>393.89000000000459</c:v>
                </c:pt>
                <c:pt idx="2318">
                  <c:v>394.06000000000461</c:v>
                </c:pt>
                <c:pt idx="2319">
                  <c:v>394.23000000000462</c:v>
                </c:pt>
                <c:pt idx="2320">
                  <c:v>394.40000000000452</c:v>
                </c:pt>
                <c:pt idx="2321">
                  <c:v>394.57000000000471</c:v>
                </c:pt>
                <c:pt idx="2322">
                  <c:v>394.74000000000473</c:v>
                </c:pt>
                <c:pt idx="2323">
                  <c:v>394.91000000000452</c:v>
                </c:pt>
                <c:pt idx="2324">
                  <c:v>395.08000000000459</c:v>
                </c:pt>
                <c:pt idx="2325">
                  <c:v>395.25000000000472</c:v>
                </c:pt>
                <c:pt idx="2326">
                  <c:v>395.42000000000462</c:v>
                </c:pt>
                <c:pt idx="2327">
                  <c:v>395.59000000000452</c:v>
                </c:pt>
                <c:pt idx="2328">
                  <c:v>395.76000000000471</c:v>
                </c:pt>
                <c:pt idx="2329">
                  <c:v>395.93000000000461</c:v>
                </c:pt>
                <c:pt idx="2330">
                  <c:v>396.1000000000048</c:v>
                </c:pt>
                <c:pt idx="2331">
                  <c:v>396.27000000000481</c:v>
                </c:pt>
                <c:pt idx="2332">
                  <c:v>396.44000000000472</c:v>
                </c:pt>
                <c:pt idx="2333">
                  <c:v>396.61000000000479</c:v>
                </c:pt>
                <c:pt idx="2334">
                  <c:v>396.78000000000452</c:v>
                </c:pt>
                <c:pt idx="2335">
                  <c:v>396.95000000000482</c:v>
                </c:pt>
                <c:pt idx="2336">
                  <c:v>397.12000000000489</c:v>
                </c:pt>
                <c:pt idx="2337">
                  <c:v>397.29000000000491</c:v>
                </c:pt>
                <c:pt idx="2338">
                  <c:v>397.46000000000492</c:v>
                </c:pt>
                <c:pt idx="2339">
                  <c:v>397.63000000000483</c:v>
                </c:pt>
                <c:pt idx="2340">
                  <c:v>397.80000000000501</c:v>
                </c:pt>
                <c:pt idx="2341">
                  <c:v>397.97000000000492</c:v>
                </c:pt>
                <c:pt idx="2342">
                  <c:v>398.14000000000499</c:v>
                </c:pt>
                <c:pt idx="2343">
                  <c:v>398.310000000005</c:v>
                </c:pt>
                <c:pt idx="2344">
                  <c:v>398.48000000000502</c:v>
                </c:pt>
                <c:pt idx="2345">
                  <c:v>398.65000000000509</c:v>
                </c:pt>
                <c:pt idx="2346">
                  <c:v>398.82000000000511</c:v>
                </c:pt>
                <c:pt idx="2347">
                  <c:v>398.99000000000501</c:v>
                </c:pt>
                <c:pt idx="2348">
                  <c:v>399.16000000000508</c:v>
                </c:pt>
                <c:pt idx="2349">
                  <c:v>399.3300000000051</c:v>
                </c:pt>
                <c:pt idx="2350">
                  <c:v>399.50000000000512</c:v>
                </c:pt>
                <c:pt idx="2351">
                  <c:v>399.67000000000519</c:v>
                </c:pt>
                <c:pt idx="2352">
                  <c:v>399.8400000000052</c:v>
                </c:pt>
                <c:pt idx="2353">
                  <c:v>400.01000000000522</c:v>
                </c:pt>
                <c:pt idx="2354">
                  <c:v>400.18000000000518</c:v>
                </c:pt>
                <c:pt idx="2355">
                  <c:v>400.3500000000052</c:v>
                </c:pt>
                <c:pt idx="2356">
                  <c:v>400.52000000000521</c:v>
                </c:pt>
                <c:pt idx="2357">
                  <c:v>400.69000000000528</c:v>
                </c:pt>
                <c:pt idx="2358">
                  <c:v>400.8600000000053</c:v>
                </c:pt>
                <c:pt idx="2359">
                  <c:v>401.03000000000532</c:v>
                </c:pt>
                <c:pt idx="2360">
                  <c:v>401.20000000000528</c:v>
                </c:pt>
                <c:pt idx="2361">
                  <c:v>401.37000000000529</c:v>
                </c:pt>
                <c:pt idx="2362">
                  <c:v>401.54000000000531</c:v>
                </c:pt>
                <c:pt idx="2363">
                  <c:v>401.71000000000532</c:v>
                </c:pt>
                <c:pt idx="2364">
                  <c:v>401.88000000000528</c:v>
                </c:pt>
                <c:pt idx="2365">
                  <c:v>402.05000000000541</c:v>
                </c:pt>
                <c:pt idx="2366">
                  <c:v>402.22000000000531</c:v>
                </c:pt>
                <c:pt idx="2367">
                  <c:v>402.39000000000539</c:v>
                </c:pt>
                <c:pt idx="2368">
                  <c:v>402.5600000000054</c:v>
                </c:pt>
                <c:pt idx="2369">
                  <c:v>402.73000000000542</c:v>
                </c:pt>
                <c:pt idx="2370">
                  <c:v>402.90000000000532</c:v>
                </c:pt>
                <c:pt idx="2371">
                  <c:v>403.07000000000551</c:v>
                </c:pt>
                <c:pt idx="2372">
                  <c:v>403.24000000000552</c:v>
                </c:pt>
                <c:pt idx="2373">
                  <c:v>403.41000000000543</c:v>
                </c:pt>
                <c:pt idx="2374">
                  <c:v>403.5800000000055</c:v>
                </c:pt>
                <c:pt idx="2375">
                  <c:v>403.75000000000551</c:v>
                </c:pt>
                <c:pt idx="2376">
                  <c:v>403.92000000000542</c:v>
                </c:pt>
                <c:pt idx="2377">
                  <c:v>404.09000000000549</c:v>
                </c:pt>
                <c:pt idx="2378">
                  <c:v>404.26000000000562</c:v>
                </c:pt>
                <c:pt idx="2379">
                  <c:v>404.43000000000552</c:v>
                </c:pt>
                <c:pt idx="2380">
                  <c:v>404.60000000000559</c:v>
                </c:pt>
                <c:pt idx="2381">
                  <c:v>404.77000000000561</c:v>
                </c:pt>
                <c:pt idx="2382">
                  <c:v>404.94000000000568</c:v>
                </c:pt>
                <c:pt idx="2383">
                  <c:v>405.1100000000057</c:v>
                </c:pt>
                <c:pt idx="2384">
                  <c:v>405.28000000000571</c:v>
                </c:pt>
                <c:pt idx="2385">
                  <c:v>405.45000000000567</c:v>
                </c:pt>
                <c:pt idx="2386">
                  <c:v>405.62000000000569</c:v>
                </c:pt>
                <c:pt idx="2387">
                  <c:v>405.79000000000559</c:v>
                </c:pt>
                <c:pt idx="2388">
                  <c:v>405.96000000000572</c:v>
                </c:pt>
                <c:pt idx="2389">
                  <c:v>406.13000000000568</c:v>
                </c:pt>
                <c:pt idx="2390">
                  <c:v>406.30000000000581</c:v>
                </c:pt>
                <c:pt idx="2391">
                  <c:v>406.47000000000571</c:v>
                </c:pt>
                <c:pt idx="2392">
                  <c:v>406.64000000000578</c:v>
                </c:pt>
                <c:pt idx="2393">
                  <c:v>406.8100000000058</c:v>
                </c:pt>
                <c:pt idx="2394">
                  <c:v>406.98000000000582</c:v>
                </c:pt>
                <c:pt idx="2395">
                  <c:v>407.150000000006</c:v>
                </c:pt>
                <c:pt idx="2396">
                  <c:v>407.32000000000579</c:v>
                </c:pt>
                <c:pt idx="2397">
                  <c:v>407.49000000000581</c:v>
                </c:pt>
                <c:pt idx="2398">
                  <c:v>407.66000000000599</c:v>
                </c:pt>
                <c:pt idx="2399">
                  <c:v>407.8300000000059</c:v>
                </c:pt>
                <c:pt idx="2400">
                  <c:v>408.00000000000608</c:v>
                </c:pt>
                <c:pt idx="2401">
                  <c:v>408.17000000000598</c:v>
                </c:pt>
                <c:pt idx="2402">
                  <c:v>408.340000000006</c:v>
                </c:pt>
                <c:pt idx="2403">
                  <c:v>408.51000000000602</c:v>
                </c:pt>
                <c:pt idx="2404">
                  <c:v>408.68000000000598</c:v>
                </c:pt>
                <c:pt idx="2405">
                  <c:v>408.85000000000599</c:v>
                </c:pt>
                <c:pt idx="2406">
                  <c:v>409.02000000000601</c:v>
                </c:pt>
                <c:pt idx="2407">
                  <c:v>409.19000000000602</c:v>
                </c:pt>
                <c:pt idx="2408">
                  <c:v>409.3600000000061</c:v>
                </c:pt>
                <c:pt idx="2409">
                  <c:v>409.53000000000611</c:v>
                </c:pt>
                <c:pt idx="2410">
                  <c:v>409.70000000000618</c:v>
                </c:pt>
                <c:pt idx="2411">
                  <c:v>409.87000000000609</c:v>
                </c:pt>
                <c:pt idx="2412">
                  <c:v>410.0400000000061</c:v>
                </c:pt>
                <c:pt idx="2413">
                  <c:v>410.21000000000612</c:v>
                </c:pt>
                <c:pt idx="2414">
                  <c:v>410.38000000000619</c:v>
                </c:pt>
                <c:pt idx="2415">
                  <c:v>410.55000000000621</c:v>
                </c:pt>
                <c:pt idx="2416">
                  <c:v>410.72000000000622</c:v>
                </c:pt>
                <c:pt idx="2417">
                  <c:v>410.89000000000618</c:v>
                </c:pt>
                <c:pt idx="2418">
                  <c:v>411.0600000000062</c:v>
                </c:pt>
                <c:pt idx="2419">
                  <c:v>411.23000000000621</c:v>
                </c:pt>
                <c:pt idx="2420">
                  <c:v>411.40000000000629</c:v>
                </c:pt>
                <c:pt idx="2421">
                  <c:v>411.5700000000063</c:v>
                </c:pt>
                <c:pt idx="2422">
                  <c:v>411.74000000000632</c:v>
                </c:pt>
                <c:pt idx="2423">
                  <c:v>411.91000000000628</c:v>
                </c:pt>
                <c:pt idx="2424">
                  <c:v>412.08000000000641</c:v>
                </c:pt>
                <c:pt idx="2425">
                  <c:v>412.25000000000631</c:v>
                </c:pt>
                <c:pt idx="2426">
                  <c:v>412.42000000000633</c:v>
                </c:pt>
                <c:pt idx="2427">
                  <c:v>412.59000000000628</c:v>
                </c:pt>
                <c:pt idx="2428">
                  <c:v>412.76000000000641</c:v>
                </c:pt>
                <c:pt idx="2429">
                  <c:v>412.93000000000632</c:v>
                </c:pt>
                <c:pt idx="2430">
                  <c:v>413.10000000000639</c:v>
                </c:pt>
                <c:pt idx="2431">
                  <c:v>413.27000000000641</c:v>
                </c:pt>
                <c:pt idx="2432">
                  <c:v>413.44000000000642</c:v>
                </c:pt>
                <c:pt idx="2433">
                  <c:v>413.61000000000649</c:v>
                </c:pt>
                <c:pt idx="2434">
                  <c:v>413.78000000000651</c:v>
                </c:pt>
                <c:pt idx="2435">
                  <c:v>413.95000000000658</c:v>
                </c:pt>
                <c:pt idx="2436">
                  <c:v>414.12000000000648</c:v>
                </c:pt>
                <c:pt idx="2437">
                  <c:v>414.2900000000065</c:v>
                </c:pt>
                <c:pt idx="2438">
                  <c:v>414.46000000000652</c:v>
                </c:pt>
                <c:pt idx="2439">
                  <c:v>414.63000000000659</c:v>
                </c:pt>
                <c:pt idx="2440">
                  <c:v>414.80000000000661</c:v>
                </c:pt>
                <c:pt idx="2441">
                  <c:v>414.97000000000662</c:v>
                </c:pt>
                <c:pt idx="2442">
                  <c:v>415.14000000000658</c:v>
                </c:pt>
                <c:pt idx="2443">
                  <c:v>415.3100000000066</c:v>
                </c:pt>
                <c:pt idx="2444">
                  <c:v>415.48000000000661</c:v>
                </c:pt>
                <c:pt idx="2445">
                  <c:v>415.65000000000668</c:v>
                </c:pt>
                <c:pt idx="2446">
                  <c:v>415.8200000000067</c:v>
                </c:pt>
                <c:pt idx="2447">
                  <c:v>415.99000000000672</c:v>
                </c:pt>
                <c:pt idx="2448">
                  <c:v>416.16000000000668</c:v>
                </c:pt>
                <c:pt idx="2449">
                  <c:v>416.33000000000669</c:v>
                </c:pt>
                <c:pt idx="2450">
                  <c:v>416.50000000000671</c:v>
                </c:pt>
                <c:pt idx="2451">
                  <c:v>416.67000000000672</c:v>
                </c:pt>
                <c:pt idx="2452">
                  <c:v>416.8400000000068</c:v>
                </c:pt>
                <c:pt idx="2453">
                  <c:v>417.01000000000681</c:v>
                </c:pt>
                <c:pt idx="2454">
                  <c:v>417.180000000007</c:v>
                </c:pt>
                <c:pt idx="2455">
                  <c:v>417.35000000000679</c:v>
                </c:pt>
                <c:pt idx="2456">
                  <c:v>417.5200000000068</c:v>
                </c:pt>
                <c:pt idx="2457">
                  <c:v>417.69000000000682</c:v>
                </c:pt>
                <c:pt idx="2458">
                  <c:v>417.86000000000701</c:v>
                </c:pt>
                <c:pt idx="2459">
                  <c:v>418.03000000000702</c:v>
                </c:pt>
                <c:pt idx="2460">
                  <c:v>418.20000000000698</c:v>
                </c:pt>
                <c:pt idx="2461">
                  <c:v>418.370000000007</c:v>
                </c:pt>
                <c:pt idx="2462">
                  <c:v>418.54000000000701</c:v>
                </c:pt>
                <c:pt idx="2463">
                  <c:v>418.71000000000703</c:v>
                </c:pt>
                <c:pt idx="2464">
                  <c:v>418.88000000000699</c:v>
                </c:pt>
                <c:pt idx="2465">
                  <c:v>419.050000000007</c:v>
                </c:pt>
                <c:pt idx="2466">
                  <c:v>419.22000000000702</c:v>
                </c:pt>
                <c:pt idx="2467">
                  <c:v>419.39000000000698</c:v>
                </c:pt>
                <c:pt idx="2468">
                  <c:v>419.56000000000711</c:v>
                </c:pt>
                <c:pt idx="2469">
                  <c:v>419.73000000000701</c:v>
                </c:pt>
                <c:pt idx="2470">
                  <c:v>419.90000000000703</c:v>
                </c:pt>
                <c:pt idx="2471">
                  <c:v>420.07000000000698</c:v>
                </c:pt>
                <c:pt idx="2472">
                  <c:v>420.24000000000711</c:v>
                </c:pt>
                <c:pt idx="2473">
                  <c:v>420.41000000000702</c:v>
                </c:pt>
                <c:pt idx="2474">
                  <c:v>420.58000000000709</c:v>
                </c:pt>
                <c:pt idx="2475">
                  <c:v>420.75000000000711</c:v>
                </c:pt>
                <c:pt idx="2476">
                  <c:v>420.92000000000712</c:v>
                </c:pt>
                <c:pt idx="2477">
                  <c:v>421.09000000000702</c:v>
                </c:pt>
                <c:pt idx="2478">
                  <c:v>421.26000000000721</c:v>
                </c:pt>
                <c:pt idx="2479">
                  <c:v>421.43000000000711</c:v>
                </c:pt>
                <c:pt idx="2480">
                  <c:v>421.60000000000719</c:v>
                </c:pt>
                <c:pt idx="2481">
                  <c:v>421.7700000000072</c:v>
                </c:pt>
                <c:pt idx="2482">
                  <c:v>421.94000000000722</c:v>
                </c:pt>
                <c:pt idx="2483">
                  <c:v>422.11000000000729</c:v>
                </c:pt>
                <c:pt idx="2484">
                  <c:v>422.28000000000719</c:v>
                </c:pt>
                <c:pt idx="2485">
                  <c:v>422.45000000000732</c:v>
                </c:pt>
                <c:pt idx="2486">
                  <c:v>422.62000000000728</c:v>
                </c:pt>
                <c:pt idx="2487">
                  <c:v>422.79000000000713</c:v>
                </c:pt>
                <c:pt idx="2488">
                  <c:v>422.96000000000731</c:v>
                </c:pt>
                <c:pt idx="2489">
                  <c:v>423.13000000000733</c:v>
                </c:pt>
                <c:pt idx="2490">
                  <c:v>423.30000000000729</c:v>
                </c:pt>
                <c:pt idx="2491">
                  <c:v>423.47000000000719</c:v>
                </c:pt>
                <c:pt idx="2492">
                  <c:v>423.64000000000738</c:v>
                </c:pt>
                <c:pt idx="2493">
                  <c:v>423.81000000000739</c:v>
                </c:pt>
                <c:pt idx="2494">
                  <c:v>423.98000000000741</c:v>
                </c:pt>
                <c:pt idx="2495">
                  <c:v>424.15000000000742</c:v>
                </c:pt>
                <c:pt idx="2496">
                  <c:v>424.32000000000733</c:v>
                </c:pt>
                <c:pt idx="2497">
                  <c:v>424.49000000000723</c:v>
                </c:pt>
                <c:pt idx="2498">
                  <c:v>424.66000000000759</c:v>
                </c:pt>
                <c:pt idx="2499">
                  <c:v>424.83000000000749</c:v>
                </c:pt>
                <c:pt idx="2500">
                  <c:v>425.0000000000075</c:v>
                </c:pt>
                <c:pt idx="2501">
                  <c:v>425.17000000000752</c:v>
                </c:pt>
                <c:pt idx="2502">
                  <c:v>425.34000000000759</c:v>
                </c:pt>
                <c:pt idx="2503">
                  <c:v>425.51000000000761</c:v>
                </c:pt>
                <c:pt idx="2504">
                  <c:v>425.68000000000762</c:v>
                </c:pt>
                <c:pt idx="2505">
                  <c:v>425.85000000000758</c:v>
                </c:pt>
                <c:pt idx="2506">
                  <c:v>426.0200000000076</c:v>
                </c:pt>
                <c:pt idx="2507">
                  <c:v>426.19000000000761</c:v>
                </c:pt>
                <c:pt idx="2508">
                  <c:v>426.36000000000769</c:v>
                </c:pt>
                <c:pt idx="2509">
                  <c:v>426.53000000000759</c:v>
                </c:pt>
                <c:pt idx="2510">
                  <c:v>426.70000000000772</c:v>
                </c:pt>
                <c:pt idx="2511">
                  <c:v>426.87000000000768</c:v>
                </c:pt>
                <c:pt idx="2512">
                  <c:v>427.04000000000781</c:v>
                </c:pt>
                <c:pt idx="2513">
                  <c:v>427.21000000000771</c:v>
                </c:pt>
                <c:pt idx="2514">
                  <c:v>427.38000000000773</c:v>
                </c:pt>
                <c:pt idx="2515">
                  <c:v>427.55000000000769</c:v>
                </c:pt>
                <c:pt idx="2516">
                  <c:v>427.72000000000759</c:v>
                </c:pt>
                <c:pt idx="2517">
                  <c:v>427.89000000000772</c:v>
                </c:pt>
                <c:pt idx="2518">
                  <c:v>428.06000000000779</c:v>
                </c:pt>
                <c:pt idx="2519">
                  <c:v>428.23000000000752</c:v>
                </c:pt>
                <c:pt idx="2520">
                  <c:v>428.40000000000782</c:v>
                </c:pt>
                <c:pt idx="2521">
                  <c:v>428.57000000000772</c:v>
                </c:pt>
                <c:pt idx="2522">
                  <c:v>428.74000000000802</c:v>
                </c:pt>
                <c:pt idx="2523">
                  <c:v>428.91000000000781</c:v>
                </c:pt>
                <c:pt idx="2524">
                  <c:v>429.08000000000789</c:v>
                </c:pt>
                <c:pt idx="2525">
                  <c:v>429.25000000000801</c:v>
                </c:pt>
                <c:pt idx="2526">
                  <c:v>429.42000000000792</c:v>
                </c:pt>
                <c:pt idx="2527">
                  <c:v>429.59000000000782</c:v>
                </c:pt>
                <c:pt idx="2528">
                  <c:v>429.76000000000789</c:v>
                </c:pt>
                <c:pt idx="2529">
                  <c:v>429.93000000000791</c:v>
                </c:pt>
                <c:pt idx="2530">
                  <c:v>430.10000000000798</c:v>
                </c:pt>
                <c:pt idx="2531">
                  <c:v>430.270000000008</c:v>
                </c:pt>
                <c:pt idx="2532">
                  <c:v>430.44000000000801</c:v>
                </c:pt>
                <c:pt idx="2533">
                  <c:v>430.61000000000809</c:v>
                </c:pt>
                <c:pt idx="2534">
                  <c:v>430.78000000000799</c:v>
                </c:pt>
                <c:pt idx="2535">
                  <c:v>430.95000000000812</c:v>
                </c:pt>
                <c:pt idx="2536">
                  <c:v>431.12000000000808</c:v>
                </c:pt>
                <c:pt idx="2537">
                  <c:v>431.29000000000809</c:v>
                </c:pt>
                <c:pt idx="2538">
                  <c:v>431.46000000000811</c:v>
                </c:pt>
                <c:pt idx="2539">
                  <c:v>431.63000000000812</c:v>
                </c:pt>
                <c:pt idx="2540">
                  <c:v>431.8000000000082</c:v>
                </c:pt>
                <c:pt idx="2541">
                  <c:v>431.97000000000821</c:v>
                </c:pt>
                <c:pt idx="2542">
                  <c:v>432.14000000000817</c:v>
                </c:pt>
                <c:pt idx="2543">
                  <c:v>432.31000000000819</c:v>
                </c:pt>
                <c:pt idx="2544">
                  <c:v>432.4800000000082</c:v>
                </c:pt>
                <c:pt idx="2545">
                  <c:v>432.65000000000822</c:v>
                </c:pt>
                <c:pt idx="2546">
                  <c:v>432.82000000000829</c:v>
                </c:pt>
                <c:pt idx="2547">
                  <c:v>432.99000000000831</c:v>
                </c:pt>
                <c:pt idx="2548">
                  <c:v>433.16000000000832</c:v>
                </c:pt>
                <c:pt idx="2549">
                  <c:v>433.33000000000828</c:v>
                </c:pt>
                <c:pt idx="2550">
                  <c:v>433.5000000000083</c:v>
                </c:pt>
                <c:pt idx="2551">
                  <c:v>433.67000000000832</c:v>
                </c:pt>
                <c:pt idx="2552">
                  <c:v>433.84000000000839</c:v>
                </c:pt>
                <c:pt idx="2553">
                  <c:v>434.01000000000829</c:v>
                </c:pt>
                <c:pt idx="2554">
                  <c:v>434.18000000000842</c:v>
                </c:pt>
                <c:pt idx="2555">
                  <c:v>434.35000000000838</c:v>
                </c:pt>
                <c:pt idx="2556">
                  <c:v>434.52000000000839</c:v>
                </c:pt>
                <c:pt idx="2557">
                  <c:v>434.69000000000841</c:v>
                </c:pt>
                <c:pt idx="2558">
                  <c:v>434.86000000000848</c:v>
                </c:pt>
                <c:pt idx="2559">
                  <c:v>435.03000000000839</c:v>
                </c:pt>
                <c:pt idx="2560">
                  <c:v>435.20000000000852</c:v>
                </c:pt>
                <c:pt idx="2561">
                  <c:v>435.37000000000847</c:v>
                </c:pt>
                <c:pt idx="2562">
                  <c:v>435.54000000000849</c:v>
                </c:pt>
                <c:pt idx="2563">
                  <c:v>435.71000000000851</c:v>
                </c:pt>
                <c:pt idx="2564">
                  <c:v>435.88000000000852</c:v>
                </c:pt>
                <c:pt idx="2565">
                  <c:v>436.05000000000859</c:v>
                </c:pt>
                <c:pt idx="2566">
                  <c:v>436.22000000000861</c:v>
                </c:pt>
                <c:pt idx="2567">
                  <c:v>436.39000000000868</c:v>
                </c:pt>
                <c:pt idx="2568">
                  <c:v>436.56000000000859</c:v>
                </c:pt>
                <c:pt idx="2569">
                  <c:v>436.7300000000086</c:v>
                </c:pt>
                <c:pt idx="2570">
                  <c:v>436.90000000000862</c:v>
                </c:pt>
                <c:pt idx="2571">
                  <c:v>437.07000000000869</c:v>
                </c:pt>
                <c:pt idx="2572">
                  <c:v>437.24000000000871</c:v>
                </c:pt>
                <c:pt idx="2573">
                  <c:v>437.41000000000872</c:v>
                </c:pt>
                <c:pt idx="2574">
                  <c:v>437.58000000000868</c:v>
                </c:pt>
                <c:pt idx="2575">
                  <c:v>437.7500000000087</c:v>
                </c:pt>
                <c:pt idx="2576">
                  <c:v>437.92000000000871</c:v>
                </c:pt>
                <c:pt idx="2577">
                  <c:v>438.09000000000867</c:v>
                </c:pt>
                <c:pt idx="2578">
                  <c:v>438.26000000000869</c:v>
                </c:pt>
                <c:pt idx="2579">
                  <c:v>438.43000000000859</c:v>
                </c:pt>
                <c:pt idx="2580">
                  <c:v>438.60000000000878</c:v>
                </c:pt>
                <c:pt idx="2581">
                  <c:v>438.77000000000879</c:v>
                </c:pt>
                <c:pt idx="2582">
                  <c:v>438.94000000000881</c:v>
                </c:pt>
                <c:pt idx="2583">
                  <c:v>439.11000000000882</c:v>
                </c:pt>
                <c:pt idx="2584">
                  <c:v>439.28000000000873</c:v>
                </c:pt>
                <c:pt idx="2585">
                  <c:v>439.45000000000903</c:v>
                </c:pt>
                <c:pt idx="2586">
                  <c:v>439.62000000000899</c:v>
                </c:pt>
                <c:pt idx="2587">
                  <c:v>439.79000000000889</c:v>
                </c:pt>
                <c:pt idx="2588">
                  <c:v>439.96000000000902</c:v>
                </c:pt>
                <c:pt idx="2589">
                  <c:v>440.13000000000898</c:v>
                </c:pt>
                <c:pt idx="2590">
                  <c:v>440.30000000000899</c:v>
                </c:pt>
                <c:pt idx="2591">
                  <c:v>440.47000000000901</c:v>
                </c:pt>
                <c:pt idx="2592">
                  <c:v>440.64000000000902</c:v>
                </c:pt>
                <c:pt idx="2593">
                  <c:v>440.81000000000898</c:v>
                </c:pt>
                <c:pt idx="2594">
                  <c:v>440.98000000000889</c:v>
                </c:pt>
                <c:pt idx="2595">
                  <c:v>441.15000000000902</c:v>
                </c:pt>
                <c:pt idx="2596">
                  <c:v>441.32000000000897</c:v>
                </c:pt>
                <c:pt idx="2597">
                  <c:v>441.49000000000882</c:v>
                </c:pt>
                <c:pt idx="2598">
                  <c:v>441.66000000000912</c:v>
                </c:pt>
                <c:pt idx="2599">
                  <c:v>441.83000000000902</c:v>
                </c:pt>
                <c:pt idx="2600">
                  <c:v>442.00000000000909</c:v>
                </c:pt>
                <c:pt idx="2601">
                  <c:v>442.17000000000911</c:v>
                </c:pt>
                <c:pt idx="2602">
                  <c:v>442.34000000000918</c:v>
                </c:pt>
                <c:pt idx="2603">
                  <c:v>442.51000000000909</c:v>
                </c:pt>
                <c:pt idx="2604">
                  <c:v>442.68000000000922</c:v>
                </c:pt>
                <c:pt idx="2605">
                  <c:v>442.85000000000917</c:v>
                </c:pt>
                <c:pt idx="2606">
                  <c:v>443.02000000000919</c:v>
                </c:pt>
                <c:pt idx="2607">
                  <c:v>443.19000000000921</c:v>
                </c:pt>
                <c:pt idx="2608">
                  <c:v>443.36000000000922</c:v>
                </c:pt>
                <c:pt idx="2609">
                  <c:v>443.53000000000912</c:v>
                </c:pt>
                <c:pt idx="2610">
                  <c:v>443.70000000000931</c:v>
                </c:pt>
                <c:pt idx="2611">
                  <c:v>443.87000000000933</c:v>
                </c:pt>
                <c:pt idx="2612">
                  <c:v>444.04000000000929</c:v>
                </c:pt>
                <c:pt idx="2613">
                  <c:v>444.21000000000919</c:v>
                </c:pt>
                <c:pt idx="2614">
                  <c:v>444.38000000000932</c:v>
                </c:pt>
                <c:pt idx="2615">
                  <c:v>444.55000000000928</c:v>
                </c:pt>
                <c:pt idx="2616">
                  <c:v>444.72000000000912</c:v>
                </c:pt>
                <c:pt idx="2617">
                  <c:v>444.89000000000931</c:v>
                </c:pt>
                <c:pt idx="2618">
                  <c:v>445.06000000000932</c:v>
                </c:pt>
                <c:pt idx="2619">
                  <c:v>445.23000000000923</c:v>
                </c:pt>
                <c:pt idx="2620">
                  <c:v>445.40000000000941</c:v>
                </c:pt>
                <c:pt idx="2621">
                  <c:v>445.57000000000932</c:v>
                </c:pt>
                <c:pt idx="2622">
                  <c:v>445.74000000000939</c:v>
                </c:pt>
                <c:pt idx="2623">
                  <c:v>445.91000000000912</c:v>
                </c:pt>
                <c:pt idx="2624">
                  <c:v>446.08000000000942</c:v>
                </c:pt>
                <c:pt idx="2625">
                  <c:v>446.25000000000949</c:v>
                </c:pt>
                <c:pt idx="2626">
                  <c:v>446.42000000000951</c:v>
                </c:pt>
                <c:pt idx="2627">
                  <c:v>446.59000000000952</c:v>
                </c:pt>
                <c:pt idx="2628">
                  <c:v>446.76000000000943</c:v>
                </c:pt>
                <c:pt idx="2629">
                  <c:v>446.93000000000922</c:v>
                </c:pt>
                <c:pt idx="2630">
                  <c:v>447.10000000000957</c:v>
                </c:pt>
                <c:pt idx="2631">
                  <c:v>447.27000000000959</c:v>
                </c:pt>
                <c:pt idx="2632">
                  <c:v>447.4400000000096</c:v>
                </c:pt>
                <c:pt idx="2633">
                  <c:v>447.61000000000962</c:v>
                </c:pt>
                <c:pt idx="2634">
                  <c:v>447.78000000000952</c:v>
                </c:pt>
                <c:pt idx="2635">
                  <c:v>447.95000000000971</c:v>
                </c:pt>
                <c:pt idx="2636">
                  <c:v>448.12000000000972</c:v>
                </c:pt>
                <c:pt idx="2637">
                  <c:v>448.29000000000963</c:v>
                </c:pt>
                <c:pt idx="2638">
                  <c:v>448.46000000000959</c:v>
                </c:pt>
                <c:pt idx="2639">
                  <c:v>448.63000000000972</c:v>
                </c:pt>
                <c:pt idx="2640">
                  <c:v>448.80000000000967</c:v>
                </c:pt>
                <c:pt idx="2641">
                  <c:v>448.97000000000952</c:v>
                </c:pt>
                <c:pt idx="2642">
                  <c:v>449.14000000000982</c:v>
                </c:pt>
                <c:pt idx="2643">
                  <c:v>449.31000000000972</c:v>
                </c:pt>
                <c:pt idx="2644">
                  <c:v>449.48000000000962</c:v>
                </c:pt>
                <c:pt idx="2645">
                  <c:v>449.65000000000981</c:v>
                </c:pt>
                <c:pt idx="2646">
                  <c:v>449.82000000000983</c:v>
                </c:pt>
                <c:pt idx="2647">
                  <c:v>449.99000000000962</c:v>
                </c:pt>
                <c:pt idx="2648">
                  <c:v>450.16000000000997</c:v>
                </c:pt>
                <c:pt idx="2649">
                  <c:v>450.33000000000982</c:v>
                </c:pt>
                <c:pt idx="2650">
                  <c:v>450.50000000000989</c:v>
                </c:pt>
                <c:pt idx="2651">
                  <c:v>450.67000000001002</c:v>
                </c:pt>
                <c:pt idx="2652">
                  <c:v>450.84000000000998</c:v>
                </c:pt>
                <c:pt idx="2653">
                  <c:v>451.01000000000982</c:v>
                </c:pt>
                <c:pt idx="2654">
                  <c:v>451.18000000001001</c:v>
                </c:pt>
                <c:pt idx="2655">
                  <c:v>451.35000000001008</c:v>
                </c:pt>
                <c:pt idx="2656">
                  <c:v>451.52000000000999</c:v>
                </c:pt>
                <c:pt idx="2657">
                  <c:v>451.69000000001</c:v>
                </c:pt>
                <c:pt idx="2658">
                  <c:v>451.86000000001002</c:v>
                </c:pt>
                <c:pt idx="2659">
                  <c:v>452.03000000000992</c:v>
                </c:pt>
                <c:pt idx="2660">
                  <c:v>452.20000000000999</c:v>
                </c:pt>
                <c:pt idx="2661">
                  <c:v>452.37000000001012</c:v>
                </c:pt>
                <c:pt idx="2662">
                  <c:v>452.54000000001008</c:v>
                </c:pt>
                <c:pt idx="2663">
                  <c:v>452.7100000000101</c:v>
                </c:pt>
                <c:pt idx="2664">
                  <c:v>452.88000000001011</c:v>
                </c:pt>
                <c:pt idx="2665">
                  <c:v>453.05000000001019</c:v>
                </c:pt>
                <c:pt idx="2666">
                  <c:v>453.22000000001009</c:v>
                </c:pt>
                <c:pt idx="2667">
                  <c:v>453.39000000001022</c:v>
                </c:pt>
                <c:pt idx="2668">
                  <c:v>453.56000000001018</c:v>
                </c:pt>
                <c:pt idx="2669">
                  <c:v>453.73000000001019</c:v>
                </c:pt>
                <c:pt idx="2670">
                  <c:v>453.90000000001021</c:v>
                </c:pt>
                <c:pt idx="2671">
                  <c:v>454.07000000001022</c:v>
                </c:pt>
                <c:pt idx="2672">
                  <c:v>454.2400000000103</c:v>
                </c:pt>
                <c:pt idx="2673">
                  <c:v>454.41000000001031</c:v>
                </c:pt>
                <c:pt idx="2674">
                  <c:v>454.58000000001027</c:v>
                </c:pt>
                <c:pt idx="2675">
                  <c:v>454.75000000001029</c:v>
                </c:pt>
                <c:pt idx="2676">
                  <c:v>454.92000000001019</c:v>
                </c:pt>
                <c:pt idx="2677">
                  <c:v>455.09000000001032</c:v>
                </c:pt>
                <c:pt idx="2678">
                  <c:v>455.26000000001028</c:v>
                </c:pt>
                <c:pt idx="2679">
                  <c:v>455.43000000001012</c:v>
                </c:pt>
                <c:pt idx="2680">
                  <c:v>455.60000000001048</c:v>
                </c:pt>
                <c:pt idx="2681">
                  <c:v>455.77000000001033</c:v>
                </c:pt>
                <c:pt idx="2682">
                  <c:v>455.9400000000104</c:v>
                </c:pt>
                <c:pt idx="2683">
                  <c:v>456.11000000001042</c:v>
                </c:pt>
                <c:pt idx="2684">
                  <c:v>456.28000000001032</c:v>
                </c:pt>
                <c:pt idx="2685">
                  <c:v>456.45000000001039</c:v>
                </c:pt>
                <c:pt idx="2686">
                  <c:v>456.62000000001052</c:v>
                </c:pt>
                <c:pt idx="2687">
                  <c:v>456.79000000001042</c:v>
                </c:pt>
                <c:pt idx="2688">
                  <c:v>456.9600000000105</c:v>
                </c:pt>
                <c:pt idx="2689">
                  <c:v>457.13000000001051</c:v>
                </c:pt>
                <c:pt idx="2690">
                  <c:v>457.30000000001058</c:v>
                </c:pt>
                <c:pt idx="2691">
                  <c:v>457.47000000001049</c:v>
                </c:pt>
                <c:pt idx="2692">
                  <c:v>457.64000000001062</c:v>
                </c:pt>
                <c:pt idx="2693">
                  <c:v>457.81000000001058</c:v>
                </c:pt>
                <c:pt idx="2694">
                  <c:v>457.98000000001059</c:v>
                </c:pt>
                <c:pt idx="2695">
                  <c:v>458.15000000001061</c:v>
                </c:pt>
                <c:pt idx="2696">
                  <c:v>458.32000000001062</c:v>
                </c:pt>
                <c:pt idx="2697">
                  <c:v>458.49000000001053</c:v>
                </c:pt>
                <c:pt idx="2698">
                  <c:v>458.66000000001071</c:v>
                </c:pt>
                <c:pt idx="2699">
                  <c:v>458.83000000001073</c:v>
                </c:pt>
                <c:pt idx="2700">
                  <c:v>459.00000000001069</c:v>
                </c:pt>
                <c:pt idx="2701">
                  <c:v>459.1700000000107</c:v>
                </c:pt>
                <c:pt idx="2702">
                  <c:v>459.34000000001072</c:v>
                </c:pt>
                <c:pt idx="2703">
                  <c:v>459.51000000001068</c:v>
                </c:pt>
                <c:pt idx="2704">
                  <c:v>459.68000000001081</c:v>
                </c:pt>
                <c:pt idx="2705">
                  <c:v>459.85000000001082</c:v>
                </c:pt>
                <c:pt idx="2706">
                  <c:v>460.02000000001073</c:v>
                </c:pt>
                <c:pt idx="2707">
                  <c:v>460.1900000000108</c:v>
                </c:pt>
                <c:pt idx="2708">
                  <c:v>460.36000000001081</c:v>
                </c:pt>
                <c:pt idx="2709">
                  <c:v>460.53000000001072</c:v>
                </c:pt>
                <c:pt idx="2710">
                  <c:v>460.70000000001079</c:v>
                </c:pt>
                <c:pt idx="2711">
                  <c:v>460.87000000001098</c:v>
                </c:pt>
                <c:pt idx="2712">
                  <c:v>461.04000000001099</c:v>
                </c:pt>
                <c:pt idx="2713">
                  <c:v>461.21000000001089</c:v>
                </c:pt>
                <c:pt idx="2714">
                  <c:v>461.38000000001102</c:v>
                </c:pt>
                <c:pt idx="2715">
                  <c:v>461.55000000001098</c:v>
                </c:pt>
                <c:pt idx="2716">
                  <c:v>461.72000000001083</c:v>
                </c:pt>
                <c:pt idx="2717">
                  <c:v>461.89000000001101</c:v>
                </c:pt>
                <c:pt idx="2718">
                  <c:v>462.06000000001097</c:v>
                </c:pt>
                <c:pt idx="2719">
                  <c:v>462.23000000001099</c:v>
                </c:pt>
                <c:pt idx="2720">
                  <c:v>462.400000000011</c:v>
                </c:pt>
                <c:pt idx="2721">
                  <c:v>462.57000000001102</c:v>
                </c:pt>
                <c:pt idx="2722">
                  <c:v>462.74000000001109</c:v>
                </c:pt>
                <c:pt idx="2723">
                  <c:v>462.91000000001111</c:v>
                </c:pt>
                <c:pt idx="2724">
                  <c:v>463.08000000001118</c:v>
                </c:pt>
                <c:pt idx="2725">
                  <c:v>463.25000000001108</c:v>
                </c:pt>
                <c:pt idx="2726">
                  <c:v>463.4200000000111</c:v>
                </c:pt>
                <c:pt idx="2727">
                  <c:v>463.59000000001112</c:v>
                </c:pt>
                <c:pt idx="2728">
                  <c:v>463.76000000001119</c:v>
                </c:pt>
                <c:pt idx="2729">
                  <c:v>463.93000000001109</c:v>
                </c:pt>
                <c:pt idx="2730">
                  <c:v>464.10000000001122</c:v>
                </c:pt>
                <c:pt idx="2731">
                  <c:v>464.27000000001118</c:v>
                </c:pt>
                <c:pt idx="2732">
                  <c:v>464.4400000000112</c:v>
                </c:pt>
                <c:pt idx="2733">
                  <c:v>464.61000000001121</c:v>
                </c:pt>
                <c:pt idx="2734">
                  <c:v>464.78000000001128</c:v>
                </c:pt>
                <c:pt idx="2735">
                  <c:v>464.9500000000113</c:v>
                </c:pt>
                <c:pt idx="2736">
                  <c:v>465.12000000001132</c:v>
                </c:pt>
                <c:pt idx="2737">
                  <c:v>465.29000000001128</c:v>
                </c:pt>
                <c:pt idx="2738">
                  <c:v>465.46000000001129</c:v>
                </c:pt>
                <c:pt idx="2739">
                  <c:v>465.63000000001131</c:v>
                </c:pt>
                <c:pt idx="2740">
                  <c:v>465.80000000001132</c:v>
                </c:pt>
                <c:pt idx="2741">
                  <c:v>465.97000000001128</c:v>
                </c:pt>
                <c:pt idx="2742">
                  <c:v>466.14000000001141</c:v>
                </c:pt>
                <c:pt idx="2743">
                  <c:v>466.31000000001148</c:v>
                </c:pt>
                <c:pt idx="2744">
                  <c:v>466.48000000001139</c:v>
                </c:pt>
                <c:pt idx="2745">
                  <c:v>466.6500000000114</c:v>
                </c:pt>
                <c:pt idx="2746">
                  <c:v>466.82000000001142</c:v>
                </c:pt>
                <c:pt idx="2747">
                  <c:v>466.99000000001132</c:v>
                </c:pt>
                <c:pt idx="2748">
                  <c:v>467.16000000001151</c:v>
                </c:pt>
                <c:pt idx="2749">
                  <c:v>467.33000000001152</c:v>
                </c:pt>
                <c:pt idx="2750">
                  <c:v>467.50000000001148</c:v>
                </c:pt>
                <c:pt idx="2751">
                  <c:v>467.6700000000115</c:v>
                </c:pt>
                <c:pt idx="2752">
                  <c:v>467.84000000001151</c:v>
                </c:pt>
                <c:pt idx="2753">
                  <c:v>468.01000000001159</c:v>
                </c:pt>
                <c:pt idx="2754">
                  <c:v>468.1800000000116</c:v>
                </c:pt>
                <c:pt idx="2755">
                  <c:v>468.35000000001162</c:v>
                </c:pt>
                <c:pt idx="2756">
                  <c:v>468.52000000001158</c:v>
                </c:pt>
                <c:pt idx="2757">
                  <c:v>468.69000000001159</c:v>
                </c:pt>
                <c:pt idx="2758">
                  <c:v>468.86000000001161</c:v>
                </c:pt>
                <c:pt idx="2759">
                  <c:v>469.03000000001168</c:v>
                </c:pt>
                <c:pt idx="2760">
                  <c:v>469.2000000000117</c:v>
                </c:pt>
                <c:pt idx="2761">
                  <c:v>469.37000000001171</c:v>
                </c:pt>
                <c:pt idx="2762">
                  <c:v>469.54000000001167</c:v>
                </c:pt>
                <c:pt idx="2763">
                  <c:v>469.71000000001169</c:v>
                </c:pt>
                <c:pt idx="2764">
                  <c:v>469.88000000001171</c:v>
                </c:pt>
                <c:pt idx="2765">
                  <c:v>470.05000000001172</c:v>
                </c:pt>
                <c:pt idx="2766">
                  <c:v>470.22000000001168</c:v>
                </c:pt>
                <c:pt idx="2767">
                  <c:v>470.39000000001181</c:v>
                </c:pt>
                <c:pt idx="2768">
                  <c:v>470.560000000012</c:v>
                </c:pt>
                <c:pt idx="2769">
                  <c:v>470.73000000001173</c:v>
                </c:pt>
                <c:pt idx="2770">
                  <c:v>470.9000000000118</c:v>
                </c:pt>
                <c:pt idx="2771">
                  <c:v>471.07000000001182</c:v>
                </c:pt>
                <c:pt idx="2772">
                  <c:v>471.240000000012</c:v>
                </c:pt>
                <c:pt idx="2773">
                  <c:v>471.41000000001179</c:v>
                </c:pt>
                <c:pt idx="2774">
                  <c:v>471.58000000001198</c:v>
                </c:pt>
                <c:pt idx="2775">
                  <c:v>471.75000000001211</c:v>
                </c:pt>
                <c:pt idx="2776">
                  <c:v>471.9200000000119</c:v>
                </c:pt>
                <c:pt idx="2777">
                  <c:v>472.09000000001203</c:v>
                </c:pt>
                <c:pt idx="2778">
                  <c:v>472.26000000001198</c:v>
                </c:pt>
                <c:pt idx="2779">
                  <c:v>472.43000000001189</c:v>
                </c:pt>
                <c:pt idx="2780">
                  <c:v>472.60000000001202</c:v>
                </c:pt>
                <c:pt idx="2781">
                  <c:v>472.77000000001198</c:v>
                </c:pt>
                <c:pt idx="2782">
                  <c:v>472.94000000001199</c:v>
                </c:pt>
                <c:pt idx="2783">
                  <c:v>473.11000000001201</c:v>
                </c:pt>
                <c:pt idx="2784">
                  <c:v>473.28000000001202</c:v>
                </c:pt>
                <c:pt idx="2785">
                  <c:v>473.45000000001198</c:v>
                </c:pt>
                <c:pt idx="2786">
                  <c:v>473.62000000001211</c:v>
                </c:pt>
                <c:pt idx="2787">
                  <c:v>473.79000000001201</c:v>
                </c:pt>
                <c:pt idx="2788">
                  <c:v>473.96000000001209</c:v>
                </c:pt>
                <c:pt idx="2789">
                  <c:v>474.1300000000121</c:v>
                </c:pt>
                <c:pt idx="2790">
                  <c:v>474.30000000001212</c:v>
                </c:pt>
                <c:pt idx="2791">
                  <c:v>474.47000000001202</c:v>
                </c:pt>
                <c:pt idx="2792">
                  <c:v>474.64000000001221</c:v>
                </c:pt>
                <c:pt idx="2793">
                  <c:v>474.81000000001222</c:v>
                </c:pt>
                <c:pt idx="2794">
                  <c:v>474.98000000001213</c:v>
                </c:pt>
                <c:pt idx="2795">
                  <c:v>475.1500000000122</c:v>
                </c:pt>
                <c:pt idx="2796">
                  <c:v>475.32000000001221</c:v>
                </c:pt>
                <c:pt idx="2797">
                  <c:v>475.49000000001212</c:v>
                </c:pt>
                <c:pt idx="2798">
                  <c:v>475.6600000000123</c:v>
                </c:pt>
                <c:pt idx="2799">
                  <c:v>475.83000000001232</c:v>
                </c:pt>
                <c:pt idx="2800">
                  <c:v>476.00000000001228</c:v>
                </c:pt>
                <c:pt idx="2801">
                  <c:v>476.17000000001241</c:v>
                </c:pt>
                <c:pt idx="2802">
                  <c:v>476.34000000001231</c:v>
                </c:pt>
                <c:pt idx="2803">
                  <c:v>476.51000000001233</c:v>
                </c:pt>
                <c:pt idx="2804">
                  <c:v>476.68000000001228</c:v>
                </c:pt>
                <c:pt idx="2805">
                  <c:v>476.85000000001241</c:v>
                </c:pt>
                <c:pt idx="2806">
                  <c:v>477.02000000001232</c:v>
                </c:pt>
                <c:pt idx="2807">
                  <c:v>477.19000000001239</c:v>
                </c:pt>
                <c:pt idx="2808">
                  <c:v>477.36000000001241</c:v>
                </c:pt>
                <c:pt idx="2809">
                  <c:v>477.53000000001242</c:v>
                </c:pt>
                <c:pt idx="2810">
                  <c:v>477.70000000001232</c:v>
                </c:pt>
                <c:pt idx="2811">
                  <c:v>477.87000000001251</c:v>
                </c:pt>
                <c:pt idx="2812">
                  <c:v>478.04000000001258</c:v>
                </c:pt>
                <c:pt idx="2813">
                  <c:v>478.21000000001249</c:v>
                </c:pt>
                <c:pt idx="2814">
                  <c:v>478.3800000000125</c:v>
                </c:pt>
                <c:pt idx="2815">
                  <c:v>478.55000000001252</c:v>
                </c:pt>
                <c:pt idx="2816">
                  <c:v>478.72000000001242</c:v>
                </c:pt>
                <c:pt idx="2817">
                  <c:v>478.89000000001249</c:v>
                </c:pt>
                <c:pt idx="2818">
                  <c:v>479.06000000001262</c:v>
                </c:pt>
                <c:pt idx="2819">
                  <c:v>479.23000000001252</c:v>
                </c:pt>
                <c:pt idx="2820">
                  <c:v>479.4000000000126</c:v>
                </c:pt>
                <c:pt idx="2821">
                  <c:v>479.57000000001261</c:v>
                </c:pt>
                <c:pt idx="2822">
                  <c:v>479.74000000001269</c:v>
                </c:pt>
                <c:pt idx="2823">
                  <c:v>479.91000000001259</c:v>
                </c:pt>
                <c:pt idx="2824">
                  <c:v>480.08000000001272</c:v>
                </c:pt>
                <c:pt idx="2825">
                  <c:v>480.25000000001268</c:v>
                </c:pt>
                <c:pt idx="2826">
                  <c:v>480.42000000001252</c:v>
                </c:pt>
                <c:pt idx="2827">
                  <c:v>480.59000000001271</c:v>
                </c:pt>
                <c:pt idx="2828">
                  <c:v>480.76000000001272</c:v>
                </c:pt>
                <c:pt idx="2829">
                  <c:v>480.93000000001263</c:v>
                </c:pt>
                <c:pt idx="2830">
                  <c:v>481.10000000001281</c:v>
                </c:pt>
                <c:pt idx="2831">
                  <c:v>481.27000000001271</c:v>
                </c:pt>
                <c:pt idx="2832">
                  <c:v>481.44000000001279</c:v>
                </c:pt>
                <c:pt idx="2833">
                  <c:v>481.6100000000128</c:v>
                </c:pt>
                <c:pt idx="2834">
                  <c:v>481.78000000001282</c:v>
                </c:pt>
                <c:pt idx="2835">
                  <c:v>481.95000000001272</c:v>
                </c:pt>
                <c:pt idx="2836">
                  <c:v>482.12000000001302</c:v>
                </c:pt>
                <c:pt idx="2837">
                  <c:v>482.29000000001281</c:v>
                </c:pt>
                <c:pt idx="2838">
                  <c:v>482.46000000001283</c:v>
                </c:pt>
                <c:pt idx="2839">
                  <c:v>482.6300000000129</c:v>
                </c:pt>
                <c:pt idx="2840">
                  <c:v>482.80000000001297</c:v>
                </c:pt>
                <c:pt idx="2841">
                  <c:v>482.97000000001282</c:v>
                </c:pt>
                <c:pt idx="2842">
                  <c:v>483.140000000013</c:v>
                </c:pt>
                <c:pt idx="2843">
                  <c:v>483.31000000001302</c:v>
                </c:pt>
                <c:pt idx="2844">
                  <c:v>483.48000000001292</c:v>
                </c:pt>
                <c:pt idx="2845">
                  <c:v>483.65000000001299</c:v>
                </c:pt>
                <c:pt idx="2846">
                  <c:v>483.82000000001301</c:v>
                </c:pt>
                <c:pt idx="2847">
                  <c:v>483.99000000001303</c:v>
                </c:pt>
                <c:pt idx="2848">
                  <c:v>484.1600000000131</c:v>
                </c:pt>
                <c:pt idx="2849">
                  <c:v>484.33000000001311</c:v>
                </c:pt>
                <c:pt idx="2850">
                  <c:v>484.50000000001307</c:v>
                </c:pt>
                <c:pt idx="2851">
                  <c:v>484.67000000001309</c:v>
                </c:pt>
                <c:pt idx="2852">
                  <c:v>484.84000000001311</c:v>
                </c:pt>
                <c:pt idx="2853">
                  <c:v>485.01000000001312</c:v>
                </c:pt>
                <c:pt idx="2854">
                  <c:v>485.18000000001319</c:v>
                </c:pt>
                <c:pt idx="2855">
                  <c:v>485.35000000001321</c:v>
                </c:pt>
                <c:pt idx="2856">
                  <c:v>485.52000000001328</c:v>
                </c:pt>
                <c:pt idx="2857">
                  <c:v>485.69000000001319</c:v>
                </c:pt>
                <c:pt idx="2858">
                  <c:v>485.8600000000132</c:v>
                </c:pt>
                <c:pt idx="2859">
                  <c:v>486.03000000001322</c:v>
                </c:pt>
                <c:pt idx="2860">
                  <c:v>486.20000000001329</c:v>
                </c:pt>
                <c:pt idx="2861">
                  <c:v>486.37000000001331</c:v>
                </c:pt>
                <c:pt idx="2862">
                  <c:v>486.54000000001332</c:v>
                </c:pt>
                <c:pt idx="2863">
                  <c:v>486.71000000001328</c:v>
                </c:pt>
                <c:pt idx="2864">
                  <c:v>486.8800000000133</c:v>
                </c:pt>
                <c:pt idx="2865">
                  <c:v>487.05000000001331</c:v>
                </c:pt>
                <c:pt idx="2866">
                  <c:v>487.22000000001327</c:v>
                </c:pt>
                <c:pt idx="2867">
                  <c:v>487.39000000001329</c:v>
                </c:pt>
                <c:pt idx="2868">
                  <c:v>487.56000000001342</c:v>
                </c:pt>
                <c:pt idx="2869">
                  <c:v>487.73000000001332</c:v>
                </c:pt>
                <c:pt idx="2870">
                  <c:v>487.90000000001339</c:v>
                </c:pt>
                <c:pt idx="2871">
                  <c:v>488.07000000001341</c:v>
                </c:pt>
                <c:pt idx="2872">
                  <c:v>488.24000000001342</c:v>
                </c:pt>
                <c:pt idx="2873">
                  <c:v>488.41000000001333</c:v>
                </c:pt>
                <c:pt idx="2874">
                  <c:v>488.58000000001351</c:v>
                </c:pt>
                <c:pt idx="2875">
                  <c:v>488.75000000001347</c:v>
                </c:pt>
                <c:pt idx="2876">
                  <c:v>488.92000000001349</c:v>
                </c:pt>
                <c:pt idx="2877">
                  <c:v>489.0900000000135</c:v>
                </c:pt>
                <c:pt idx="2878">
                  <c:v>489.26000000001352</c:v>
                </c:pt>
                <c:pt idx="2879">
                  <c:v>489.43000000001342</c:v>
                </c:pt>
                <c:pt idx="2880">
                  <c:v>489.60000000001361</c:v>
                </c:pt>
                <c:pt idx="2881">
                  <c:v>489.77000000001362</c:v>
                </c:pt>
                <c:pt idx="2882">
                  <c:v>489.94000000001358</c:v>
                </c:pt>
                <c:pt idx="2883">
                  <c:v>490.1100000000136</c:v>
                </c:pt>
                <c:pt idx="2884">
                  <c:v>490.28000000001362</c:v>
                </c:pt>
                <c:pt idx="2885">
                  <c:v>490.45000000001369</c:v>
                </c:pt>
                <c:pt idx="2886">
                  <c:v>490.6200000000137</c:v>
                </c:pt>
                <c:pt idx="2887">
                  <c:v>490.79000000001372</c:v>
                </c:pt>
                <c:pt idx="2888">
                  <c:v>490.96000000001368</c:v>
                </c:pt>
                <c:pt idx="2889">
                  <c:v>491.13000000001381</c:v>
                </c:pt>
                <c:pt idx="2890">
                  <c:v>491.30000000001371</c:v>
                </c:pt>
                <c:pt idx="2891">
                  <c:v>491.47000000001373</c:v>
                </c:pt>
                <c:pt idx="2892">
                  <c:v>491.6400000000138</c:v>
                </c:pt>
                <c:pt idx="2893">
                  <c:v>491.81000000001382</c:v>
                </c:pt>
                <c:pt idx="2894">
                  <c:v>491.98000000001372</c:v>
                </c:pt>
                <c:pt idx="2895">
                  <c:v>492.15000000001379</c:v>
                </c:pt>
                <c:pt idx="2896">
                  <c:v>492.32000000001381</c:v>
                </c:pt>
                <c:pt idx="2897">
                  <c:v>492.49000000001382</c:v>
                </c:pt>
                <c:pt idx="2898">
                  <c:v>492.66000000001401</c:v>
                </c:pt>
                <c:pt idx="2899">
                  <c:v>492.83000000001402</c:v>
                </c:pt>
                <c:pt idx="2900">
                  <c:v>493.00000000001398</c:v>
                </c:pt>
                <c:pt idx="2901">
                  <c:v>493.170000000014</c:v>
                </c:pt>
                <c:pt idx="2902">
                  <c:v>493.34000000001402</c:v>
                </c:pt>
                <c:pt idx="2903">
                  <c:v>493.51000000001397</c:v>
                </c:pt>
                <c:pt idx="2904">
                  <c:v>493.68000000001399</c:v>
                </c:pt>
                <c:pt idx="2905">
                  <c:v>493.85000000001401</c:v>
                </c:pt>
                <c:pt idx="2906">
                  <c:v>494.02000000001402</c:v>
                </c:pt>
                <c:pt idx="2907">
                  <c:v>494.19000000001398</c:v>
                </c:pt>
                <c:pt idx="2908">
                  <c:v>494.360000000014</c:v>
                </c:pt>
                <c:pt idx="2909">
                  <c:v>494.53000000001401</c:v>
                </c:pt>
                <c:pt idx="2910">
                  <c:v>494.70000000001397</c:v>
                </c:pt>
                <c:pt idx="2911">
                  <c:v>494.87000000001399</c:v>
                </c:pt>
                <c:pt idx="2912">
                  <c:v>495.04000000001412</c:v>
                </c:pt>
                <c:pt idx="2913">
                  <c:v>495.21000000001402</c:v>
                </c:pt>
                <c:pt idx="2914">
                  <c:v>495.38000000001409</c:v>
                </c:pt>
                <c:pt idx="2915">
                  <c:v>495.55000000001411</c:v>
                </c:pt>
                <c:pt idx="2916">
                  <c:v>495.72000000001412</c:v>
                </c:pt>
                <c:pt idx="2917">
                  <c:v>495.89000000001403</c:v>
                </c:pt>
                <c:pt idx="2918">
                  <c:v>496.06000000001421</c:v>
                </c:pt>
                <c:pt idx="2919">
                  <c:v>496.23000000001412</c:v>
                </c:pt>
                <c:pt idx="2920">
                  <c:v>496.40000000001419</c:v>
                </c:pt>
                <c:pt idx="2921">
                  <c:v>496.5700000000142</c:v>
                </c:pt>
                <c:pt idx="2922">
                  <c:v>496.74000000001422</c:v>
                </c:pt>
                <c:pt idx="2923">
                  <c:v>496.91000000001412</c:v>
                </c:pt>
                <c:pt idx="2924">
                  <c:v>497.08000000001431</c:v>
                </c:pt>
                <c:pt idx="2925">
                  <c:v>497.25000000001432</c:v>
                </c:pt>
                <c:pt idx="2926">
                  <c:v>497.42000000001423</c:v>
                </c:pt>
                <c:pt idx="2927">
                  <c:v>497.59000000001419</c:v>
                </c:pt>
                <c:pt idx="2928">
                  <c:v>497.76000000001432</c:v>
                </c:pt>
                <c:pt idx="2929">
                  <c:v>497.93000000001422</c:v>
                </c:pt>
                <c:pt idx="2930">
                  <c:v>498.10000000001429</c:v>
                </c:pt>
                <c:pt idx="2931">
                  <c:v>498.27000000001419</c:v>
                </c:pt>
                <c:pt idx="2932">
                  <c:v>498.44000000001432</c:v>
                </c:pt>
                <c:pt idx="2933">
                  <c:v>498.6100000000144</c:v>
                </c:pt>
                <c:pt idx="2934">
                  <c:v>498.78000000001441</c:v>
                </c:pt>
                <c:pt idx="2935">
                  <c:v>498.95000000001443</c:v>
                </c:pt>
                <c:pt idx="2936">
                  <c:v>499.12000000001439</c:v>
                </c:pt>
                <c:pt idx="2937">
                  <c:v>499.29000000001412</c:v>
                </c:pt>
                <c:pt idx="2938">
                  <c:v>499.46000000001442</c:v>
                </c:pt>
                <c:pt idx="2939">
                  <c:v>499.63000000001449</c:v>
                </c:pt>
                <c:pt idx="2940">
                  <c:v>499.80000000001451</c:v>
                </c:pt>
                <c:pt idx="2941">
                  <c:v>499.97000000001452</c:v>
                </c:pt>
              </c:numCache>
            </c:numRef>
          </c:xVal>
          <c:yVal>
            <c:numRef>
              <c:f>Data!$F$3:$F$2944</c:f>
              <c:numCache>
                <c:formatCode>General</c:formatCode>
                <c:ptCount val="2942"/>
                <c:pt idx="0">
                  <c:v>8.7000000000000011</c:v>
                </c:pt>
                <c:pt idx="1">
                  <c:v>12.1</c:v>
                </c:pt>
                <c:pt idx="2">
                  <c:v>10.5</c:v>
                </c:pt>
                <c:pt idx="3">
                  <c:v>9.6</c:v>
                </c:pt>
                <c:pt idx="4">
                  <c:v>8.9</c:v>
                </c:pt>
                <c:pt idx="5">
                  <c:v>8.5</c:v>
                </c:pt>
                <c:pt idx="6">
                  <c:v>8</c:v>
                </c:pt>
                <c:pt idx="7">
                  <c:v>7.8</c:v>
                </c:pt>
                <c:pt idx="8">
                  <c:v>7.6</c:v>
                </c:pt>
                <c:pt idx="9">
                  <c:v>7.4</c:v>
                </c:pt>
                <c:pt idx="10">
                  <c:v>6.9</c:v>
                </c:pt>
                <c:pt idx="11">
                  <c:v>6.9</c:v>
                </c:pt>
                <c:pt idx="12">
                  <c:v>6.6</c:v>
                </c:pt>
                <c:pt idx="13">
                  <c:v>6.8</c:v>
                </c:pt>
                <c:pt idx="14">
                  <c:v>6.4</c:v>
                </c:pt>
                <c:pt idx="15">
                  <c:v>6.1</c:v>
                </c:pt>
                <c:pt idx="16">
                  <c:v>6.6</c:v>
                </c:pt>
                <c:pt idx="17">
                  <c:v>6.5</c:v>
                </c:pt>
                <c:pt idx="18">
                  <c:v>6.4</c:v>
                </c:pt>
                <c:pt idx="19">
                  <c:v>6.4</c:v>
                </c:pt>
                <c:pt idx="20">
                  <c:v>6.2</c:v>
                </c:pt>
                <c:pt idx="21">
                  <c:v>6.3</c:v>
                </c:pt>
                <c:pt idx="22">
                  <c:v>6.5</c:v>
                </c:pt>
                <c:pt idx="23">
                  <c:v>6.3</c:v>
                </c:pt>
                <c:pt idx="24">
                  <c:v>6.2</c:v>
                </c:pt>
                <c:pt idx="25">
                  <c:v>6.1</c:v>
                </c:pt>
                <c:pt idx="26">
                  <c:v>6.4</c:v>
                </c:pt>
                <c:pt idx="27">
                  <c:v>6</c:v>
                </c:pt>
                <c:pt idx="28">
                  <c:v>6.3</c:v>
                </c:pt>
                <c:pt idx="29">
                  <c:v>6</c:v>
                </c:pt>
                <c:pt idx="30">
                  <c:v>6.1</c:v>
                </c:pt>
                <c:pt idx="31">
                  <c:v>5.8</c:v>
                </c:pt>
                <c:pt idx="32">
                  <c:v>6.1</c:v>
                </c:pt>
                <c:pt idx="33">
                  <c:v>6.1</c:v>
                </c:pt>
                <c:pt idx="34">
                  <c:v>6.1</c:v>
                </c:pt>
                <c:pt idx="35">
                  <c:v>6</c:v>
                </c:pt>
                <c:pt idx="36">
                  <c:v>6.1</c:v>
                </c:pt>
                <c:pt idx="37">
                  <c:v>6.1</c:v>
                </c:pt>
                <c:pt idx="38">
                  <c:v>6.1</c:v>
                </c:pt>
                <c:pt idx="39">
                  <c:v>6.1</c:v>
                </c:pt>
                <c:pt idx="40">
                  <c:v>6.1</c:v>
                </c:pt>
                <c:pt idx="41">
                  <c:v>6.3</c:v>
                </c:pt>
                <c:pt idx="42">
                  <c:v>5.9</c:v>
                </c:pt>
                <c:pt idx="43">
                  <c:v>6.4</c:v>
                </c:pt>
                <c:pt idx="44">
                  <c:v>6.2</c:v>
                </c:pt>
                <c:pt idx="45">
                  <c:v>5.9</c:v>
                </c:pt>
                <c:pt idx="46">
                  <c:v>6.2</c:v>
                </c:pt>
                <c:pt idx="47">
                  <c:v>6.3</c:v>
                </c:pt>
                <c:pt idx="48">
                  <c:v>6.1</c:v>
                </c:pt>
                <c:pt idx="49">
                  <c:v>6.1</c:v>
                </c:pt>
                <c:pt idx="50">
                  <c:v>6.2</c:v>
                </c:pt>
                <c:pt idx="51">
                  <c:v>6.4</c:v>
                </c:pt>
                <c:pt idx="52">
                  <c:v>6.3</c:v>
                </c:pt>
                <c:pt idx="53">
                  <c:v>6.2</c:v>
                </c:pt>
                <c:pt idx="54">
                  <c:v>6.2</c:v>
                </c:pt>
                <c:pt idx="55">
                  <c:v>6.2</c:v>
                </c:pt>
                <c:pt idx="56">
                  <c:v>6.2</c:v>
                </c:pt>
                <c:pt idx="57">
                  <c:v>6.2</c:v>
                </c:pt>
                <c:pt idx="58">
                  <c:v>6.2</c:v>
                </c:pt>
                <c:pt idx="59">
                  <c:v>6.1</c:v>
                </c:pt>
                <c:pt idx="60">
                  <c:v>6.2</c:v>
                </c:pt>
                <c:pt idx="61">
                  <c:v>6.2</c:v>
                </c:pt>
                <c:pt idx="62">
                  <c:v>6</c:v>
                </c:pt>
                <c:pt idx="63">
                  <c:v>6.5</c:v>
                </c:pt>
                <c:pt idx="64">
                  <c:v>6.5</c:v>
                </c:pt>
                <c:pt idx="65">
                  <c:v>5.8</c:v>
                </c:pt>
                <c:pt idx="66">
                  <c:v>6.3</c:v>
                </c:pt>
                <c:pt idx="67">
                  <c:v>6.3</c:v>
                </c:pt>
                <c:pt idx="68">
                  <c:v>6.2</c:v>
                </c:pt>
                <c:pt idx="69">
                  <c:v>6.3</c:v>
                </c:pt>
                <c:pt idx="70">
                  <c:v>6.2</c:v>
                </c:pt>
                <c:pt idx="71">
                  <c:v>6.1</c:v>
                </c:pt>
                <c:pt idx="72">
                  <c:v>6.4</c:v>
                </c:pt>
                <c:pt idx="73">
                  <c:v>6.2</c:v>
                </c:pt>
                <c:pt idx="74">
                  <c:v>6.2</c:v>
                </c:pt>
                <c:pt idx="75">
                  <c:v>6.2</c:v>
                </c:pt>
                <c:pt idx="76">
                  <c:v>6.2</c:v>
                </c:pt>
                <c:pt idx="77">
                  <c:v>6.2</c:v>
                </c:pt>
                <c:pt idx="78">
                  <c:v>6.2</c:v>
                </c:pt>
                <c:pt idx="79">
                  <c:v>6.1</c:v>
                </c:pt>
                <c:pt idx="80">
                  <c:v>6.2</c:v>
                </c:pt>
                <c:pt idx="81">
                  <c:v>6.3</c:v>
                </c:pt>
                <c:pt idx="82">
                  <c:v>6.1</c:v>
                </c:pt>
                <c:pt idx="83">
                  <c:v>6.4</c:v>
                </c:pt>
                <c:pt idx="84">
                  <c:v>6.2</c:v>
                </c:pt>
                <c:pt idx="85">
                  <c:v>6.2</c:v>
                </c:pt>
                <c:pt idx="86">
                  <c:v>6.4</c:v>
                </c:pt>
                <c:pt idx="87">
                  <c:v>6.2</c:v>
                </c:pt>
                <c:pt idx="88">
                  <c:v>6.2</c:v>
                </c:pt>
                <c:pt idx="89">
                  <c:v>6.2</c:v>
                </c:pt>
                <c:pt idx="90">
                  <c:v>6.3</c:v>
                </c:pt>
                <c:pt idx="91">
                  <c:v>6.2</c:v>
                </c:pt>
                <c:pt idx="92">
                  <c:v>6.2</c:v>
                </c:pt>
                <c:pt idx="93">
                  <c:v>6.3</c:v>
                </c:pt>
                <c:pt idx="94">
                  <c:v>6.2</c:v>
                </c:pt>
                <c:pt idx="95">
                  <c:v>6.2</c:v>
                </c:pt>
                <c:pt idx="96">
                  <c:v>6.2</c:v>
                </c:pt>
                <c:pt idx="97">
                  <c:v>6.1</c:v>
                </c:pt>
                <c:pt idx="98">
                  <c:v>6</c:v>
                </c:pt>
                <c:pt idx="99">
                  <c:v>6.3</c:v>
                </c:pt>
                <c:pt idx="100">
                  <c:v>6.3</c:v>
                </c:pt>
                <c:pt idx="101">
                  <c:v>6.3</c:v>
                </c:pt>
                <c:pt idx="102">
                  <c:v>6.1</c:v>
                </c:pt>
                <c:pt idx="103">
                  <c:v>6.1</c:v>
                </c:pt>
                <c:pt idx="104">
                  <c:v>6.3</c:v>
                </c:pt>
                <c:pt idx="105">
                  <c:v>6.3</c:v>
                </c:pt>
                <c:pt idx="106">
                  <c:v>6.2</c:v>
                </c:pt>
                <c:pt idx="107">
                  <c:v>6.1</c:v>
                </c:pt>
                <c:pt idx="108">
                  <c:v>6.2</c:v>
                </c:pt>
                <c:pt idx="109">
                  <c:v>6.1</c:v>
                </c:pt>
                <c:pt idx="110">
                  <c:v>6.6</c:v>
                </c:pt>
                <c:pt idx="111">
                  <c:v>6.2</c:v>
                </c:pt>
                <c:pt idx="112">
                  <c:v>6.3</c:v>
                </c:pt>
                <c:pt idx="113">
                  <c:v>6</c:v>
                </c:pt>
                <c:pt idx="114">
                  <c:v>6.3</c:v>
                </c:pt>
                <c:pt idx="115">
                  <c:v>6.2</c:v>
                </c:pt>
                <c:pt idx="116">
                  <c:v>6</c:v>
                </c:pt>
                <c:pt idx="117">
                  <c:v>6.3</c:v>
                </c:pt>
                <c:pt idx="118">
                  <c:v>6.2</c:v>
                </c:pt>
                <c:pt idx="119">
                  <c:v>6.4</c:v>
                </c:pt>
                <c:pt idx="120">
                  <c:v>6.2</c:v>
                </c:pt>
                <c:pt idx="121">
                  <c:v>6.2</c:v>
                </c:pt>
                <c:pt idx="122">
                  <c:v>6.1</c:v>
                </c:pt>
                <c:pt idx="123">
                  <c:v>6.4</c:v>
                </c:pt>
                <c:pt idx="124">
                  <c:v>6.1</c:v>
                </c:pt>
                <c:pt idx="125">
                  <c:v>6.4</c:v>
                </c:pt>
                <c:pt idx="126">
                  <c:v>6.2</c:v>
                </c:pt>
                <c:pt idx="127">
                  <c:v>6.2</c:v>
                </c:pt>
                <c:pt idx="128">
                  <c:v>6.2</c:v>
                </c:pt>
                <c:pt idx="129">
                  <c:v>6</c:v>
                </c:pt>
                <c:pt idx="130">
                  <c:v>6.1</c:v>
                </c:pt>
                <c:pt idx="131">
                  <c:v>6.3</c:v>
                </c:pt>
                <c:pt idx="132">
                  <c:v>6.2</c:v>
                </c:pt>
                <c:pt idx="133">
                  <c:v>6.2</c:v>
                </c:pt>
                <c:pt idx="134">
                  <c:v>6.2</c:v>
                </c:pt>
                <c:pt idx="135">
                  <c:v>6.2</c:v>
                </c:pt>
                <c:pt idx="136">
                  <c:v>6.3</c:v>
                </c:pt>
                <c:pt idx="137">
                  <c:v>6.4</c:v>
                </c:pt>
                <c:pt idx="138">
                  <c:v>6.3</c:v>
                </c:pt>
                <c:pt idx="139">
                  <c:v>6.3</c:v>
                </c:pt>
                <c:pt idx="140">
                  <c:v>5.9</c:v>
                </c:pt>
                <c:pt idx="141">
                  <c:v>6.2</c:v>
                </c:pt>
                <c:pt idx="142">
                  <c:v>5.6</c:v>
                </c:pt>
                <c:pt idx="143">
                  <c:v>6.2</c:v>
                </c:pt>
                <c:pt idx="144">
                  <c:v>6.1</c:v>
                </c:pt>
                <c:pt idx="145">
                  <c:v>6.2</c:v>
                </c:pt>
                <c:pt idx="146">
                  <c:v>6</c:v>
                </c:pt>
                <c:pt idx="147">
                  <c:v>6</c:v>
                </c:pt>
                <c:pt idx="148">
                  <c:v>6.2</c:v>
                </c:pt>
                <c:pt idx="149">
                  <c:v>6.2</c:v>
                </c:pt>
                <c:pt idx="150">
                  <c:v>6.2</c:v>
                </c:pt>
                <c:pt idx="151">
                  <c:v>6.1</c:v>
                </c:pt>
                <c:pt idx="152">
                  <c:v>6.2</c:v>
                </c:pt>
                <c:pt idx="153">
                  <c:v>6.2</c:v>
                </c:pt>
                <c:pt idx="154">
                  <c:v>6.1</c:v>
                </c:pt>
                <c:pt idx="155">
                  <c:v>6</c:v>
                </c:pt>
                <c:pt idx="156">
                  <c:v>6.1</c:v>
                </c:pt>
                <c:pt idx="157">
                  <c:v>6.2</c:v>
                </c:pt>
                <c:pt idx="158">
                  <c:v>6.2</c:v>
                </c:pt>
                <c:pt idx="159">
                  <c:v>6.3</c:v>
                </c:pt>
                <c:pt idx="160">
                  <c:v>6.1</c:v>
                </c:pt>
                <c:pt idx="161">
                  <c:v>6.1</c:v>
                </c:pt>
                <c:pt idx="162">
                  <c:v>6</c:v>
                </c:pt>
                <c:pt idx="163">
                  <c:v>6.3</c:v>
                </c:pt>
                <c:pt idx="164">
                  <c:v>6.4</c:v>
                </c:pt>
                <c:pt idx="165">
                  <c:v>6.2</c:v>
                </c:pt>
                <c:pt idx="166">
                  <c:v>6.2</c:v>
                </c:pt>
                <c:pt idx="167">
                  <c:v>6.1</c:v>
                </c:pt>
                <c:pt idx="168">
                  <c:v>6.2</c:v>
                </c:pt>
                <c:pt idx="169">
                  <c:v>6.2</c:v>
                </c:pt>
                <c:pt idx="170">
                  <c:v>6.1</c:v>
                </c:pt>
                <c:pt idx="171">
                  <c:v>6.1</c:v>
                </c:pt>
                <c:pt idx="172">
                  <c:v>6.3</c:v>
                </c:pt>
                <c:pt idx="173">
                  <c:v>6.4</c:v>
                </c:pt>
                <c:pt idx="174">
                  <c:v>6.5</c:v>
                </c:pt>
                <c:pt idx="175">
                  <c:v>6.4</c:v>
                </c:pt>
                <c:pt idx="176">
                  <c:v>6.3</c:v>
                </c:pt>
                <c:pt idx="177">
                  <c:v>6.2</c:v>
                </c:pt>
                <c:pt idx="178">
                  <c:v>6.1</c:v>
                </c:pt>
                <c:pt idx="179">
                  <c:v>6.1</c:v>
                </c:pt>
                <c:pt idx="180">
                  <c:v>6.1</c:v>
                </c:pt>
                <c:pt idx="181">
                  <c:v>6.3</c:v>
                </c:pt>
                <c:pt idx="182">
                  <c:v>6.3</c:v>
                </c:pt>
                <c:pt idx="183">
                  <c:v>6.2</c:v>
                </c:pt>
                <c:pt idx="184">
                  <c:v>6.3</c:v>
                </c:pt>
                <c:pt idx="185">
                  <c:v>6.2</c:v>
                </c:pt>
                <c:pt idx="186">
                  <c:v>6.1</c:v>
                </c:pt>
                <c:pt idx="187">
                  <c:v>6.2</c:v>
                </c:pt>
                <c:pt idx="188">
                  <c:v>6</c:v>
                </c:pt>
                <c:pt idx="189">
                  <c:v>6.1</c:v>
                </c:pt>
                <c:pt idx="190">
                  <c:v>5.9</c:v>
                </c:pt>
                <c:pt idx="191">
                  <c:v>5.9</c:v>
                </c:pt>
                <c:pt idx="192">
                  <c:v>6.3</c:v>
                </c:pt>
                <c:pt idx="193">
                  <c:v>6.2</c:v>
                </c:pt>
                <c:pt idx="194">
                  <c:v>5.9</c:v>
                </c:pt>
                <c:pt idx="195">
                  <c:v>5.8</c:v>
                </c:pt>
                <c:pt idx="196">
                  <c:v>6.2</c:v>
                </c:pt>
                <c:pt idx="197">
                  <c:v>6.3</c:v>
                </c:pt>
                <c:pt idx="198">
                  <c:v>6.2</c:v>
                </c:pt>
                <c:pt idx="199">
                  <c:v>6.1</c:v>
                </c:pt>
                <c:pt idx="200">
                  <c:v>6.2</c:v>
                </c:pt>
                <c:pt idx="201">
                  <c:v>6.2</c:v>
                </c:pt>
                <c:pt idx="202">
                  <c:v>6.4</c:v>
                </c:pt>
                <c:pt idx="203">
                  <c:v>6.1</c:v>
                </c:pt>
                <c:pt idx="204">
                  <c:v>6</c:v>
                </c:pt>
                <c:pt idx="205">
                  <c:v>6.3</c:v>
                </c:pt>
                <c:pt idx="206">
                  <c:v>6.3</c:v>
                </c:pt>
                <c:pt idx="207">
                  <c:v>6.3</c:v>
                </c:pt>
                <c:pt idx="208">
                  <c:v>6.4</c:v>
                </c:pt>
                <c:pt idx="209">
                  <c:v>6.3</c:v>
                </c:pt>
                <c:pt idx="210">
                  <c:v>6.1</c:v>
                </c:pt>
                <c:pt idx="211">
                  <c:v>6.5</c:v>
                </c:pt>
                <c:pt idx="212">
                  <c:v>6.3</c:v>
                </c:pt>
                <c:pt idx="213">
                  <c:v>6.3</c:v>
                </c:pt>
                <c:pt idx="214">
                  <c:v>6.2</c:v>
                </c:pt>
                <c:pt idx="215">
                  <c:v>6.2</c:v>
                </c:pt>
                <c:pt idx="216">
                  <c:v>6.2</c:v>
                </c:pt>
                <c:pt idx="217">
                  <c:v>6.4</c:v>
                </c:pt>
                <c:pt idx="218">
                  <c:v>6.3</c:v>
                </c:pt>
                <c:pt idx="219">
                  <c:v>6.2</c:v>
                </c:pt>
                <c:pt idx="220">
                  <c:v>6.1</c:v>
                </c:pt>
                <c:pt idx="221">
                  <c:v>6.2</c:v>
                </c:pt>
                <c:pt idx="222">
                  <c:v>6.5</c:v>
                </c:pt>
                <c:pt idx="223">
                  <c:v>6.6</c:v>
                </c:pt>
                <c:pt idx="224">
                  <c:v>6.6</c:v>
                </c:pt>
                <c:pt idx="225">
                  <c:v>6.1</c:v>
                </c:pt>
                <c:pt idx="226">
                  <c:v>6.6</c:v>
                </c:pt>
                <c:pt idx="227">
                  <c:v>6</c:v>
                </c:pt>
                <c:pt idx="228">
                  <c:v>6</c:v>
                </c:pt>
                <c:pt idx="229">
                  <c:v>6.4</c:v>
                </c:pt>
                <c:pt idx="230">
                  <c:v>6.2</c:v>
                </c:pt>
                <c:pt idx="231">
                  <c:v>6.2</c:v>
                </c:pt>
                <c:pt idx="232">
                  <c:v>6.2</c:v>
                </c:pt>
                <c:pt idx="233">
                  <c:v>6.3</c:v>
                </c:pt>
                <c:pt idx="234">
                  <c:v>6.2</c:v>
                </c:pt>
                <c:pt idx="235">
                  <c:v>6.2</c:v>
                </c:pt>
                <c:pt idx="236">
                  <c:v>6.3</c:v>
                </c:pt>
                <c:pt idx="237">
                  <c:v>6.4</c:v>
                </c:pt>
                <c:pt idx="238">
                  <c:v>6.4</c:v>
                </c:pt>
                <c:pt idx="239">
                  <c:v>6.5</c:v>
                </c:pt>
                <c:pt idx="240">
                  <c:v>6.2</c:v>
                </c:pt>
                <c:pt idx="241">
                  <c:v>6</c:v>
                </c:pt>
                <c:pt idx="242">
                  <c:v>6.2</c:v>
                </c:pt>
                <c:pt idx="243">
                  <c:v>6.4</c:v>
                </c:pt>
                <c:pt idx="244">
                  <c:v>6.4</c:v>
                </c:pt>
                <c:pt idx="245">
                  <c:v>6.2</c:v>
                </c:pt>
                <c:pt idx="246">
                  <c:v>6.2</c:v>
                </c:pt>
                <c:pt idx="247">
                  <c:v>6</c:v>
                </c:pt>
                <c:pt idx="248">
                  <c:v>6.2</c:v>
                </c:pt>
                <c:pt idx="249">
                  <c:v>6.2</c:v>
                </c:pt>
                <c:pt idx="250">
                  <c:v>6.3</c:v>
                </c:pt>
                <c:pt idx="251">
                  <c:v>6.3</c:v>
                </c:pt>
                <c:pt idx="252">
                  <c:v>6.2</c:v>
                </c:pt>
                <c:pt idx="253">
                  <c:v>6</c:v>
                </c:pt>
                <c:pt idx="254">
                  <c:v>6.3</c:v>
                </c:pt>
                <c:pt idx="255">
                  <c:v>6.4</c:v>
                </c:pt>
                <c:pt idx="256">
                  <c:v>6.2</c:v>
                </c:pt>
                <c:pt idx="257">
                  <c:v>6.2</c:v>
                </c:pt>
                <c:pt idx="258">
                  <c:v>6.3</c:v>
                </c:pt>
                <c:pt idx="259">
                  <c:v>6.4</c:v>
                </c:pt>
                <c:pt idx="260">
                  <c:v>6.4</c:v>
                </c:pt>
                <c:pt idx="261">
                  <c:v>6.4</c:v>
                </c:pt>
                <c:pt idx="262">
                  <c:v>6.2</c:v>
                </c:pt>
                <c:pt idx="263">
                  <c:v>6</c:v>
                </c:pt>
                <c:pt idx="264">
                  <c:v>6.4</c:v>
                </c:pt>
                <c:pt idx="265">
                  <c:v>6.3</c:v>
                </c:pt>
                <c:pt idx="266">
                  <c:v>6.3</c:v>
                </c:pt>
                <c:pt idx="267">
                  <c:v>6.2</c:v>
                </c:pt>
                <c:pt idx="268">
                  <c:v>6.2</c:v>
                </c:pt>
                <c:pt idx="269">
                  <c:v>6.1</c:v>
                </c:pt>
                <c:pt idx="270">
                  <c:v>6.4</c:v>
                </c:pt>
                <c:pt idx="271">
                  <c:v>6.5</c:v>
                </c:pt>
                <c:pt idx="272">
                  <c:v>6.3</c:v>
                </c:pt>
                <c:pt idx="273">
                  <c:v>6.4</c:v>
                </c:pt>
                <c:pt idx="274">
                  <c:v>6.3</c:v>
                </c:pt>
                <c:pt idx="275">
                  <c:v>6.5</c:v>
                </c:pt>
                <c:pt idx="276">
                  <c:v>6.4</c:v>
                </c:pt>
                <c:pt idx="277">
                  <c:v>6.4</c:v>
                </c:pt>
                <c:pt idx="278">
                  <c:v>6.5</c:v>
                </c:pt>
                <c:pt idx="279">
                  <c:v>6.4</c:v>
                </c:pt>
                <c:pt idx="280">
                  <c:v>6.3</c:v>
                </c:pt>
                <c:pt idx="281">
                  <c:v>6.3</c:v>
                </c:pt>
                <c:pt idx="282">
                  <c:v>6.1</c:v>
                </c:pt>
                <c:pt idx="283">
                  <c:v>6.2</c:v>
                </c:pt>
                <c:pt idx="284">
                  <c:v>6.3</c:v>
                </c:pt>
                <c:pt idx="285">
                  <c:v>6.3</c:v>
                </c:pt>
                <c:pt idx="286">
                  <c:v>6.4</c:v>
                </c:pt>
                <c:pt idx="287">
                  <c:v>6.3</c:v>
                </c:pt>
                <c:pt idx="288">
                  <c:v>6.8</c:v>
                </c:pt>
                <c:pt idx="289">
                  <c:v>6.2</c:v>
                </c:pt>
                <c:pt idx="290">
                  <c:v>6.4</c:v>
                </c:pt>
                <c:pt idx="291">
                  <c:v>6.2</c:v>
                </c:pt>
                <c:pt idx="292">
                  <c:v>6.1</c:v>
                </c:pt>
                <c:pt idx="293">
                  <c:v>6.6</c:v>
                </c:pt>
                <c:pt idx="294">
                  <c:v>6.3</c:v>
                </c:pt>
                <c:pt idx="295">
                  <c:v>6.3</c:v>
                </c:pt>
                <c:pt idx="296">
                  <c:v>6.4</c:v>
                </c:pt>
                <c:pt idx="297">
                  <c:v>6.2</c:v>
                </c:pt>
                <c:pt idx="298">
                  <c:v>6.2</c:v>
                </c:pt>
                <c:pt idx="299">
                  <c:v>6.2</c:v>
                </c:pt>
                <c:pt idx="300">
                  <c:v>6.3</c:v>
                </c:pt>
                <c:pt idx="301">
                  <c:v>6.3</c:v>
                </c:pt>
                <c:pt idx="302">
                  <c:v>6.3</c:v>
                </c:pt>
                <c:pt idx="303">
                  <c:v>6</c:v>
                </c:pt>
                <c:pt idx="304">
                  <c:v>6.3</c:v>
                </c:pt>
                <c:pt idx="305">
                  <c:v>5.8</c:v>
                </c:pt>
                <c:pt idx="306">
                  <c:v>6</c:v>
                </c:pt>
                <c:pt idx="307">
                  <c:v>6</c:v>
                </c:pt>
                <c:pt idx="308">
                  <c:v>6.1</c:v>
                </c:pt>
                <c:pt idx="309">
                  <c:v>6</c:v>
                </c:pt>
                <c:pt idx="310">
                  <c:v>5.8</c:v>
                </c:pt>
                <c:pt idx="311">
                  <c:v>6.1</c:v>
                </c:pt>
                <c:pt idx="312">
                  <c:v>5.9</c:v>
                </c:pt>
                <c:pt idx="313">
                  <c:v>6</c:v>
                </c:pt>
                <c:pt idx="314">
                  <c:v>6</c:v>
                </c:pt>
                <c:pt idx="315">
                  <c:v>5.9</c:v>
                </c:pt>
                <c:pt idx="316">
                  <c:v>6</c:v>
                </c:pt>
                <c:pt idx="317">
                  <c:v>6</c:v>
                </c:pt>
                <c:pt idx="318">
                  <c:v>5.8</c:v>
                </c:pt>
                <c:pt idx="319">
                  <c:v>6.3</c:v>
                </c:pt>
                <c:pt idx="320">
                  <c:v>5.7</c:v>
                </c:pt>
                <c:pt idx="321">
                  <c:v>6</c:v>
                </c:pt>
                <c:pt idx="322">
                  <c:v>6.1</c:v>
                </c:pt>
                <c:pt idx="323">
                  <c:v>5.8</c:v>
                </c:pt>
                <c:pt idx="324">
                  <c:v>6.2</c:v>
                </c:pt>
                <c:pt idx="325">
                  <c:v>6.1</c:v>
                </c:pt>
                <c:pt idx="326">
                  <c:v>5.9</c:v>
                </c:pt>
                <c:pt idx="327">
                  <c:v>6.1</c:v>
                </c:pt>
                <c:pt idx="328">
                  <c:v>6.2</c:v>
                </c:pt>
                <c:pt idx="329">
                  <c:v>6</c:v>
                </c:pt>
                <c:pt idx="330">
                  <c:v>6</c:v>
                </c:pt>
                <c:pt idx="331">
                  <c:v>6</c:v>
                </c:pt>
                <c:pt idx="332">
                  <c:v>5.9</c:v>
                </c:pt>
                <c:pt idx="333">
                  <c:v>5.9</c:v>
                </c:pt>
                <c:pt idx="334">
                  <c:v>5.8</c:v>
                </c:pt>
                <c:pt idx="335">
                  <c:v>5.9</c:v>
                </c:pt>
                <c:pt idx="336">
                  <c:v>6.2</c:v>
                </c:pt>
                <c:pt idx="337">
                  <c:v>5.8</c:v>
                </c:pt>
                <c:pt idx="338">
                  <c:v>6</c:v>
                </c:pt>
                <c:pt idx="339">
                  <c:v>5.9</c:v>
                </c:pt>
                <c:pt idx="340">
                  <c:v>5.6</c:v>
                </c:pt>
                <c:pt idx="341">
                  <c:v>5.9</c:v>
                </c:pt>
                <c:pt idx="342">
                  <c:v>6</c:v>
                </c:pt>
                <c:pt idx="343">
                  <c:v>6.1</c:v>
                </c:pt>
                <c:pt idx="344">
                  <c:v>6</c:v>
                </c:pt>
                <c:pt idx="345">
                  <c:v>5.8</c:v>
                </c:pt>
                <c:pt idx="346">
                  <c:v>5.9</c:v>
                </c:pt>
                <c:pt idx="347">
                  <c:v>6</c:v>
                </c:pt>
                <c:pt idx="348">
                  <c:v>5.8</c:v>
                </c:pt>
                <c:pt idx="349">
                  <c:v>5.7</c:v>
                </c:pt>
                <c:pt idx="350">
                  <c:v>5.7</c:v>
                </c:pt>
                <c:pt idx="351">
                  <c:v>5.6</c:v>
                </c:pt>
                <c:pt idx="352">
                  <c:v>5.8</c:v>
                </c:pt>
                <c:pt idx="353">
                  <c:v>5.8</c:v>
                </c:pt>
                <c:pt idx="354">
                  <c:v>5.5</c:v>
                </c:pt>
                <c:pt idx="355">
                  <c:v>5.7</c:v>
                </c:pt>
                <c:pt idx="356">
                  <c:v>5.7</c:v>
                </c:pt>
                <c:pt idx="357">
                  <c:v>5.9</c:v>
                </c:pt>
                <c:pt idx="358">
                  <c:v>6.1</c:v>
                </c:pt>
                <c:pt idx="359">
                  <c:v>6.1</c:v>
                </c:pt>
                <c:pt idx="360">
                  <c:v>6.2</c:v>
                </c:pt>
                <c:pt idx="361">
                  <c:v>6.4</c:v>
                </c:pt>
                <c:pt idx="362">
                  <c:v>6.7</c:v>
                </c:pt>
                <c:pt idx="363">
                  <c:v>6.7</c:v>
                </c:pt>
                <c:pt idx="364">
                  <c:v>6.6</c:v>
                </c:pt>
                <c:pt idx="365">
                  <c:v>6.6</c:v>
                </c:pt>
                <c:pt idx="366">
                  <c:v>6.5</c:v>
                </c:pt>
                <c:pt idx="367">
                  <c:v>6.7</c:v>
                </c:pt>
                <c:pt idx="368">
                  <c:v>6.5</c:v>
                </c:pt>
                <c:pt idx="369">
                  <c:v>6.4</c:v>
                </c:pt>
                <c:pt idx="370">
                  <c:v>6.2</c:v>
                </c:pt>
                <c:pt idx="371">
                  <c:v>6.5</c:v>
                </c:pt>
                <c:pt idx="372">
                  <c:v>6.7</c:v>
                </c:pt>
                <c:pt idx="373">
                  <c:v>6.4</c:v>
                </c:pt>
                <c:pt idx="374">
                  <c:v>6.5</c:v>
                </c:pt>
                <c:pt idx="375">
                  <c:v>6.3</c:v>
                </c:pt>
                <c:pt idx="376">
                  <c:v>6.5</c:v>
                </c:pt>
                <c:pt idx="377">
                  <c:v>6.4</c:v>
                </c:pt>
                <c:pt idx="378">
                  <c:v>6.5</c:v>
                </c:pt>
                <c:pt idx="379">
                  <c:v>6.3</c:v>
                </c:pt>
                <c:pt idx="380">
                  <c:v>6.3</c:v>
                </c:pt>
                <c:pt idx="381">
                  <c:v>6.3</c:v>
                </c:pt>
                <c:pt idx="382">
                  <c:v>6.4</c:v>
                </c:pt>
                <c:pt idx="383">
                  <c:v>6.5</c:v>
                </c:pt>
                <c:pt idx="384">
                  <c:v>6.3</c:v>
                </c:pt>
                <c:pt idx="385">
                  <c:v>6.3</c:v>
                </c:pt>
                <c:pt idx="386">
                  <c:v>6.2</c:v>
                </c:pt>
                <c:pt idx="387">
                  <c:v>6.3</c:v>
                </c:pt>
                <c:pt idx="388">
                  <c:v>6.3</c:v>
                </c:pt>
                <c:pt idx="389">
                  <c:v>6.4</c:v>
                </c:pt>
                <c:pt idx="390">
                  <c:v>6.9</c:v>
                </c:pt>
                <c:pt idx="391">
                  <c:v>6.5</c:v>
                </c:pt>
                <c:pt idx="392">
                  <c:v>6.4</c:v>
                </c:pt>
                <c:pt idx="393">
                  <c:v>6.5</c:v>
                </c:pt>
                <c:pt idx="394">
                  <c:v>6.5</c:v>
                </c:pt>
                <c:pt idx="395">
                  <c:v>6.4</c:v>
                </c:pt>
                <c:pt idx="396">
                  <c:v>6.5</c:v>
                </c:pt>
                <c:pt idx="397">
                  <c:v>6.5</c:v>
                </c:pt>
                <c:pt idx="398">
                  <c:v>6.6</c:v>
                </c:pt>
                <c:pt idx="399">
                  <c:v>6</c:v>
                </c:pt>
                <c:pt idx="400">
                  <c:v>6.4</c:v>
                </c:pt>
                <c:pt idx="401">
                  <c:v>6.6</c:v>
                </c:pt>
                <c:pt idx="402">
                  <c:v>6.6</c:v>
                </c:pt>
                <c:pt idx="403">
                  <c:v>6.3</c:v>
                </c:pt>
                <c:pt idx="404">
                  <c:v>6.3</c:v>
                </c:pt>
                <c:pt idx="405">
                  <c:v>6.3</c:v>
                </c:pt>
                <c:pt idx="406">
                  <c:v>6.8</c:v>
                </c:pt>
                <c:pt idx="407">
                  <c:v>6.2</c:v>
                </c:pt>
                <c:pt idx="408">
                  <c:v>6.2</c:v>
                </c:pt>
                <c:pt idx="409">
                  <c:v>6.2</c:v>
                </c:pt>
                <c:pt idx="410">
                  <c:v>6.4</c:v>
                </c:pt>
                <c:pt idx="411">
                  <c:v>6.3</c:v>
                </c:pt>
                <c:pt idx="412">
                  <c:v>6.1</c:v>
                </c:pt>
                <c:pt idx="413">
                  <c:v>6.2</c:v>
                </c:pt>
                <c:pt idx="414">
                  <c:v>6.2</c:v>
                </c:pt>
                <c:pt idx="415">
                  <c:v>6.2</c:v>
                </c:pt>
                <c:pt idx="416">
                  <c:v>6.2</c:v>
                </c:pt>
                <c:pt idx="417">
                  <c:v>6.2</c:v>
                </c:pt>
                <c:pt idx="418">
                  <c:v>6</c:v>
                </c:pt>
                <c:pt idx="419">
                  <c:v>6</c:v>
                </c:pt>
                <c:pt idx="420">
                  <c:v>6</c:v>
                </c:pt>
                <c:pt idx="421">
                  <c:v>5.7</c:v>
                </c:pt>
                <c:pt idx="422">
                  <c:v>5.8</c:v>
                </c:pt>
                <c:pt idx="423">
                  <c:v>5.6</c:v>
                </c:pt>
                <c:pt idx="424">
                  <c:v>6.1</c:v>
                </c:pt>
                <c:pt idx="425">
                  <c:v>6.2</c:v>
                </c:pt>
                <c:pt idx="426">
                  <c:v>6</c:v>
                </c:pt>
                <c:pt idx="427">
                  <c:v>5.9</c:v>
                </c:pt>
                <c:pt idx="428">
                  <c:v>5.9</c:v>
                </c:pt>
                <c:pt idx="429">
                  <c:v>5.9</c:v>
                </c:pt>
                <c:pt idx="430">
                  <c:v>6.1</c:v>
                </c:pt>
                <c:pt idx="431">
                  <c:v>5.7</c:v>
                </c:pt>
                <c:pt idx="432">
                  <c:v>5.7</c:v>
                </c:pt>
                <c:pt idx="433">
                  <c:v>5.8</c:v>
                </c:pt>
                <c:pt idx="434">
                  <c:v>6</c:v>
                </c:pt>
                <c:pt idx="435">
                  <c:v>6.2</c:v>
                </c:pt>
                <c:pt idx="436">
                  <c:v>5.9</c:v>
                </c:pt>
                <c:pt idx="437">
                  <c:v>6</c:v>
                </c:pt>
                <c:pt idx="438">
                  <c:v>6.4</c:v>
                </c:pt>
                <c:pt idx="439">
                  <c:v>6.3</c:v>
                </c:pt>
                <c:pt idx="440">
                  <c:v>6.1</c:v>
                </c:pt>
                <c:pt idx="441">
                  <c:v>5.9</c:v>
                </c:pt>
                <c:pt idx="442">
                  <c:v>6.1</c:v>
                </c:pt>
                <c:pt idx="443">
                  <c:v>6.4</c:v>
                </c:pt>
                <c:pt idx="444">
                  <c:v>6.4</c:v>
                </c:pt>
                <c:pt idx="445">
                  <c:v>6.4</c:v>
                </c:pt>
                <c:pt idx="446">
                  <c:v>6.3</c:v>
                </c:pt>
                <c:pt idx="447">
                  <c:v>6.4</c:v>
                </c:pt>
                <c:pt idx="448">
                  <c:v>6.3</c:v>
                </c:pt>
                <c:pt idx="449">
                  <c:v>6.1</c:v>
                </c:pt>
                <c:pt idx="450">
                  <c:v>5.9</c:v>
                </c:pt>
                <c:pt idx="451">
                  <c:v>6.1</c:v>
                </c:pt>
                <c:pt idx="452">
                  <c:v>5.6</c:v>
                </c:pt>
                <c:pt idx="453">
                  <c:v>5.7</c:v>
                </c:pt>
                <c:pt idx="454">
                  <c:v>5.7</c:v>
                </c:pt>
                <c:pt idx="455">
                  <c:v>5.8</c:v>
                </c:pt>
                <c:pt idx="456">
                  <c:v>5.9</c:v>
                </c:pt>
                <c:pt idx="457">
                  <c:v>5.6</c:v>
                </c:pt>
                <c:pt idx="458">
                  <c:v>6.4</c:v>
                </c:pt>
                <c:pt idx="459">
                  <c:v>6.2</c:v>
                </c:pt>
                <c:pt idx="460">
                  <c:v>6.3</c:v>
                </c:pt>
                <c:pt idx="461">
                  <c:v>6.2</c:v>
                </c:pt>
                <c:pt idx="462">
                  <c:v>6.8</c:v>
                </c:pt>
                <c:pt idx="463">
                  <c:v>6.3</c:v>
                </c:pt>
                <c:pt idx="464">
                  <c:v>5.6</c:v>
                </c:pt>
                <c:pt idx="465">
                  <c:v>6.2</c:v>
                </c:pt>
                <c:pt idx="466">
                  <c:v>5.7</c:v>
                </c:pt>
                <c:pt idx="467">
                  <c:v>5.8</c:v>
                </c:pt>
                <c:pt idx="468">
                  <c:v>5.7</c:v>
                </c:pt>
                <c:pt idx="469">
                  <c:v>5.8</c:v>
                </c:pt>
                <c:pt idx="470">
                  <c:v>5.7</c:v>
                </c:pt>
                <c:pt idx="471">
                  <c:v>5.8</c:v>
                </c:pt>
                <c:pt idx="472">
                  <c:v>5.7</c:v>
                </c:pt>
                <c:pt idx="473">
                  <c:v>6</c:v>
                </c:pt>
                <c:pt idx="474">
                  <c:v>6</c:v>
                </c:pt>
                <c:pt idx="475">
                  <c:v>5.6</c:v>
                </c:pt>
                <c:pt idx="476">
                  <c:v>5.8</c:v>
                </c:pt>
                <c:pt idx="477">
                  <c:v>6.2</c:v>
                </c:pt>
                <c:pt idx="478">
                  <c:v>6.5</c:v>
                </c:pt>
                <c:pt idx="479">
                  <c:v>6.4</c:v>
                </c:pt>
                <c:pt idx="480">
                  <c:v>6.1</c:v>
                </c:pt>
                <c:pt idx="481">
                  <c:v>5.8</c:v>
                </c:pt>
                <c:pt idx="482">
                  <c:v>5.9</c:v>
                </c:pt>
                <c:pt idx="483">
                  <c:v>5.6</c:v>
                </c:pt>
                <c:pt idx="484">
                  <c:v>5.9</c:v>
                </c:pt>
                <c:pt idx="485">
                  <c:v>6.1</c:v>
                </c:pt>
                <c:pt idx="486">
                  <c:v>5.9</c:v>
                </c:pt>
                <c:pt idx="487">
                  <c:v>6.3</c:v>
                </c:pt>
                <c:pt idx="488">
                  <c:v>6.4</c:v>
                </c:pt>
                <c:pt idx="489">
                  <c:v>6.4</c:v>
                </c:pt>
                <c:pt idx="490">
                  <c:v>6.5</c:v>
                </c:pt>
                <c:pt idx="491">
                  <c:v>6.4</c:v>
                </c:pt>
                <c:pt idx="492">
                  <c:v>6.1</c:v>
                </c:pt>
                <c:pt idx="493">
                  <c:v>6</c:v>
                </c:pt>
                <c:pt idx="494">
                  <c:v>5.9</c:v>
                </c:pt>
                <c:pt idx="495">
                  <c:v>6</c:v>
                </c:pt>
                <c:pt idx="496">
                  <c:v>5.9</c:v>
                </c:pt>
                <c:pt idx="497">
                  <c:v>5.8</c:v>
                </c:pt>
                <c:pt idx="498">
                  <c:v>5.8</c:v>
                </c:pt>
                <c:pt idx="499">
                  <c:v>6.1</c:v>
                </c:pt>
                <c:pt idx="500">
                  <c:v>6</c:v>
                </c:pt>
                <c:pt idx="501">
                  <c:v>6.1</c:v>
                </c:pt>
                <c:pt idx="502">
                  <c:v>6.2</c:v>
                </c:pt>
                <c:pt idx="503">
                  <c:v>6.5</c:v>
                </c:pt>
                <c:pt idx="504">
                  <c:v>6.2</c:v>
                </c:pt>
                <c:pt idx="505">
                  <c:v>6.2</c:v>
                </c:pt>
                <c:pt idx="506">
                  <c:v>6</c:v>
                </c:pt>
                <c:pt idx="507">
                  <c:v>6</c:v>
                </c:pt>
                <c:pt idx="508">
                  <c:v>6</c:v>
                </c:pt>
                <c:pt idx="509">
                  <c:v>6</c:v>
                </c:pt>
                <c:pt idx="510">
                  <c:v>6.2</c:v>
                </c:pt>
                <c:pt idx="511">
                  <c:v>6.5</c:v>
                </c:pt>
                <c:pt idx="512">
                  <c:v>6.5</c:v>
                </c:pt>
                <c:pt idx="513">
                  <c:v>6.2</c:v>
                </c:pt>
                <c:pt idx="514">
                  <c:v>6.4</c:v>
                </c:pt>
                <c:pt idx="515">
                  <c:v>6.2</c:v>
                </c:pt>
                <c:pt idx="516">
                  <c:v>6.3</c:v>
                </c:pt>
                <c:pt idx="517">
                  <c:v>6.3</c:v>
                </c:pt>
                <c:pt idx="518">
                  <c:v>6.5</c:v>
                </c:pt>
                <c:pt idx="519">
                  <c:v>6.5</c:v>
                </c:pt>
                <c:pt idx="520">
                  <c:v>6.4</c:v>
                </c:pt>
                <c:pt idx="521">
                  <c:v>6.9</c:v>
                </c:pt>
                <c:pt idx="522">
                  <c:v>6.6</c:v>
                </c:pt>
                <c:pt idx="523">
                  <c:v>6.3</c:v>
                </c:pt>
                <c:pt idx="524">
                  <c:v>5.9</c:v>
                </c:pt>
                <c:pt idx="525">
                  <c:v>6.3</c:v>
                </c:pt>
                <c:pt idx="526">
                  <c:v>6.4</c:v>
                </c:pt>
                <c:pt idx="527">
                  <c:v>6.3</c:v>
                </c:pt>
                <c:pt idx="528">
                  <c:v>6.3</c:v>
                </c:pt>
                <c:pt idx="529">
                  <c:v>6.6</c:v>
                </c:pt>
                <c:pt idx="530">
                  <c:v>6.3</c:v>
                </c:pt>
                <c:pt idx="531">
                  <c:v>6</c:v>
                </c:pt>
                <c:pt idx="532">
                  <c:v>6.5</c:v>
                </c:pt>
                <c:pt idx="533">
                  <c:v>6.3</c:v>
                </c:pt>
                <c:pt idx="534">
                  <c:v>6.3</c:v>
                </c:pt>
                <c:pt idx="535">
                  <c:v>6.6</c:v>
                </c:pt>
                <c:pt idx="536">
                  <c:v>6.6</c:v>
                </c:pt>
                <c:pt idx="537">
                  <c:v>6.4</c:v>
                </c:pt>
                <c:pt idx="538">
                  <c:v>6.6</c:v>
                </c:pt>
                <c:pt idx="539">
                  <c:v>6.3</c:v>
                </c:pt>
                <c:pt idx="540">
                  <c:v>5.7</c:v>
                </c:pt>
                <c:pt idx="541">
                  <c:v>6.1</c:v>
                </c:pt>
                <c:pt idx="542">
                  <c:v>6</c:v>
                </c:pt>
                <c:pt idx="543">
                  <c:v>6.3</c:v>
                </c:pt>
                <c:pt idx="544">
                  <c:v>6.4</c:v>
                </c:pt>
                <c:pt idx="545">
                  <c:v>6.4</c:v>
                </c:pt>
                <c:pt idx="546">
                  <c:v>6</c:v>
                </c:pt>
                <c:pt idx="547">
                  <c:v>6.2</c:v>
                </c:pt>
                <c:pt idx="548">
                  <c:v>6.2</c:v>
                </c:pt>
                <c:pt idx="549">
                  <c:v>6</c:v>
                </c:pt>
                <c:pt idx="550">
                  <c:v>5.6</c:v>
                </c:pt>
                <c:pt idx="551">
                  <c:v>5.7</c:v>
                </c:pt>
                <c:pt idx="552">
                  <c:v>5.5</c:v>
                </c:pt>
                <c:pt idx="553">
                  <c:v>5.4</c:v>
                </c:pt>
                <c:pt idx="554">
                  <c:v>5.6</c:v>
                </c:pt>
                <c:pt idx="555">
                  <c:v>5.7</c:v>
                </c:pt>
                <c:pt idx="556">
                  <c:v>5.6</c:v>
                </c:pt>
                <c:pt idx="557">
                  <c:v>5.7</c:v>
                </c:pt>
                <c:pt idx="558">
                  <c:v>5.9</c:v>
                </c:pt>
                <c:pt idx="559">
                  <c:v>6.2</c:v>
                </c:pt>
                <c:pt idx="560">
                  <c:v>5.8</c:v>
                </c:pt>
                <c:pt idx="561">
                  <c:v>6</c:v>
                </c:pt>
                <c:pt idx="562">
                  <c:v>6.1</c:v>
                </c:pt>
                <c:pt idx="563">
                  <c:v>5.9</c:v>
                </c:pt>
                <c:pt idx="564">
                  <c:v>5.8</c:v>
                </c:pt>
                <c:pt idx="565">
                  <c:v>5.4</c:v>
                </c:pt>
                <c:pt idx="566">
                  <c:v>5.3</c:v>
                </c:pt>
                <c:pt idx="567">
                  <c:v>5.3</c:v>
                </c:pt>
                <c:pt idx="568">
                  <c:v>5.4</c:v>
                </c:pt>
                <c:pt idx="569">
                  <c:v>5.2</c:v>
                </c:pt>
                <c:pt idx="570">
                  <c:v>5.5</c:v>
                </c:pt>
                <c:pt idx="571">
                  <c:v>5.3</c:v>
                </c:pt>
                <c:pt idx="572">
                  <c:v>5.6</c:v>
                </c:pt>
                <c:pt idx="573">
                  <c:v>5.8</c:v>
                </c:pt>
                <c:pt idx="574">
                  <c:v>5.9</c:v>
                </c:pt>
                <c:pt idx="575">
                  <c:v>6.1</c:v>
                </c:pt>
                <c:pt idx="576">
                  <c:v>6</c:v>
                </c:pt>
                <c:pt idx="577">
                  <c:v>6.1</c:v>
                </c:pt>
                <c:pt idx="578">
                  <c:v>6.1</c:v>
                </c:pt>
                <c:pt idx="579">
                  <c:v>5.9</c:v>
                </c:pt>
                <c:pt idx="580">
                  <c:v>5.4</c:v>
                </c:pt>
                <c:pt idx="581">
                  <c:v>6.1</c:v>
                </c:pt>
                <c:pt idx="582">
                  <c:v>5.8</c:v>
                </c:pt>
                <c:pt idx="583">
                  <c:v>5.7</c:v>
                </c:pt>
                <c:pt idx="584">
                  <c:v>5.7</c:v>
                </c:pt>
                <c:pt idx="585">
                  <c:v>5.7</c:v>
                </c:pt>
                <c:pt idx="586">
                  <c:v>5.6</c:v>
                </c:pt>
                <c:pt idx="587">
                  <c:v>5.4</c:v>
                </c:pt>
                <c:pt idx="588">
                  <c:v>5.6</c:v>
                </c:pt>
                <c:pt idx="589">
                  <c:v>5.6</c:v>
                </c:pt>
                <c:pt idx="590">
                  <c:v>5.3</c:v>
                </c:pt>
                <c:pt idx="591">
                  <c:v>5.4</c:v>
                </c:pt>
                <c:pt idx="592">
                  <c:v>5.5</c:v>
                </c:pt>
                <c:pt idx="593">
                  <c:v>5.5</c:v>
                </c:pt>
                <c:pt idx="594">
                  <c:v>5.3</c:v>
                </c:pt>
                <c:pt idx="595">
                  <c:v>5.3</c:v>
                </c:pt>
                <c:pt idx="596">
                  <c:v>5.5</c:v>
                </c:pt>
                <c:pt idx="597">
                  <c:v>5.9</c:v>
                </c:pt>
                <c:pt idx="598">
                  <c:v>6.4</c:v>
                </c:pt>
                <c:pt idx="599">
                  <c:v>6.1</c:v>
                </c:pt>
                <c:pt idx="600">
                  <c:v>5.8</c:v>
                </c:pt>
                <c:pt idx="601">
                  <c:v>5.8</c:v>
                </c:pt>
                <c:pt idx="602">
                  <c:v>5.7</c:v>
                </c:pt>
                <c:pt idx="603">
                  <c:v>6.2</c:v>
                </c:pt>
                <c:pt idx="604">
                  <c:v>6.2</c:v>
                </c:pt>
                <c:pt idx="605">
                  <c:v>6.6</c:v>
                </c:pt>
                <c:pt idx="606">
                  <c:v>6.3</c:v>
                </c:pt>
                <c:pt idx="607">
                  <c:v>6.5</c:v>
                </c:pt>
                <c:pt idx="608">
                  <c:v>6.5</c:v>
                </c:pt>
                <c:pt idx="609">
                  <c:v>6.2</c:v>
                </c:pt>
                <c:pt idx="610">
                  <c:v>6</c:v>
                </c:pt>
                <c:pt idx="611">
                  <c:v>5.7</c:v>
                </c:pt>
                <c:pt idx="612">
                  <c:v>5.7</c:v>
                </c:pt>
                <c:pt idx="613">
                  <c:v>5.6</c:v>
                </c:pt>
                <c:pt idx="614">
                  <c:v>5.9</c:v>
                </c:pt>
                <c:pt idx="615">
                  <c:v>5.5</c:v>
                </c:pt>
                <c:pt idx="616">
                  <c:v>5.6</c:v>
                </c:pt>
                <c:pt idx="617">
                  <c:v>5.4</c:v>
                </c:pt>
                <c:pt idx="618">
                  <c:v>5.6</c:v>
                </c:pt>
                <c:pt idx="619">
                  <c:v>5.3</c:v>
                </c:pt>
                <c:pt idx="620">
                  <c:v>5.4</c:v>
                </c:pt>
                <c:pt idx="621">
                  <c:v>5.6</c:v>
                </c:pt>
                <c:pt idx="622">
                  <c:v>5.5</c:v>
                </c:pt>
                <c:pt idx="623">
                  <c:v>5.5</c:v>
                </c:pt>
                <c:pt idx="624">
                  <c:v>5.7</c:v>
                </c:pt>
                <c:pt idx="625">
                  <c:v>5.8</c:v>
                </c:pt>
                <c:pt idx="626">
                  <c:v>5.5</c:v>
                </c:pt>
                <c:pt idx="627">
                  <c:v>5.7</c:v>
                </c:pt>
                <c:pt idx="628">
                  <c:v>5.8</c:v>
                </c:pt>
                <c:pt idx="629">
                  <c:v>6.1</c:v>
                </c:pt>
                <c:pt idx="630">
                  <c:v>5.6</c:v>
                </c:pt>
                <c:pt idx="631">
                  <c:v>5.5</c:v>
                </c:pt>
                <c:pt idx="632">
                  <c:v>5.4</c:v>
                </c:pt>
                <c:pt idx="633">
                  <c:v>5.4</c:v>
                </c:pt>
                <c:pt idx="634">
                  <c:v>5.4</c:v>
                </c:pt>
                <c:pt idx="635">
                  <c:v>5.4</c:v>
                </c:pt>
                <c:pt idx="636">
                  <c:v>5.3</c:v>
                </c:pt>
                <c:pt idx="637">
                  <c:v>5.7</c:v>
                </c:pt>
                <c:pt idx="638">
                  <c:v>5.6</c:v>
                </c:pt>
                <c:pt idx="639">
                  <c:v>5.3</c:v>
                </c:pt>
                <c:pt idx="640">
                  <c:v>5.6</c:v>
                </c:pt>
                <c:pt idx="641">
                  <c:v>5.5</c:v>
                </c:pt>
                <c:pt idx="642">
                  <c:v>5.2</c:v>
                </c:pt>
                <c:pt idx="643">
                  <c:v>5.2</c:v>
                </c:pt>
                <c:pt idx="644">
                  <c:v>5.4</c:v>
                </c:pt>
                <c:pt idx="645">
                  <c:v>5.4</c:v>
                </c:pt>
                <c:pt idx="646">
                  <c:v>5.5</c:v>
                </c:pt>
                <c:pt idx="647">
                  <c:v>5.5</c:v>
                </c:pt>
                <c:pt idx="648">
                  <c:v>6</c:v>
                </c:pt>
                <c:pt idx="649">
                  <c:v>5.9</c:v>
                </c:pt>
                <c:pt idx="650">
                  <c:v>5.9</c:v>
                </c:pt>
                <c:pt idx="651">
                  <c:v>5.8</c:v>
                </c:pt>
                <c:pt idx="652">
                  <c:v>5.6</c:v>
                </c:pt>
                <c:pt idx="653">
                  <c:v>5.5</c:v>
                </c:pt>
                <c:pt idx="654">
                  <c:v>6.1</c:v>
                </c:pt>
                <c:pt idx="655">
                  <c:v>6</c:v>
                </c:pt>
                <c:pt idx="656">
                  <c:v>6</c:v>
                </c:pt>
                <c:pt idx="657">
                  <c:v>6.2</c:v>
                </c:pt>
                <c:pt idx="658">
                  <c:v>6.1</c:v>
                </c:pt>
                <c:pt idx="659">
                  <c:v>5.6</c:v>
                </c:pt>
                <c:pt idx="660">
                  <c:v>5.7</c:v>
                </c:pt>
                <c:pt idx="661">
                  <c:v>6.2</c:v>
                </c:pt>
                <c:pt idx="662">
                  <c:v>6.2</c:v>
                </c:pt>
                <c:pt idx="663">
                  <c:v>6.1</c:v>
                </c:pt>
                <c:pt idx="664">
                  <c:v>6</c:v>
                </c:pt>
                <c:pt idx="665">
                  <c:v>5.8</c:v>
                </c:pt>
                <c:pt idx="666">
                  <c:v>6.1</c:v>
                </c:pt>
                <c:pt idx="667">
                  <c:v>6.2</c:v>
                </c:pt>
                <c:pt idx="668">
                  <c:v>6</c:v>
                </c:pt>
                <c:pt idx="669">
                  <c:v>5.7</c:v>
                </c:pt>
                <c:pt idx="670">
                  <c:v>5.3</c:v>
                </c:pt>
                <c:pt idx="671">
                  <c:v>5.5</c:v>
                </c:pt>
                <c:pt idx="672">
                  <c:v>5.7</c:v>
                </c:pt>
                <c:pt idx="673">
                  <c:v>5.7</c:v>
                </c:pt>
                <c:pt idx="674">
                  <c:v>5.4</c:v>
                </c:pt>
                <c:pt idx="675">
                  <c:v>5.5</c:v>
                </c:pt>
                <c:pt idx="676">
                  <c:v>5.8</c:v>
                </c:pt>
                <c:pt idx="677">
                  <c:v>6</c:v>
                </c:pt>
                <c:pt idx="678">
                  <c:v>5.6</c:v>
                </c:pt>
                <c:pt idx="679">
                  <c:v>5.5</c:v>
                </c:pt>
                <c:pt idx="680">
                  <c:v>5.9</c:v>
                </c:pt>
                <c:pt idx="681">
                  <c:v>5.6</c:v>
                </c:pt>
                <c:pt idx="682">
                  <c:v>5.5</c:v>
                </c:pt>
                <c:pt idx="683">
                  <c:v>5.7</c:v>
                </c:pt>
                <c:pt idx="684">
                  <c:v>5.8</c:v>
                </c:pt>
                <c:pt idx="685">
                  <c:v>5.6</c:v>
                </c:pt>
                <c:pt idx="686">
                  <c:v>5.5</c:v>
                </c:pt>
                <c:pt idx="687">
                  <c:v>5.7</c:v>
                </c:pt>
                <c:pt idx="688">
                  <c:v>5.9</c:v>
                </c:pt>
                <c:pt idx="689">
                  <c:v>6</c:v>
                </c:pt>
                <c:pt idx="690">
                  <c:v>6.2</c:v>
                </c:pt>
                <c:pt idx="691">
                  <c:v>6.2</c:v>
                </c:pt>
                <c:pt idx="692">
                  <c:v>6.8</c:v>
                </c:pt>
                <c:pt idx="693">
                  <c:v>6.6</c:v>
                </c:pt>
                <c:pt idx="694">
                  <c:v>6.6</c:v>
                </c:pt>
                <c:pt idx="695">
                  <c:v>6.4</c:v>
                </c:pt>
                <c:pt idx="696">
                  <c:v>6.4</c:v>
                </c:pt>
                <c:pt idx="697">
                  <c:v>6.7</c:v>
                </c:pt>
                <c:pt idx="698">
                  <c:v>6.7</c:v>
                </c:pt>
                <c:pt idx="699">
                  <c:v>6.4</c:v>
                </c:pt>
                <c:pt idx="700">
                  <c:v>6.1</c:v>
                </c:pt>
                <c:pt idx="701">
                  <c:v>6</c:v>
                </c:pt>
                <c:pt idx="702">
                  <c:v>6</c:v>
                </c:pt>
                <c:pt idx="703">
                  <c:v>6.3</c:v>
                </c:pt>
                <c:pt idx="704">
                  <c:v>5.8</c:v>
                </c:pt>
                <c:pt idx="705">
                  <c:v>6</c:v>
                </c:pt>
                <c:pt idx="706">
                  <c:v>6.4</c:v>
                </c:pt>
                <c:pt idx="707">
                  <c:v>6</c:v>
                </c:pt>
                <c:pt idx="708">
                  <c:v>6</c:v>
                </c:pt>
                <c:pt idx="709">
                  <c:v>5.7</c:v>
                </c:pt>
                <c:pt idx="710">
                  <c:v>5.6</c:v>
                </c:pt>
                <c:pt idx="711">
                  <c:v>5.6</c:v>
                </c:pt>
                <c:pt idx="712">
                  <c:v>5.7</c:v>
                </c:pt>
                <c:pt idx="713">
                  <c:v>5.6</c:v>
                </c:pt>
                <c:pt idx="714">
                  <c:v>5.7</c:v>
                </c:pt>
                <c:pt idx="715">
                  <c:v>5.6</c:v>
                </c:pt>
                <c:pt idx="716">
                  <c:v>5.9</c:v>
                </c:pt>
                <c:pt idx="717">
                  <c:v>5.8</c:v>
                </c:pt>
                <c:pt idx="718">
                  <c:v>6</c:v>
                </c:pt>
                <c:pt idx="719">
                  <c:v>5.8</c:v>
                </c:pt>
                <c:pt idx="720">
                  <c:v>6.3</c:v>
                </c:pt>
                <c:pt idx="721">
                  <c:v>6.2</c:v>
                </c:pt>
                <c:pt idx="722">
                  <c:v>5.9</c:v>
                </c:pt>
                <c:pt idx="723">
                  <c:v>6</c:v>
                </c:pt>
                <c:pt idx="724">
                  <c:v>5.7</c:v>
                </c:pt>
                <c:pt idx="725">
                  <c:v>6</c:v>
                </c:pt>
                <c:pt idx="726">
                  <c:v>6.1</c:v>
                </c:pt>
                <c:pt idx="727">
                  <c:v>6</c:v>
                </c:pt>
                <c:pt idx="728">
                  <c:v>5.9</c:v>
                </c:pt>
                <c:pt idx="729">
                  <c:v>5.8</c:v>
                </c:pt>
                <c:pt idx="730">
                  <c:v>6</c:v>
                </c:pt>
                <c:pt idx="731">
                  <c:v>5.9</c:v>
                </c:pt>
                <c:pt idx="732">
                  <c:v>5.5</c:v>
                </c:pt>
                <c:pt idx="733">
                  <c:v>5.9</c:v>
                </c:pt>
                <c:pt idx="734">
                  <c:v>5.9</c:v>
                </c:pt>
                <c:pt idx="735">
                  <c:v>6.2</c:v>
                </c:pt>
                <c:pt idx="736">
                  <c:v>6</c:v>
                </c:pt>
                <c:pt idx="737">
                  <c:v>6.3</c:v>
                </c:pt>
                <c:pt idx="738">
                  <c:v>6.1</c:v>
                </c:pt>
                <c:pt idx="739">
                  <c:v>6</c:v>
                </c:pt>
                <c:pt idx="740">
                  <c:v>6.2</c:v>
                </c:pt>
                <c:pt idx="741">
                  <c:v>6</c:v>
                </c:pt>
                <c:pt idx="742">
                  <c:v>5.9</c:v>
                </c:pt>
                <c:pt idx="743">
                  <c:v>5.8</c:v>
                </c:pt>
                <c:pt idx="744">
                  <c:v>5.9</c:v>
                </c:pt>
                <c:pt idx="745">
                  <c:v>5.9</c:v>
                </c:pt>
                <c:pt idx="746">
                  <c:v>5.6</c:v>
                </c:pt>
                <c:pt idx="747">
                  <c:v>5.6</c:v>
                </c:pt>
                <c:pt idx="748">
                  <c:v>6.1</c:v>
                </c:pt>
                <c:pt idx="749">
                  <c:v>6.1</c:v>
                </c:pt>
                <c:pt idx="750">
                  <c:v>5.8</c:v>
                </c:pt>
                <c:pt idx="751">
                  <c:v>5.7</c:v>
                </c:pt>
                <c:pt idx="752">
                  <c:v>5.8</c:v>
                </c:pt>
                <c:pt idx="753">
                  <c:v>5.6</c:v>
                </c:pt>
                <c:pt idx="754">
                  <c:v>6.1</c:v>
                </c:pt>
                <c:pt idx="755">
                  <c:v>5.8</c:v>
                </c:pt>
                <c:pt idx="756">
                  <c:v>5.9</c:v>
                </c:pt>
                <c:pt idx="757">
                  <c:v>6</c:v>
                </c:pt>
                <c:pt idx="758">
                  <c:v>6</c:v>
                </c:pt>
                <c:pt idx="759">
                  <c:v>6</c:v>
                </c:pt>
                <c:pt idx="760">
                  <c:v>6.1</c:v>
                </c:pt>
                <c:pt idx="761">
                  <c:v>6.3</c:v>
                </c:pt>
                <c:pt idx="762">
                  <c:v>6</c:v>
                </c:pt>
                <c:pt idx="763">
                  <c:v>6</c:v>
                </c:pt>
                <c:pt idx="764">
                  <c:v>6.2</c:v>
                </c:pt>
                <c:pt idx="765">
                  <c:v>6.8</c:v>
                </c:pt>
                <c:pt idx="766">
                  <c:v>6.2</c:v>
                </c:pt>
                <c:pt idx="767">
                  <c:v>6</c:v>
                </c:pt>
                <c:pt idx="768">
                  <c:v>5.7</c:v>
                </c:pt>
                <c:pt idx="769">
                  <c:v>5.8</c:v>
                </c:pt>
                <c:pt idx="770">
                  <c:v>5.8</c:v>
                </c:pt>
                <c:pt idx="771">
                  <c:v>5.8</c:v>
                </c:pt>
                <c:pt idx="772">
                  <c:v>5.9</c:v>
                </c:pt>
                <c:pt idx="773">
                  <c:v>5.5</c:v>
                </c:pt>
                <c:pt idx="774">
                  <c:v>5.3</c:v>
                </c:pt>
                <c:pt idx="775">
                  <c:v>5.6</c:v>
                </c:pt>
                <c:pt idx="776">
                  <c:v>6.4</c:v>
                </c:pt>
                <c:pt idx="777">
                  <c:v>6</c:v>
                </c:pt>
                <c:pt idx="778">
                  <c:v>6.1</c:v>
                </c:pt>
                <c:pt idx="779">
                  <c:v>6</c:v>
                </c:pt>
                <c:pt idx="780">
                  <c:v>6</c:v>
                </c:pt>
                <c:pt idx="781">
                  <c:v>5.9</c:v>
                </c:pt>
                <c:pt idx="782">
                  <c:v>6.1</c:v>
                </c:pt>
                <c:pt idx="783">
                  <c:v>5.8</c:v>
                </c:pt>
                <c:pt idx="784">
                  <c:v>5.9</c:v>
                </c:pt>
                <c:pt idx="785">
                  <c:v>6</c:v>
                </c:pt>
                <c:pt idx="786">
                  <c:v>5.9</c:v>
                </c:pt>
                <c:pt idx="787">
                  <c:v>5.9</c:v>
                </c:pt>
                <c:pt idx="788">
                  <c:v>5.8</c:v>
                </c:pt>
                <c:pt idx="789">
                  <c:v>6.1</c:v>
                </c:pt>
                <c:pt idx="790">
                  <c:v>6.2</c:v>
                </c:pt>
                <c:pt idx="791">
                  <c:v>6</c:v>
                </c:pt>
                <c:pt idx="792">
                  <c:v>5.7</c:v>
                </c:pt>
                <c:pt idx="793">
                  <c:v>5.7</c:v>
                </c:pt>
                <c:pt idx="794">
                  <c:v>5.8</c:v>
                </c:pt>
                <c:pt idx="795">
                  <c:v>5.6</c:v>
                </c:pt>
                <c:pt idx="796">
                  <c:v>6</c:v>
                </c:pt>
                <c:pt idx="797">
                  <c:v>6.1</c:v>
                </c:pt>
                <c:pt idx="798">
                  <c:v>6.2</c:v>
                </c:pt>
                <c:pt idx="799">
                  <c:v>6.1</c:v>
                </c:pt>
                <c:pt idx="800">
                  <c:v>6.3</c:v>
                </c:pt>
                <c:pt idx="801">
                  <c:v>6</c:v>
                </c:pt>
                <c:pt idx="802">
                  <c:v>5.7</c:v>
                </c:pt>
                <c:pt idx="803">
                  <c:v>5.8</c:v>
                </c:pt>
                <c:pt idx="804">
                  <c:v>5.9</c:v>
                </c:pt>
                <c:pt idx="805">
                  <c:v>6.5</c:v>
                </c:pt>
                <c:pt idx="806">
                  <c:v>6.6</c:v>
                </c:pt>
                <c:pt idx="807">
                  <c:v>6.3</c:v>
                </c:pt>
                <c:pt idx="808">
                  <c:v>6.4</c:v>
                </c:pt>
                <c:pt idx="809">
                  <c:v>6.4</c:v>
                </c:pt>
                <c:pt idx="810">
                  <c:v>6.6</c:v>
                </c:pt>
                <c:pt idx="811">
                  <c:v>6.7</c:v>
                </c:pt>
                <c:pt idx="812">
                  <c:v>6.5</c:v>
                </c:pt>
                <c:pt idx="813">
                  <c:v>6.1</c:v>
                </c:pt>
                <c:pt idx="814">
                  <c:v>5.9</c:v>
                </c:pt>
                <c:pt idx="815">
                  <c:v>6.1</c:v>
                </c:pt>
                <c:pt idx="816">
                  <c:v>6.2</c:v>
                </c:pt>
                <c:pt idx="817">
                  <c:v>6.1</c:v>
                </c:pt>
                <c:pt idx="818">
                  <c:v>6.3</c:v>
                </c:pt>
                <c:pt idx="819">
                  <c:v>6.3</c:v>
                </c:pt>
                <c:pt idx="820">
                  <c:v>6.5</c:v>
                </c:pt>
                <c:pt idx="821">
                  <c:v>6.5</c:v>
                </c:pt>
                <c:pt idx="822">
                  <c:v>6.5</c:v>
                </c:pt>
                <c:pt idx="823">
                  <c:v>6.4</c:v>
                </c:pt>
                <c:pt idx="824">
                  <c:v>6.4</c:v>
                </c:pt>
                <c:pt idx="825">
                  <c:v>6.2</c:v>
                </c:pt>
                <c:pt idx="826">
                  <c:v>6.1</c:v>
                </c:pt>
                <c:pt idx="827">
                  <c:v>6.3</c:v>
                </c:pt>
                <c:pt idx="828">
                  <c:v>6.3</c:v>
                </c:pt>
                <c:pt idx="829">
                  <c:v>6.3</c:v>
                </c:pt>
                <c:pt idx="830">
                  <c:v>6.3</c:v>
                </c:pt>
                <c:pt idx="831">
                  <c:v>6.5</c:v>
                </c:pt>
                <c:pt idx="832">
                  <c:v>6.5</c:v>
                </c:pt>
                <c:pt idx="833">
                  <c:v>6.2</c:v>
                </c:pt>
                <c:pt idx="834">
                  <c:v>6.2</c:v>
                </c:pt>
                <c:pt idx="835">
                  <c:v>6.4</c:v>
                </c:pt>
                <c:pt idx="836">
                  <c:v>6.4</c:v>
                </c:pt>
                <c:pt idx="837">
                  <c:v>6.3</c:v>
                </c:pt>
                <c:pt idx="838">
                  <c:v>6.8</c:v>
                </c:pt>
                <c:pt idx="839">
                  <c:v>6.5</c:v>
                </c:pt>
                <c:pt idx="840">
                  <c:v>6.7</c:v>
                </c:pt>
                <c:pt idx="841">
                  <c:v>6.5</c:v>
                </c:pt>
                <c:pt idx="842">
                  <c:v>6.1</c:v>
                </c:pt>
                <c:pt idx="843">
                  <c:v>5.7</c:v>
                </c:pt>
                <c:pt idx="844">
                  <c:v>6</c:v>
                </c:pt>
                <c:pt idx="845">
                  <c:v>6.3</c:v>
                </c:pt>
                <c:pt idx="846">
                  <c:v>6.2</c:v>
                </c:pt>
                <c:pt idx="847">
                  <c:v>6.1</c:v>
                </c:pt>
                <c:pt idx="848">
                  <c:v>6.4</c:v>
                </c:pt>
                <c:pt idx="849">
                  <c:v>6.4</c:v>
                </c:pt>
                <c:pt idx="850">
                  <c:v>6.1</c:v>
                </c:pt>
                <c:pt idx="851">
                  <c:v>6.1</c:v>
                </c:pt>
                <c:pt idx="852">
                  <c:v>6.4</c:v>
                </c:pt>
                <c:pt idx="853">
                  <c:v>6.3</c:v>
                </c:pt>
                <c:pt idx="854">
                  <c:v>6.3</c:v>
                </c:pt>
                <c:pt idx="855">
                  <c:v>6.1</c:v>
                </c:pt>
                <c:pt idx="856">
                  <c:v>6.5</c:v>
                </c:pt>
                <c:pt idx="857">
                  <c:v>6.1</c:v>
                </c:pt>
                <c:pt idx="858">
                  <c:v>6.6</c:v>
                </c:pt>
                <c:pt idx="859">
                  <c:v>6.3</c:v>
                </c:pt>
                <c:pt idx="860">
                  <c:v>6</c:v>
                </c:pt>
                <c:pt idx="861">
                  <c:v>6.1</c:v>
                </c:pt>
                <c:pt idx="862">
                  <c:v>6.1</c:v>
                </c:pt>
                <c:pt idx="863">
                  <c:v>6.2</c:v>
                </c:pt>
                <c:pt idx="864">
                  <c:v>6.3</c:v>
                </c:pt>
                <c:pt idx="865">
                  <c:v>5.9</c:v>
                </c:pt>
                <c:pt idx="866">
                  <c:v>6.3</c:v>
                </c:pt>
                <c:pt idx="867">
                  <c:v>6</c:v>
                </c:pt>
                <c:pt idx="868">
                  <c:v>6</c:v>
                </c:pt>
                <c:pt idx="869">
                  <c:v>6.4</c:v>
                </c:pt>
                <c:pt idx="870">
                  <c:v>6.4</c:v>
                </c:pt>
                <c:pt idx="871">
                  <c:v>6</c:v>
                </c:pt>
                <c:pt idx="872">
                  <c:v>6.1</c:v>
                </c:pt>
                <c:pt idx="873">
                  <c:v>6</c:v>
                </c:pt>
                <c:pt idx="874">
                  <c:v>6</c:v>
                </c:pt>
                <c:pt idx="875">
                  <c:v>5.9</c:v>
                </c:pt>
                <c:pt idx="876">
                  <c:v>6.1</c:v>
                </c:pt>
                <c:pt idx="877">
                  <c:v>6</c:v>
                </c:pt>
                <c:pt idx="878">
                  <c:v>6.2</c:v>
                </c:pt>
                <c:pt idx="879">
                  <c:v>6.2</c:v>
                </c:pt>
                <c:pt idx="880">
                  <c:v>6.1</c:v>
                </c:pt>
                <c:pt idx="881">
                  <c:v>6.4</c:v>
                </c:pt>
                <c:pt idx="882">
                  <c:v>6</c:v>
                </c:pt>
                <c:pt idx="883">
                  <c:v>6.3</c:v>
                </c:pt>
                <c:pt idx="884">
                  <c:v>6.4</c:v>
                </c:pt>
                <c:pt idx="885">
                  <c:v>6.3</c:v>
                </c:pt>
                <c:pt idx="886">
                  <c:v>6.2</c:v>
                </c:pt>
                <c:pt idx="887">
                  <c:v>6.2</c:v>
                </c:pt>
                <c:pt idx="888">
                  <c:v>6.2</c:v>
                </c:pt>
                <c:pt idx="889">
                  <c:v>5.8</c:v>
                </c:pt>
                <c:pt idx="890">
                  <c:v>5.9</c:v>
                </c:pt>
                <c:pt idx="891">
                  <c:v>6.4</c:v>
                </c:pt>
                <c:pt idx="892">
                  <c:v>6.1</c:v>
                </c:pt>
                <c:pt idx="893">
                  <c:v>6</c:v>
                </c:pt>
                <c:pt idx="894">
                  <c:v>6.3</c:v>
                </c:pt>
                <c:pt idx="895">
                  <c:v>6.5</c:v>
                </c:pt>
                <c:pt idx="896">
                  <c:v>6.4</c:v>
                </c:pt>
                <c:pt idx="897">
                  <c:v>6.4</c:v>
                </c:pt>
                <c:pt idx="898">
                  <c:v>6.9</c:v>
                </c:pt>
                <c:pt idx="899">
                  <c:v>6.3</c:v>
                </c:pt>
                <c:pt idx="900">
                  <c:v>6.6</c:v>
                </c:pt>
                <c:pt idx="901">
                  <c:v>6.2</c:v>
                </c:pt>
                <c:pt idx="902">
                  <c:v>6.3</c:v>
                </c:pt>
                <c:pt idx="903">
                  <c:v>6.4</c:v>
                </c:pt>
                <c:pt idx="904">
                  <c:v>6.1</c:v>
                </c:pt>
                <c:pt idx="905">
                  <c:v>6.3</c:v>
                </c:pt>
                <c:pt idx="906">
                  <c:v>6</c:v>
                </c:pt>
                <c:pt idx="907">
                  <c:v>6</c:v>
                </c:pt>
                <c:pt idx="908">
                  <c:v>6.1</c:v>
                </c:pt>
                <c:pt idx="909">
                  <c:v>6.3</c:v>
                </c:pt>
                <c:pt idx="910">
                  <c:v>6.1</c:v>
                </c:pt>
                <c:pt idx="911">
                  <c:v>6.3</c:v>
                </c:pt>
                <c:pt idx="912">
                  <c:v>6.1</c:v>
                </c:pt>
                <c:pt idx="913">
                  <c:v>6.3</c:v>
                </c:pt>
                <c:pt idx="914">
                  <c:v>6.1</c:v>
                </c:pt>
                <c:pt idx="915">
                  <c:v>6.2</c:v>
                </c:pt>
                <c:pt idx="916">
                  <c:v>6.2</c:v>
                </c:pt>
                <c:pt idx="917">
                  <c:v>6</c:v>
                </c:pt>
                <c:pt idx="918">
                  <c:v>6</c:v>
                </c:pt>
                <c:pt idx="919">
                  <c:v>6.5</c:v>
                </c:pt>
                <c:pt idx="920">
                  <c:v>6.4</c:v>
                </c:pt>
                <c:pt idx="921">
                  <c:v>6.7</c:v>
                </c:pt>
                <c:pt idx="922">
                  <c:v>6.4</c:v>
                </c:pt>
                <c:pt idx="923">
                  <c:v>6.3</c:v>
                </c:pt>
                <c:pt idx="924">
                  <c:v>6.3</c:v>
                </c:pt>
                <c:pt idx="925">
                  <c:v>6.2</c:v>
                </c:pt>
                <c:pt idx="926">
                  <c:v>7</c:v>
                </c:pt>
                <c:pt idx="927">
                  <c:v>6.6</c:v>
                </c:pt>
                <c:pt idx="928">
                  <c:v>6.3</c:v>
                </c:pt>
                <c:pt idx="929">
                  <c:v>6.4</c:v>
                </c:pt>
                <c:pt idx="930">
                  <c:v>6</c:v>
                </c:pt>
                <c:pt idx="931">
                  <c:v>6.8</c:v>
                </c:pt>
                <c:pt idx="932">
                  <c:v>6.5</c:v>
                </c:pt>
                <c:pt idx="933">
                  <c:v>5.8</c:v>
                </c:pt>
                <c:pt idx="934">
                  <c:v>6.4</c:v>
                </c:pt>
                <c:pt idx="935">
                  <c:v>6.2</c:v>
                </c:pt>
                <c:pt idx="936">
                  <c:v>6</c:v>
                </c:pt>
                <c:pt idx="937">
                  <c:v>6.2</c:v>
                </c:pt>
                <c:pt idx="938">
                  <c:v>6.2</c:v>
                </c:pt>
                <c:pt idx="939">
                  <c:v>6.1</c:v>
                </c:pt>
                <c:pt idx="940">
                  <c:v>6.5</c:v>
                </c:pt>
                <c:pt idx="941">
                  <c:v>6.1</c:v>
                </c:pt>
                <c:pt idx="942">
                  <c:v>6.1</c:v>
                </c:pt>
                <c:pt idx="943">
                  <c:v>6.3</c:v>
                </c:pt>
                <c:pt idx="944">
                  <c:v>6.1</c:v>
                </c:pt>
                <c:pt idx="945">
                  <c:v>6.1</c:v>
                </c:pt>
                <c:pt idx="946">
                  <c:v>6.2</c:v>
                </c:pt>
                <c:pt idx="947">
                  <c:v>6.2</c:v>
                </c:pt>
                <c:pt idx="948">
                  <c:v>6.1</c:v>
                </c:pt>
                <c:pt idx="949">
                  <c:v>6.4</c:v>
                </c:pt>
                <c:pt idx="950">
                  <c:v>6.6</c:v>
                </c:pt>
                <c:pt idx="951">
                  <c:v>6.9</c:v>
                </c:pt>
                <c:pt idx="952">
                  <c:v>6.7</c:v>
                </c:pt>
                <c:pt idx="953">
                  <c:v>6.7</c:v>
                </c:pt>
                <c:pt idx="954">
                  <c:v>6.3</c:v>
                </c:pt>
                <c:pt idx="955">
                  <c:v>5.9</c:v>
                </c:pt>
                <c:pt idx="956">
                  <c:v>6</c:v>
                </c:pt>
                <c:pt idx="957">
                  <c:v>6.1</c:v>
                </c:pt>
                <c:pt idx="958">
                  <c:v>5.8</c:v>
                </c:pt>
                <c:pt idx="959">
                  <c:v>6</c:v>
                </c:pt>
                <c:pt idx="960">
                  <c:v>6.1</c:v>
                </c:pt>
                <c:pt idx="961">
                  <c:v>5.8</c:v>
                </c:pt>
                <c:pt idx="962">
                  <c:v>6</c:v>
                </c:pt>
                <c:pt idx="963">
                  <c:v>6.3</c:v>
                </c:pt>
                <c:pt idx="964">
                  <c:v>6.5</c:v>
                </c:pt>
                <c:pt idx="965">
                  <c:v>6.2</c:v>
                </c:pt>
                <c:pt idx="966">
                  <c:v>5.8</c:v>
                </c:pt>
                <c:pt idx="967">
                  <c:v>6.6</c:v>
                </c:pt>
                <c:pt idx="968">
                  <c:v>5.7</c:v>
                </c:pt>
                <c:pt idx="969">
                  <c:v>6.5</c:v>
                </c:pt>
                <c:pt idx="970">
                  <c:v>6.6</c:v>
                </c:pt>
                <c:pt idx="971">
                  <c:v>5.7</c:v>
                </c:pt>
                <c:pt idx="972">
                  <c:v>5.8</c:v>
                </c:pt>
                <c:pt idx="973">
                  <c:v>5.3</c:v>
                </c:pt>
                <c:pt idx="974">
                  <c:v>5.4</c:v>
                </c:pt>
                <c:pt idx="975">
                  <c:v>5.8</c:v>
                </c:pt>
                <c:pt idx="976">
                  <c:v>6.1</c:v>
                </c:pt>
                <c:pt idx="977">
                  <c:v>6</c:v>
                </c:pt>
                <c:pt idx="978">
                  <c:v>5.9</c:v>
                </c:pt>
                <c:pt idx="979">
                  <c:v>6.1</c:v>
                </c:pt>
                <c:pt idx="980">
                  <c:v>6.6</c:v>
                </c:pt>
                <c:pt idx="981">
                  <c:v>5.8</c:v>
                </c:pt>
                <c:pt idx="982">
                  <c:v>5.9</c:v>
                </c:pt>
                <c:pt idx="983">
                  <c:v>6.3</c:v>
                </c:pt>
                <c:pt idx="984">
                  <c:v>6.2</c:v>
                </c:pt>
                <c:pt idx="985">
                  <c:v>6.4</c:v>
                </c:pt>
                <c:pt idx="986">
                  <c:v>6.2</c:v>
                </c:pt>
                <c:pt idx="987">
                  <c:v>6.3</c:v>
                </c:pt>
                <c:pt idx="988">
                  <c:v>6.1</c:v>
                </c:pt>
                <c:pt idx="989">
                  <c:v>6.1</c:v>
                </c:pt>
                <c:pt idx="990">
                  <c:v>6.2</c:v>
                </c:pt>
                <c:pt idx="991">
                  <c:v>6.5</c:v>
                </c:pt>
                <c:pt idx="992">
                  <c:v>6.3</c:v>
                </c:pt>
                <c:pt idx="993">
                  <c:v>6.4</c:v>
                </c:pt>
                <c:pt idx="994">
                  <c:v>6.1</c:v>
                </c:pt>
                <c:pt idx="995">
                  <c:v>6.3</c:v>
                </c:pt>
                <c:pt idx="996">
                  <c:v>6.5</c:v>
                </c:pt>
                <c:pt idx="997">
                  <c:v>7.2</c:v>
                </c:pt>
                <c:pt idx="998">
                  <c:v>6.8</c:v>
                </c:pt>
                <c:pt idx="999">
                  <c:v>6.1</c:v>
                </c:pt>
                <c:pt idx="1000">
                  <c:v>6.1</c:v>
                </c:pt>
                <c:pt idx="1001">
                  <c:v>7</c:v>
                </c:pt>
                <c:pt idx="1002">
                  <c:v>6.6</c:v>
                </c:pt>
                <c:pt idx="1003">
                  <c:v>6.6</c:v>
                </c:pt>
                <c:pt idx="1004">
                  <c:v>6.8</c:v>
                </c:pt>
                <c:pt idx="1005">
                  <c:v>6.8</c:v>
                </c:pt>
                <c:pt idx="1006">
                  <c:v>6.8</c:v>
                </c:pt>
                <c:pt idx="1007">
                  <c:v>6.6</c:v>
                </c:pt>
                <c:pt idx="1008">
                  <c:v>6.5</c:v>
                </c:pt>
                <c:pt idx="1009">
                  <c:v>6.1</c:v>
                </c:pt>
                <c:pt idx="1010">
                  <c:v>5.4</c:v>
                </c:pt>
                <c:pt idx="1011">
                  <c:v>5.6</c:v>
                </c:pt>
                <c:pt idx="1012">
                  <c:v>5.9</c:v>
                </c:pt>
                <c:pt idx="1013">
                  <c:v>5.9</c:v>
                </c:pt>
                <c:pt idx="1014">
                  <c:v>6.2</c:v>
                </c:pt>
                <c:pt idx="1015">
                  <c:v>6.1</c:v>
                </c:pt>
                <c:pt idx="1016">
                  <c:v>6</c:v>
                </c:pt>
                <c:pt idx="1017">
                  <c:v>6.3</c:v>
                </c:pt>
                <c:pt idx="1018">
                  <c:v>6.1</c:v>
                </c:pt>
                <c:pt idx="1019">
                  <c:v>6</c:v>
                </c:pt>
                <c:pt idx="1020">
                  <c:v>5.7</c:v>
                </c:pt>
                <c:pt idx="1021">
                  <c:v>5.9</c:v>
                </c:pt>
                <c:pt idx="1022">
                  <c:v>5.8</c:v>
                </c:pt>
                <c:pt idx="1023">
                  <c:v>5.9</c:v>
                </c:pt>
                <c:pt idx="1024">
                  <c:v>5.8</c:v>
                </c:pt>
                <c:pt idx="1025">
                  <c:v>6</c:v>
                </c:pt>
                <c:pt idx="1026">
                  <c:v>6</c:v>
                </c:pt>
                <c:pt idx="1027">
                  <c:v>6</c:v>
                </c:pt>
                <c:pt idx="1028">
                  <c:v>5.9</c:v>
                </c:pt>
                <c:pt idx="1029">
                  <c:v>5.8</c:v>
                </c:pt>
                <c:pt idx="1030">
                  <c:v>6.4</c:v>
                </c:pt>
                <c:pt idx="1031">
                  <c:v>6.3</c:v>
                </c:pt>
                <c:pt idx="1032">
                  <c:v>6.6</c:v>
                </c:pt>
                <c:pt idx="1033">
                  <c:v>6.6</c:v>
                </c:pt>
                <c:pt idx="1034">
                  <c:v>6.8</c:v>
                </c:pt>
                <c:pt idx="1035">
                  <c:v>6.6</c:v>
                </c:pt>
                <c:pt idx="1036">
                  <c:v>6.1</c:v>
                </c:pt>
                <c:pt idx="1037">
                  <c:v>6.3</c:v>
                </c:pt>
                <c:pt idx="1038">
                  <c:v>6.4</c:v>
                </c:pt>
                <c:pt idx="1039">
                  <c:v>6.3</c:v>
                </c:pt>
                <c:pt idx="1040">
                  <c:v>6.2</c:v>
                </c:pt>
                <c:pt idx="1041">
                  <c:v>6.2</c:v>
                </c:pt>
                <c:pt idx="1042">
                  <c:v>6.3</c:v>
                </c:pt>
                <c:pt idx="1043">
                  <c:v>6.1</c:v>
                </c:pt>
                <c:pt idx="1044">
                  <c:v>6</c:v>
                </c:pt>
                <c:pt idx="1045">
                  <c:v>6.1</c:v>
                </c:pt>
                <c:pt idx="1046">
                  <c:v>6.2</c:v>
                </c:pt>
                <c:pt idx="1047">
                  <c:v>6.2</c:v>
                </c:pt>
                <c:pt idx="1048">
                  <c:v>6.3</c:v>
                </c:pt>
                <c:pt idx="1049">
                  <c:v>6.4</c:v>
                </c:pt>
                <c:pt idx="1050">
                  <c:v>6.2</c:v>
                </c:pt>
                <c:pt idx="1051">
                  <c:v>6.1</c:v>
                </c:pt>
                <c:pt idx="1052">
                  <c:v>6.5</c:v>
                </c:pt>
                <c:pt idx="1053">
                  <c:v>6.4</c:v>
                </c:pt>
                <c:pt idx="1054">
                  <c:v>6.2</c:v>
                </c:pt>
                <c:pt idx="1055">
                  <c:v>6.4</c:v>
                </c:pt>
                <c:pt idx="1056">
                  <c:v>6.2</c:v>
                </c:pt>
                <c:pt idx="1057">
                  <c:v>6.4</c:v>
                </c:pt>
                <c:pt idx="1058">
                  <c:v>6.6</c:v>
                </c:pt>
                <c:pt idx="1059">
                  <c:v>6.4</c:v>
                </c:pt>
                <c:pt idx="1060">
                  <c:v>6.4</c:v>
                </c:pt>
                <c:pt idx="1061">
                  <c:v>6.4</c:v>
                </c:pt>
                <c:pt idx="1062">
                  <c:v>6.5</c:v>
                </c:pt>
                <c:pt idx="1063">
                  <c:v>6.4</c:v>
                </c:pt>
                <c:pt idx="1064">
                  <c:v>6.5</c:v>
                </c:pt>
                <c:pt idx="1065">
                  <c:v>6.5</c:v>
                </c:pt>
                <c:pt idx="1066">
                  <c:v>6.3</c:v>
                </c:pt>
                <c:pt idx="1067">
                  <c:v>6.2</c:v>
                </c:pt>
                <c:pt idx="1068">
                  <c:v>6.2</c:v>
                </c:pt>
                <c:pt idx="1069">
                  <c:v>6.4</c:v>
                </c:pt>
                <c:pt idx="1070">
                  <c:v>6.3</c:v>
                </c:pt>
                <c:pt idx="1071">
                  <c:v>6.3</c:v>
                </c:pt>
                <c:pt idx="1072">
                  <c:v>6.3</c:v>
                </c:pt>
                <c:pt idx="1073">
                  <c:v>6.3</c:v>
                </c:pt>
                <c:pt idx="1074">
                  <c:v>6.3</c:v>
                </c:pt>
                <c:pt idx="1075">
                  <c:v>6.3</c:v>
                </c:pt>
                <c:pt idx="1076">
                  <c:v>6.4</c:v>
                </c:pt>
                <c:pt idx="1077">
                  <c:v>6.1</c:v>
                </c:pt>
                <c:pt idx="1078">
                  <c:v>6.6</c:v>
                </c:pt>
                <c:pt idx="1079">
                  <c:v>6.2</c:v>
                </c:pt>
                <c:pt idx="1080">
                  <c:v>6.4</c:v>
                </c:pt>
                <c:pt idx="1081">
                  <c:v>6.3</c:v>
                </c:pt>
                <c:pt idx="1082">
                  <c:v>6.4</c:v>
                </c:pt>
                <c:pt idx="1083">
                  <c:v>6.3</c:v>
                </c:pt>
                <c:pt idx="1084">
                  <c:v>6.3</c:v>
                </c:pt>
                <c:pt idx="1085">
                  <c:v>6.3</c:v>
                </c:pt>
                <c:pt idx="1086">
                  <c:v>6.4</c:v>
                </c:pt>
                <c:pt idx="1087">
                  <c:v>6.2</c:v>
                </c:pt>
                <c:pt idx="1088">
                  <c:v>6.2</c:v>
                </c:pt>
                <c:pt idx="1089">
                  <c:v>6.4</c:v>
                </c:pt>
                <c:pt idx="1090">
                  <c:v>6.8</c:v>
                </c:pt>
                <c:pt idx="1091">
                  <c:v>6.3</c:v>
                </c:pt>
                <c:pt idx="1092">
                  <c:v>6.2</c:v>
                </c:pt>
                <c:pt idx="1093">
                  <c:v>6.3</c:v>
                </c:pt>
                <c:pt idx="1094">
                  <c:v>6</c:v>
                </c:pt>
                <c:pt idx="1095">
                  <c:v>6.2</c:v>
                </c:pt>
                <c:pt idx="1096">
                  <c:v>6.3</c:v>
                </c:pt>
                <c:pt idx="1097">
                  <c:v>6.4</c:v>
                </c:pt>
                <c:pt idx="1098">
                  <c:v>6.3</c:v>
                </c:pt>
                <c:pt idx="1099">
                  <c:v>6.4</c:v>
                </c:pt>
                <c:pt idx="1100">
                  <c:v>6.4</c:v>
                </c:pt>
                <c:pt idx="1101">
                  <c:v>6.3</c:v>
                </c:pt>
                <c:pt idx="1102">
                  <c:v>6.4</c:v>
                </c:pt>
                <c:pt idx="1103">
                  <c:v>6.4</c:v>
                </c:pt>
                <c:pt idx="1104">
                  <c:v>6.3</c:v>
                </c:pt>
                <c:pt idx="1105">
                  <c:v>6.1</c:v>
                </c:pt>
                <c:pt idx="1106">
                  <c:v>6.4</c:v>
                </c:pt>
                <c:pt idx="1107">
                  <c:v>6.4</c:v>
                </c:pt>
                <c:pt idx="1108">
                  <c:v>6.3</c:v>
                </c:pt>
                <c:pt idx="1109">
                  <c:v>6.2</c:v>
                </c:pt>
                <c:pt idx="1110">
                  <c:v>6.3</c:v>
                </c:pt>
                <c:pt idx="1111">
                  <c:v>6.5</c:v>
                </c:pt>
                <c:pt idx="1112">
                  <c:v>6.3</c:v>
                </c:pt>
                <c:pt idx="1113">
                  <c:v>6.1</c:v>
                </c:pt>
                <c:pt idx="1114">
                  <c:v>6.3</c:v>
                </c:pt>
                <c:pt idx="1115">
                  <c:v>6.3</c:v>
                </c:pt>
                <c:pt idx="1116">
                  <c:v>6.1</c:v>
                </c:pt>
                <c:pt idx="1117">
                  <c:v>6.2</c:v>
                </c:pt>
                <c:pt idx="1118">
                  <c:v>6.4</c:v>
                </c:pt>
                <c:pt idx="1119">
                  <c:v>6.4</c:v>
                </c:pt>
                <c:pt idx="1120">
                  <c:v>6.2</c:v>
                </c:pt>
                <c:pt idx="1121">
                  <c:v>6.3</c:v>
                </c:pt>
                <c:pt idx="1122">
                  <c:v>6</c:v>
                </c:pt>
                <c:pt idx="1123">
                  <c:v>5.9</c:v>
                </c:pt>
                <c:pt idx="1124">
                  <c:v>6</c:v>
                </c:pt>
                <c:pt idx="1125">
                  <c:v>6</c:v>
                </c:pt>
                <c:pt idx="1126">
                  <c:v>6.2</c:v>
                </c:pt>
                <c:pt idx="1127">
                  <c:v>6.3</c:v>
                </c:pt>
                <c:pt idx="1128">
                  <c:v>6.4</c:v>
                </c:pt>
                <c:pt idx="1129">
                  <c:v>6.2</c:v>
                </c:pt>
                <c:pt idx="1130">
                  <c:v>6.3</c:v>
                </c:pt>
                <c:pt idx="1131">
                  <c:v>6.4</c:v>
                </c:pt>
                <c:pt idx="1132">
                  <c:v>6</c:v>
                </c:pt>
                <c:pt idx="1133">
                  <c:v>6.2</c:v>
                </c:pt>
                <c:pt idx="1134">
                  <c:v>6</c:v>
                </c:pt>
                <c:pt idx="1135">
                  <c:v>6</c:v>
                </c:pt>
                <c:pt idx="1136">
                  <c:v>6</c:v>
                </c:pt>
                <c:pt idx="1137">
                  <c:v>6.4</c:v>
                </c:pt>
                <c:pt idx="1138">
                  <c:v>6.2</c:v>
                </c:pt>
                <c:pt idx="1139">
                  <c:v>6.1</c:v>
                </c:pt>
                <c:pt idx="1140">
                  <c:v>6.1</c:v>
                </c:pt>
                <c:pt idx="1141">
                  <c:v>6.1</c:v>
                </c:pt>
                <c:pt idx="1142">
                  <c:v>6.5</c:v>
                </c:pt>
                <c:pt idx="1143">
                  <c:v>6.1</c:v>
                </c:pt>
                <c:pt idx="1144">
                  <c:v>6.2</c:v>
                </c:pt>
                <c:pt idx="1145">
                  <c:v>6.2</c:v>
                </c:pt>
                <c:pt idx="1146">
                  <c:v>6.3</c:v>
                </c:pt>
                <c:pt idx="1147">
                  <c:v>6.3</c:v>
                </c:pt>
                <c:pt idx="1148">
                  <c:v>6.1</c:v>
                </c:pt>
                <c:pt idx="1149">
                  <c:v>6.3</c:v>
                </c:pt>
                <c:pt idx="1150">
                  <c:v>6</c:v>
                </c:pt>
                <c:pt idx="1151">
                  <c:v>6.2</c:v>
                </c:pt>
                <c:pt idx="1152">
                  <c:v>6.2</c:v>
                </c:pt>
                <c:pt idx="1153">
                  <c:v>6.5</c:v>
                </c:pt>
                <c:pt idx="1154">
                  <c:v>6.3</c:v>
                </c:pt>
                <c:pt idx="1155">
                  <c:v>6</c:v>
                </c:pt>
                <c:pt idx="1156">
                  <c:v>6.4</c:v>
                </c:pt>
                <c:pt idx="1157">
                  <c:v>6.3</c:v>
                </c:pt>
                <c:pt idx="1158">
                  <c:v>6.2</c:v>
                </c:pt>
                <c:pt idx="1159">
                  <c:v>6.2</c:v>
                </c:pt>
                <c:pt idx="1160">
                  <c:v>6.3</c:v>
                </c:pt>
                <c:pt idx="1161">
                  <c:v>6.4</c:v>
                </c:pt>
                <c:pt idx="1162">
                  <c:v>6.2</c:v>
                </c:pt>
                <c:pt idx="1163">
                  <c:v>6.4</c:v>
                </c:pt>
                <c:pt idx="1164">
                  <c:v>6.5</c:v>
                </c:pt>
                <c:pt idx="1165">
                  <c:v>6.4</c:v>
                </c:pt>
                <c:pt idx="1166">
                  <c:v>6.4</c:v>
                </c:pt>
                <c:pt idx="1167">
                  <c:v>6.1</c:v>
                </c:pt>
                <c:pt idx="1168">
                  <c:v>6.6</c:v>
                </c:pt>
                <c:pt idx="1169">
                  <c:v>7.3</c:v>
                </c:pt>
                <c:pt idx="1170">
                  <c:v>6</c:v>
                </c:pt>
                <c:pt idx="1171">
                  <c:v>5.8</c:v>
                </c:pt>
                <c:pt idx="1172">
                  <c:v>6.1</c:v>
                </c:pt>
                <c:pt idx="1173">
                  <c:v>5.8</c:v>
                </c:pt>
                <c:pt idx="1174">
                  <c:v>5.9</c:v>
                </c:pt>
                <c:pt idx="1175">
                  <c:v>6.1</c:v>
                </c:pt>
                <c:pt idx="1176">
                  <c:v>6.1</c:v>
                </c:pt>
                <c:pt idx="1177">
                  <c:v>6</c:v>
                </c:pt>
                <c:pt idx="1178">
                  <c:v>6.7</c:v>
                </c:pt>
                <c:pt idx="1179">
                  <c:v>6.7</c:v>
                </c:pt>
                <c:pt idx="1180">
                  <c:v>6.4</c:v>
                </c:pt>
                <c:pt idx="1181">
                  <c:v>5.8</c:v>
                </c:pt>
                <c:pt idx="1182">
                  <c:v>6</c:v>
                </c:pt>
                <c:pt idx="1183">
                  <c:v>6.1</c:v>
                </c:pt>
                <c:pt idx="1184">
                  <c:v>5.8</c:v>
                </c:pt>
                <c:pt idx="1185">
                  <c:v>5.8</c:v>
                </c:pt>
                <c:pt idx="1186">
                  <c:v>5.7</c:v>
                </c:pt>
                <c:pt idx="1187">
                  <c:v>6</c:v>
                </c:pt>
                <c:pt idx="1188">
                  <c:v>5.6</c:v>
                </c:pt>
                <c:pt idx="1189">
                  <c:v>5.9</c:v>
                </c:pt>
                <c:pt idx="1190">
                  <c:v>6</c:v>
                </c:pt>
                <c:pt idx="1191">
                  <c:v>6</c:v>
                </c:pt>
                <c:pt idx="1192">
                  <c:v>5.8</c:v>
                </c:pt>
                <c:pt idx="1193">
                  <c:v>6.4</c:v>
                </c:pt>
                <c:pt idx="1194">
                  <c:v>5.9</c:v>
                </c:pt>
                <c:pt idx="1195">
                  <c:v>5.9</c:v>
                </c:pt>
                <c:pt idx="1196">
                  <c:v>5.8</c:v>
                </c:pt>
                <c:pt idx="1197">
                  <c:v>5.9</c:v>
                </c:pt>
                <c:pt idx="1198">
                  <c:v>5.8</c:v>
                </c:pt>
                <c:pt idx="1199">
                  <c:v>6.1</c:v>
                </c:pt>
                <c:pt idx="1200">
                  <c:v>6.2</c:v>
                </c:pt>
                <c:pt idx="1201">
                  <c:v>6</c:v>
                </c:pt>
                <c:pt idx="1202">
                  <c:v>6</c:v>
                </c:pt>
                <c:pt idx="1203">
                  <c:v>5.8</c:v>
                </c:pt>
                <c:pt idx="1204">
                  <c:v>6</c:v>
                </c:pt>
                <c:pt idx="1205">
                  <c:v>6</c:v>
                </c:pt>
                <c:pt idx="1206">
                  <c:v>6.1</c:v>
                </c:pt>
                <c:pt idx="1207">
                  <c:v>6</c:v>
                </c:pt>
                <c:pt idx="1208">
                  <c:v>5.8</c:v>
                </c:pt>
                <c:pt idx="1209">
                  <c:v>5.9</c:v>
                </c:pt>
                <c:pt idx="1210">
                  <c:v>6</c:v>
                </c:pt>
                <c:pt idx="1211">
                  <c:v>6.2</c:v>
                </c:pt>
                <c:pt idx="1212">
                  <c:v>6</c:v>
                </c:pt>
                <c:pt idx="1213">
                  <c:v>6.1</c:v>
                </c:pt>
                <c:pt idx="1214">
                  <c:v>6.2</c:v>
                </c:pt>
                <c:pt idx="1215">
                  <c:v>6</c:v>
                </c:pt>
                <c:pt idx="1216">
                  <c:v>6</c:v>
                </c:pt>
                <c:pt idx="1217">
                  <c:v>6</c:v>
                </c:pt>
                <c:pt idx="1218">
                  <c:v>6.5</c:v>
                </c:pt>
                <c:pt idx="1219">
                  <c:v>6</c:v>
                </c:pt>
                <c:pt idx="1220">
                  <c:v>6</c:v>
                </c:pt>
                <c:pt idx="1221">
                  <c:v>5.9</c:v>
                </c:pt>
                <c:pt idx="1222">
                  <c:v>6.2</c:v>
                </c:pt>
                <c:pt idx="1223">
                  <c:v>6.1</c:v>
                </c:pt>
                <c:pt idx="1224">
                  <c:v>5.8</c:v>
                </c:pt>
                <c:pt idx="1225">
                  <c:v>6</c:v>
                </c:pt>
                <c:pt idx="1226">
                  <c:v>5.6</c:v>
                </c:pt>
                <c:pt idx="1227">
                  <c:v>6.2</c:v>
                </c:pt>
                <c:pt idx="1228">
                  <c:v>6.5</c:v>
                </c:pt>
                <c:pt idx="1229">
                  <c:v>6.3</c:v>
                </c:pt>
                <c:pt idx="1230">
                  <c:v>5.9</c:v>
                </c:pt>
                <c:pt idx="1231">
                  <c:v>6</c:v>
                </c:pt>
                <c:pt idx="1232">
                  <c:v>6.3</c:v>
                </c:pt>
                <c:pt idx="1233">
                  <c:v>6.3</c:v>
                </c:pt>
                <c:pt idx="1234">
                  <c:v>6.3</c:v>
                </c:pt>
                <c:pt idx="1235">
                  <c:v>6</c:v>
                </c:pt>
                <c:pt idx="1236">
                  <c:v>6.4</c:v>
                </c:pt>
                <c:pt idx="1237">
                  <c:v>6.3</c:v>
                </c:pt>
                <c:pt idx="1238">
                  <c:v>6.3</c:v>
                </c:pt>
                <c:pt idx="1239">
                  <c:v>6.5</c:v>
                </c:pt>
                <c:pt idx="1240">
                  <c:v>6.1</c:v>
                </c:pt>
                <c:pt idx="1241">
                  <c:v>6.3</c:v>
                </c:pt>
                <c:pt idx="1242">
                  <c:v>6.1</c:v>
                </c:pt>
                <c:pt idx="1243">
                  <c:v>6.3</c:v>
                </c:pt>
                <c:pt idx="1244">
                  <c:v>6.4</c:v>
                </c:pt>
                <c:pt idx="1245">
                  <c:v>6</c:v>
                </c:pt>
                <c:pt idx="1246">
                  <c:v>6.1</c:v>
                </c:pt>
                <c:pt idx="1247">
                  <c:v>6.1</c:v>
                </c:pt>
                <c:pt idx="1248">
                  <c:v>6</c:v>
                </c:pt>
                <c:pt idx="1249">
                  <c:v>6.3</c:v>
                </c:pt>
                <c:pt idx="1250">
                  <c:v>6.4</c:v>
                </c:pt>
                <c:pt idx="1251">
                  <c:v>6.3</c:v>
                </c:pt>
                <c:pt idx="1252">
                  <c:v>6.2</c:v>
                </c:pt>
                <c:pt idx="1253">
                  <c:v>6</c:v>
                </c:pt>
                <c:pt idx="1254">
                  <c:v>6.1</c:v>
                </c:pt>
                <c:pt idx="1255">
                  <c:v>6.1</c:v>
                </c:pt>
                <c:pt idx="1256">
                  <c:v>6.1</c:v>
                </c:pt>
                <c:pt idx="1257">
                  <c:v>5.9</c:v>
                </c:pt>
                <c:pt idx="1258">
                  <c:v>6</c:v>
                </c:pt>
                <c:pt idx="1259">
                  <c:v>6.1</c:v>
                </c:pt>
                <c:pt idx="1260">
                  <c:v>5.7</c:v>
                </c:pt>
                <c:pt idx="1261">
                  <c:v>5.8</c:v>
                </c:pt>
                <c:pt idx="1262">
                  <c:v>6.1</c:v>
                </c:pt>
                <c:pt idx="1263">
                  <c:v>6.2</c:v>
                </c:pt>
                <c:pt idx="1264">
                  <c:v>5.8</c:v>
                </c:pt>
                <c:pt idx="1265">
                  <c:v>6.1</c:v>
                </c:pt>
                <c:pt idx="1266">
                  <c:v>6.2</c:v>
                </c:pt>
                <c:pt idx="1267">
                  <c:v>6.1</c:v>
                </c:pt>
                <c:pt idx="1268">
                  <c:v>5.9</c:v>
                </c:pt>
                <c:pt idx="1269">
                  <c:v>6</c:v>
                </c:pt>
                <c:pt idx="1270">
                  <c:v>6.1</c:v>
                </c:pt>
                <c:pt idx="1271">
                  <c:v>6</c:v>
                </c:pt>
                <c:pt idx="1272">
                  <c:v>5.9</c:v>
                </c:pt>
                <c:pt idx="1273">
                  <c:v>6.1</c:v>
                </c:pt>
                <c:pt idx="1274">
                  <c:v>6.1</c:v>
                </c:pt>
                <c:pt idx="1275">
                  <c:v>6.1</c:v>
                </c:pt>
                <c:pt idx="1276">
                  <c:v>6.9</c:v>
                </c:pt>
                <c:pt idx="1277">
                  <c:v>6.7</c:v>
                </c:pt>
                <c:pt idx="1278">
                  <c:v>6.4</c:v>
                </c:pt>
                <c:pt idx="1279">
                  <c:v>6.2</c:v>
                </c:pt>
                <c:pt idx="1280">
                  <c:v>6.6</c:v>
                </c:pt>
                <c:pt idx="1281">
                  <c:v>6.5</c:v>
                </c:pt>
                <c:pt idx="1282">
                  <c:v>6.1</c:v>
                </c:pt>
                <c:pt idx="1283">
                  <c:v>6.2</c:v>
                </c:pt>
                <c:pt idx="1284">
                  <c:v>6.1</c:v>
                </c:pt>
                <c:pt idx="1285">
                  <c:v>6.1</c:v>
                </c:pt>
                <c:pt idx="1286">
                  <c:v>5.5</c:v>
                </c:pt>
                <c:pt idx="1287">
                  <c:v>5.7</c:v>
                </c:pt>
                <c:pt idx="1288">
                  <c:v>5.5</c:v>
                </c:pt>
                <c:pt idx="1289">
                  <c:v>5.4</c:v>
                </c:pt>
                <c:pt idx="1290">
                  <c:v>5.9</c:v>
                </c:pt>
                <c:pt idx="1291">
                  <c:v>5.4</c:v>
                </c:pt>
                <c:pt idx="1292">
                  <c:v>5</c:v>
                </c:pt>
                <c:pt idx="1293">
                  <c:v>5.5</c:v>
                </c:pt>
                <c:pt idx="1294">
                  <c:v>5.9</c:v>
                </c:pt>
                <c:pt idx="1295">
                  <c:v>6</c:v>
                </c:pt>
                <c:pt idx="1296">
                  <c:v>5.7</c:v>
                </c:pt>
                <c:pt idx="1297">
                  <c:v>5.8</c:v>
                </c:pt>
                <c:pt idx="1298">
                  <c:v>6.1</c:v>
                </c:pt>
                <c:pt idx="1299">
                  <c:v>6</c:v>
                </c:pt>
                <c:pt idx="1300">
                  <c:v>6.3</c:v>
                </c:pt>
                <c:pt idx="1301">
                  <c:v>6.7</c:v>
                </c:pt>
                <c:pt idx="1302">
                  <c:v>6.2</c:v>
                </c:pt>
                <c:pt idx="1303">
                  <c:v>6.3</c:v>
                </c:pt>
                <c:pt idx="1304">
                  <c:v>6.1</c:v>
                </c:pt>
                <c:pt idx="1305">
                  <c:v>6.3</c:v>
                </c:pt>
                <c:pt idx="1306">
                  <c:v>6.2</c:v>
                </c:pt>
                <c:pt idx="1307">
                  <c:v>6.5</c:v>
                </c:pt>
                <c:pt idx="1308">
                  <c:v>6.2</c:v>
                </c:pt>
                <c:pt idx="1309">
                  <c:v>6.3</c:v>
                </c:pt>
                <c:pt idx="1310">
                  <c:v>5.9</c:v>
                </c:pt>
                <c:pt idx="1311">
                  <c:v>6.4</c:v>
                </c:pt>
                <c:pt idx="1312">
                  <c:v>6</c:v>
                </c:pt>
                <c:pt idx="1313">
                  <c:v>6</c:v>
                </c:pt>
                <c:pt idx="1314">
                  <c:v>6.4</c:v>
                </c:pt>
                <c:pt idx="1315">
                  <c:v>6.1</c:v>
                </c:pt>
                <c:pt idx="1316">
                  <c:v>6.2</c:v>
                </c:pt>
                <c:pt idx="1317">
                  <c:v>6.2</c:v>
                </c:pt>
                <c:pt idx="1318">
                  <c:v>6.3</c:v>
                </c:pt>
                <c:pt idx="1319">
                  <c:v>6.6</c:v>
                </c:pt>
                <c:pt idx="1320">
                  <c:v>6.3</c:v>
                </c:pt>
                <c:pt idx="1321">
                  <c:v>6.1</c:v>
                </c:pt>
                <c:pt idx="1322">
                  <c:v>6</c:v>
                </c:pt>
                <c:pt idx="1323">
                  <c:v>6.2</c:v>
                </c:pt>
                <c:pt idx="1324">
                  <c:v>6.2</c:v>
                </c:pt>
                <c:pt idx="1325">
                  <c:v>6.1</c:v>
                </c:pt>
                <c:pt idx="1326">
                  <c:v>6</c:v>
                </c:pt>
                <c:pt idx="1327">
                  <c:v>6.3</c:v>
                </c:pt>
                <c:pt idx="1328">
                  <c:v>6.2</c:v>
                </c:pt>
                <c:pt idx="1329">
                  <c:v>6.2</c:v>
                </c:pt>
                <c:pt idx="1330">
                  <c:v>6.2</c:v>
                </c:pt>
                <c:pt idx="1331">
                  <c:v>6.1</c:v>
                </c:pt>
                <c:pt idx="1332">
                  <c:v>6.2</c:v>
                </c:pt>
                <c:pt idx="1333">
                  <c:v>6</c:v>
                </c:pt>
                <c:pt idx="1334">
                  <c:v>6.4</c:v>
                </c:pt>
                <c:pt idx="1335">
                  <c:v>6.1</c:v>
                </c:pt>
                <c:pt idx="1336">
                  <c:v>6</c:v>
                </c:pt>
                <c:pt idx="1337">
                  <c:v>6.5</c:v>
                </c:pt>
                <c:pt idx="1338">
                  <c:v>6.2</c:v>
                </c:pt>
                <c:pt idx="1339">
                  <c:v>6.2</c:v>
                </c:pt>
                <c:pt idx="1340">
                  <c:v>6.4</c:v>
                </c:pt>
                <c:pt idx="1341">
                  <c:v>6.1</c:v>
                </c:pt>
                <c:pt idx="1342">
                  <c:v>6.2</c:v>
                </c:pt>
                <c:pt idx="1343">
                  <c:v>6.5</c:v>
                </c:pt>
                <c:pt idx="1344">
                  <c:v>6.1</c:v>
                </c:pt>
                <c:pt idx="1345">
                  <c:v>6.5</c:v>
                </c:pt>
                <c:pt idx="1346">
                  <c:v>6.3</c:v>
                </c:pt>
                <c:pt idx="1347">
                  <c:v>6</c:v>
                </c:pt>
                <c:pt idx="1348">
                  <c:v>6.1</c:v>
                </c:pt>
                <c:pt idx="1349">
                  <c:v>6.2</c:v>
                </c:pt>
                <c:pt idx="1350">
                  <c:v>6.3</c:v>
                </c:pt>
                <c:pt idx="1351">
                  <c:v>6</c:v>
                </c:pt>
                <c:pt idx="1352">
                  <c:v>6.2</c:v>
                </c:pt>
                <c:pt idx="1353">
                  <c:v>6</c:v>
                </c:pt>
                <c:pt idx="1354">
                  <c:v>6</c:v>
                </c:pt>
                <c:pt idx="1355">
                  <c:v>6.4</c:v>
                </c:pt>
                <c:pt idx="1356">
                  <c:v>6.3</c:v>
                </c:pt>
                <c:pt idx="1357">
                  <c:v>6.1</c:v>
                </c:pt>
                <c:pt idx="1358">
                  <c:v>6.5</c:v>
                </c:pt>
                <c:pt idx="1359">
                  <c:v>6.6</c:v>
                </c:pt>
                <c:pt idx="1360">
                  <c:v>6.2</c:v>
                </c:pt>
                <c:pt idx="1361">
                  <c:v>6</c:v>
                </c:pt>
                <c:pt idx="1362">
                  <c:v>6.2</c:v>
                </c:pt>
                <c:pt idx="1363">
                  <c:v>6.1</c:v>
                </c:pt>
                <c:pt idx="1364">
                  <c:v>6</c:v>
                </c:pt>
                <c:pt idx="1365">
                  <c:v>6.1</c:v>
                </c:pt>
                <c:pt idx="1366">
                  <c:v>6</c:v>
                </c:pt>
                <c:pt idx="1367">
                  <c:v>6</c:v>
                </c:pt>
                <c:pt idx="1368">
                  <c:v>5.8</c:v>
                </c:pt>
                <c:pt idx="1369">
                  <c:v>5.8</c:v>
                </c:pt>
                <c:pt idx="1370">
                  <c:v>5.8</c:v>
                </c:pt>
                <c:pt idx="1371">
                  <c:v>5.9</c:v>
                </c:pt>
                <c:pt idx="1372">
                  <c:v>5.9</c:v>
                </c:pt>
                <c:pt idx="1373">
                  <c:v>5.9</c:v>
                </c:pt>
                <c:pt idx="1374">
                  <c:v>6</c:v>
                </c:pt>
                <c:pt idx="1375">
                  <c:v>5.8</c:v>
                </c:pt>
                <c:pt idx="1376">
                  <c:v>6</c:v>
                </c:pt>
                <c:pt idx="1377">
                  <c:v>6</c:v>
                </c:pt>
                <c:pt idx="1378">
                  <c:v>6.2</c:v>
                </c:pt>
                <c:pt idx="1379">
                  <c:v>5.9</c:v>
                </c:pt>
                <c:pt idx="1380">
                  <c:v>6</c:v>
                </c:pt>
                <c:pt idx="1381">
                  <c:v>6.3</c:v>
                </c:pt>
                <c:pt idx="1382">
                  <c:v>6.1</c:v>
                </c:pt>
                <c:pt idx="1383">
                  <c:v>6</c:v>
                </c:pt>
                <c:pt idx="1384">
                  <c:v>6.3</c:v>
                </c:pt>
                <c:pt idx="1385">
                  <c:v>6.1</c:v>
                </c:pt>
                <c:pt idx="1386">
                  <c:v>6.2</c:v>
                </c:pt>
                <c:pt idx="1387">
                  <c:v>5.9</c:v>
                </c:pt>
                <c:pt idx="1388">
                  <c:v>6.1</c:v>
                </c:pt>
                <c:pt idx="1389">
                  <c:v>6.1</c:v>
                </c:pt>
                <c:pt idx="1390">
                  <c:v>6.1</c:v>
                </c:pt>
                <c:pt idx="1391">
                  <c:v>6.1</c:v>
                </c:pt>
                <c:pt idx="1392">
                  <c:v>5.9</c:v>
                </c:pt>
                <c:pt idx="1393">
                  <c:v>6</c:v>
                </c:pt>
                <c:pt idx="1394">
                  <c:v>6.2</c:v>
                </c:pt>
                <c:pt idx="1395">
                  <c:v>6</c:v>
                </c:pt>
                <c:pt idx="1396">
                  <c:v>6.1</c:v>
                </c:pt>
                <c:pt idx="1397">
                  <c:v>6</c:v>
                </c:pt>
                <c:pt idx="1398">
                  <c:v>6.1</c:v>
                </c:pt>
                <c:pt idx="1399">
                  <c:v>6.2</c:v>
                </c:pt>
                <c:pt idx="1400">
                  <c:v>6.2</c:v>
                </c:pt>
                <c:pt idx="1401">
                  <c:v>6.3</c:v>
                </c:pt>
                <c:pt idx="1402">
                  <c:v>6.2</c:v>
                </c:pt>
                <c:pt idx="1403">
                  <c:v>6.2</c:v>
                </c:pt>
                <c:pt idx="1404">
                  <c:v>6.4</c:v>
                </c:pt>
                <c:pt idx="1405">
                  <c:v>5.9</c:v>
                </c:pt>
                <c:pt idx="1406">
                  <c:v>6</c:v>
                </c:pt>
                <c:pt idx="1407">
                  <c:v>6</c:v>
                </c:pt>
                <c:pt idx="1408">
                  <c:v>6.1</c:v>
                </c:pt>
                <c:pt idx="1409">
                  <c:v>5.9</c:v>
                </c:pt>
                <c:pt idx="1410">
                  <c:v>6.1</c:v>
                </c:pt>
                <c:pt idx="1411">
                  <c:v>6</c:v>
                </c:pt>
                <c:pt idx="1412">
                  <c:v>6.1</c:v>
                </c:pt>
                <c:pt idx="1413">
                  <c:v>6.3</c:v>
                </c:pt>
                <c:pt idx="1414">
                  <c:v>6.5</c:v>
                </c:pt>
                <c:pt idx="1415">
                  <c:v>6.3</c:v>
                </c:pt>
                <c:pt idx="1416">
                  <c:v>6.5</c:v>
                </c:pt>
                <c:pt idx="1417">
                  <c:v>6.5</c:v>
                </c:pt>
                <c:pt idx="1418">
                  <c:v>6.2</c:v>
                </c:pt>
                <c:pt idx="1419">
                  <c:v>5.3</c:v>
                </c:pt>
                <c:pt idx="1420">
                  <c:v>5</c:v>
                </c:pt>
                <c:pt idx="1421">
                  <c:v>5.3</c:v>
                </c:pt>
                <c:pt idx="1422">
                  <c:v>5.8</c:v>
                </c:pt>
                <c:pt idx="1423">
                  <c:v>5.6</c:v>
                </c:pt>
                <c:pt idx="1424">
                  <c:v>5.3</c:v>
                </c:pt>
                <c:pt idx="1425">
                  <c:v>5</c:v>
                </c:pt>
                <c:pt idx="1426">
                  <c:v>4.5</c:v>
                </c:pt>
                <c:pt idx="1427">
                  <c:v>4.2</c:v>
                </c:pt>
                <c:pt idx="1428">
                  <c:v>4.0999999999999996</c:v>
                </c:pt>
                <c:pt idx="1429">
                  <c:v>4.0999999999999996</c:v>
                </c:pt>
                <c:pt idx="1430">
                  <c:v>4.0999999999999996</c:v>
                </c:pt>
                <c:pt idx="1431">
                  <c:v>4</c:v>
                </c:pt>
                <c:pt idx="1432">
                  <c:v>4.3</c:v>
                </c:pt>
                <c:pt idx="1433">
                  <c:v>4.2</c:v>
                </c:pt>
                <c:pt idx="1434">
                  <c:v>5</c:v>
                </c:pt>
                <c:pt idx="1435">
                  <c:v>5.9</c:v>
                </c:pt>
                <c:pt idx="1436">
                  <c:v>5.9</c:v>
                </c:pt>
                <c:pt idx="1437">
                  <c:v>5.9</c:v>
                </c:pt>
                <c:pt idx="1438">
                  <c:v>5.7</c:v>
                </c:pt>
                <c:pt idx="1439">
                  <c:v>6.2</c:v>
                </c:pt>
                <c:pt idx="1440">
                  <c:v>6.4</c:v>
                </c:pt>
                <c:pt idx="1441">
                  <c:v>6.2</c:v>
                </c:pt>
                <c:pt idx="1442">
                  <c:v>6.4</c:v>
                </c:pt>
                <c:pt idx="1443">
                  <c:v>6.4</c:v>
                </c:pt>
                <c:pt idx="1444">
                  <c:v>5.8</c:v>
                </c:pt>
                <c:pt idx="1445">
                  <c:v>5.3</c:v>
                </c:pt>
                <c:pt idx="1446">
                  <c:v>4.8</c:v>
                </c:pt>
                <c:pt idx="1447">
                  <c:v>4.5999999999999996</c:v>
                </c:pt>
                <c:pt idx="1448">
                  <c:v>4.5</c:v>
                </c:pt>
                <c:pt idx="1449">
                  <c:v>4.9000000000000004</c:v>
                </c:pt>
                <c:pt idx="1450">
                  <c:v>5.6</c:v>
                </c:pt>
                <c:pt idx="1451">
                  <c:v>5.5</c:v>
                </c:pt>
                <c:pt idx="1452">
                  <c:v>5.5</c:v>
                </c:pt>
                <c:pt idx="1453">
                  <c:v>5.3</c:v>
                </c:pt>
                <c:pt idx="1454">
                  <c:v>5</c:v>
                </c:pt>
                <c:pt idx="1455">
                  <c:v>5.8</c:v>
                </c:pt>
                <c:pt idx="1456">
                  <c:v>5.9</c:v>
                </c:pt>
                <c:pt idx="1457">
                  <c:v>5.5</c:v>
                </c:pt>
                <c:pt idx="1458">
                  <c:v>5.8</c:v>
                </c:pt>
                <c:pt idx="1459">
                  <c:v>6.2</c:v>
                </c:pt>
                <c:pt idx="1460">
                  <c:v>6.3</c:v>
                </c:pt>
                <c:pt idx="1461">
                  <c:v>6.2</c:v>
                </c:pt>
                <c:pt idx="1462">
                  <c:v>5.8</c:v>
                </c:pt>
                <c:pt idx="1463">
                  <c:v>5.5</c:v>
                </c:pt>
                <c:pt idx="1464">
                  <c:v>5.3</c:v>
                </c:pt>
                <c:pt idx="1465">
                  <c:v>5.6</c:v>
                </c:pt>
                <c:pt idx="1466">
                  <c:v>5.6</c:v>
                </c:pt>
                <c:pt idx="1467">
                  <c:v>5.9</c:v>
                </c:pt>
                <c:pt idx="1468">
                  <c:v>6.1</c:v>
                </c:pt>
                <c:pt idx="1469">
                  <c:v>6.3</c:v>
                </c:pt>
                <c:pt idx="1470">
                  <c:v>6</c:v>
                </c:pt>
                <c:pt idx="1471">
                  <c:v>5.8</c:v>
                </c:pt>
                <c:pt idx="1472">
                  <c:v>5.8</c:v>
                </c:pt>
                <c:pt idx="1473">
                  <c:v>6.3</c:v>
                </c:pt>
                <c:pt idx="1474">
                  <c:v>5.8</c:v>
                </c:pt>
                <c:pt idx="1475">
                  <c:v>5.9</c:v>
                </c:pt>
                <c:pt idx="1476">
                  <c:v>6</c:v>
                </c:pt>
                <c:pt idx="1477">
                  <c:v>6</c:v>
                </c:pt>
                <c:pt idx="1478">
                  <c:v>5.7</c:v>
                </c:pt>
                <c:pt idx="1479">
                  <c:v>6.4</c:v>
                </c:pt>
                <c:pt idx="1480">
                  <c:v>6.2</c:v>
                </c:pt>
                <c:pt idx="1481">
                  <c:v>6.5</c:v>
                </c:pt>
                <c:pt idx="1482">
                  <c:v>6.2</c:v>
                </c:pt>
                <c:pt idx="1483">
                  <c:v>6.2</c:v>
                </c:pt>
                <c:pt idx="1484">
                  <c:v>6.2</c:v>
                </c:pt>
                <c:pt idx="1485">
                  <c:v>6.3</c:v>
                </c:pt>
                <c:pt idx="1486">
                  <c:v>6.2</c:v>
                </c:pt>
                <c:pt idx="1487">
                  <c:v>6</c:v>
                </c:pt>
                <c:pt idx="1488">
                  <c:v>6.3</c:v>
                </c:pt>
                <c:pt idx="1489">
                  <c:v>6.1</c:v>
                </c:pt>
                <c:pt idx="1490">
                  <c:v>5.9</c:v>
                </c:pt>
                <c:pt idx="1491">
                  <c:v>6</c:v>
                </c:pt>
                <c:pt idx="1492">
                  <c:v>6</c:v>
                </c:pt>
                <c:pt idx="1493">
                  <c:v>6</c:v>
                </c:pt>
                <c:pt idx="1494">
                  <c:v>6.1</c:v>
                </c:pt>
                <c:pt idx="1495">
                  <c:v>6.3</c:v>
                </c:pt>
                <c:pt idx="1496">
                  <c:v>5.9</c:v>
                </c:pt>
                <c:pt idx="1497">
                  <c:v>5.9</c:v>
                </c:pt>
                <c:pt idx="1498">
                  <c:v>6.3</c:v>
                </c:pt>
                <c:pt idx="1499">
                  <c:v>6.3</c:v>
                </c:pt>
                <c:pt idx="1500">
                  <c:v>6.1</c:v>
                </c:pt>
                <c:pt idx="1501">
                  <c:v>6</c:v>
                </c:pt>
                <c:pt idx="1502">
                  <c:v>5.9</c:v>
                </c:pt>
                <c:pt idx="1503">
                  <c:v>6.4</c:v>
                </c:pt>
                <c:pt idx="1504">
                  <c:v>6.1</c:v>
                </c:pt>
                <c:pt idx="1505">
                  <c:v>6.5</c:v>
                </c:pt>
                <c:pt idx="1506">
                  <c:v>6.5</c:v>
                </c:pt>
                <c:pt idx="1507">
                  <c:v>6.7</c:v>
                </c:pt>
                <c:pt idx="1508">
                  <c:v>6.8</c:v>
                </c:pt>
                <c:pt idx="1509">
                  <c:v>6.6</c:v>
                </c:pt>
                <c:pt idx="1510">
                  <c:v>6.6</c:v>
                </c:pt>
                <c:pt idx="1511">
                  <c:v>6.5</c:v>
                </c:pt>
                <c:pt idx="1512">
                  <c:v>6.6</c:v>
                </c:pt>
                <c:pt idx="1513">
                  <c:v>6.3</c:v>
                </c:pt>
                <c:pt idx="1514">
                  <c:v>6.5</c:v>
                </c:pt>
                <c:pt idx="1515">
                  <c:v>6.6</c:v>
                </c:pt>
                <c:pt idx="1516">
                  <c:v>6.4</c:v>
                </c:pt>
                <c:pt idx="1517">
                  <c:v>6.4</c:v>
                </c:pt>
                <c:pt idx="1518">
                  <c:v>5.9</c:v>
                </c:pt>
                <c:pt idx="1519">
                  <c:v>6</c:v>
                </c:pt>
                <c:pt idx="1520">
                  <c:v>5.9</c:v>
                </c:pt>
                <c:pt idx="1521">
                  <c:v>5.4</c:v>
                </c:pt>
                <c:pt idx="1522">
                  <c:v>5.7</c:v>
                </c:pt>
                <c:pt idx="1523">
                  <c:v>5.5</c:v>
                </c:pt>
                <c:pt idx="1524">
                  <c:v>5.0999999999999996</c:v>
                </c:pt>
                <c:pt idx="1525">
                  <c:v>4.9000000000000004</c:v>
                </c:pt>
                <c:pt idx="1526">
                  <c:v>4.8</c:v>
                </c:pt>
                <c:pt idx="1527">
                  <c:v>5</c:v>
                </c:pt>
                <c:pt idx="1528">
                  <c:v>5</c:v>
                </c:pt>
                <c:pt idx="1529">
                  <c:v>5.6</c:v>
                </c:pt>
                <c:pt idx="1530">
                  <c:v>5.4</c:v>
                </c:pt>
                <c:pt idx="1531">
                  <c:v>4.9000000000000004</c:v>
                </c:pt>
                <c:pt idx="1532">
                  <c:v>4.9000000000000004</c:v>
                </c:pt>
                <c:pt idx="1533">
                  <c:v>4.9000000000000004</c:v>
                </c:pt>
                <c:pt idx="1534">
                  <c:v>4.7</c:v>
                </c:pt>
                <c:pt idx="1535">
                  <c:v>4.7</c:v>
                </c:pt>
                <c:pt idx="1536">
                  <c:v>4.9000000000000004</c:v>
                </c:pt>
                <c:pt idx="1537">
                  <c:v>4.8</c:v>
                </c:pt>
                <c:pt idx="1538">
                  <c:v>4.4000000000000004</c:v>
                </c:pt>
                <c:pt idx="1539">
                  <c:v>4.9000000000000004</c:v>
                </c:pt>
                <c:pt idx="1540">
                  <c:v>4.7</c:v>
                </c:pt>
                <c:pt idx="1541">
                  <c:v>4.9000000000000004</c:v>
                </c:pt>
                <c:pt idx="1542">
                  <c:v>5.0999999999999996</c:v>
                </c:pt>
                <c:pt idx="1543">
                  <c:v>5.0999999999999996</c:v>
                </c:pt>
                <c:pt idx="1544">
                  <c:v>5.3</c:v>
                </c:pt>
                <c:pt idx="1545">
                  <c:v>5.3</c:v>
                </c:pt>
                <c:pt idx="1546">
                  <c:v>5.9</c:v>
                </c:pt>
                <c:pt idx="1547">
                  <c:v>5.6</c:v>
                </c:pt>
                <c:pt idx="1548">
                  <c:v>5</c:v>
                </c:pt>
                <c:pt idx="1549">
                  <c:v>4.9000000000000004</c:v>
                </c:pt>
                <c:pt idx="1550">
                  <c:v>4.9000000000000004</c:v>
                </c:pt>
                <c:pt idx="1551">
                  <c:v>5.2</c:v>
                </c:pt>
                <c:pt idx="1552">
                  <c:v>5.6</c:v>
                </c:pt>
                <c:pt idx="1553">
                  <c:v>5.5</c:v>
                </c:pt>
                <c:pt idx="1554">
                  <c:v>5.7</c:v>
                </c:pt>
                <c:pt idx="1555">
                  <c:v>5.8</c:v>
                </c:pt>
                <c:pt idx="1556">
                  <c:v>6.2</c:v>
                </c:pt>
                <c:pt idx="1557">
                  <c:v>6.1</c:v>
                </c:pt>
                <c:pt idx="1558">
                  <c:v>5.6</c:v>
                </c:pt>
                <c:pt idx="1559">
                  <c:v>5.4</c:v>
                </c:pt>
                <c:pt idx="1560">
                  <c:v>5.5</c:v>
                </c:pt>
                <c:pt idx="1561">
                  <c:v>5.8</c:v>
                </c:pt>
                <c:pt idx="1562">
                  <c:v>5.8</c:v>
                </c:pt>
                <c:pt idx="1563">
                  <c:v>6.1</c:v>
                </c:pt>
                <c:pt idx="1564">
                  <c:v>6</c:v>
                </c:pt>
                <c:pt idx="1565">
                  <c:v>6</c:v>
                </c:pt>
                <c:pt idx="1566">
                  <c:v>6.1</c:v>
                </c:pt>
                <c:pt idx="1567">
                  <c:v>5.5</c:v>
                </c:pt>
                <c:pt idx="1568">
                  <c:v>6.2</c:v>
                </c:pt>
                <c:pt idx="1569">
                  <c:v>5.9</c:v>
                </c:pt>
                <c:pt idx="1570">
                  <c:v>6.2</c:v>
                </c:pt>
                <c:pt idx="1571">
                  <c:v>6</c:v>
                </c:pt>
                <c:pt idx="1572">
                  <c:v>6</c:v>
                </c:pt>
                <c:pt idx="1573">
                  <c:v>5.9</c:v>
                </c:pt>
                <c:pt idx="1574">
                  <c:v>6.1</c:v>
                </c:pt>
                <c:pt idx="1575">
                  <c:v>6.2</c:v>
                </c:pt>
                <c:pt idx="1576">
                  <c:v>6</c:v>
                </c:pt>
                <c:pt idx="1577">
                  <c:v>5.8</c:v>
                </c:pt>
                <c:pt idx="1578">
                  <c:v>6.3</c:v>
                </c:pt>
                <c:pt idx="1579">
                  <c:v>6.4</c:v>
                </c:pt>
                <c:pt idx="1580">
                  <c:v>6.1</c:v>
                </c:pt>
                <c:pt idx="1581">
                  <c:v>6.2</c:v>
                </c:pt>
                <c:pt idx="1582">
                  <c:v>6.5</c:v>
                </c:pt>
                <c:pt idx="1583">
                  <c:v>6.2</c:v>
                </c:pt>
                <c:pt idx="1584">
                  <c:v>5.7</c:v>
                </c:pt>
                <c:pt idx="1585">
                  <c:v>6</c:v>
                </c:pt>
                <c:pt idx="1586">
                  <c:v>5.9</c:v>
                </c:pt>
                <c:pt idx="1587">
                  <c:v>6.7</c:v>
                </c:pt>
                <c:pt idx="1588">
                  <c:v>6.4</c:v>
                </c:pt>
                <c:pt idx="1589">
                  <c:v>6.1</c:v>
                </c:pt>
                <c:pt idx="1590">
                  <c:v>5.8</c:v>
                </c:pt>
                <c:pt idx="1591">
                  <c:v>5.8</c:v>
                </c:pt>
                <c:pt idx="1592">
                  <c:v>6.3</c:v>
                </c:pt>
                <c:pt idx="1593">
                  <c:v>6.2</c:v>
                </c:pt>
                <c:pt idx="1594">
                  <c:v>6.1</c:v>
                </c:pt>
                <c:pt idx="1595">
                  <c:v>5.8</c:v>
                </c:pt>
                <c:pt idx="1596">
                  <c:v>5.9</c:v>
                </c:pt>
                <c:pt idx="1597">
                  <c:v>5.9</c:v>
                </c:pt>
                <c:pt idx="1598">
                  <c:v>5.9</c:v>
                </c:pt>
                <c:pt idx="1599">
                  <c:v>6</c:v>
                </c:pt>
                <c:pt idx="1600">
                  <c:v>5.9</c:v>
                </c:pt>
                <c:pt idx="1601">
                  <c:v>6.4</c:v>
                </c:pt>
                <c:pt idx="1602">
                  <c:v>6.4</c:v>
                </c:pt>
                <c:pt idx="1603">
                  <c:v>6.6</c:v>
                </c:pt>
                <c:pt idx="1604">
                  <c:v>6</c:v>
                </c:pt>
                <c:pt idx="1605">
                  <c:v>5.8</c:v>
                </c:pt>
                <c:pt idx="1606">
                  <c:v>6.1</c:v>
                </c:pt>
                <c:pt idx="1607">
                  <c:v>5.8</c:v>
                </c:pt>
                <c:pt idx="1608">
                  <c:v>5.4</c:v>
                </c:pt>
                <c:pt idx="1609">
                  <c:v>5.9</c:v>
                </c:pt>
                <c:pt idx="1610">
                  <c:v>5.6</c:v>
                </c:pt>
                <c:pt idx="1611">
                  <c:v>5.3</c:v>
                </c:pt>
                <c:pt idx="1612">
                  <c:v>4.9000000000000004</c:v>
                </c:pt>
                <c:pt idx="1613">
                  <c:v>5</c:v>
                </c:pt>
                <c:pt idx="1614">
                  <c:v>5.0999999999999996</c:v>
                </c:pt>
                <c:pt idx="1615">
                  <c:v>6.3</c:v>
                </c:pt>
                <c:pt idx="1616">
                  <c:v>6.5</c:v>
                </c:pt>
                <c:pt idx="1617">
                  <c:v>6.4</c:v>
                </c:pt>
                <c:pt idx="1618">
                  <c:v>5.2</c:v>
                </c:pt>
                <c:pt idx="1619">
                  <c:v>4.7</c:v>
                </c:pt>
                <c:pt idx="1620">
                  <c:v>5.2</c:v>
                </c:pt>
                <c:pt idx="1621">
                  <c:v>5.5</c:v>
                </c:pt>
                <c:pt idx="1622">
                  <c:v>5.7</c:v>
                </c:pt>
                <c:pt idx="1623">
                  <c:v>5.0999999999999996</c:v>
                </c:pt>
                <c:pt idx="1624">
                  <c:v>4.9000000000000004</c:v>
                </c:pt>
                <c:pt idx="1625">
                  <c:v>5.5</c:v>
                </c:pt>
                <c:pt idx="1626">
                  <c:v>5.3</c:v>
                </c:pt>
                <c:pt idx="1627">
                  <c:v>5.0999999999999996</c:v>
                </c:pt>
                <c:pt idx="1628">
                  <c:v>5.8</c:v>
                </c:pt>
                <c:pt idx="1629">
                  <c:v>5.5</c:v>
                </c:pt>
                <c:pt idx="1630">
                  <c:v>5.0999999999999996</c:v>
                </c:pt>
                <c:pt idx="1631">
                  <c:v>5.3</c:v>
                </c:pt>
                <c:pt idx="1632">
                  <c:v>5.3</c:v>
                </c:pt>
                <c:pt idx="1633">
                  <c:v>5</c:v>
                </c:pt>
                <c:pt idx="1634">
                  <c:v>4.8</c:v>
                </c:pt>
                <c:pt idx="1635">
                  <c:v>4.7</c:v>
                </c:pt>
                <c:pt idx="1636">
                  <c:v>5.2</c:v>
                </c:pt>
                <c:pt idx="1637">
                  <c:v>5</c:v>
                </c:pt>
                <c:pt idx="1638">
                  <c:v>5.7</c:v>
                </c:pt>
                <c:pt idx="1639">
                  <c:v>5.6</c:v>
                </c:pt>
                <c:pt idx="1640">
                  <c:v>5.9</c:v>
                </c:pt>
                <c:pt idx="1641">
                  <c:v>6.2</c:v>
                </c:pt>
                <c:pt idx="1642">
                  <c:v>5.9</c:v>
                </c:pt>
                <c:pt idx="1643">
                  <c:v>6.4</c:v>
                </c:pt>
                <c:pt idx="1644">
                  <c:v>6.6</c:v>
                </c:pt>
                <c:pt idx="1645">
                  <c:v>6.3</c:v>
                </c:pt>
                <c:pt idx="1646">
                  <c:v>6</c:v>
                </c:pt>
                <c:pt idx="1647">
                  <c:v>5.9</c:v>
                </c:pt>
                <c:pt idx="1648">
                  <c:v>5.3</c:v>
                </c:pt>
                <c:pt idx="1649">
                  <c:v>5.5</c:v>
                </c:pt>
                <c:pt idx="1650">
                  <c:v>6.1</c:v>
                </c:pt>
                <c:pt idx="1651">
                  <c:v>6</c:v>
                </c:pt>
                <c:pt idx="1652">
                  <c:v>5.6</c:v>
                </c:pt>
                <c:pt idx="1653">
                  <c:v>5.3</c:v>
                </c:pt>
                <c:pt idx="1654">
                  <c:v>4.5999999999999996</c:v>
                </c:pt>
                <c:pt idx="1655">
                  <c:v>4.9000000000000004</c:v>
                </c:pt>
                <c:pt idx="1656">
                  <c:v>5.7</c:v>
                </c:pt>
                <c:pt idx="1657">
                  <c:v>6.2</c:v>
                </c:pt>
                <c:pt idx="1658">
                  <c:v>6</c:v>
                </c:pt>
                <c:pt idx="1659">
                  <c:v>6.1</c:v>
                </c:pt>
                <c:pt idx="1660">
                  <c:v>6.2</c:v>
                </c:pt>
                <c:pt idx="1661">
                  <c:v>6.2</c:v>
                </c:pt>
                <c:pt idx="1662">
                  <c:v>5.9</c:v>
                </c:pt>
                <c:pt idx="1663">
                  <c:v>6</c:v>
                </c:pt>
                <c:pt idx="1664">
                  <c:v>6.1</c:v>
                </c:pt>
                <c:pt idx="1665">
                  <c:v>6.2</c:v>
                </c:pt>
                <c:pt idx="1666">
                  <c:v>5.9</c:v>
                </c:pt>
                <c:pt idx="1667">
                  <c:v>6</c:v>
                </c:pt>
                <c:pt idx="1668">
                  <c:v>5.7</c:v>
                </c:pt>
                <c:pt idx="1669">
                  <c:v>5.6</c:v>
                </c:pt>
                <c:pt idx="1670">
                  <c:v>5.9</c:v>
                </c:pt>
                <c:pt idx="1671">
                  <c:v>5.8</c:v>
                </c:pt>
                <c:pt idx="1672">
                  <c:v>5.9</c:v>
                </c:pt>
                <c:pt idx="1673">
                  <c:v>5.9</c:v>
                </c:pt>
                <c:pt idx="1674">
                  <c:v>6.1</c:v>
                </c:pt>
                <c:pt idx="1675">
                  <c:v>6.2</c:v>
                </c:pt>
                <c:pt idx="1676">
                  <c:v>6</c:v>
                </c:pt>
                <c:pt idx="1677">
                  <c:v>5.9</c:v>
                </c:pt>
                <c:pt idx="1678">
                  <c:v>6.2</c:v>
                </c:pt>
                <c:pt idx="1679">
                  <c:v>6.1</c:v>
                </c:pt>
                <c:pt idx="1680">
                  <c:v>6.3</c:v>
                </c:pt>
                <c:pt idx="1681">
                  <c:v>6.1</c:v>
                </c:pt>
                <c:pt idx="1682">
                  <c:v>5.7</c:v>
                </c:pt>
                <c:pt idx="1683">
                  <c:v>6</c:v>
                </c:pt>
                <c:pt idx="1684">
                  <c:v>6</c:v>
                </c:pt>
                <c:pt idx="1685">
                  <c:v>6.1</c:v>
                </c:pt>
                <c:pt idx="1686">
                  <c:v>6.1</c:v>
                </c:pt>
                <c:pt idx="1687">
                  <c:v>5.6</c:v>
                </c:pt>
                <c:pt idx="1688">
                  <c:v>5.9</c:v>
                </c:pt>
                <c:pt idx="1689">
                  <c:v>5.8</c:v>
                </c:pt>
                <c:pt idx="1690">
                  <c:v>5.8</c:v>
                </c:pt>
                <c:pt idx="1691">
                  <c:v>6</c:v>
                </c:pt>
                <c:pt idx="1692">
                  <c:v>5.9</c:v>
                </c:pt>
                <c:pt idx="1693">
                  <c:v>6.2</c:v>
                </c:pt>
                <c:pt idx="1694">
                  <c:v>6</c:v>
                </c:pt>
                <c:pt idx="1695">
                  <c:v>6.1</c:v>
                </c:pt>
                <c:pt idx="1696">
                  <c:v>6</c:v>
                </c:pt>
                <c:pt idx="1697">
                  <c:v>5.9</c:v>
                </c:pt>
                <c:pt idx="1698">
                  <c:v>6</c:v>
                </c:pt>
                <c:pt idx="1699">
                  <c:v>6</c:v>
                </c:pt>
                <c:pt idx="1700">
                  <c:v>6.4</c:v>
                </c:pt>
                <c:pt idx="1701">
                  <c:v>6.1</c:v>
                </c:pt>
                <c:pt idx="1702">
                  <c:v>5.9</c:v>
                </c:pt>
                <c:pt idx="1703">
                  <c:v>6</c:v>
                </c:pt>
                <c:pt idx="1704">
                  <c:v>5.9</c:v>
                </c:pt>
                <c:pt idx="1705">
                  <c:v>6</c:v>
                </c:pt>
                <c:pt idx="1706">
                  <c:v>6</c:v>
                </c:pt>
                <c:pt idx="1707">
                  <c:v>5.9</c:v>
                </c:pt>
                <c:pt idx="1708">
                  <c:v>5.8</c:v>
                </c:pt>
                <c:pt idx="1709">
                  <c:v>5.9</c:v>
                </c:pt>
                <c:pt idx="1710">
                  <c:v>5.9</c:v>
                </c:pt>
                <c:pt idx="1711">
                  <c:v>6</c:v>
                </c:pt>
                <c:pt idx="1712">
                  <c:v>6</c:v>
                </c:pt>
                <c:pt idx="1713">
                  <c:v>6</c:v>
                </c:pt>
                <c:pt idx="1714">
                  <c:v>6.3</c:v>
                </c:pt>
                <c:pt idx="1715">
                  <c:v>7.2</c:v>
                </c:pt>
                <c:pt idx="1716">
                  <c:v>6.2</c:v>
                </c:pt>
                <c:pt idx="1717">
                  <c:v>6.3</c:v>
                </c:pt>
                <c:pt idx="1718">
                  <c:v>6.1</c:v>
                </c:pt>
                <c:pt idx="1719">
                  <c:v>6.3</c:v>
                </c:pt>
                <c:pt idx="1720">
                  <c:v>6</c:v>
                </c:pt>
                <c:pt idx="1721">
                  <c:v>5.3</c:v>
                </c:pt>
                <c:pt idx="1722">
                  <c:v>5.2</c:v>
                </c:pt>
                <c:pt idx="1723">
                  <c:v>5.7</c:v>
                </c:pt>
                <c:pt idx="1724">
                  <c:v>5.9</c:v>
                </c:pt>
                <c:pt idx="1725">
                  <c:v>5.7</c:v>
                </c:pt>
                <c:pt idx="1726">
                  <c:v>5.6</c:v>
                </c:pt>
                <c:pt idx="1727">
                  <c:v>5.7</c:v>
                </c:pt>
                <c:pt idx="1728">
                  <c:v>6.1</c:v>
                </c:pt>
                <c:pt idx="1729">
                  <c:v>5.7</c:v>
                </c:pt>
                <c:pt idx="1730">
                  <c:v>6.1</c:v>
                </c:pt>
                <c:pt idx="1731">
                  <c:v>5.7</c:v>
                </c:pt>
                <c:pt idx="1732">
                  <c:v>5.6</c:v>
                </c:pt>
                <c:pt idx="1733">
                  <c:v>5.4</c:v>
                </c:pt>
                <c:pt idx="1734">
                  <c:v>5.8</c:v>
                </c:pt>
                <c:pt idx="1735">
                  <c:v>5.5</c:v>
                </c:pt>
                <c:pt idx="1736">
                  <c:v>5.5</c:v>
                </c:pt>
                <c:pt idx="1737">
                  <c:v>5.3</c:v>
                </c:pt>
                <c:pt idx="1738">
                  <c:v>5.4</c:v>
                </c:pt>
                <c:pt idx="1739">
                  <c:v>5.7</c:v>
                </c:pt>
                <c:pt idx="1740">
                  <c:v>5.4</c:v>
                </c:pt>
                <c:pt idx="1741">
                  <c:v>5.9</c:v>
                </c:pt>
                <c:pt idx="1742">
                  <c:v>5.0999999999999996</c:v>
                </c:pt>
                <c:pt idx="1743">
                  <c:v>4.9000000000000004</c:v>
                </c:pt>
                <c:pt idx="1744">
                  <c:v>4.7</c:v>
                </c:pt>
                <c:pt idx="1745">
                  <c:v>4.8</c:v>
                </c:pt>
                <c:pt idx="1746">
                  <c:v>4.5999999999999996</c:v>
                </c:pt>
                <c:pt idx="1747">
                  <c:v>4.7</c:v>
                </c:pt>
                <c:pt idx="1748">
                  <c:v>4.5</c:v>
                </c:pt>
                <c:pt idx="1749">
                  <c:v>4.3</c:v>
                </c:pt>
                <c:pt idx="1750">
                  <c:v>4.8</c:v>
                </c:pt>
                <c:pt idx="1751">
                  <c:v>4.7</c:v>
                </c:pt>
                <c:pt idx="1752">
                  <c:v>4.7</c:v>
                </c:pt>
                <c:pt idx="1753">
                  <c:v>5.3</c:v>
                </c:pt>
                <c:pt idx="1754">
                  <c:v>6.6</c:v>
                </c:pt>
                <c:pt idx="1755">
                  <c:v>5.6</c:v>
                </c:pt>
                <c:pt idx="1756">
                  <c:v>5.3</c:v>
                </c:pt>
                <c:pt idx="1757">
                  <c:v>5.5</c:v>
                </c:pt>
                <c:pt idx="1758">
                  <c:v>5.4</c:v>
                </c:pt>
                <c:pt idx="1759">
                  <c:v>5.0999999999999996</c:v>
                </c:pt>
                <c:pt idx="1760">
                  <c:v>5.3</c:v>
                </c:pt>
                <c:pt idx="1761">
                  <c:v>5.0999999999999996</c:v>
                </c:pt>
                <c:pt idx="1762">
                  <c:v>6</c:v>
                </c:pt>
                <c:pt idx="1763">
                  <c:v>6.1</c:v>
                </c:pt>
                <c:pt idx="1764">
                  <c:v>6.1</c:v>
                </c:pt>
                <c:pt idx="1765">
                  <c:v>6.1</c:v>
                </c:pt>
                <c:pt idx="1766">
                  <c:v>5.8</c:v>
                </c:pt>
                <c:pt idx="1767">
                  <c:v>5.8</c:v>
                </c:pt>
                <c:pt idx="1768">
                  <c:v>6</c:v>
                </c:pt>
                <c:pt idx="1769">
                  <c:v>6.1</c:v>
                </c:pt>
                <c:pt idx="1770">
                  <c:v>5.9</c:v>
                </c:pt>
                <c:pt idx="1771">
                  <c:v>5.8</c:v>
                </c:pt>
                <c:pt idx="1772">
                  <c:v>5.9</c:v>
                </c:pt>
                <c:pt idx="1773">
                  <c:v>5.7</c:v>
                </c:pt>
                <c:pt idx="1774">
                  <c:v>5.9</c:v>
                </c:pt>
                <c:pt idx="1775">
                  <c:v>5.7</c:v>
                </c:pt>
                <c:pt idx="1776">
                  <c:v>5.8</c:v>
                </c:pt>
                <c:pt idx="1777">
                  <c:v>5.9</c:v>
                </c:pt>
                <c:pt idx="1778">
                  <c:v>6.3</c:v>
                </c:pt>
                <c:pt idx="1779">
                  <c:v>5.8</c:v>
                </c:pt>
                <c:pt idx="1780">
                  <c:v>5.9</c:v>
                </c:pt>
                <c:pt idx="1781">
                  <c:v>6.1</c:v>
                </c:pt>
                <c:pt idx="1782">
                  <c:v>5.8</c:v>
                </c:pt>
                <c:pt idx="1783">
                  <c:v>5.6</c:v>
                </c:pt>
                <c:pt idx="1784">
                  <c:v>5.7</c:v>
                </c:pt>
                <c:pt idx="1785">
                  <c:v>5.3</c:v>
                </c:pt>
                <c:pt idx="1786">
                  <c:v>4.9000000000000004</c:v>
                </c:pt>
                <c:pt idx="1787">
                  <c:v>5</c:v>
                </c:pt>
                <c:pt idx="1788">
                  <c:v>5.3</c:v>
                </c:pt>
                <c:pt idx="1789">
                  <c:v>5.6</c:v>
                </c:pt>
                <c:pt idx="1790">
                  <c:v>5.5</c:v>
                </c:pt>
                <c:pt idx="1791">
                  <c:v>5.4</c:v>
                </c:pt>
                <c:pt idx="1792">
                  <c:v>5.3</c:v>
                </c:pt>
                <c:pt idx="1793">
                  <c:v>5</c:v>
                </c:pt>
                <c:pt idx="1794">
                  <c:v>4.8</c:v>
                </c:pt>
                <c:pt idx="1795">
                  <c:v>5</c:v>
                </c:pt>
                <c:pt idx="1796">
                  <c:v>4.9000000000000004</c:v>
                </c:pt>
                <c:pt idx="1797">
                  <c:v>5</c:v>
                </c:pt>
                <c:pt idx="1798">
                  <c:v>4.5999999999999996</c:v>
                </c:pt>
                <c:pt idx="1799">
                  <c:v>4.5999999999999996</c:v>
                </c:pt>
                <c:pt idx="1800">
                  <c:v>4.5999999999999996</c:v>
                </c:pt>
                <c:pt idx="1801">
                  <c:v>5</c:v>
                </c:pt>
                <c:pt idx="1802">
                  <c:v>5.3</c:v>
                </c:pt>
                <c:pt idx="1803">
                  <c:v>5.4</c:v>
                </c:pt>
                <c:pt idx="1804">
                  <c:v>4.8</c:v>
                </c:pt>
                <c:pt idx="1805">
                  <c:v>4.9000000000000004</c:v>
                </c:pt>
                <c:pt idx="1806">
                  <c:v>5.0999999999999996</c:v>
                </c:pt>
                <c:pt idx="1807">
                  <c:v>4.9000000000000004</c:v>
                </c:pt>
                <c:pt idx="1808">
                  <c:v>5.3</c:v>
                </c:pt>
                <c:pt idx="1809">
                  <c:v>5.3</c:v>
                </c:pt>
                <c:pt idx="1810">
                  <c:v>5.5</c:v>
                </c:pt>
                <c:pt idx="1811">
                  <c:v>5.0999999999999996</c:v>
                </c:pt>
                <c:pt idx="1812">
                  <c:v>5.2</c:v>
                </c:pt>
                <c:pt idx="1813">
                  <c:v>5.5</c:v>
                </c:pt>
                <c:pt idx="1814">
                  <c:v>5.9</c:v>
                </c:pt>
                <c:pt idx="1815">
                  <c:v>5.9</c:v>
                </c:pt>
                <c:pt idx="1816">
                  <c:v>5.4</c:v>
                </c:pt>
                <c:pt idx="1817">
                  <c:v>5.0999999999999996</c:v>
                </c:pt>
                <c:pt idx="1818">
                  <c:v>4.9000000000000004</c:v>
                </c:pt>
                <c:pt idx="1819">
                  <c:v>4.8</c:v>
                </c:pt>
                <c:pt idx="1820">
                  <c:v>5.0999999999999996</c:v>
                </c:pt>
                <c:pt idx="1821">
                  <c:v>5.5</c:v>
                </c:pt>
                <c:pt idx="1822">
                  <c:v>6.2</c:v>
                </c:pt>
                <c:pt idx="1823">
                  <c:v>6</c:v>
                </c:pt>
                <c:pt idx="1824">
                  <c:v>5.8</c:v>
                </c:pt>
                <c:pt idx="1825">
                  <c:v>5.6</c:v>
                </c:pt>
                <c:pt idx="1826">
                  <c:v>5.5</c:v>
                </c:pt>
                <c:pt idx="1827">
                  <c:v>5.6</c:v>
                </c:pt>
                <c:pt idx="1828">
                  <c:v>5.9</c:v>
                </c:pt>
                <c:pt idx="1829">
                  <c:v>6</c:v>
                </c:pt>
                <c:pt idx="1830">
                  <c:v>5.5</c:v>
                </c:pt>
                <c:pt idx="1831">
                  <c:v>5.3</c:v>
                </c:pt>
                <c:pt idx="1832">
                  <c:v>5.5</c:v>
                </c:pt>
                <c:pt idx="1833">
                  <c:v>5.2</c:v>
                </c:pt>
                <c:pt idx="1834">
                  <c:v>4.9000000000000004</c:v>
                </c:pt>
                <c:pt idx="1835">
                  <c:v>4.7</c:v>
                </c:pt>
                <c:pt idx="1836">
                  <c:v>4.5999999999999996</c:v>
                </c:pt>
                <c:pt idx="1837">
                  <c:v>4.7</c:v>
                </c:pt>
                <c:pt idx="1838">
                  <c:v>4.3</c:v>
                </c:pt>
                <c:pt idx="1839">
                  <c:v>4.8</c:v>
                </c:pt>
                <c:pt idx="1840">
                  <c:v>5.3</c:v>
                </c:pt>
                <c:pt idx="1841">
                  <c:v>5.5</c:v>
                </c:pt>
                <c:pt idx="1842">
                  <c:v>5.6</c:v>
                </c:pt>
                <c:pt idx="1843">
                  <c:v>5.2</c:v>
                </c:pt>
                <c:pt idx="1844">
                  <c:v>4.9000000000000004</c:v>
                </c:pt>
                <c:pt idx="1845">
                  <c:v>5.0999999999999996</c:v>
                </c:pt>
                <c:pt idx="1846">
                  <c:v>5</c:v>
                </c:pt>
                <c:pt idx="1847">
                  <c:v>5.5</c:v>
                </c:pt>
                <c:pt idx="1848">
                  <c:v>5.4</c:v>
                </c:pt>
                <c:pt idx="1849">
                  <c:v>5.8</c:v>
                </c:pt>
                <c:pt idx="1850">
                  <c:v>5.9</c:v>
                </c:pt>
                <c:pt idx="1851">
                  <c:v>5.8</c:v>
                </c:pt>
                <c:pt idx="1852">
                  <c:v>5.9</c:v>
                </c:pt>
                <c:pt idx="1853">
                  <c:v>6.2</c:v>
                </c:pt>
                <c:pt idx="1854">
                  <c:v>5.9</c:v>
                </c:pt>
                <c:pt idx="1855">
                  <c:v>6</c:v>
                </c:pt>
                <c:pt idx="1856">
                  <c:v>6.1</c:v>
                </c:pt>
                <c:pt idx="1857">
                  <c:v>6.8</c:v>
                </c:pt>
                <c:pt idx="1858">
                  <c:v>6.3</c:v>
                </c:pt>
                <c:pt idx="1859">
                  <c:v>5.5</c:v>
                </c:pt>
                <c:pt idx="1860">
                  <c:v>5.4</c:v>
                </c:pt>
                <c:pt idx="1861">
                  <c:v>5.3</c:v>
                </c:pt>
                <c:pt idx="1862">
                  <c:v>5.5</c:v>
                </c:pt>
                <c:pt idx="1863">
                  <c:v>5.9</c:v>
                </c:pt>
                <c:pt idx="1864">
                  <c:v>6</c:v>
                </c:pt>
                <c:pt idx="1865">
                  <c:v>5.6</c:v>
                </c:pt>
                <c:pt idx="1866">
                  <c:v>5.6</c:v>
                </c:pt>
                <c:pt idx="1867">
                  <c:v>6.2</c:v>
                </c:pt>
                <c:pt idx="1868">
                  <c:v>6.7</c:v>
                </c:pt>
                <c:pt idx="1869">
                  <c:v>6.6</c:v>
                </c:pt>
                <c:pt idx="1870">
                  <c:v>6.6</c:v>
                </c:pt>
                <c:pt idx="1871">
                  <c:v>5.9</c:v>
                </c:pt>
                <c:pt idx="1872">
                  <c:v>5.9</c:v>
                </c:pt>
                <c:pt idx="1873">
                  <c:v>5.7</c:v>
                </c:pt>
                <c:pt idx="1874">
                  <c:v>6.1</c:v>
                </c:pt>
                <c:pt idx="1875">
                  <c:v>6</c:v>
                </c:pt>
                <c:pt idx="1876">
                  <c:v>5.9</c:v>
                </c:pt>
                <c:pt idx="1877">
                  <c:v>5.9</c:v>
                </c:pt>
                <c:pt idx="1878">
                  <c:v>5.9</c:v>
                </c:pt>
                <c:pt idx="1879">
                  <c:v>5.9</c:v>
                </c:pt>
                <c:pt idx="1880">
                  <c:v>5.7</c:v>
                </c:pt>
                <c:pt idx="1881">
                  <c:v>5.0999999999999996</c:v>
                </c:pt>
                <c:pt idx="1882">
                  <c:v>5.3</c:v>
                </c:pt>
                <c:pt idx="1883">
                  <c:v>6</c:v>
                </c:pt>
                <c:pt idx="1884">
                  <c:v>6.4</c:v>
                </c:pt>
                <c:pt idx="1885">
                  <c:v>5.9</c:v>
                </c:pt>
                <c:pt idx="1886">
                  <c:v>5.6</c:v>
                </c:pt>
                <c:pt idx="1887">
                  <c:v>5.4</c:v>
                </c:pt>
                <c:pt idx="1888">
                  <c:v>5.3</c:v>
                </c:pt>
                <c:pt idx="1889">
                  <c:v>4.8</c:v>
                </c:pt>
                <c:pt idx="1890">
                  <c:v>5.9</c:v>
                </c:pt>
                <c:pt idx="1891">
                  <c:v>5.7</c:v>
                </c:pt>
                <c:pt idx="1892">
                  <c:v>5.8</c:v>
                </c:pt>
                <c:pt idx="1893">
                  <c:v>5.8</c:v>
                </c:pt>
                <c:pt idx="1894">
                  <c:v>6</c:v>
                </c:pt>
                <c:pt idx="1895">
                  <c:v>5.7</c:v>
                </c:pt>
                <c:pt idx="1896">
                  <c:v>6</c:v>
                </c:pt>
                <c:pt idx="1897">
                  <c:v>5.7</c:v>
                </c:pt>
                <c:pt idx="1898">
                  <c:v>6.1</c:v>
                </c:pt>
                <c:pt idx="1899">
                  <c:v>6.1</c:v>
                </c:pt>
                <c:pt idx="1900">
                  <c:v>6</c:v>
                </c:pt>
                <c:pt idx="1901">
                  <c:v>6.2</c:v>
                </c:pt>
                <c:pt idx="1902">
                  <c:v>5.9</c:v>
                </c:pt>
                <c:pt idx="1903">
                  <c:v>5.7</c:v>
                </c:pt>
                <c:pt idx="1904">
                  <c:v>5.8</c:v>
                </c:pt>
                <c:pt idx="1905">
                  <c:v>5.4</c:v>
                </c:pt>
                <c:pt idx="1906">
                  <c:v>5.9</c:v>
                </c:pt>
                <c:pt idx="1907">
                  <c:v>5.8</c:v>
                </c:pt>
                <c:pt idx="1908">
                  <c:v>6.4</c:v>
                </c:pt>
                <c:pt idx="1909">
                  <c:v>6.3</c:v>
                </c:pt>
                <c:pt idx="1910">
                  <c:v>6.2</c:v>
                </c:pt>
                <c:pt idx="1911">
                  <c:v>5.9</c:v>
                </c:pt>
                <c:pt idx="1912">
                  <c:v>5.3</c:v>
                </c:pt>
                <c:pt idx="1913">
                  <c:v>5.4</c:v>
                </c:pt>
                <c:pt idx="1914">
                  <c:v>5.4</c:v>
                </c:pt>
                <c:pt idx="1915">
                  <c:v>5.6</c:v>
                </c:pt>
                <c:pt idx="1916">
                  <c:v>6.3</c:v>
                </c:pt>
                <c:pt idx="1917">
                  <c:v>5.5</c:v>
                </c:pt>
                <c:pt idx="1918">
                  <c:v>5.8</c:v>
                </c:pt>
                <c:pt idx="1919">
                  <c:v>5.2</c:v>
                </c:pt>
                <c:pt idx="1920">
                  <c:v>5.7</c:v>
                </c:pt>
                <c:pt idx="1921">
                  <c:v>5.2</c:v>
                </c:pt>
                <c:pt idx="1922">
                  <c:v>5.5</c:v>
                </c:pt>
                <c:pt idx="1923">
                  <c:v>5.8</c:v>
                </c:pt>
                <c:pt idx="1924">
                  <c:v>6.1</c:v>
                </c:pt>
                <c:pt idx="1925">
                  <c:v>5.7</c:v>
                </c:pt>
                <c:pt idx="1926">
                  <c:v>5.3</c:v>
                </c:pt>
                <c:pt idx="1927">
                  <c:v>5.3</c:v>
                </c:pt>
                <c:pt idx="1928">
                  <c:v>5.2</c:v>
                </c:pt>
                <c:pt idx="1929">
                  <c:v>5.2</c:v>
                </c:pt>
                <c:pt idx="1930">
                  <c:v>5.7</c:v>
                </c:pt>
                <c:pt idx="1931">
                  <c:v>5.7</c:v>
                </c:pt>
                <c:pt idx="1932">
                  <c:v>5.4</c:v>
                </c:pt>
                <c:pt idx="1933">
                  <c:v>5.0999999999999996</c:v>
                </c:pt>
                <c:pt idx="1934">
                  <c:v>5</c:v>
                </c:pt>
                <c:pt idx="1935">
                  <c:v>5.4</c:v>
                </c:pt>
                <c:pt idx="1936">
                  <c:v>4.9000000000000004</c:v>
                </c:pt>
                <c:pt idx="1937">
                  <c:v>4.8</c:v>
                </c:pt>
                <c:pt idx="1938">
                  <c:v>4.5</c:v>
                </c:pt>
                <c:pt idx="1939">
                  <c:v>4.4000000000000004</c:v>
                </c:pt>
                <c:pt idx="1940">
                  <c:v>4.7</c:v>
                </c:pt>
                <c:pt idx="1941">
                  <c:v>5.3</c:v>
                </c:pt>
                <c:pt idx="1942">
                  <c:v>5.4</c:v>
                </c:pt>
                <c:pt idx="1943">
                  <c:v>5.5</c:v>
                </c:pt>
                <c:pt idx="1944">
                  <c:v>5.6</c:v>
                </c:pt>
                <c:pt idx="1945">
                  <c:v>5.7</c:v>
                </c:pt>
                <c:pt idx="1946">
                  <c:v>5.7</c:v>
                </c:pt>
                <c:pt idx="1947">
                  <c:v>5.8</c:v>
                </c:pt>
                <c:pt idx="1948">
                  <c:v>6.3</c:v>
                </c:pt>
                <c:pt idx="1949">
                  <c:v>5.9</c:v>
                </c:pt>
                <c:pt idx="1950">
                  <c:v>6.2</c:v>
                </c:pt>
                <c:pt idx="1951">
                  <c:v>5.9</c:v>
                </c:pt>
                <c:pt idx="1952">
                  <c:v>5.4</c:v>
                </c:pt>
                <c:pt idx="1953">
                  <c:v>5.3</c:v>
                </c:pt>
                <c:pt idx="1954">
                  <c:v>5.2</c:v>
                </c:pt>
                <c:pt idx="1955">
                  <c:v>5.4</c:v>
                </c:pt>
                <c:pt idx="1956">
                  <c:v>5.3</c:v>
                </c:pt>
                <c:pt idx="1957">
                  <c:v>5</c:v>
                </c:pt>
                <c:pt idx="1958">
                  <c:v>4.8</c:v>
                </c:pt>
                <c:pt idx="1959">
                  <c:v>5.6</c:v>
                </c:pt>
                <c:pt idx="1960">
                  <c:v>5.6</c:v>
                </c:pt>
                <c:pt idx="1961">
                  <c:v>5.3</c:v>
                </c:pt>
                <c:pt idx="1962">
                  <c:v>4.8</c:v>
                </c:pt>
                <c:pt idx="1963">
                  <c:v>4.5</c:v>
                </c:pt>
                <c:pt idx="1964">
                  <c:v>4.5999999999999996</c:v>
                </c:pt>
                <c:pt idx="1965">
                  <c:v>4.9000000000000004</c:v>
                </c:pt>
                <c:pt idx="1966">
                  <c:v>5.9</c:v>
                </c:pt>
                <c:pt idx="1967">
                  <c:v>6.6</c:v>
                </c:pt>
                <c:pt idx="1968">
                  <c:v>6.5</c:v>
                </c:pt>
                <c:pt idx="1969">
                  <c:v>6.4</c:v>
                </c:pt>
                <c:pt idx="1970">
                  <c:v>5.6</c:v>
                </c:pt>
                <c:pt idx="1971">
                  <c:v>5.4</c:v>
                </c:pt>
                <c:pt idx="1972">
                  <c:v>6.3</c:v>
                </c:pt>
                <c:pt idx="1973">
                  <c:v>6.3</c:v>
                </c:pt>
                <c:pt idx="1974">
                  <c:v>6</c:v>
                </c:pt>
                <c:pt idx="1975">
                  <c:v>5.6</c:v>
                </c:pt>
                <c:pt idx="1976">
                  <c:v>5.4</c:v>
                </c:pt>
                <c:pt idx="1977">
                  <c:v>5.4</c:v>
                </c:pt>
                <c:pt idx="1978">
                  <c:v>5.3</c:v>
                </c:pt>
                <c:pt idx="1979">
                  <c:v>5.0999999999999996</c:v>
                </c:pt>
                <c:pt idx="1980">
                  <c:v>4.9000000000000004</c:v>
                </c:pt>
                <c:pt idx="1981">
                  <c:v>4.4000000000000004</c:v>
                </c:pt>
                <c:pt idx="1982">
                  <c:v>5.5</c:v>
                </c:pt>
                <c:pt idx="1983">
                  <c:v>5.6</c:v>
                </c:pt>
                <c:pt idx="1984">
                  <c:v>5.2</c:v>
                </c:pt>
                <c:pt idx="1985">
                  <c:v>4.5</c:v>
                </c:pt>
                <c:pt idx="1986">
                  <c:v>4.0999999999999996</c:v>
                </c:pt>
                <c:pt idx="1987">
                  <c:v>4.4000000000000004</c:v>
                </c:pt>
                <c:pt idx="1988">
                  <c:v>4.3</c:v>
                </c:pt>
                <c:pt idx="1989">
                  <c:v>4.3</c:v>
                </c:pt>
                <c:pt idx="1990">
                  <c:v>4.5</c:v>
                </c:pt>
                <c:pt idx="1991">
                  <c:v>4.4000000000000004</c:v>
                </c:pt>
                <c:pt idx="1992">
                  <c:v>4.4000000000000004</c:v>
                </c:pt>
                <c:pt idx="1993">
                  <c:v>4.8</c:v>
                </c:pt>
                <c:pt idx="1994">
                  <c:v>5.6</c:v>
                </c:pt>
                <c:pt idx="1995">
                  <c:v>5.6</c:v>
                </c:pt>
                <c:pt idx="1996">
                  <c:v>4.9000000000000004</c:v>
                </c:pt>
                <c:pt idx="1997">
                  <c:v>4.5999999999999996</c:v>
                </c:pt>
                <c:pt idx="1998">
                  <c:v>5.6</c:v>
                </c:pt>
                <c:pt idx="1999">
                  <c:v>5.8</c:v>
                </c:pt>
                <c:pt idx="2000">
                  <c:v>6.5</c:v>
                </c:pt>
                <c:pt idx="2001">
                  <c:v>5.8</c:v>
                </c:pt>
                <c:pt idx="2002">
                  <c:v>5</c:v>
                </c:pt>
                <c:pt idx="2003">
                  <c:v>5.9</c:v>
                </c:pt>
                <c:pt idx="2004">
                  <c:v>5.6</c:v>
                </c:pt>
                <c:pt idx="2005">
                  <c:v>5.9</c:v>
                </c:pt>
                <c:pt idx="2006">
                  <c:v>5.5</c:v>
                </c:pt>
                <c:pt idx="2007">
                  <c:v>5.0999999999999996</c:v>
                </c:pt>
                <c:pt idx="2008">
                  <c:v>5.6</c:v>
                </c:pt>
                <c:pt idx="2009">
                  <c:v>5.9</c:v>
                </c:pt>
                <c:pt idx="2010">
                  <c:v>5.5</c:v>
                </c:pt>
                <c:pt idx="2011">
                  <c:v>4.9000000000000004</c:v>
                </c:pt>
                <c:pt idx="2012">
                  <c:v>5.3</c:v>
                </c:pt>
                <c:pt idx="2013">
                  <c:v>5.8</c:v>
                </c:pt>
                <c:pt idx="2014">
                  <c:v>6.7</c:v>
                </c:pt>
                <c:pt idx="2015">
                  <c:v>6.5</c:v>
                </c:pt>
                <c:pt idx="2016">
                  <c:v>6.2</c:v>
                </c:pt>
                <c:pt idx="2017">
                  <c:v>6</c:v>
                </c:pt>
                <c:pt idx="2018">
                  <c:v>5.7</c:v>
                </c:pt>
                <c:pt idx="2019">
                  <c:v>5.9</c:v>
                </c:pt>
                <c:pt idx="2020">
                  <c:v>5.5</c:v>
                </c:pt>
                <c:pt idx="2021">
                  <c:v>5.6</c:v>
                </c:pt>
                <c:pt idx="2022">
                  <c:v>4.8</c:v>
                </c:pt>
                <c:pt idx="2023">
                  <c:v>4.7</c:v>
                </c:pt>
                <c:pt idx="2024">
                  <c:v>5.8</c:v>
                </c:pt>
                <c:pt idx="2025">
                  <c:v>5.7</c:v>
                </c:pt>
                <c:pt idx="2026">
                  <c:v>5.6</c:v>
                </c:pt>
                <c:pt idx="2027">
                  <c:v>5.7</c:v>
                </c:pt>
                <c:pt idx="2028">
                  <c:v>6</c:v>
                </c:pt>
                <c:pt idx="2029">
                  <c:v>5.6</c:v>
                </c:pt>
                <c:pt idx="2030">
                  <c:v>5.8</c:v>
                </c:pt>
                <c:pt idx="2031">
                  <c:v>6</c:v>
                </c:pt>
                <c:pt idx="2032">
                  <c:v>5.8</c:v>
                </c:pt>
                <c:pt idx="2033">
                  <c:v>6.1</c:v>
                </c:pt>
                <c:pt idx="2034">
                  <c:v>5.9</c:v>
                </c:pt>
                <c:pt idx="2035">
                  <c:v>6</c:v>
                </c:pt>
                <c:pt idx="2036">
                  <c:v>5.8</c:v>
                </c:pt>
                <c:pt idx="2037">
                  <c:v>5.0999999999999996</c:v>
                </c:pt>
                <c:pt idx="2038">
                  <c:v>5.5</c:v>
                </c:pt>
                <c:pt idx="2039">
                  <c:v>6.2</c:v>
                </c:pt>
                <c:pt idx="2040">
                  <c:v>6.3</c:v>
                </c:pt>
                <c:pt idx="2041">
                  <c:v>6</c:v>
                </c:pt>
                <c:pt idx="2042">
                  <c:v>5.5</c:v>
                </c:pt>
                <c:pt idx="2043">
                  <c:v>6</c:v>
                </c:pt>
                <c:pt idx="2044">
                  <c:v>6.1</c:v>
                </c:pt>
                <c:pt idx="2045">
                  <c:v>5.9</c:v>
                </c:pt>
                <c:pt idx="2046">
                  <c:v>5.9</c:v>
                </c:pt>
                <c:pt idx="2047">
                  <c:v>5.7</c:v>
                </c:pt>
                <c:pt idx="2048">
                  <c:v>6.2</c:v>
                </c:pt>
                <c:pt idx="2049">
                  <c:v>7.5</c:v>
                </c:pt>
                <c:pt idx="2050">
                  <c:v>6.8</c:v>
                </c:pt>
                <c:pt idx="2051">
                  <c:v>6.7</c:v>
                </c:pt>
                <c:pt idx="2052">
                  <c:v>6.9</c:v>
                </c:pt>
                <c:pt idx="2053">
                  <c:v>6.7</c:v>
                </c:pt>
                <c:pt idx="2054">
                  <c:v>6.7</c:v>
                </c:pt>
                <c:pt idx="2055">
                  <c:v>6.8</c:v>
                </c:pt>
                <c:pt idx="2056">
                  <c:v>6.4</c:v>
                </c:pt>
                <c:pt idx="2057">
                  <c:v>6.8</c:v>
                </c:pt>
                <c:pt idx="2058">
                  <c:v>6.4</c:v>
                </c:pt>
                <c:pt idx="2059">
                  <c:v>6.4</c:v>
                </c:pt>
                <c:pt idx="2060">
                  <c:v>6.3</c:v>
                </c:pt>
                <c:pt idx="2061">
                  <c:v>6.5</c:v>
                </c:pt>
                <c:pt idx="2062">
                  <c:v>6.6</c:v>
                </c:pt>
                <c:pt idx="2063">
                  <c:v>6.4</c:v>
                </c:pt>
                <c:pt idx="2064">
                  <c:v>6.3</c:v>
                </c:pt>
                <c:pt idx="2065">
                  <c:v>5.9</c:v>
                </c:pt>
                <c:pt idx="2066">
                  <c:v>6.6</c:v>
                </c:pt>
                <c:pt idx="2067">
                  <c:v>6.6</c:v>
                </c:pt>
                <c:pt idx="2068">
                  <c:v>6.7</c:v>
                </c:pt>
                <c:pt idx="2069">
                  <c:v>6.6</c:v>
                </c:pt>
                <c:pt idx="2070">
                  <c:v>6.5</c:v>
                </c:pt>
                <c:pt idx="2071">
                  <c:v>7.1</c:v>
                </c:pt>
                <c:pt idx="2072">
                  <c:v>6.9</c:v>
                </c:pt>
                <c:pt idx="2073">
                  <c:v>6.7</c:v>
                </c:pt>
                <c:pt idx="2074">
                  <c:v>5.2</c:v>
                </c:pt>
                <c:pt idx="2075">
                  <c:v>6.4</c:v>
                </c:pt>
                <c:pt idx="2076">
                  <c:v>6.5</c:v>
                </c:pt>
                <c:pt idx="2077">
                  <c:v>6.1</c:v>
                </c:pt>
                <c:pt idx="2078">
                  <c:v>6.1</c:v>
                </c:pt>
                <c:pt idx="2079">
                  <c:v>6</c:v>
                </c:pt>
                <c:pt idx="2080">
                  <c:v>6.1</c:v>
                </c:pt>
                <c:pt idx="2081">
                  <c:v>6.3</c:v>
                </c:pt>
                <c:pt idx="2082">
                  <c:v>5.9</c:v>
                </c:pt>
                <c:pt idx="2083">
                  <c:v>6.2</c:v>
                </c:pt>
                <c:pt idx="2084">
                  <c:v>6.1</c:v>
                </c:pt>
                <c:pt idx="2085">
                  <c:v>6.1</c:v>
                </c:pt>
                <c:pt idx="2086">
                  <c:v>6.1</c:v>
                </c:pt>
                <c:pt idx="2087">
                  <c:v>6</c:v>
                </c:pt>
                <c:pt idx="2088">
                  <c:v>6</c:v>
                </c:pt>
                <c:pt idx="2089">
                  <c:v>5.7</c:v>
                </c:pt>
                <c:pt idx="2090">
                  <c:v>5.6</c:v>
                </c:pt>
                <c:pt idx="2091">
                  <c:v>5.8</c:v>
                </c:pt>
                <c:pt idx="2092">
                  <c:v>5.9</c:v>
                </c:pt>
                <c:pt idx="2093">
                  <c:v>5.6</c:v>
                </c:pt>
                <c:pt idx="2094">
                  <c:v>5.9</c:v>
                </c:pt>
                <c:pt idx="2095">
                  <c:v>5.9</c:v>
                </c:pt>
                <c:pt idx="2096">
                  <c:v>5.9</c:v>
                </c:pt>
                <c:pt idx="2097">
                  <c:v>5.9</c:v>
                </c:pt>
                <c:pt idx="2098">
                  <c:v>5.8</c:v>
                </c:pt>
                <c:pt idx="2099">
                  <c:v>6.1</c:v>
                </c:pt>
                <c:pt idx="2100">
                  <c:v>6</c:v>
                </c:pt>
                <c:pt idx="2101">
                  <c:v>5.7</c:v>
                </c:pt>
                <c:pt idx="2102">
                  <c:v>5.6</c:v>
                </c:pt>
                <c:pt idx="2103">
                  <c:v>5.5</c:v>
                </c:pt>
                <c:pt idx="2104">
                  <c:v>5.5</c:v>
                </c:pt>
                <c:pt idx="2105">
                  <c:v>5.5</c:v>
                </c:pt>
                <c:pt idx="2106">
                  <c:v>5.6</c:v>
                </c:pt>
                <c:pt idx="2107">
                  <c:v>5.6</c:v>
                </c:pt>
                <c:pt idx="2108">
                  <c:v>5.3</c:v>
                </c:pt>
                <c:pt idx="2109">
                  <c:v>5.4</c:v>
                </c:pt>
                <c:pt idx="2110">
                  <c:v>5.4</c:v>
                </c:pt>
                <c:pt idx="2111">
                  <c:v>5.6</c:v>
                </c:pt>
                <c:pt idx="2112">
                  <c:v>5.8</c:v>
                </c:pt>
                <c:pt idx="2113">
                  <c:v>5.5</c:v>
                </c:pt>
                <c:pt idx="2114">
                  <c:v>5.6</c:v>
                </c:pt>
                <c:pt idx="2115">
                  <c:v>5.4</c:v>
                </c:pt>
                <c:pt idx="2116">
                  <c:v>5.7</c:v>
                </c:pt>
                <c:pt idx="2117">
                  <c:v>5.7</c:v>
                </c:pt>
                <c:pt idx="2118">
                  <c:v>5.7</c:v>
                </c:pt>
                <c:pt idx="2119">
                  <c:v>5.8</c:v>
                </c:pt>
                <c:pt idx="2120">
                  <c:v>5.9</c:v>
                </c:pt>
                <c:pt idx="2121">
                  <c:v>6.4</c:v>
                </c:pt>
                <c:pt idx="2122">
                  <c:v>6.1</c:v>
                </c:pt>
                <c:pt idx="2123">
                  <c:v>5.8</c:v>
                </c:pt>
                <c:pt idx="2124">
                  <c:v>5.8</c:v>
                </c:pt>
                <c:pt idx="2125">
                  <c:v>5.7</c:v>
                </c:pt>
                <c:pt idx="2126">
                  <c:v>6</c:v>
                </c:pt>
                <c:pt idx="2127">
                  <c:v>6.3</c:v>
                </c:pt>
                <c:pt idx="2128">
                  <c:v>6.1</c:v>
                </c:pt>
                <c:pt idx="2129">
                  <c:v>6.1</c:v>
                </c:pt>
                <c:pt idx="2130">
                  <c:v>6.2</c:v>
                </c:pt>
                <c:pt idx="2131">
                  <c:v>6.2</c:v>
                </c:pt>
                <c:pt idx="2132">
                  <c:v>6.2</c:v>
                </c:pt>
                <c:pt idx="2133">
                  <c:v>5.8</c:v>
                </c:pt>
                <c:pt idx="2134">
                  <c:v>6</c:v>
                </c:pt>
                <c:pt idx="2135">
                  <c:v>5.9</c:v>
                </c:pt>
                <c:pt idx="2136">
                  <c:v>5.9</c:v>
                </c:pt>
                <c:pt idx="2137">
                  <c:v>5.8</c:v>
                </c:pt>
                <c:pt idx="2138">
                  <c:v>5.9</c:v>
                </c:pt>
                <c:pt idx="2139">
                  <c:v>5.7</c:v>
                </c:pt>
                <c:pt idx="2140">
                  <c:v>5.9</c:v>
                </c:pt>
                <c:pt idx="2141">
                  <c:v>5.7</c:v>
                </c:pt>
                <c:pt idx="2142">
                  <c:v>6</c:v>
                </c:pt>
                <c:pt idx="2143">
                  <c:v>6.2</c:v>
                </c:pt>
                <c:pt idx="2144">
                  <c:v>6.4</c:v>
                </c:pt>
                <c:pt idx="2145">
                  <c:v>6.4</c:v>
                </c:pt>
                <c:pt idx="2146">
                  <c:v>5.9</c:v>
                </c:pt>
                <c:pt idx="2147">
                  <c:v>6.2</c:v>
                </c:pt>
                <c:pt idx="2148">
                  <c:v>5.8</c:v>
                </c:pt>
                <c:pt idx="2149">
                  <c:v>6.2</c:v>
                </c:pt>
                <c:pt idx="2150">
                  <c:v>6.1</c:v>
                </c:pt>
                <c:pt idx="2151">
                  <c:v>5.9</c:v>
                </c:pt>
                <c:pt idx="2152">
                  <c:v>6.2</c:v>
                </c:pt>
                <c:pt idx="2153">
                  <c:v>6.3</c:v>
                </c:pt>
                <c:pt idx="2154">
                  <c:v>6.1</c:v>
                </c:pt>
                <c:pt idx="2155">
                  <c:v>5.7</c:v>
                </c:pt>
                <c:pt idx="2156">
                  <c:v>5.8</c:v>
                </c:pt>
                <c:pt idx="2157">
                  <c:v>6.2</c:v>
                </c:pt>
                <c:pt idx="2158">
                  <c:v>5.9</c:v>
                </c:pt>
                <c:pt idx="2159">
                  <c:v>6</c:v>
                </c:pt>
                <c:pt idx="2160">
                  <c:v>5.8</c:v>
                </c:pt>
                <c:pt idx="2161">
                  <c:v>6.4</c:v>
                </c:pt>
                <c:pt idx="2162">
                  <c:v>6.3</c:v>
                </c:pt>
                <c:pt idx="2163">
                  <c:v>5.8</c:v>
                </c:pt>
                <c:pt idx="2164">
                  <c:v>5.9</c:v>
                </c:pt>
                <c:pt idx="2165">
                  <c:v>5.8</c:v>
                </c:pt>
                <c:pt idx="2166">
                  <c:v>6.1</c:v>
                </c:pt>
                <c:pt idx="2167">
                  <c:v>5.9</c:v>
                </c:pt>
                <c:pt idx="2168">
                  <c:v>5.7</c:v>
                </c:pt>
                <c:pt idx="2169">
                  <c:v>5.6</c:v>
                </c:pt>
                <c:pt idx="2170">
                  <c:v>5.8</c:v>
                </c:pt>
                <c:pt idx="2171">
                  <c:v>5.8</c:v>
                </c:pt>
                <c:pt idx="2172">
                  <c:v>5.8</c:v>
                </c:pt>
                <c:pt idx="2173">
                  <c:v>5.8</c:v>
                </c:pt>
                <c:pt idx="2174">
                  <c:v>6</c:v>
                </c:pt>
                <c:pt idx="2175">
                  <c:v>5.7</c:v>
                </c:pt>
                <c:pt idx="2176">
                  <c:v>5.7</c:v>
                </c:pt>
                <c:pt idx="2177">
                  <c:v>5.5</c:v>
                </c:pt>
                <c:pt idx="2178">
                  <c:v>5.6</c:v>
                </c:pt>
                <c:pt idx="2179">
                  <c:v>5.6</c:v>
                </c:pt>
                <c:pt idx="2180">
                  <c:v>6.1</c:v>
                </c:pt>
                <c:pt idx="2181">
                  <c:v>5.3</c:v>
                </c:pt>
                <c:pt idx="2182">
                  <c:v>5.8</c:v>
                </c:pt>
                <c:pt idx="2183">
                  <c:v>5.9</c:v>
                </c:pt>
                <c:pt idx="2184">
                  <c:v>5.5</c:v>
                </c:pt>
                <c:pt idx="2185">
                  <c:v>5.5</c:v>
                </c:pt>
                <c:pt idx="2186">
                  <c:v>5.6</c:v>
                </c:pt>
                <c:pt idx="2187">
                  <c:v>6</c:v>
                </c:pt>
                <c:pt idx="2188">
                  <c:v>6.7</c:v>
                </c:pt>
                <c:pt idx="2189">
                  <c:v>6.8</c:v>
                </c:pt>
                <c:pt idx="2190">
                  <c:v>6.6</c:v>
                </c:pt>
                <c:pt idx="2191">
                  <c:v>6.5</c:v>
                </c:pt>
                <c:pt idx="2192">
                  <c:v>6.6</c:v>
                </c:pt>
                <c:pt idx="2193">
                  <c:v>6.6</c:v>
                </c:pt>
                <c:pt idx="2194">
                  <c:v>6.5</c:v>
                </c:pt>
                <c:pt idx="2195">
                  <c:v>6.5</c:v>
                </c:pt>
                <c:pt idx="2196">
                  <c:v>6.1</c:v>
                </c:pt>
                <c:pt idx="2197">
                  <c:v>6.4</c:v>
                </c:pt>
                <c:pt idx="2198">
                  <c:v>6.6</c:v>
                </c:pt>
                <c:pt idx="2199">
                  <c:v>6.4</c:v>
                </c:pt>
                <c:pt idx="2200">
                  <c:v>6.5</c:v>
                </c:pt>
                <c:pt idx="2201">
                  <c:v>5.9</c:v>
                </c:pt>
                <c:pt idx="2202">
                  <c:v>6</c:v>
                </c:pt>
                <c:pt idx="2203">
                  <c:v>6.3</c:v>
                </c:pt>
                <c:pt idx="2204">
                  <c:v>6</c:v>
                </c:pt>
                <c:pt idx="2205">
                  <c:v>5.8</c:v>
                </c:pt>
                <c:pt idx="2206">
                  <c:v>6.1</c:v>
                </c:pt>
                <c:pt idx="2207">
                  <c:v>5.9</c:v>
                </c:pt>
                <c:pt idx="2208">
                  <c:v>5.8</c:v>
                </c:pt>
                <c:pt idx="2209">
                  <c:v>5.3</c:v>
                </c:pt>
                <c:pt idx="2210">
                  <c:v>5.8</c:v>
                </c:pt>
                <c:pt idx="2211">
                  <c:v>6.4</c:v>
                </c:pt>
                <c:pt idx="2212">
                  <c:v>6</c:v>
                </c:pt>
                <c:pt idx="2213">
                  <c:v>6.2</c:v>
                </c:pt>
                <c:pt idx="2214">
                  <c:v>6.4</c:v>
                </c:pt>
                <c:pt idx="2215">
                  <c:v>6.4</c:v>
                </c:pt>
                <c:pt idx="2216">
                  <c:v>6.3</c:v>
                </c:pt>
                <c:pt idx="2217">
                  <c:v>6.6</c:v>
                </c:pt>
                <c:pt idx="2218">
                  <c:v>6.2</c:v>
                </c:pt>
                <c:pt idx="2219">
                  <c:v>6.1</c:v>
                </c:pt>
                <c:pt idx="2220">
                  <c:v>6</c:v>
                </c:pt>
                <c:pt idx="2221">
                  <c:v>6.1</c:v>
                </c:pt>
                <c:pt idx="2222">
                  <c:v>6.3</c:v>
                </c:pt>
                <c:pt idx="2223">
                  <c:v>6.6</c:v>
                </c:pt>
                <c:pt idx="2224">
                  <c:v>6.4</c:v>
                </c:pt>
                <c:pt idx="2225">
                  <c:v>6</c:v>
                </c:pt>
                <c:pt idx="2226">
                  <c:v>5.9</c:v>
                </c:pt>
                <c:pt idx="2227">
                  <c:v>6.5</c:v>
                </c:pt>
                <c:pt idx="2228">
                  <c:v>6.2</c:v>
                </c:pt>
                <c:pt idx="2229">
                  <c:v>6.1</c:v>
                </c:pt>
                <c:pt idx="2230">
                  <c:v>5.7</c:v>
                </c:pt>
                <c:pt idx="2231">
                  <c:v>5.9</c:v>
                </c:pt>
                <c:pt idx="2232">
                  <c:v>6</c:v>
                </c:pt>
                <c:pt idx="2233">
                  <c:v>6.4</c:v>
                </c:pt>
                <c:pt idx="2234">
                  <c:v>6.4</c:v>
                </c:pt>
                <c:pt idx="2235">
                  <c:v>6.3</c:v>
                </c:pt>
                <c:pt idx="2236">
                  <c:v>6.8</c:v>
                </c:pt>
                <c:pt idx="2237">
                  <c:v>6.6</c:v>
                </c:pt>
                <c:pt idx="2238">
                  <c:v>6.6</c:v>
                </c:pt>
                <c:pt idx="2239">
                  <c:v>6.6</c:v>
                </c:pt>
                <c:pt idx="2240">
                  <c:v>6.4</c:v>
                </c:pt>
                <c:pt idx="2241">
                  <c:v>6.4</c:v>
                </c:pt>
                <c:pt idx="2242">
                  <c:v>6.2</c:v>
                </c:pt>
                <c:pt idx="2243">
                  <c:v>6.3</c:v>
                </c:pt>
                <c:pt idx="2244">
                  <c:v>5.8</c:v>
                </c:pt>
                <c:pt idx="2245">
                  <c:v>6.2</c:v>
                </c:pt>
                <c:pt idx="2246">
                  <c:v>6.3</c:v>
                </c:pt>
                <c:pt idx="2247">
                  <c:v>6.1</c:v>
                </c:pt>
                <c:pt idx="2248">
                  <c:v>6.2</c:v>
                </c:pt>
                <c:pt idx="2249">
                  <c:v>6.5</c:v>
                </c:pt>
                <c:pt idx="2250">
                  <c:v>6.6</c:v>
                </c:pt>
                <c:pt idx="2251">
                  <c:v>6.5</c:v>
                </c:pt>
                <c:pt idx="2252">
                  <c:v>6.3</c:v>
                </c:pt>
                <c:pt idx="2253">
                  <c:v>6.4</c:v>
                </c:pt>
                <c:pt idx="2254">
                  <c:v>6</c:v>
                </c:pt>
                <c:pt idx="2255">
                  <c:v>6.1</c:v>
                </c:pt>
                <c:pt idx="2256">
                  <c:v>6.1</c:v>
                </c:pt>
                <c:pt idx="2257">
                  <c:v>6.4</c:v>
                </c:pt>
                <c:pt idx="2258">
                  <c:v>6.2</c:v>
                </c:pt>
                <c:pt idx="2259">
                  <c:v>6.2</c:v>
                </c:pt>
                <c:pt idx="2260">
                  <c:v>6.1</c:v>
                </c:pt>
                <c:pt idx="2261">
                  <c:v>5.9</c:v>
                </c:pt>
                <c:pt idx="2262">
                  <c:v>5.5</c:v>
                </c:pt>
                <c:pt idx="2263">
                  <c:v>5.8</c:v>
                </c:pt>
                <c:pt idx="2264">
                  <c:v>5.8</c:v>
                </c:pt>
                <c:pt idx="2265">
                  <c:v>5.8</c:v>
                </c:pt>
                <c:pt idx="2266">
                  <c:v>6.1</c:v>
                </c:pt>
                <c:pt idx="2267">
                  <c:v>6.4</c:v>
                </c:pt>
                <c:pt idx="2268">
                  <c:v>6.7</c:v>
                </c:pt>
                <c:pt idx="2269">
                  <c:v>6.6</c:v>
                </c:pt>
                <c:pt idx="2270">
                  <c:v>5.7</c:v>
                </c:pt>
                <c:pt idx="2271">
                  <c:v>5.5</c:v>
                </c:pt>
                <c:pt idx="2272">
                  <c:v>5.6</c:v>
                </c:pt>
                <c:pt idx="2273">
                  <c:v>5.6</c:v>
                </c:pt>
                <c:pt idx="2274">
                  <c:v>5.6</c:v>
                </c:pt>
                <c:pt idx="2275">
                  <c:v>6</c:v>
                </c:pt>
                <c:pt idx="2276">
                  <c:v>5.6</c:v>
                </c:pt>
                <c:pt idx="2277">
                  <c:v>5.8</c:v>
                </c:pt>
                <c:pt idx="2278">
                  <c:v>5.7</c:v>
                </c:pt>
                <c:pt idx="2279">
                  <c:v>6.1</c:v>
                </c:pt>
                <c:pt idx="2280">
                  <c:v>6.2</c:v>
                </c:pt>
                <c:pt idx="2281">
                  <c:v>6</c:v>
                </c:pt>
                <c:pt idx="2282">
                  <c:v>6.5</c:v>
                </c:pt>
                <c:pt idx="2283">
                  <c:v>6.5</c:v>
                </c:pt>
                <c:pt idx="2284">
                  <c:v>6.3</c:v>
                </c:pt>
                <c:pt idx="2285">
                  <c:v>6.1</c:v>
                </c:pt>
                <c:pt idx="2286">
                  <c:v>5.9</c:v>
                </c:pt>
                <c:pt idx="2287">
                  <c:v>6.1</c:v>
                </c:pt>
                <c:pt idx="2288">
                  <c:v>6</c:v>
                </c:pt>
                <c:pt idx="2289">
                  <c:v>5.9</c:v>
                </c:pt>
                <c:pt idx="2290">
                  <c:v>6.1</c:v>
                </c:pt>
                <c:pt idx="2291">
                  <c:v>5.8</c:v>
                </c:pt>
                <c:pt idx="2292">
                  <c:v>5.9</c:v>
                </c:pt>
                <c:pt idx="2293">
                  <c:v>6.3</c:v>
                </c:pt>
                <c:pt idx="2294">
                  <c:v>6.8</c:v>
                </c:pt>
                <c:pt idx="2295">
                  <c:v>6.8</c:v>
                </c:pt>
                <c:pt idx="2296">
                  <c:v>6.8</c:v>
                </c:pt>
                <c:pt idx="2297">
                  <c:v>6.8</c:v>
                </c:pt>
                <c:pt idx="2298">
                  <c:v>5.4</c:v>
                </c:pt>
                <c:pt idx="2299">
                  <c:v>5.6</c:v>
                </c:pt>
                <c:pt idx="2300">
                  <c:v>5.8</c:v>
                </c:pt>
                <c:pt idx="2301">
                  <c:v>5.5</c:v>
                </c:pt>
                <c:pt idx="2302">
                  <c:v>5.7</c:v>
                </c:pt>
                <c:pt idx="2303">
                  <c:v>5.9</c:v>
                </c:pt>
                <c:pt idx="2304">
                  <c:v>5.2</c:v>
                </c:pt>
                <c:pt idx="2305">
                  <c:v>5.3</c:v>
                </c:pt>
                <c:pt idx="2306">
                  <c:v>5.0999999999999996</c:v>
                </c:pt>
                <c:pt idx="2307">
                  <c:v>5</c:v>
                </c:pt>
                <c:pt idx="2308">
                  <c:v>4.9000000000000004</c:v>
                </c:pt>
                <c:pt idx="2309">
                  <c:v>4.9000000000000004</c:v>
                </c:pt>
                <c:pt idx="2310">
                  <c:v>5.3</c:v>
                </c:pt>
                <c:pt idx="2311">
                  <c:v>5.6</c:v>
                </c:pt>
                <c:pt idx="2312">
                  <c:v>5.9</c:v>
                </c:pt>
                <c:pt idx="2313">
                  <c:v>5.9</c:v>
                </c:pt>
                <c:pt idx="2314">
                  <c:v>6</c:v>
                </c:pt>
                <c:pt idx="2315">
                  <c:v>5.6</c:v>
                </c:pt>
                <c:pt idx="2316">
                  <c:v>5.0999999999999996</c:v>
                </c:pt>
                <c:pt idx="2317">
                  <c:v>4.9000000000000004</c:v>
                </c:pt>
                <c:pt idx="2318">
                  <c:v>5.0999999999999996</c:v>
                </c:pt>
                <c:pt idx="2319">
                  <c:v>5.2</c:v>
                </c:pt>
                <c:pt idx="2320">
                  <c:v>5.7</c:v>
                </c:pt>
                <c:pt idx="2321">
                  <c:v>5.9</c:v>
                </c:pt>
                <c:pt idx="2322">
                  <c:v>6</c:v>
                </c:pt>
                <c:pt idx="2323">
                  <c:v>6.4</c:v>
                </c:pt>
                <c:pt idx="2324">
                  <c:v>6</c:v>
                </c:pt>
                <c:pt idx="2325">
                  <c:v>5.8</c:v>
                </c:pt>
                <c:pt idx="2326">
                  <c:v>5.8</c:v>
                </c:pt>
                <c:pt idx="2327">
                  <c:v>5.6</c:v>
                </c:pt>
                <c:pt idx="2328">
                  <c:v>5.2</c:v>
                </c:pt>
                <c:pt idx="2329">
                  <c:v>5.6</c:v>
                </c:pt>
                <c:pt idx="2330">
                  <c:v>5.5</c:v>
                </c:pt>
                <c:pt idx="2331">
                  <c:v>5.6</c:v>
                </c:pt>
                <c:pt idx="2332">
                  <c:v>5.7</c:v>
                </c:pt>
                <c:pt idx="2333">
                  <c:v>5.9</c:v>
                </c:pt>
                <c:pt idx="2334">
                  <c:v>5.9</c:v>
                </c:pt>
                <c:pt idx="2335">
                  <c:v>5.8</c:v>
                </c:pt>
                <c:pt idx="2336">
                  <c:v>5.7</c:v>
                </c:pt>
                <c:pt idx="2337">
                  <c:v>5.7</c:v>
                </c:pt>
                <c:pt idx="2338">
                  <c:v>6</c:v>
                </c:pt>
                <c:pt idx="2339">
                  <c:v>5.8</c:v>
                </c:pt>
                <c:pt idx="2340">
                  <c:v>5.7</c:v>
                </c:pt>
                <c:pt idx="2341">
                  <c:v>5.7</c:v>
                </c:pt>
                <c:pt idx="2342">
                  <c:v>6.1</c:v>
                </c:pt>
                <c:pt idx="2343">
                  <c:v>5.9</c:v>
                </c:pt>
                <c:pt idx="2344">
                  <c:v>5.8</c:v>
                </c:pt>
                <c:pt idx="2345">
                  <c:v>5.8</c:v>
                </c:pt>
                <c:pt idx="2346">
                  <c:v>6</c:v>
                </c:pt>
                <c:pt idx="2347">
                  <c:v>6</c:v>
                </c:pt>
                <c:pt idx="2348">
                  <c:v>6.1</c:v>
                </c:pt>
                <c:pt idx="2349">
                  <c:v>6.2</c:v>
                </c:pt>
                <c:pt idx="2350">
                  <c:v>5.8</c:v>
                </c:pt>
                <c:pt idx="2351">
                  <c:v>6</c:v>
                </c:pt>
                <c:pt idx="2352">
                  <c:v>6.2</c:v>
                </c:pt>
                <c:pt idx="2353">
                  <c:v>6.2</c:v>
                </c:pt>
                <c:pt idx="2354">
                  <c:v>6</c:v>
                </c:pt>
                <c:pt idx="2355">
                  <c:v>6.2</c:v>
                </c:pt>
                <c:pt idx="2356">
                  <c:v>6.2</c:v>
                </c:pt>
                <c:pt idx="2357">
                  <c:v>6.5</c:v>
                </c:pt>
                <c:pt idx="2358">
                  <c:v>6.4</c:v>
                </c:pt>
                <c:pt idx="2359">
                  <c:v>5.9</c:v>
                </c:pt>
                <c:pt idx="2360">
                  <c:v>6.3</c:v>
                </c:pt>
                <c:pt idx="2361">
                  <c:v>6</c:v>
                </c:pt>
                <c:pt idx="2362">
                  <c:v>5.9</c:v>
                </c:pt>
                <c:pt idx="2363">
                  <c:v>5.8</c:v>
                </c:pt>
                <c:pt idx="2364">
                  <c:v>6</c:v>
                </c:pt>
                <c:pt idx="2365">
                  <c:v>5.6</c:v>
                </c:pt>
                <c:pt idx="2366">
                  <c:v>5.9</c:v>
                </c:pt>
                <c:pt idx="2367">
                  <c:v>5.9</c:v>
                </c:pt>
                <c:pt idx="2368">
                  <c:v>5.6</c:v>
                </c:pt>
                <c:pt idx="2369">
                  <c:v>6</c:v>
                </c:pt>
                <c:pt idx="2370">
                  <c:v>6</c:v>
                </c:pt>
                <c:pt idx="2371">
                  <c:v>5.8</c:v>
                </c:pt>
                <c:pt idx="2372">
                  <c:v>5.8</c:v>
                </c:pt>
                <c:pt idx="2373">
                  <c:v>5.7</c:v>
                </c:pt>
                <c:pt idx="2374">
                  <c:v>5.7</c:v>
                </c:pt>
                <c:pt idx="2375">
                  <c:v>5.5</c:v>
                </c:pt>
                <c:pt idx="2376">
                  <c:v>5.9</c:v>
                </c:pt>
                <c:pt idx="2377">
                  <c:v>6.1</c:v>
                </c:pt>
                <c:pt idx="2378">
                  <c:v>6.2</c:v>
                </c:pt>
                <c:pt idx="2379">
                  <c:v>6.2</c:v>
                </c:pt>
                <c:pt idx="2380">
                  <c:v>6</c:v>
                </c:pt>
                <c:pt idx="2381">
                  <c:v>6.1</c:v>
                </c:pt>
                <c:pt idx="2382">
                  <c:v>5.7</c:v>
                </c:pt>
                <c:pt idx="2383">
                  <c:v>6.2</c:v>
                </c:pt>
                <c:pt idx="2384">
                  <c:v>6.1</c:v>
                </c:pt>
                <c:pt idx="2385">
                  <c:v>6.2</c:v>
                </c:pt>
                <c:pt idx="2386">
                  <c:v>6.4</c:v>
                </c:pt>
                <c:pt idx="2387">
                  <c:v>6.5</c:v>
                </c:pt>
                <c:pt idx="2388">
                  <c:v>6.1</c:v>
                </c:pt>
                <c:pt idx="2389">
                  <c:v>6</c:v>
                </c:pt>
                <c:pt idx="2390">
                  <c:v>6.1</c:v>
                </c:pt>
                <c:pt idx="2391">
                  <c:v>6.1</c:v>
                </c:pt>
                <c:pt idx="2392">
                  <c:v>5.9</c:v>
                </c:pt>
                <c:pt idx="2393">
                  <c:v>6.3</c:v>
                </c:pt>
                <c:pt idx="2394">
                  <c:v>6.3</c:v>
                </c:pt>
                <c:pt idx="2395">
                  <c:v>6.1</c:v>
                </c:pt>
                <c:pt idx="2396">
                  <c:v>6</c:v>
                </c:pt>
                <c:pt idx="2397">
                  <c:v>6.1</c:v>
                </c:pt>
                <c:pt idx="2398">
                  <c:v>6</c:v>
                </c:pt>
                <c:pt idx="2399">
                  <c:v>6.2</c:v>
                </c:pt>
                <c:pt idx="2400">
                  <c:v>6</c:v>
                </c:pt>
                <c:pt idx="2401">
                  <c:v>6.2</c:v>
                </c:pt>
                <c:pt idx="2402">
                  <c:v>5.9</c:v>
                </c:pt>
                <c:pt idx="2403">
                  <c:v>5.6</c:v>
                </c:pt>
                <c:pt idx="2404">
                  <c:v>5.8</c:v>
                </c:pt>
                <c:pt idx="2405">
                  <c:v>5.7</c:v>
                </c:pt>
                <c:pt idx="2406">
                  <c:v>5.6</c:v>
                </c:pt>
                <c:pt idx="2407">
                  <c:v>5.7</c:v>
                </c:pt>
                <c:pt idx="2408">
                  <c:v>5.8</c:v>
                </c:pt>
                <c:pt idx="2409">
                  <c:v>5.3</c:v>
                </c:pt>
                <c:pt idx="2410">
                  <c:v>5.6</c:v>
                </c:pt>
                <c:pt idx="2411">
                  <c:v>5.7</c:v>
                </c:pt>
                <c:pt idx="2412">
                  <c:v>5.6</c:v>
                </c:pt>
                <c:pt idx="2413">
                  <c:v>5.6</c:v>
                </c:pt>
                <c:pt idx="2414">
                  <c:v>5.4</c:v>
                </c:pt>
                <c:pt idx="2415">
                  <c:v>5.7</c:v>
                </c:pt>
                <c:pt idx="2416">
                  <c:v>5.5</c:v>
                </c:pt>
                <c:pt idx="2417">
                  <c:v>5.7</c:v>
                </c:pt>
                <c:pt idx="2418">
                  <c:v>5.5</c:v>
                </c:pt>
                <c:pt idx="2419">
                  <c:v>5.5</c:v>
                </c:pt>
                <c:pt idx="2420">
                  <c:v>5.7</c:v>
                </c:pt>
                <c:pt idx="2421">
                  <c:v>5.5</c:v>
                </c:pt>
                <c:pt idx="2422">
                  <c:v>5.5</c:v>
                </c:pt>
                <c:pt idx="2423">
                  <c:v>5.5</c:v>
                </c:pt>
                <c:pt idx="2424">
                  <c:v>5.6</c:v>
                </c:pt>
                <c:pt idx="2425">
                  <c:v>5.6</c:v>
                </c:pt>
                <c:pt idx="2426">
                  <c:v>5.4</c:v>
                </c:pt>
                <c:pt idx="2427">
                  <c:v>5.6</c:v>
                </c:pt>
                <c:pt idx="2428">
                  <c:v>5.4</c:v>
                </c:pt>
                <c:pt idx="2429">
                  <c:v>5.4</c:v>
                </c:pt>
                <c:pt idx="2430">
                  <c:v>5.2</c:v>
                </c:pt>
                <c:pt idx="2431">
                  <c:v>5.2</c:v>
                </c:pt>
                <c:pt idx="2432">
                  <c:v>5.2</c:v>
                </c:pt>
                <c:pt idx="2433">
                  <c:v>5</c:v>
                </c:pt>
                <c:pt idx="2434">
                  <c:v>5.7</c:v>
                </c:pt>
                <c:pt idx="2435">
                  <c:v>5.6</c:v>
                </c:pt>
                <c:pt idx="2436">
                  <c:v>5.5</c:v>
                </c:pt>
                <c:pt idx="2437">
                  <c:v>5.5</c:v>
                </c:pt>
                <c:pt idx="2438">
                  <c:v>5.5</c:v>
                </c:pt>
                <c:pt idx="2439">
                  <c:v>5.5</c:v>
                </c:pt>
                <c:pt idx="2440">
                  <c:v>5.3</c:v>
                </c:pt>
                <c:pt idx="2441">
                  <c:v>5.4</c:v>
                </c:pt>
                <c:pt idx="2442">
                  <c:v>5.8</c:v>
                </c:pt>
                <c:pt idx="2443">
                  <c:v>5.4</c:v>
                </c:pt>
                <c:pt idx="2444">
                  <c:v>5.3</c:v>
                </c:pt>
                <c:pt idx="2445">
                  <c:v>5.3</c:v>
                </c:pt>
                <c:pt idx="2446">
                  <c:v>5.3</c:v>
                </c:pt>
                <c:pt idx="2447">
                  <c:v>4.7</c:v>
                </c:pt>
                <c:pt idx="2448">
                  <c:v>4.2</c:v>
                </c:pt>
                <c:pt idx="2449">
                  <c:v>4.5</c:v>
                </c:pt>
                <c:pt idx="2450">
                  <c:v>4.8</c:v>
                </c:pt>
                <c:pt idx="2451">
                  <c:v>4.8</c:v>
                </c:pt>
                <c:pt idx="2452">
                  <c:v>4.7</c:v>
                </c:pt>
                <c:pt idx="2453">
                  <c:v>4.7</c:v>
                </c:pt>
                <c:pt idx="2454">
                  <c:v>4.7</c:v>
                </c:pt>
                <c:pt idx="2455">
                  <c:v>5.2</c:v>
                </c:pt>
                <c:pt idx="2456">
                  <c:v>5.6</c:v>
                </c:pt>
                <c:pt idx="2457">
                  <c:v>5.5</c:v>
                </c:pt>
                <c:pt idx="2458">
                  <c:v>5.5</c:v>
                </c:pt>
                <c:pt idx="2459">
                  <c:v>5.8</c:v>
                </c:pt>
                <c:pt idx="2460">
                  <c:v>5.6</c:v>
                </c:pt>
                <c:pt idx="2461">
                  <c:v>5.5</c:v>
                </c:pt>
                <c:pt idx="2462">
                  <c:v>5.8</c:v>
                </c:pt>
                <c:pt idx="2463">
                  <c:v>5.5</c:v>
                </c:pt>
                <c:pt idx="2464">
                  <c:v>5.6</c:v>
                </c:pt>
                <c:pt idx="2465">
                  <c:v>5.3</c:v>
                </c:pt>
                <c:pt idx="2466">
                  <c:v>5.6</c:v>
                </c:pt>
                <c:pt idx="2467">
                  <c:v>5.4</c:v>
                </c:pt>
                <c:pt idx="2468">
                  <c:v>5.6</c:v>
                </c:pt>
                <c:pt idx="2469">
                  <c:v>5.7</c:v>
                </c:pt>
                <c:pt idx="2470">
                  <c:v>5.3</c:v>
                </c:pt>
                <c:pt idx="2471">
                  <c:v>5.0999999999999996</c:v>
                </c:pt>
                <c:pt idx="2472">
                  <c:v>5.4</c:v>
                </c:pt>
                <c:pt idx="2473">
                  <c:v>5.0999999999999996</c:v>
                </c:pt>
                <c:pt idx="2474">
                  <c:v>5.2</c:v>
                </c:pt>
                <c:pt idx="2475">
                  <c:v>5.6</c:v>
                </c:pt>
                <c:pt idx="2476">
                  <c:v>5.7</c:v>
                </c:pt>
                <c:pt idx="2477">
                  <c:v>5.8</c:v>
                </c:pt>
                <c:pt idx="2478">
                  <c:v>5.5</c:v>
                </c:pt>
                <c:pt idx="2479">
                  <c:v>5.5</c:v>
                </c:pt>
                <c:pt idx="2480">
                  <c:v>5.9</c:v>
                </c:pt>
                <c:pt idx="2481">
                  <c:v>5.7</c:v>
                </c:pt>
                <c:pt idx="2482">
                  <c:v>5.9</c:v>
                </c:pt>
                <c:pt idx="2483">
                  <c:v>5.9</c:v>
                </c:pt>
                <c:pt idx="2484">
                  <c:v>5.6</c:v>
                </c:pt>
                <c:pt idx="2485">
                  <c:v>5.4</c:v>
                </c:pt>
                <c:pt idx="2486">
                  <c:v>5.5</c:v>
                </c:pt>
                <c:pt idx="2487">
                  <c:v>5.7</c:v>
                </c:pt>
                <c:pt idx="2488">
                  <c:v>5.8</c:v>
                </c:pt>
                <c:pt idx="2489">
                  <c:v>6</c:v>
                </c:pt>
                <c:pt idx="2490">
                  <c:v>5.8</c:v>
                </c:pt>
                <c:pt idx="2491">
                  <c:v>6.1</c:v>
                </c:pt>
                <c:pt idx="2492">
                  <c:v>5.7</c:v>
                </c:pt>
                <c:pt idx="2493">
                  <c:v>5.7</c:v>
                </c:pt>
                <c:pt idx="2494">
                  <c:v>6.4</c:v>
                </c:pt>
                <c:pt idx="2495">
                  <c:v>5.9</c:v>
                </c:pt>
                <c:pt idx="2496">
                  <c:v>6</c:v>
                </c:pt>
                <c:pt idx="2497">
                  <c:v>6</c:v>
                </c:pt>
                <c:pt idx="2498">
                  <c:v>6</c:v>
                </c:pt>
                <c:pt idx="2499">
                  <c:v>5.8</c:v>
                </c:pt>
                <c:pt idx="2500">
                  <c:v>5.7</c:v>
                </c:pt>
                <c:pt idx="2501">
                  <c:v>5.8</c:v>
                </c:pt>
                <c:pt idx="2502">
                  <c:v>5.9</c:v>
                </c:pt>
                <c:pt idx="2503">
                  <c:v>5.9</c:v>
                </c:pt>
                <c:pt idx="2504">
                  <c:v>5.8</c:v>
                </c:pt>
                <c:pt idx="2505">
                  <c:v>5.6</c:v>
                </c:pt>
                <c:pt idx="2506">
                  <c:v>6</c:v>
                </c:pt>
                <c:pt idx="2507">
                  <c:v>5.5</c:v>
                </c:pt>
                <c:pt idx="2508">
                  <c:v>5.8</c:v>
                </c:pt>
                <c:pt idx="2509">
                  <c:v>6</c:v>
                </c:pt>
                <c:pt idx="2510">
                  <c:v>6</c:v>
                </c:pt>
                <c:pt idx="2511">
                  <c:v>5.7</c:v>
                </c:pt>
                <c:pt idx="2512">
                  <c:v>6.4</c:v>
                </c:pt>
                <c:pt idx="2513">
                  <c:v>6.1</c:v>
                </c:pt>
                <c:pt idx="2514">
                  <c:v>5.9</c:v>
                </c:pt>
                <c:pt idx="2515">
                  <c:v>5.9</c:v>
                </c:pt>
                <c:pt idx="2516">
                  <c:v>5.9</c:v>
                </c:pt>
                <c:pt idx="2517">
                  <c:v>5.4</c:v>
                </c:pt>
                <c:pt idx="2518">
                  <c:v>5.5</c:v>
                </c:pt>
                <c:pt idx="2519">
                  <c:v>5.3</c:v>
                </c:pt>
                <c:pt idx="2520">
                  <c:v>5.3</c:v>
                </c:pt>
                <c:pt idx="2521">
                  <c:v>5.5</c:v>
                </c:pt>
                <c:pt idx="2522">
                  <c:v>5.2</c:v>
                </c:pt>
                <c:pt idx="2523">
                  <c:v>5</c:v>
                </c:pt>
                <c:pt idx="2524">
                  <c:v>5.6</c:v>
                </c:pt>
                <c:pt idx="2525">
                  <c:v>5.5</c:v>
                </c:pt>
                <c:pt idx="2526">
                  <c:v>5.8</c:v>
                </c:pt>
                <c:pt idx="2527">
                  <c:v>5.8</c:v>
                </c:pt>
                <c:pt idx="2528">
                  <c:v>5.4</c:v>
                </c:pt>
                <c:pt idx="2529">
                  <c:v>5.6</c:v>
                </c:pt>
                <c:pt idx="2530">
                  <c:v>5.6</c:v>
                </c:pt>
                <c:pt idx="2531">
                  <c:v>5.6</c:v>
                </c:pt>
                <c:pt idx="2532">
                  <c:v>5.3</c:v>
                </c:pt>
                <c:pt idx="2533">
                  <c:v>5.4</c:v>
                </c:pt>
                <c:pt idx="2534">
                  <c:v>5.2</c:v>
                </c:pt>
                <c:pt idx="2535">
                  <c:v>4.9000000000000004</c:v>
                </c:pt>
                <c:pt idx="2536">
                  <c:v>5.3</c:v>
                </c:pt>
                <c:pt idx="2537">
                  <c:v>5.8</c:v>
                </c:pt>
                <c:pt idx="2538">
                  <c:v>5.5</c:v>
                </c:pt>
                <c:pt idx="2539">
                  <c:v>5.4</c:v>
                </c:pt>
                <c:pt idx="2540">
                  <c:v>5.0999999999999996</c:v>
                </c:pt>
                <c:pt idx="2541">
                  <c:v>5.3</c:v>
                </c:pt>
                <c:pt idx="2542">
                  <c:v>5.4</c:v>
                </c:pt>
                <c:pt idx="2543">
                  <c:v>5.2</c:v>
                </c:pt>
                <c:pt idx="2544">
                  <c:v>4.8</c:v>
                </c:pt>
                <c:pt idx="2545">
                  <c:v>5.0999999999999996</c:v>
                </c:pt>
                <c:pt idx="2546">
                  <c:v>5.3</c:v>
                </c:pt>
                <c:pt idx="2547">
                  <c:v>5.5</c:v>
                </c:pt>
                <c:pt idx="2548">
                  <c:v>5.2</c:v>
                </c:pt>
                <c:pt idx="2549">
                  <c:v>5</c:v>
                </c:pt>
                <c:pt idx="2550">
                  <c:v>4.9000000000000004</c:v>
                </c:pt>
                <c:pt idx="2551">
                  <c:v>5.5</c:v>
                </c:pt>
                <c:pt idx="2552">
                  <c:v>5.7</c:v>
                </c:pt>
                <c:pt idx="2553">
                  <c:v>5.5</c:v>
                </c:pt>
                <c:pt idx="2554">
                  <c:v>5.0999999999999996</c:v>
                </c:pt>
                <c:pt idx="2555">
                  <c:v>5</c:v>
                </c:pt>
                <c:pt idx="2556">
                  <c:v>5</c:v>
                </c:pt>
                <c:pt idx="2557">
                  <c:v>5.3</c:v>
                </c:pt>
                <c:pt idx="2558">
                  <c:v>5.5</c:v>
                </c:pt>
                <c:pt idx="2559">
                  <c:v>5.4</c:v>
                </c:pt>
                <c:pt idx="2560">
                  <c:v>5.5</c:v>
                </c:pt>
                <c:pt idx="2561">
                  <c:v>5.2</c:v>
                </c:pt>
                <c:pt idx="2562">
                  <c:v>5.4</c:v>
                </c:pt>
                <c:pt idx="2563">
                  <c:v>5.2</c:v>
                </c:pt>
                <c:pt idx="2564">
                  <c:v>5.3</c:v>
                </c:pt>
                <c:pt idx="2565">
                  <c:v>5.0999999999999996</c:v>
                </c:pt>
                <c:pt idx="2566">
                  <c:v>5.4</c:v>
                </c:pt>
                <c:pt idx="2567">
                  <c:v>5.0999999999999996</c:v>
                </c:pt>
                <c:pt idx="2568">
                  <c:v>5.4</c:v>
                </c:pt>
                <c:pt idx="2569">
                  <c:v>5.3</c:v>
                </c:pt>
                <c:pt idx="2570">
                  <c:v>5.4</c:v>
                </c:pt>
                <c:pt idx="2571">
                  <c:v>5.3</c:v>
                </c:pt>
                <c:pt idx="2572">
                  <c:v>5.0999999999999996</c:v>
                </c:pt>
                <c:pt idx="2573">
                  <c:v>5</c:v>
                </c:pt>
                <c:pt idx="2574">
                  <c:v>5.5</c:v>
                </c:pt>
                <c:pt idx="2575">
                  <c:v>5.8</c:v>
                </c:pt>
                <c:pt idx="2576">
                  <c:v>5.8</c:v>
                </c:pt>
                <c:pt idx="2577">
                  <c:v>5.8</c:v>
                </c:pt>
                <c:pt idx="2578">
                  <c:v>6</c:v>
                </c:pt>
                <c:pt idx="2579">
                  <c:v>5.7</c:v>
                </c:pt>
                <c:pt idx="2580">
                  <c:v>5.6</c:v>
                </c:pt>
                <c:pt idx="2581">
                  <c:v>5.4</c:v>
                </c:pt>
                <c:pt idx="2582">
                  <c:v>5.7</c:v>
                </c:pt>
                <c:pt idx="2583">
                  <c:v>5.6</c:v>
                </c:pt>
                <c:pt idx="2584">
                  <c:v>5.8</c:v>
                </c:pt>
                <c:pt idx="2585">
                  <c:v>5.6</c:v>
                </c:pt>
                <c:pt idx="2586">
                  <c:v>5.7</c:v>
                </c:pt>
                <c:pt idx="2587">
                  <c:v>5.3</c:v>
                </c:pt>
                <c:pt idx="2588">
                  <c:v>5.0999999999999996</c:v>
                </c:pt>
                <c:pt idx="2589">
                  <c:v>5.4</c:v>
                </c:pt>
                <c:pt idx="2590">
                  <c:v>5.5</c:v>
                </c:pt>
                <c:pt idx="2591">
                  <c:v>5.5</c:v>
                </c:pt>
                <c:pt idx="2592">
                  <c:v>5.3</c:v>
                </c:pt>
                <c:pt idx="2593">
                  <c:v>5.2</c:v>
                </c:pt>
                <c:pt idx="2594">
                  <c:v>5.5</c:v>
                </c:pt>
                <c:pt idx="2595">
                  <c:v>5.5</c:v>
                </c:pt>
                <c:pt idx="2596">
                  <c:v>5.6</c:v>
                </c:pt>
                <c:pt idx="2597">
                  <c:v>5.8</c:v>
                </c:pt>
                <c:pt idx="2598">
                  <c:v>5.6</c:v>
                </c:pt>
                <c:pt idx="2599">
                  <c:v>5.7</c:v>
                </c:pt>
                <c:pt idx="2600">
                  <c:v>5.7</c:v>
                </c:pt>
                <c:pt idx="2601">
                  <c:v>5.6</c:v>
                </c:pt>
                <c:pt idx="2602">
                  <c:v>5.5</c:v>
                </c:pt>
                <c:pt idx="2603">
                  <c:v>5.7</c:v>
                </c:pt>
                <c:pt idx="2604">
                  <c:v>5.7</c:v>
                </c:pt>
                <c:pt idx="2605">
                  <c:v>5.5</c:v>
                </c:pt>
                <c:pt idx="2606">
                  <c:v>5.7</c:v>
                </c:pt>
                <c:pt idx="2607">
                  <c:v>5.8</c:v>
                </c:pt>
                <c:pt idx="2608">
                  <c:v>5.6</c:v>
                </c:pt>
                <c:pt idx="2609">
                  <c:v>6</c:v>
                </c:pt>
                <c:pt idx="2610">
                  <c:v>5.7</c:v>
                </c:pt>
                <c:pt idx="2611">
                  <c:v>5.5</c:v>
                </c:pt>
                <c:pt idx="2612">
                  <c:v>5</c:v>
                </c:pt>
                <c:pt idx="2613">
                  <c:v>4.9000000000000004</c:v>
                </c:pt>
                <c:pt idx="2614">
                  <c:v>5.3</c:v>
                </c:pt>
                <c:pt idx="2615">
                  <c:v>6</c:v>
                </c:pt>
                <c:pt idx="2616">
                  <c:v>5.9</c:v>
                </c:pt>
                <c:pt idx="2617">
                  <c:v>5.9</c:v>
                </c:pt>
                <c:pt idx="2618">
                  <c:v>6</c:v>
                </c:pt>
                <c:pt idx="2619">
                  <c:v>6.1</c:v>
                </c:pt>
                <c:pt idx="2620">
                  <c:v>6.1</c:v>
                </c:pt>
                <c:pt idx="2621">
                  <c:v>5.8</c:v>
                </c:pt>
                <c:pt idx="2622">
                  <c:v>5.6</c:v>
                </c:pt>
                <c:pt idx="2623">
                  <c:v>5.6</c:v>
                </c:pt>
                <c:pt idx="2624">
                  <c:v>6.2</c:v>
                </c:pt>
                <c:pt idx="2625">
                  <c:v>6.2</c:v>
                </c:pt>
                <c:pt idx="2626">
                  <c:v>6</c:v>
                </c:pt>
                <c:pt idx="2627">
                  <c:v>5.8</c:v>
                </c:pt>
                <c:pt idx="2628">
                  <c:v>5.2</c:v>
                </c:pt>
                <c:pt idx="2629">
                  <c:v>5.0999999999999996</c:v>
                </c:pt>
                <c:pt idx="2630">
                  <c:v>5.4</c:v>
                </c:pt>
                <c:pt idx="2631">
                  <c:v>5</c:v>
                </c:pt>
                <c:pt idx="2632">
                  <c:v>5.2</c:v>
                </c:pt>
                <c:pt idx="2633">
                  <c:v>5.0999999999999996</c:v>
                </c:pt>
                <c:pt idx="2634">
                  <c:v>5.2</c:v>
                </c:pt>
                <c:pt idx="2635">
                  <c:v>5.4</c:v>
                </c:pt>
                <c:pt idx="2636">
                  <c:v>5.0999999999999996</c:v>
                </c:pt>
                <c:pt idx="2637">
                  <c:v>4.9000000000000004</c:v>
                </c:pt>
                <c:pt idx="2638">
                  <c:v>4.9000000000000004</c:v>
                </c:pt>
                <c:pt idx="2639">
                  <c:v>5</c:v>
                </c:pt>
                <c:pt idx="2640">
                  <c:v>4.9000000000000004</c:v>
                </c:pt>
                <c:pt idx="2641">
                  <c:v>4.8</c:v>
                </c:pt>
                <c:pt idx="2642">
                  <c:v>5</c:v>
                </c:pt>
                <c:pt idx="2643">
                  <c:v>4.8</c:v>
                </c:pt>
                <c:pt idx="2644">
                  <c:v>4.7</c:v>
                </c:pt>
                <c:pt idx="2645">
                  <c:v>4.9000000000000004</c:v>
                </c:pt>
                <c:pt idx="2646">
                  <c:v>4.8</c:v>
                </c:pt>
                <c:pt idx="2647">
                  <c:v>4.8</c:v>
                </c:pt>
                <c:pt idx="2648">
                  <c:v>4.7</c:v>
                </c:pt>
                <c:pt idx="2649">
                  <c:v>4.5999999999999996</c:v>
                </c:pt>
                <c:pt idx="2650">
                  <c:v>4.7</c:v>
                </c:pt>
                <c:pt idx="2651">
                  <c:v>4.7</c:v>
                </c:pt>
                <c:pt idx="2652">
                  <c:v>4.7</c:v>
                </c:pt>
                <c:pt idx="2653">
                  <c:v>4.8</c:v>
                </c:pt>
                <c:pt idx="2654">
                  <c:v>4.9000000000000004</c:v>
                </c:pt>
                <c:pt idx="2655">
                  <c:v>4.9000000000000004</c:v>
                </c:pt>
                <c:pt idx="2656">
                  <c:v>4.7</c:v>
                </c:pt>
                <c:pt idx="2657">
                  <c:v>4.5</c:v>
                </c:pt>
                <c:pt idx="2658">
                  <c:v>4.8</c:v>
                </c:pt>
                <c:pt idx="2659">
                  <c:v>4.7</c:v>
                </c:pt>
                <c:pt idx="2660">
                  <c:v>4.8</c:v>
                </c:pt>
                <c:pt idx="2661">
                  <c:v>4.7</c:v>
                </c:pt>
                <c:pt idx="2662">
                  <c:v>4.5999999999999996</c:v>
                </c:pt>
                <c:pt idx="2663">
                  <c:v>4.8</c:v>
                </c:pt>
                <c:pt idx="2664">
                  <c:v>4.4000000000000004</c:v>
                </c:pt>
                <c:pt idx="2665">
                  <c:v>4.3</c:v>
                </c:pt>
                <c:pt idx="2666">
                  <c:v>4.4000000000000004</c:v>
                </c:pt>
                <c:pt idx="2667">
                  <c:v>4.4000000000000004</c:v>
                </c:pt>
                <c:pt idx="2668">
                  <c:v>4.4000000000000004</c:v>
                </c:pt>
                <c:pt idx="2669">
                  <c:v>4.4000000000000004</c:v>
                </c:pt>
                <c:pt idx="2670">
                  <c:v>4.4000000000000004</c:v>
                </c:pt>
                <c:pt idx="2671">
                  <c:v>4.5</c:v>
                </c:pt>
                <c:pt idx="2672">
                  <c:v>4.8</c:v>
                </c:pt>
                <c:pt idx="2673">
                  <c:v>4.5999999999999996</c:v>
                </c:pt>
                <c:pt idx="2674">
                  <c:v>4.7</c:v>
                </c:pt>
                <c:pt idx="2675">
                  <c:v>4.8</c:v>
                </c:pt>
                <c:pt idx="2676">
                  <c:v>4.8</c:v>
                </c:pt>
                <c:pt idx="2677">
                  <c:v>5</c:v>
                </c:pt>
                <c:pt idx="2678">
                  <c:v>4.9000000000000004</c:v>
                </c:pt>
                <c:pt idx="2679">
                  <c:v>4.7</c:v>
                </c:pt>
                <c:pt idx="2680">
                  <c:v>4.7</c:v>
                </c:pt>
                <c:pt idx="2681">
                  <c:v>4.8</c:v>
                </c:pt>
                <c:pt idx="2682">
                  <c:v>4.8</c:v>
                </c:pt>
                <c:pt idx="2683">
                  <c:v>4.7</c:v>
                </c:pt>
                <c:pt idx="2684">
                  <c:v>4.8</c:v>
                </c:pt>
                <c:pt idx="2685">
                  <c:v>5.2</c:v>
                </c:pt>
                <c:pt idx="2686">
                  <c:v>5.5</c:v>
                </c:pt>
                <c:pt idx="2687">
                  <c:v>5.4</c:v>
                </c:pt>
                <c:pt idx="2688">
                  <c:v>4.9000000000000004</c:v>
                </c:pt>
                <c:pt idx="2689">
                  <c:v>5</c:v>
                </c:pt>
                <c:pt idx="2690">
                  <c:v>4.8</c:v>
                </c:pt>
                <c:pt idx="2691">
                  <c:v>5.3</c:v>
                </c:pt>
                <c:pt idx="2692">
                  <c:v>5.3</c:v>
                </c:pt>
                <c:pt idx="2693">
                  <c:v>5.2</c:v>
                </c:pt>
                <c:pt idx="2694">
                  <c:v>4.7</c:v>
                </c:pt>
                <c:pt idx="2695">
                  <c:v>5</c:v>
                </c:pt>
                <c:pt idx="2696">
                  <c:v>5.0999999999999996</c:v>
                </c:pt>
                <c:pt idx="2697">
                  <c:v>4.9000000000000004</c:v>
                </c:pt>
                <c:pt idx="2698">
                  <c:v>5</c:v>
                </c:pt>
                <c:pt idx="2699">
                  <c:v>5</c:v>
                </c:pt>
                <c:pt idx="2700">
                  <c:v>5.2</c:v>
                </c:pt>
                <c:pt idx="2701">
                  <c:v>5.0999999999999996</c:v>
                </c:pt>
                <c:pt idx="2702">
                  <c:v>4.9000000000000004</c:v>
                </c:pt>
                <c:pt idx="2703">
                  <c:v>4.9000000000000004</c:v>
                </c:pt>
                <c:pt idx="2704">
                  <c:v>5.0999999999999996</c:v>
                </c:pt>
                <c:pt idx="2705">
                  <c:v>5.3</c:v>
                </c:pt>
                <c:pt idx="2706">
                  <c:v>5.4</c:v>
                </c:pt>
                <c:pt idx="2707">
                  <c:v>5.2</c:v>
                </c:pt>
                <c:pt idx="2708">
                  <c:v>4.5999999999999996</c:v>
                </c:pt>
                <c:pt idx="2709">
                  <c:v>4.5999999999999996</c:v>
                </c:pt>
                <c:pt idx="2710">
                  <c:v>4.5999999999999996</c:v>
                </c:pt>
                <c:pt idx="2711">
                  <c:v>4.7</c:v>
                </c:pt>
                <c:pt idx="2712">
                  <c:v>4.8</c:v>
                </c:pt>
                <c:pt idx="2713">
                  <c:v>4.5999999999999996</c:v>
                </c:pt>
                <c:pt idx="2714">
                  <c:v>4.8</c:v>
                </c:pt>
                <c:pt idx="2715">
                  <c:v>4.8</c:v>
                </c:pt>
                <c:pt idx="2716">
                  <c:v>4.8</c:v>
                </c:pt>
                <c:pt idx="2717">
                  <c:v>5</c:v>
                </c:pt>
                <c:pt idx="2718">
                  <c:v>4.9000000000000004</c:v>
                </c:pt>
                <c:pt idx="2719">
                  <c:v>5</c:v>
                </c:pt>
                <c:pt idx="2720">
                  <c:v>5</c:v>
                </c:pt>
                <c:pt idx="2721">
                  <c:v>5</c:v>
                </c:pt>
                <c:pt idx="2722">
                  <c:v>5</c:v>
                </c:pt>
                <c:pt idx="2723">
                  <c:v>4.8</c:v>
                </c:pt>
                <c:pt idx="2724">
                  <c:v>4.5</c:v>
                </c:pt>
                <c:pt idx="2725">
                  <c:v>5.0999999999999996</c:v>
                </c:pt>
                <c:pt idx="2726">
                  <c:v>5.2</c:v>
                </c:pt>
                <c:pt idx="2727">
                  <c:v>4.8</c:v>
                </c:pt>
                <c:pt idx="2728">
                  <c:v>4.8</c:v>
                </c:pt>
                <c:pt idx="2729">
                  <c:v>4.5999999999999996</c:v>
                </c:pt>
                <c:pt idx="2730">
                  <c:v>4.8</c:v>
                </c:pt>
                <c:pt idx="2731">
                  <c:v>4.8</c:v>
                </c:pt>
                <c:pt idx="2732">
                  <c:v>4.8</c:v>
                </c:pt>
                <c:pt idx="2733">
                  <c:v>4.8</c:v>
                </c:pt>
                <c:pt idx="2734">
                  <c:v>4.8</c:v>
                </c:pt>
                <c:pt idx="2735">
                  <c:v>5</c:v>
                </c:pt>
                <c:pt idx="2736">
                  <c:v>4.9000000000000004</c:v>
                </c:pt>
                <c:pt idx="2737">
                  <c:v>4.8</c:v>
                </c:pt>
                <c:pt idx="2738">
                  <c:v>5.4</c:v>
                </c:pt>
                <c:pt idx="2739">
                  <c:v>4.8</c:v>
                </c:pt>
                <c:pt idx="2740">
                  <c:v>4.8</c:v>
                </c:pt>
                <c:pt idx="2741">
                  <c:v>4.5</c:v>
                </c:pt>
                <c:pt idx="2742">
                  <c:v>4.8</c:v>
                </c:pt>
                <c:pt idx="2743">
                  <c:v>5</c:v>
                </c:pt>
                <c:pt idx="2744">
                  <c:v>5</c:v>
                </c:pt>
                <c:pt idx="2745">
                  <c:v>5</c:v>
                </c:pt>
                <c:pt idx="2746">
                  <c:v>4.7</c:v>
                </c:pt>
                <c:pt idx="2747">
                  <c:v>4.5999999999999996</c:v>
                </c:pt>
                <c:pt idx="2748">
                  <c:v>4.4000000000000004</c:v>
                </c:pt>
                <c:pt idx="2749">
                  <c:v>4.2</c:v>
                </c:pt>
                <c:pt idx="2750">
                  <c:v>4.4000000000000004</c:v>
                </c:pt>
                <c:pt idx="2751">
                  <c:v>4.5999999999999996</c:v>
                </c:pt>
                <c:pt idx="2752">
                  <c:v>4.7</c:v>
                </c:pt>
                <c:pt idx="2753">
                  <c:v>4.9000000000000004</c:v>
                </c:pt>
                <c:pt idx="2754">
                  <c:v>5.4</c:v>
                </c:pt>
                <c:pt idx="2755">
                  <c:v>4.9000000000000004</c:v>
                </c:pt>
                <c:pt idx="2756">
                  <c:v>4.9000000000000004</c:v>
                </c:pt>
                <c:pt idx="2757">
                  <c:v>4.7</c:v>
                </c:pt>
                <c:pt idx="2758">
                  <c:v>4.5999999999999996</c:v>
                </c:pt>
                <c:pt idx="2759">
                  <c:v>4.5999999999999996</c:v>
                </c:pt>
                <c:pt idx="2760">
                  <c:v>5</c:v>
                </c:pt>
                <c:pt idx="2761">
                  <c:v>5.0999999999999996</c:v>
                </c:pt>
                <c:pt idx="2762">
                  <c:v>4.9000000000000004</c:v>
                </c:pt>
                <c:pt idx="2763">
                  <c:v>4.9000000000000004</c:v>
                </c:pt>
                <c:pt idx="2764">
                  <c:v>4.9000000000000004</c:v>
                </c:pt>
                <c:pt idx="2765">
                  <c:v>4.9000000000000004</c:v>
                </c:pt>
                <c:pt idx="2766">
                  <c:v>5</c:v>
                </c:pt>
                <c:pt idx="2767">
                  <c:v>4.9000000000000004</c:v>
                </c:pt>
                <c:pt idx="2768">
                  <c:v>4.9000000000000004</c:v>
                </c:pt>
                <c:pt idx="2769">
                  <c:v>4.7</c:v>
                </c:pt>
                <c:pt idx="2770">
                  <c:v>4.7</c:v>
                </c:pt>
                <c:pt idx="2771">
                  <c:v>4.8</c:v>
                </c:pt>
                <c:pt idx="2772">
                  <c:v>4.8</c:v>
                </c:pt>
                <c:pt idx="2773">
                  <c:v>4.7</c:v>
                </c:pt>
                <c:pt idx="2774">
                  <c:v>4.3</c:v>
                </c:pt>
                <c:pt idx="2775">
                  <c:v>4.4000000000000004</c:v>
                </c:pt>
                <c:pt idx="2776">
                  <c:v>4.4000000000000004</c:v>
                </c:pt>
                <c:pt idx="2777">
                  <c:v>4.5999999999999996</c:v>
                </c:pt>
                <c:pt idx="2778">
                  <c:v>4.4000000000000004</c:v>
                </c:pt>
                <c:pt idx="2779">
                  <c:v>4.4000000000000004</c:v>
                </c:pt>
                <c:pt idx="2780">
                  <c:v>4.3</c:v>
                </c:pt>
                <c:pt idx="2781">
                  <c:v>4.4000000000000004</c:v>
                </c:pt>
                <c:pt idx="2782">
                  <c:v>4.7</c:v>
                </c:pt>
                <c:pt idx="2783">
                  <c:v>4.8</c:v>
                </c:pt>
                <c:pt idx="2784">
                  <c:v>4.5999999999999996</c:v>
                </c:pt>
                <c:pt idx="2785">
                  <c:v>4.5</c:v>
                </c:pt>
                <c:pt idx="2786">
                  <c:v>4.5</c:v>
                </c:pt>
                <c:pt idx="2787">
                  <c:v>4.7</c:v>
                </c:pt>
                <c:pt idx="2788">
                  <c:v>4.5</c:v>
                </c:pt>
                <c:pt idx="2789">
                  <c:v>4.5999999999999996</c:v>
                </c:pt>
                <c:pt idx="2790">
                  <c:v>4.5</c:v>
                </c:pt>
                <c:pt idx="2791">
                  <c:v>4.4000000000000004</c:v>
                </c:pt>
                <c:pt idx="2792">
                  <c:v>4.2</c:v>
                </c:pt>
                <c:pt idx="2793">
                  <c:v>4.2</c:v>
                </c:pt>
                <c:pt idx="2794">
                  <c:v>4</c:v>
                </c:pt>
                <c:pt idx="2795">
                  <c:v>4.0999999999999996</c:v>
                </c:pt>
                <c:pt idx="2796">
                  <c:v>4.3</c:v>
                </c:pt>
                <c:pt idx="2797">
                  <c:v>4.4000000000000004</c:v>
                </c:pt>
                <c:pt idx="2798">
                  <c:v>4.5999999999999996</c:v>
                </c:pt>
                <c:pt idx="2799">
                  <c:v>4.8</c:v>
                </c:pt>
                <c:pt idx="2800">
                  <c:v>4.7</c:v>
                </c:pt>
                <c:pt idx="2801">
                  <c:v>4.8</c:v>
                </c:pt>
                <c:pt idx="2802">
                  <c:v>4.9000000000000004</c:v>
                </c:pt>
                <c:pt idx="2803">
                  <c:v>4.5</c:v>
                </c:pt>
                <c:pt idx="2804">
                  <c:v>4.5</c:v>
                </c:pt>
                <c:pt idx="2805">
                  <c:v>4.5999999999999996</c:v>
                </c:pt>
                <c:pt idx="2806">
                  <c:v>4.3</c:v>
                </c:pt>
                <c:pt idx="2807">
                  <c:v>4.3</c:v>
                </c:pt>
                <c:pt idx="2808">
                  <c:v>4.2</c:v>
                </c:pt>
                <c:pt idx="2809">
                  <c:v>4.5</c:v>
                </c:pt>
                <c:pt idx="2810">
                  <c:v>4.5999999999999996</c:v>
                </c:pt>
                <c:pt idx="2811">
                  <c:v>4.0999999999999996</c:v>
                </c:pt>
                <c:pt idx="2812">
                  <c:v>4.0999999999999996</c:v>
                </c:pt>
                <c:pt idx="2813">
                  <c:v>4.2</c:v>
                </c:pt>
                <c:pt idx="2814">
                  <c:v>4.5</c:v>
                </c:pt>
                <c:pt idx="2815">
                  <c:v>4.7</c:v>
                </c:pt>
                <c:pt idx="2816">
                  <c:v>4.7</c:v>
                </c:pt>
                <c:pt idx="2817">
                  <c:v>5.2</c:v>
                </c:pt>
                <c:pt idx="2818">
                  <c:v>4.5999999999999996</c:v>
                </c:pt>
                <c:pt idx="2819">
                  <c:v>5</c:v>
                </c:pt>
                <c:pt idx="2820">
                  <c:v>5.4</c:v>
                </c:pt>
                <c:pt idx="2821">
                  <c:v>5.5</c:v>
                </c:pt>
                <c:pt idx="2822">
                  <c:v>5</c:v>
                </c:pt>
                <c:pt idx="2823">
                  <c:v>5.3</c:v>
                </c:pt>
                <c:pt idx="2824">
                  <c:v>5.2</c:v>
                </c:pt>
                <c:pt idx="2825">
                  <c:v>4.9000000000000004</c:v>
                </c:pt>
                <c:pt idx="2826">
                  <c:v>4.5999999999999996</c:v>
                </c:pt>
                <c:pt idx="2827">
                  <c:v>4.5999999999999996</c:v>
                </c:pt>
                <c:pt idx="2828">
                  <c:v>4.5</c:v>
                </c:pt>
                <c:pt idx="2829">
                  <c:v>4.4000000000000004</c:v>
                </c:pt>
                <c:pt idx="2830">
                  <c:v>4.4000000000000004</c:v>
                </c:pt>
                <c:pt idx="2831">
                  <c:v>4.4000000000000004</c:v>
                </c:pt>
                <c:pt idx="2832">
                  <c:v>4.4000000000000004</c:v>
                </c:pt>
                <c:pt idx="2833">
                  <c:v>4.4000000000000004</c:v>
                </c:pt>
                <c:pt idx="2834">
                  <c:v>4.5999999999999996</c:v>
                </c:pt>
                <c:pt idx="2835">
                  <c:v>4.4000000000000004</c:v>
                </c:pt>
                <c:pt idx="2836">
                  <c:v>4.3</c:v>
                </c:pt>
                <c:pt idx="2837">
                  <c:v>4.5</c:v>
                </c:pt>
                <c:pt idx="2838">
                  <c:v>5</c:v>
                </c:pt>
                <c:pt idx="2839">
                  <c:v>4.9000000000000004</c:v>
                </c:pt>
                <c:pt idx="2840">
                  <c:v>4.7</c:v>
                </c:pt>
                <c:pt idx="2841">
                  <c:v>4.5999999999999996</c:v>
                </c:pt>
                <c:pt idx="2842">
                  <c:v>4.4000000000000004</c:v>
                </c:pt>
                <c:pt idx="2843">
                  <c:v>4.5</c:v>
                </c:pt>
                <c:pt idx="2844">
                  <c:v>4.4000000000000004</c:v>
                </c:pt>
                <c:pt idx="2845">
                  <c:v>4.4000000000000004</c:v>
                </c:pt>
                <c:pt idx="2846">
                  <c:v>4.5</c:v>
                </c:pt>
                <c:pt idx="2847">
                  <c:v>4.2</c:v>
                </c:pt>
                <c:pt idx="2848">
                  <c:v>4.0999999999999996</c:v>
                </c:pt>
                <c:pt idx="2849">
                  <c:v>4.3</c:v>
                </c:pt>
                <c:pt idx="2850">
                  <c:v>4</c:v>
                </c:pt>
                <c:pt idx="2851">
                  <c:v>4.3</c:v>
                </c:pt>
                <c:pt idx="2852">
                  <c:v>4.5</c:v>
                </c:pt>
                <c:pt idx="2853">
                  <c:v>4.4000000000000004</c:v>
                </c:pt>
                <c:pt idx="2854">
                  <c:v>4.4000000000000004</c:v>
                </c:pt>
                <c:pt idx="2855">
                  <c:v>4.5999999999999996</c:v>
                </c:pt>
                <c:pt idx="2856">
                  <c:v>4.5</c:v>
                </c:pt>
                <c:pt idx="2857">
                  <c:v>4.5</c:v>
                </c:pt>
                <c:pt idx="2858">
                  <c:v>4.5999999999999996</c:v>
                </c:pt>
                <c:pt idx="2859">
                  <c:v>4.7</c:v>
                </c:pt>
                <c:pt idx="2860">
                  <c:v>4.7</c:v>
                </c:pt>
                <c:pt idx="2861">
                  <c:v>4.5999999999999996</c:v>
                </c:pt>
                <c:pt idx="2862">
                  <c:v>4.8</c:v>
                </c:pt>
                <c:pt idx="2863">
                  <c:v>5.0999999999999996</c:v>
                </c:pt>
                <c:pt idx="2864">
                  <c:v>5.3</c:v>
                </c:pt>
                <c:pt idx="2865">
                  <c:v>5.2</c:v>
                </c:pt>
                <c:pt idx="2866">
                  <c:v>5.3</c:v>
                </c:pt>
                <c:pt idx="2867">
                  <c:v>5.3</c:v>
                </c:pt>
                <c:pt idx="2868">
                  <c:v>5.4</c:v>
                </c:pt>
                <c:pt idx="2869">
                  <c:v>5.6</c:v>
                </c:pt>
                <c:pt idx="2870">
                  <c:v>5.4</c:v>
                </c:pt>
                <c:pt idx="2871">
                  <c:v>5.4</c:v>
                </c:pt>
                <c:pt idx="2872">
                  <c:v>5.0999999999999996</c:v>
                </c:pt>
                <c:pt idx="2873">
                  <c:v>5.0999999999999996</c:v>
                </c:pt>
                <c:pt idx="2874">
                  <c:v>5.2</c:v>
                </c:pt>
                <c:pt idx="2875">
                  <c:v>5</c:v>
                </c:pt>
                <c:pt idx="2876">
                  <c:v>4.9000000000000004</c:v>
                </c:pt>
                <c:pt idx="2877">
                  <c:v>4.9000000000000004</c:v>
                </c:pt>
                <c:pt idx="2878">
                  <c:v>4.9000000000000004</c:v>
                </c:pt>
                <c:pt idx="2879">
                  <c:v>4.7</c:v>
                </c:pt>
                <c:pt idx="2880">
                  <c:v>4.4000000000000004</c:v>
                </c:pt>
                <c:pt idx="2881">
                  <c:v>4.7</c:v>
                </c:pt>
                <c:pt idx="2882">
                  <c:v>4.8</c:v>
                </c:pt>
                <c:pt idx="2883">
                  <c:v>4.9000000000000004</c:v>
                </c:pt>
                <c:pt idx="2884">
                  <c:v>5.5</c:v>
                </c:pt>
                <c:pt idx="2885">
                  <c:v>5</c:v>
                </c:pt>
                <c:pt idx="2886">
                  <c:v>4.5999999999999996</c:v>
                </c:pt>
                <c:pt idx="2887">
                  <c:v>5</c:v>
                </c:pt>
                <c:pt idx="2888">
                  <c:v>4.5999999999999996</c:v>
                </c:pt>
                <c:pt idx="2889">
                  <c:v>4.8</c:v>
                </c:pt>
                <c:pt idx="2890">
                  <c:v>4.5999999999999996</c:v>
                </c:pt>
                <c:pt idx="2891">
                  <c:v>4.5</c:v>
                </c:pt>
                <c:pt idx="2892">
                  <c:v>4.4000000000000004</c:v>
                </c:pt>
                <c:pt idx="2893">
                  <c:v>4.4000000000000004</c:v>
                </c:pt>
                <c:pt idx="2894">
                  <c:v>4.4000000000000004</c:v>
                </c:pt>
                <c:pt idx="2895">
                  <c:v>4.5</c:v>
                </c:pt>
                <c:pt idx="2896">
                  <c:v>4.7</c:v>
                </c:pt>
                <c:pt idx="2897">
                  <c:v>4.4000000000000004</c:v>
                </c:pt>
                <c:pt idx="2898">
                  <c:v>4.5999999999999996</c:v>
                </c:pt>
                <c:pt idx="2899">
                  <c:v>4.5999999999999996</c:v>
                </c:pt>
                <c:pt idx="2900">
                  <c:v>4.7</c:v>
                </c:pt>
                <c:pt idx="2901">
                  <c:v>4.7</c:v>
                </c:pt>
                <c:pt idx="2902">
                  <c:v>4.7</c:v>
                </c:pt>
                <c:pt idx="2903">
                  <c:v>4.7</c:v>
                </c:pt>
                <c:pt idx="2904">
                  <c:v>4.7</c:v>
                </c:pt>
                <c:pt idx="2905">
                  <c:v>4.9000000000000004</c:v>
                </c:pt>
                <c:pt idx="2906">
                  <c:v>4.8</c:v>
                </c:pt>
                <c:pt idx="2907">
                  <c:v>4.9000000000000004</c:v>
                </c:pt>
                <c:pt idx="2908">
                  <c:v>4.7</c:v>
                </c:pt>
                <c:pt idx="2909">
                  <c:v>4.5999999999999996</c:v>
                </c:pt>
                <c:pt idx="2910">
                  <c:v>4.5</c:v>
                </c:pt>
                <c:pt idx="2911">
                  <c:v>4.7</c:v>
                </c:pt>
                <c:pt idx="2912">
                  <c:v>4.8</c:v>
                </c:pt>
                <c:pt idx="2913">
                  <c:v>4.5999999999999996</c:v>
                </c:pt>
                <c:pt idx="2914">
                  <c:v>4.7</c:v>
                </c:pt>
                <c:pt idx="2915">
                  <c:v>4.7</c:v>
                </c:pt>
                <c:pt idx="2916">
                  <c:v>4.8</c:v>
                </c:pt>
                <c:pt idx="2917">
                  <c:v>4.9000000000000004</c:v>
                </c:pt>
                <c:pt idx="2918">
                  <c:v>4.4000000000000004</c:v>
                </c:pt>
                <c:pt idx="2919">
                  <c:v>4.9000000000000004</c:v>
                </c:pt>
                <c:pt idx="2920">
                  <c:v>5.6</c:v>
                </c:pt>
                <c:pt idx="2921">
                  <c:v>6</c:v>
                </c:pt>
                <c:pt idx="2922">
                  <c:v>5.8</c:v>
                </c:pt>
                <c:pt idx="2923">
                  <c:v>5.4</c:v>
                </c:pt>
                <c:pt idx="2924">
                  <c:v>5.2</c:v>
                </c:pt>
                <c:pt idx="2925">
                  <c:v>5.4</c:v>
                </c:pt>
                <c:pt idx="2926">
                  <c:v>5.4</c:v>
                </c:pt>
                <c:pt idx="2927">
                  <c:v>5.4</c:v>
                </c:pt>
                <c:pt idx="2928">
                  <c:v>5.6</c:v>
                </c:pt>
                <c:pt idx="2929">
                  <c:v>5.0999999999999996</c:v>
                </c:pt>
                <c:pt idx="2930">
                  <c:v>4.5999999999999996</c:v>
                </c:pt>
                <c:pt idx="2931">
                  <c:v>4.5</c:v>
                </c:pt>
                <c:pt idx="2932">
                  <c:v>4.5</c:v>
                </c:pt>
                <c:pt idx="2933">
                  <c:v>4.3</c:v>
                </c:pt>
                <c:pt idx="2934">
                  <c:v>5</c:v>
                </c:pt>
                <c:pt idx="2935">
                  <c:v>5.3</c:v>
                </c:pt>
                <c:pt idx="2936">
                  <c:v>5</c:v>
                </c:pt>
                <c:pt idx="2937">
                  <c:v>5.0999999999999996</c:v>
                </c:pt>
                <c:pt idx="2938">
                  <c:v>5.3</c:v>
                </c:pt>
                <c:pt idx="2939">
                  <c:v>5.0999999999999996</c:v>
                </c:pt>
                <c:pt idx="2940">
                  <c:v>4.9000000000000004</c:v>
                </c:pt>
                <c:pt idx="2941">
                  <c:v>5.2</c:v>
                </c:pt>
              </c:numCache>
            </c:numRef>
          </c:yVal>
          <c:smooth val="0"/>
          <c:extLst>
            <c:ext xmlns:c16="http://schemas.microsoft.com/office/drawing/2014/chart" uri="{C3380CC4-5D6E-409C-BE32-E72D297353CC}">
              <c16:uniqueId val="{00000000-0B3F-4503-9A61-D10D4D5CCEE2}"/>
            </c:ext>
          </c:extLst>
        </c:ser>
        <c:dLbls>
          <c:showLegendKey val="0"/>
          <c:showVal val="0"/>
          <c:showCatName val="0"/>
          <c:showSerName val="0"/>
          <c:showPercent val="0"/>
          <c:showBubbleSize val="0"/>
        </c:dLbls>
        <c:axId val="-1948117952"/>
        <c:axId val="-1948110368"/>
      </c:scatterChart>
      <c:scatterChart>
        <c:scatterStyle val="lineMarker"/>
        <c:varyColors val="0"/>
        <c:ser>
          <c:idx val="1"/>
          <c:order val="1"/>
          <c:tx>
            <c:strRef>
              <c:f>Data!$A$1</c:f>
              <c:strCache>
                <c:ptCount val="1"/>
                <c:pt idx="0">
                  <c:v>Temperatur</c:v>
                </c:pt>
              </c:strCache>
            </c:strRef>
          </c:tx>
          <c:spPr>
            <a:ln w="28575">
              <a:solidFill>
                <a:srgbClr val="FF0000"/>
              </a:solidFill>
            </a:ln>
          </c:spPr>
          <c:marker>
            <c:symbol val="none"/>
          </c:marker>
          <c:xVal>
            <c:numRef>
              <c:f>Data!$A$3:$A$2944</c:f>
              <c:numCache>
                <c:formatCode>0.00</c:formatCode>
                <c:ptCount val="2942"/>
                <c:pt idx="0">
                  <c:v>0</c:v>
                </c:pt>
                <c:pt idx="1">
                  <c:v>0.17</c:v>
                </c:pt>
                <c:pt idx="2">
                  <c:v>0.34</c:v>
                </c:pt>
                <c:pt idx="3">
                  <c:v>0.51</c:v>
                </c:pt>
                <c:pt idx="4">
                  <c:v>0.68</c:v>
                </c:pt>
                <c:pt idx="5">
                  <c:v>0.85</c:v>
                </c:pt>
                <c:pt idx="6">
                  <c:v>1.02</c:v>
                </c:pt>
                <c:pt idx="7">
                  <c:v>1.19</c:v>
                </c:pt>
                <c:pt idx="8">
                  <c:v>1.36</c:v>
                </c:pt>
                <c:pt idx="9">
                  <c:v>1.53</c:v>
                </c:pt>
                <c:pt idx="10">
                  <c:v>1.6999999999999991</c:v>
                </c:pt>
                <c:pt idx="11">
                  <c:v>1.869999999999999</c:v>
                </c:pt>
                <c:pt idx="12">
                  <c:v>2.0399999999999991</c:v>
                </c:pt>
                <c:pt idx="13">
                  <c:v>2.21</c:v>
                </c:pt>
                <c:pt idx="14">
                  <c:v>2.379999999999999</c:v>
                </c:pt>
                <c:pt idx="15">
                  <c:v>2.5499999999999989</c:v>
                </c:pt>
                <c:pt idx="16">
                  <c:v>2.7199999999999989</c:v>
                </c:pt>
                <c:pt idx="17">
                  <c:v>2.8899999999999988</c:v>
                </c:pt>
                <c:pt idx="18">
                  <c:v>3.0599999999999992</c:v>
                </c:pt>
                <c:pt idx="19">
                  <c:v>3.23</c:v>
                </c:pt>
                <c:pt idx="20">
                  <c:v>3.399999999999999</c:v>
                </c:pt>
                <c:pt idx="21">
                  <c:v>3.569999999999999</c:v>
                </c:pt>
                <c:pt idx="22">
                  <c:v>3.7399999999999989</c:v>
                </c:pt>
                <c:pt idx="23">
                  <c:v>3.9099999999999988</c:v>
                </c:pt>
                <c:pt idx="24">
                  <c:v>4.08</c:v>
                </c:pt>
                <c:pt idx="25">
                  <c:v>4.25</c:v>
                </c:pt>
                <c:pt idx="26">
                  <c:v>4.42</c:v>
                </c:pt>
                <c:pt idx="27">
                  <c:v>4.589999999999999</c:v>
                </c:pt>
                <c:pt idx="28">
                  <c:v>4.7599999999999989</c:v>
                </c:pt>
                <c:pt idx="29">
                  <c:v>4.9299999999999988</c:v>
                </c:pt>
                <c:pt idx="30">
                  <c:v>5.0999999999999988</c:v>
                </c:pt>
                <c:pt idx="31">
                  <c:v>5.2699999999999987</c:v>
                </c:pt>
                <c:pt idx="32">
                  <c:v>5.44</c:v>
                </c:pt>
                <c:pt idx="33">
                  <c:v>5.6099999999999977</c:v>
                </c:pt>
                <c:pt idx="34">
                  <c:v>5.78</c:v>
                </c:pt>
                <c:pt idx="35">
                  <c:v>5.9499999999999984</c:v>
                </c:pt>
                <c:pt idx="36">
                  <c:v>6.1199999999999974</c:v>
                </c:pt>
                <c:pt idx="37">
                  <c:v>6.2899999999999983</c:v>
                </c:pt>
                <c:pt idx="38">
                  <c:v>6.4599999999999982</c:v>
                </c:pt>
                <c:pt idx="39">
                  <c:v>6.6299999999999901</c:v>
                </c:pt>
                <c:pt idx="40">
                  <c:v>6.799999999999998</c:v>
                </c:pt>
                <c:pt idx="41">
                  <c:v>6.969999999999998</c:v>
                </c:pt>
                <c:pt idx="42">
                  <c:v>7.1399999999999979</c:v>
                </c:pt>
                <c:pt idx="43">
                  <c:v>7.3099999999999978</c:v>
                </c:pt>
                <c:pt idx="44">
                  <c:v>7.4799999999999978</c:v>
                </c:pt>
                <c:pt idx="45">
                  <c:v>7.6499999999999977</c:v>
                </c:pt>
                <c:pt idx="46">
                  <c:v>7.8199999999999976</c:v>
                </c:pt>
                <c:pt idx="47">
                  <c:v>7.9899999999999984</c:v>
                </c:pt>
                <c:pt idx="48">
                  <c:v>8.16</c:v>
                </c:pt>
                <c:pt idx="49">
                  <c:v>8.3300000000000018</c:v>
                </c:pt>
                <c:pt idx="50">
                  <c:v>8.5000000000000018</c:v>
                </c:pt>
                <c:pt idx="51">
                  <c:v>8.6700000000000017</c:v>
                </c:pt>
                <c:pt idx="52">
                  <c:v>8.8400000000000016</c:v>
                </c:pt>
                <c:pt idx="53">
                  <c:v>9.0100000000000016</c:v>
                </c:pt>
                <c:pt idx="54">
                  <c:v>9.1800000000000015</c:v>
                </c:pt>
                <c:pt idx="55">
                  <c:v>9.35</c:v>
                </c:pt>
                <c:pt idx="56">
                  <c:v>9.52</c:v>
                </c:pt>
                <c:pt idx="57">
                  <c:v>9.69</c:v>
                </c:pt>
                <c:pt idx="58">
                  <c:v>9.86</c:v>
                </c:pt>
                <c:pt idx="59">
                  <c:v>10.029999999999999</c:v>
                </c:pt>
                <c:pt idx="60">
                  <c:v>10.199999999999999</c:v>
                </c:pt>
                <c:pt idx="61">
                  <c:v>10.37</c:v>
                </c:pt>
                <c:pt idx="62">
                  <c:v>10.54</c:v>
                </c:pt>
                <c:pt idx="63">
                  <c:v>10.71</c:v>
                </c:pt>
                <c:pt idx="64">
                  <c:v>10.88</c:v>
                </c:pt>
                <c:pt idx="65">
                  <c:v>11.05</c:v>
                </c:pt>
                <c:pt idx="66">
                  <c:v>11.22</c:v>
                </c:pt>
                <c:pt idx="67">
                  <c:v>11.39</c:v>
                </c:pt>
                <c:pt idx="68">
                  <c:v>11.56</c:v>
                </c:pt>
                <c:pt idx="69">
                  <c:v>11.73</c:v>
                </c:pt>
                <c:pt idx="70">
                  <c:v>11.9</c:v>
                </c:pt>
                <c:pt idx="71">
                  <c:v>12.07</c:v>
                </c:pt>
                <c:pt idx="72">
                  <c:v>12.24</c:v>
                </c:pt>
                <c:pt idx="73">
                  <c:v>12.41</c:v>
                </c:pt>
                <c:pt idx="74">
                  <c:v>12.58</c:v>
                </c:pt>
                <c:pt idx="75">
                  <c:v>12.75</c:v>
                </c:pt>
                <c:pt idx="76">
                  <c:v>12.92</c:v>
                </c:pt>
                <c:pt idx="77">
                  <c:v>13.09</c:v>
                </c:pt>
                <c:pt idx="78">
                  <c:v>13.26</c:v>
                </c:pt>
                <c:pt idx="79">
                  <c:v>13.43</c:v>
                </c:pt>
                <c:pt idx="80">
                  <c:v>13.6</c:v>
                </c:pt>
                <c:pt idx="81">
                  <c:v>13.77</c:v>
                </c:pt>
                <c:pt idx="82">
                  <c:v>13.94</c:v>
                </c:pt>
                <c:pt idx="83">
                  <c:v>14.11</c:v>
                </c:pt>
                <c:pt idx="84">
                  <c:v>14.28</c:v>
                </c:pt>
                <c:pt idx="85">
                  <c:v>14.45</c:v>
                </c:pt>
                <c:pt idx="86">
                  <c:v>14.62</c:v>
                </c:pt>
                <c:pt idx="87">
                  <c:v>14.79</c:v>
                </c:pt>
                <c:pt idx="88">
                  <c:v>14.96</c:v>
                </c:pt>
                <c:pt idx="89">
                  <c:v>15.13</c:v>
                </c:pt>
                <c:pt idx="90">
                  <c:v>15.3</c:v>
                </c:pt>
                <c:pt idx="91">
                  <c:v>15.47</c:v>
                </c:pt>
                <c:pt idx="92">
                  <c:v>15.64</c:v>
                </c:pt>
                <c:pt idx="93">
                  <c:v>15.81</c:v>
                </c:pt>
                <c:pt idx="94">
                  <c:v>15.98</c:v>
                </c:pt>
                <c:pt idx="95">
                  <c:v>16.149999999999991</c:v>
                </c:pt>
                <c:pt idx="96">
                  <c:v>16.32</c:v>
                </c:pt>
                <c:pt idx="97">
                  <c:v>16.489999999999981</c:v>
                </c:pt>
                <c:pt idx="98">
                  <c:v>16.66</c:v>
                </c:pt>
                <c:pt idx="99">
                  <c:v>16.830000000000009</c:v>
                </c:pt>
                <c:pt idx="100">
                  <c:v>17</c:v>
                </c:pt>
                <c:pt idx="101">
                  <c:v>17.170000000000009</c:v>
                </c:pt>
                <c:pt idx="102">
                  <c:v>17.340000000000011</c:v>
                </c:pt>
                <c:pt idx="103">
                  <c:v>17.510000000000009</c:v>
                </c:pt>
                <c:pt idx="104">
                  <c:v>17.68000000000001</c:v>
                </c:pt>
                <c:pt idx="105">
                  <c:v>17.850000000000019</c:v>
                </c:pt>
                <c:pt idx="106">
                  <c:v>18.02000000000001</c:v>
                </c:pt>
                <c:pt idx="107">
                  <c:v>18.190000000000019</c:v>
                </c:pt>
                <c:pt idx="108">
                  <c:v>18.360000000000021</c:v>
                </c:pt>
                <c:pt idx="109">
                  <c:v>18.530000000000019</c:v>
                </c:pt>
                <c:pt idx="110">
                  <c:v>18.700000000000021</c:v>
                </c:pt>
                <c:pt idx="111">
                  <c:v>18.870000000000029</c:v>
                </c:pt>
                <c:pt idx="112">
                  <c:v>19.04000000000002</c:v>
                </c:pt>
                <c:pt idx="113">
                  <c:v>19.210000000000029</c:v>
                </c:pt>
                <c:pt idx="114">
                  <c:v>19.380000000000031</c:v>
                </c:pt>
                <c:pt idx="115">
                  <c:v>19.550000000000029</c:v>
                </c:pt>
                <c:pt idx="116">
                  <c:v>19.720000000000031</c:v>
                </c:pt>
                <c:pt idx="117">
                  <c:v>19.890000000000029</c:v>
                </c:pt>
                <c:pt idx="118">
                  <c:v>20.060000000000031</c:v>
                </c:pt>
                <c:pt idx="119">
                  <c:v>20.23000000000004</c:v>
                </c:pt>
                <c:pt idx="120">
                  <c:v>20.400000000000031</c:v>
                </c:pt>
                <c:pt idx="121">
                  <c:v>20.570000000000039</c:v>
                </c:pt>
                <c:pt idx="122">
                  <c:v>20.740000000000041</c:v>
                </c:pt>
                <c:pt idx="123">
                  <c:v>20.910000000000039</c:v>
                </c:pt>
                <c:pt idx="124">
                  <c:v>21.080000000000041</c:v>
                </c:pt>
                <c:pt idx="125">
                  <c:v>21.25000000000005</c:v>
                </c:pt>
                <c:pt idx="126">
                  <c:v>21.420000000000041</c:v>
                </c:pt>
                <c:pt idx="127">
                  <c:v>21.59000000000005</c:v>
                </c:pt>
                <c:pt idx="128">
                  <c:v>21.760000000000051</c:v>
                </c:pt>
                <c:pt idx="129">
                  <c:v>21.930000000000049</c:v>
                </c:pt>
                <c:pt idx="130">
                  <c:v>22.100000000000051</c:v>
                </c:pt>
                <c:pt idx="131">
                  <c:v>22.27000000000006</c:v>
                </c:pt>
                <c:pt idx="132">
                  <c:v>22.440000000000051</c:v>
                </c:pt>
                <c:pt idx="133">
                  <c:v>22.61000000000006</c:v>
                </c:pt>
                <c:pt idx="134">
                  <c:v>22.780000000000062</c:v>
                </c:pt>
                <c:pt idx="135">
                  <c:v>22.95000000000006</c:v>
                </c:pt>
                <c:pt idx="136">
                  <c:v>23.120000000000061</c:v>
                </c:pt>
                <c:pt idx="137">
                  <c:v>23.29000000000007</c:v>
                </c:pt>
                <c:pt idx="138">
                  <c:v>23.460000000000061</c:v>
                </c:pt>
                <c:pt idx="139">
                  <c:v>23.63000000000007</c:v>
                </c:pt>
                <c:pt idx="140">
                  <c:v>23.800000000000079</c:v>
                </c:pt>
                <c:pt idx="141">
                  <c:v>23.97000000000007</c:v>
                </c:pt>
                <c:pt idx="142">
                  <c:v>24.140000000000079</c:v>
                </c:pt>
                <c:pt idx="143">
                  <c:v>24.31000000000008</c:v>
                </c:pt>
                <c:pt idx="144">
                  <c:v>24.480000000000079</c:v>
                </c:pt>
                <c:pt idx="145">
                  <c:v>24.65000000000008</c:v>
                </c:pt>
                <c:pt idx="146">
                  <c:v>24.820000000000089</c:v>
                </c:pt>
                <c:pt idx="147">
                  <c:v>24.99000000000008</c:v>
                </c:pt>
                <c:pt idx="148">
                  <c:v>25.160000000000089</c:v>
                </c:pt>
                <c:pt idx="149">
                  <c:v>25.330000000000101</c:v>
                </c:pt>
                <c:pt idx="150">
                  <c:v>25.500000000000089</c:v>
                </c:pt>
                <c:pt idx="151">
                  <c:v>25.670000000000101</c:v>
                </c:pt>
                <c:pt idx="152">
                  <c:v>25.840000000000089</c:v>
                </c:pt>
                <c:pt idx="153">
                  <c:v>26.010000000000101</c:v>
                </c:pt>
                <c:pt idx="154">
                  <c:v>26.180000000000099</c:v>
                </c:pt>
                <c:pt idx="155">
                  <c:v>26.350000000000101</c:v>
                </c:pt>
                <c:pt idx="156">
                  <c:v>26.520000000000099</c:v>
                </c:pt>
                <c:pt idx="157">
                  <c:v>26.690000000000101</c:v>
                </c:pt>
                <c:pt idx="158">
                  <c:v>26.860000000000099</c:v>
                </c:pt>
                <c:pt idx="159">
                  <c:v>27.030000000000101</c:v>
                </c:pt>
                <c:pt idx="160">
                  <c:v>27.200000000000109</c:v>
                </c:pt>
                <c:pt idx="161">
                  <c:v>27.370000000000111</c:v>
                </c:pt>
                <c:pt idx="162">
                  <c:v>27.540000000000109</c:v>
                </c:pt>
                <c:pt idx="163">
                  <c:v>27.710000000000111</c:v>
                </c:pt>
                <c:pt idx="164">
                  <c:v>27.880000000000109</c:v>
                </c:pt>
                <c:pt idx="165">
                  <c:v>28.050000000000111</c:v>
                </c:pt>
                <c:pt idx="166">
                  <c:v>28.22000000000012</c:v>
                </c:pt>
                <c:pt idx="167">
                  <c:v>28.390000000000121</c:v>
                </c:pt>
                <c:pt idx="168">
                  <c:v>28.56000000000012</c:v>
                </c:pt>
                <c:pt idx="169">
                  <c:v>28.730000000000121</c:v>
                </c:pt>
                <c:pt idx="170">
                  <c:v>28.900000000000119</c:v>
                </c:pt>
                <c:pt idx="171">
                  <c:v>29.070000000000121</c:v>
                </c:pt>
                <c:pt idx="172">
                  <c:v>29.24000000000013</c:v>
                </c:pt>
                <c:pt idx="173">
                  <c:v>29.410000000000132</c:v>
                </c:pt>
                <c:pt idx="174">
                  <c:v>29.58000000000013</c:v>
                </c:pt>
                <c:pt idx="175">
                  <c:v>29.750000000000131</c:v>
                </c:pt>
                <c:pt idx="176">
                  <c:v>29.92000000000013</c:v>
                </c:pt>
                <c:pt idx="177">
                  <c:v>30.090000000000131</c:v>
                </c:pt>
                <c:pt idx="178">
                  <c:v>30.260000000000129</c:v>
                </c:pt>
                <c:pt idx="179">
                  <c:v>30.430000000000131</c:v>
                </c:pt>
                <c:pt idx="180">
                  <c:v>30.60000000000014</c:v>
                </c:pt>
                <c:pt idx="181">
                  <c:v>30.770000000000142</c:v>
                </c:pt>
                <c:pt idx="182">
                  <c:v>30.94000000000014</c:v>
                </c:pt>
                <c:pt idx="183">
                  <c:v>31.110000000000149</c:v>
                </c:pt>
                <c:pt idx="184">
                  <c:v>31.28000000000014</c:v>
                </c:pt>
                <c:pt idx="185">
                  <c:v>31.450000000000149</c:v>
                </c:pt>
                <c:pt idx="186">
                  <c:v>31.62000000000015</c:v>
                </c:pt>
                <c:pt idx="187">
                  <c:v>31.790000000000141</c:v>
                </c:pt>
                <c:pt idx="188">
                  <c:v>31.96000000000015</c:v>
                </c:pt>
                <c:pt idx="189">
                  <c:v>32.130000000000152</c:v>
                </c:pt>
                <c:pt idx="190">
                  <c:v>32.300000000000153</c:v>
                </c:pt>
                <c:pt idx="191">
                  <c:v>32.470000000000162</c:v>
                </c:pt>
                <c:pt idx="192">
                  <c:v>32.640000000000157</c:v>
                </c:pt>
                <c:pt idx="193">
                  <c:v>32.810000000000123</c:v>
                </c:pt>
                <c:pt idx="194">
                  <c:v>32.980000000000153</c:v>
                </c:pt>
                <c:pt idx="195">
                  <c:v>33.150000000000148</c:v>
                </c:pt>
                <c:pt idx="196">
                  <c:v>33.320000000000157</c:v>
                </c:pt>
                <c:pt idx="197">
                  <c:v>33.490000000000173</c:v>
                </c:pt>
                <c:pt idx="198">
                  <c:v>33.660000000000167</c:v>
                </c:pt>
                <c:pt idx="199">
                  <c:v>33.830000000000148</c:v>
                </c:pt>
                <c:pt idx="200">
                  <c:v>34.000000000000171</c:v>
                </c:pt>
                <c:pt idx="201">
                  <c:v>34.170000000000172</c:v>
                </c:pt>
                <c:pt idx="202">
                  <c:v>34.340000000000153</c:v>
                </c:pt>
                <c:pt idx="203">
                  <c:v>34.510000000000183</c:v>
                </c:pt>
                <c:pt idx="204">
                  <c:v>34.680000000000177</c:v>
                </c:pt>
                <c:pt idx="205">
                  <c:v>34.850000000000144</c:v>
                </c:pt>
                <c:pt idx="206">
                  <c:v>35.020000000000181</c:v>
                </c:pt>
                <c:pt idx="207">
                  <c:v>35.190000000000182</c:v>
                </c:pt>
                <c:pt idx="208">
                  <c:v>35.360000000000177</c:v>
                </c:pt>
                <c:pt idx="209">
                  <c:v>35.5300000000002</c:v>
                </c:pt>
                <c:pt idx="210">
                  <c:v>35.700000000000202</c:v>
                </c:pt>
                <c:pt idx="211">
                  <c:v>35.870000000000182</c:v>
                </c:pt>
                <c:pt idx="212">
                  <c:v>36.040000000000198</c:v>
                </c:pt>
                <c:pt idx="213">
                  <c:v>36.2100000000002</c:v>
                </c:pt>
                <c:pt idx="214">
                  <c:v>36.380000000000173</c:v>
                </c:pt>
                <c:pt idx="215">
                  <c:v>36.550000000000203</c:v>
                </c:pt>
                <c:pt idx="216">
                  <c:v>36.720000000000198</c:v>
                </c:pt>
                <c:pt idx="217">
                  <c:v>36.8900000000002</c:v>
                </c:pt>
                <c:pt idx="218">
                  <c:v>37.060000000000201</c:v>
                </c:pt>
                <c:pt idx="219">
                  <c:v>37.230000000000203</c:v>
                </c:pt>
                <c:pt idx="220">
                  <c:v>37.400000000000198</c:v>
                </c:pt>
                <c:pt idx="221">
                  <c:v>37.570000000000213</c:v>
                </c:pt>
                <c:pt idx="222">
                  <c:v>37.740000000000208</c:v>
                </c:pt>
                <c:pt idx="223">
                  <c:v>37.910000000000203</c:v>
                </c:pt>
                <c:pt idx="224">
                  <c:v>38.080000000000197</c:v>
                </c:pt>
                <c:pt idx="225">
                  <c:v>38.250000000000213</c:v>
                </c:pt>
                <c:pt idx="226">
                  <c:v>38.420000000000208</c:v>
                </c:pt>
                <c:pt idx="227">
                  <c:v>38.590000000000217</c:v>
                </c:pt>
                <c:pt idx="228">
                  <c:v>38.760000000000218</c:v>
                </c:pt>
                <c:pt idx="229">
                  <c:v>38.93000000000022</c:v>
                </c:pt>
                <c:pt idx="230">
                  <c:v>39.100000000000222</c:v>
                </c:pt>
                <c:pt idx="231">
                  <c:v>39.270000000000223</c:v>
                </c:pt>
                <c:pt idx="232">
                  <c:v>39.440000000000232</c:v>
                </c:pt>
                <c:pt idx="233">
                  <c:v>39.610000000000227</c:v>
                </c:pt>
                <c:pt idx="234">
                  <c:v>39.780000000000229</c:v>
                </c:pt>
                <c:pt idx="235">
                  <c:v>39.950000000000223</c:v>
                </c:pt>
                <c:pt idx="236">
                  <c:v>40.120000000000232</c:v>
                </c:pt>
                <c:pt idx="237">
                  <c:v>40.290000000000241</c:v>
                </c:pt>
                <c:pt idx="238">
                  <c:v>40.460000000000242</c:v>
                </c:pt>
                <c:pt idx="239">
                  <c:v>40.630000000000237</c:v>
                </c:pt>
                <c:pt idx="240">
                  <c:v>40.800000000000203</c:v>
                </c:pt>
                <c:pt idx="241">
                  <c:v>40.97000000000024</c:v>
                </c:pt>
                <c:pt idx="242">
                  <c:v>41.140000000000242</c:v>
                </c:pt>
                <c:pt idx="243">
                  <c:v>41.310000000000223</c:v>
                </c:pt>
                <c:pt idx="244">
                  <c:v>41.480000000000253</c:v>
                </c:pt>
                <c:pt idx="245">
                  <c:v>41.650000000000247</c:v>
                </c:pt>
                <c:pt idx="246">
                  <c:v>41.820000000000249</c:v>
                </c:pt>
                <c:pt idx="247">
                  <c:v>41.990000000000251</c:v>
                </c:pt>
                <c:pt idx="248">
                  <c:v>42.160000000000252</c:v>
                </c:pt>
                <c:pt idx="249">
                  <c:v>42.330000000000247</c:v>
                </c:pt>
                <c:pt idx="250">
                  <c:v>42.500000000000263</c:v>
                </c:pt>
                <c:pt idx="251">
                  <c:v>42.670000000000258</c:v>
                </c:pt>
                <c:pt idx="252">
                  <c:v>42.840000000000202</c:v>
                </c:pt>
                <c:pt idx="253">
                  <c:v>43.010000000000247</c:v>
                </c:pt>
                <c:pt idx="254">
                  <c:v>43.180000000000263</c:v>
                </c:pt>
                <c:pt idx="255">
                  <c:v>43.350000000000243</c:v>
                </c:pt>
                <c:pt idx="256">
                  <c:v>43.520000000000273</c:v>
                </c:pt>
                <c:pt idx="257">
                  <c:v>43.690000000000268</c:v>
                </c:pt>
                <c:pt idx="258">
                  <c:v>43.860000000000262</c:v>
                </c:pt>
                <c:pt idx="259">
                  <c:v>44.030000000000271</c:v>
                </c:pt>
                <c:pt idx="260">
                  <c:v>44.200000000000273</c:v>
                </c:pt>
                <c:pt idx="261">
                  <c:v>44.370000000000253</c:v>
                </c:pt>
                <c:pt idx="262">
                  <c:v>44.540000000000283</c:v>
                </c:pt>
                <c:pt idx="263">
                  <c:v>44.710000000000278</c:v>
                </c:pt>
                <c:pt idx="264">
                  <c:v>44.880000000000273</c:v>
                </c:pt>
                <c:pt idx="265">
                  <c:v>45.050000000000253</c:v>
                </c:pt>
                <c:pt idx="266">
                  <c:v>45.220000000000283</c:v>
                </c:pt>
                <c:pt idx="267">
                  <c:v>45.390000000000278</c:v>
                </c:pt>
                <c:pt idx="268">
                  <c:v>45.560000000000301</c:v>
                </c:pt>
                <c:pt idx="269">
                  <c:v>45.730000000000302</c:v>
                </c:pt>
                <c:pt idx="270">
                  <c:v>45.90000000000029</c:v>
                </c:pt>
                <c:pt idx="271">
                  <c:v>46.070000000000299</c:v>
                </c:pt>
                <c:pt idx="272">
                  <c:v>46.2400000000003</c:v>
                </c:pt>
                <c:pt idx="273">
                  <c:v>46.410000000000252</c:v>
                </c:pt>
                <c:pt idx="274">
                  <c:v>46.580000000000297</c:v>
                </c:pt>
                <c:pt idx="275">
                  <c:v>46.750000000000298</c:v>
                </c:pt>
                <c:pt idx="276">
                  <c:v>46.9200000000003</c:v>
                </c:pt>
                <c:pt idx="277">
                  <c:v>47.090000000000302</c:v>
                </c:pt>
                <c:pt idx="278">
                  <c:v>47.260000000000311</c:v>
                </c:pt>
                <c:pt idx="279">
                  <c:v>47.430000000000312</c:v>
                </c:pt>
                <c:pt idx="280">
                  <c:v>47.600000000000307</c:v>
                </c:pt>
                <c:pt idx="281">
                  <c:v>47.770000000000309</c:v>
                </c:pt>
                <c:pt idx="282">
                  <c:v>47.940000000000303</c:v>
                </c:pt>
                <c:pt idx="283">
                  <c:v>48.110000000000298</c:v>
                </c:pt>
                <c:pt idx="284">
                  <c:v>48.280000000000307</c:v>
                </c:pt>
                <c:pt idx="285">
                  <c:v>48.450000000000273</c:v>
                </c:pt>
                <c:pt idx="286">
                  <c:v>48.620000000000317</c:v>
                </c:pt>
                <c:pt idx="287">
                  <c:v>48.790000000000319</c:v>
                </c:pt>
                <c:pt idx="288">
                  <c:v>48.960000000000321</c:v>
                </c:pt>
                <c:pt idx="289">
                  <c:v>49.130000000000322</c:v>
                </c:pt>
                <c:pt idx="290">
                  <c:v>49.300000000000303</c:v>
                </c:pt>
                <c:pt idx="291">
                  <c:v>49.470000000000333</c:v>
                </c:pt>
                <c:pt idx="292">
                  <c:v>49.640000000000327</c:v>
                </c:pt>
                <c:pt idx="293">
                  <c:v>49.810000000000272</c:v>
                </c:pt>
                <c:pt idx="294">
                  <c:v>49.980000000000302</c:v>
                </c:pt>
                <c:pt idx="295">
                  <c:v>50.150000000000333</c:v>
                </c:pt>
                <c:pt idx="296">
                  <c:v>50.320000000000327</c:v>
                </c:pt>
                <c:pt idx="297">
                  <c:v>50.490000000000343</c:v>
                </c:pt>
                <c:pt idx="298">
                  <c:v>50.660000000000338</c:v>
                </c:pt>
                <c:pt idx="299">
                  <c:v>50.830000000000332</c:v>
                </c:pt>
                <c:pt idx="300">
                  <c:v>51.000000000000341</c:v>
                </c:pt>
                <c:pt idx="301">
                  <c:v>51.170000000000343</c:v>
                </c:pt>
                <c:pt idx="302">
                  <c:v>51.340000000000323</c:v>
                </c:pt>
                <c:pt idx="303">
                  <c:v>51.510000000000353</c:v>
                </c:pt>
                <c:pt idx="304">
                  <c:v>51.680000000000348</c:v>
                </c:pt>
                <c:pt idx="305">
                  <c:v>51.850000000000342</c:v>
                </c:pt>
                <c:pt idx="306">
                  <c:v>52.020000000000351</c:v>
                </c:pt>
                <c:pt idx="307">
                  <c:v>52.190000000000353</c:v>
                </c:pt>
                <c:pt idx="308">
                  <c:v>52.360000000000348</c:v>
                </c:pt>
                <c:pt idx="309">
                  <c:v>52.530000000000364</c:v>
                </c:pt>
                <c:pt idx="310">
                  <c:v>52.700000000000358</c:v>
                </c:pt>
                <c:pt idx="311">
                  <c:v>52.870000000000353</c:v>
                </c:pt>
                <c:pt idx="312">
                  <c:v>53.040000000000347</c:v>
                </c:pt>
                <c:pt idx="313">
                  <c:v>53.210000000000363</c:v>
                </c:pt>
                <c:pt idx="314">
                  <c:v>53.380000000000322</c:v>
                </c:pt>
                <c:pt idx="315">
                  <c:v>53.550000000000352</c:v>
                </c:pt>
                <c:pt idx="316">
                  <c:v>53.720000000000368</c:v>
                </c:pt>
                <c:pt idx="317">
                  <c:v>53.89000000000037</c:v>
                </c:pt>
                <c:pt idx="318">
                  <c:v>54.060000000000372</c:v>
                </c:pt>
                <c:pt idx="319">
                  <c:v>54.230000000000373</c:v>
                </c:pt>
                <c:pt idx="320">
                  <c:v>54.400000000000382</c:v>
                </c:pt>
                <c:pt idx="321">
                  <c:v>54.570000000000377</c:v>
                </c:pt>
                <c:pt idx="322">
                  <c:v>54.740000000000379</c:v>
                </c:pt>
                <c:pt idx="323">
                  <c:v>54.910000000000373</c:v>
                </c:pt>
                <c:pt idx="324">
                  <c:v>55.080000000000346</c:v>
                </c:pt>
                <c:pt idx="325">
                  <c:v>55.250000000000377</c:v>
                </c:pt>
                <c:pt idx="326">
                  <c:v>55.4200000000004</c:v>
                </c:pt>
                <c:pt idx="327">
                  <c:v>55.590000000000401</c:v>
                </c:pt>
                <c:pt idx="328">
                  <c:v>55.760000000000403</c:v>
                </c:pt>
                <c:pt idx="329">
                  <c:v>55.930000000000398</c:v>
                </c:pt>
                <c:pt idx="330">
                  <c:v>56.100000000000399</c:v>
                </c:pt>
                <c:pt idx="331">
                  <c:v>56.270000000000401</c:v>
                </c:pt>
                <c:pt idx="332">
                  <c:v>56.440000000000403</c:v>
                </c:pt>
                <c:pt idx="333">
                  <c:v>56.610000000000397</c:v>
                </c:pt>
                <c:pt idx="334">
                  <c:v>56.780000000000399</c:v>
                </c:pt>
                <c:pt idx="335">
                  <c:v>56.950000000000372</c:v>
                </c:pt>
                <c:pt idx="336">
                  <c:v>57.120000000000402</c:v>
                </c:pt>
                <c:pt idx="337">
                  <c:v>57.290000000000411</c:v>
                </c:pt>
                <c:pt idx="338">
                  <c:v>57.460000000000413</c:v>
                </c:pt>
                <c:pt idx="339">
                  <c:v>57.630000000000408</c:v>
                </c:pt>
                <c:pt idx="340">
                  <c:v>57.800000000000402</c:v>
                </c:pt>
                <c:pt idx="341">
                  <c:v>57.970000000000397</c:v>
                </c:pt>
                <c:pt idx="342">
                  <c:v>58.140000000000413</c:v>
                </c:pt>
                <c:pt idx="343">
                  <c:v>58.310000000000393</c:v>
                </c:pt>
                <c:pt idx="344">
                  <c:v>58.480000000000373</c:v>
                </c:pt>
                <c:pt idx="345">
                  <c:v>58.650000000000396</c:v>
                </c:pt>
                <c:pt idx="346">
                  <c:v>58.82000000000042</c:v>
                </c:pt>
                <c:pt idx="347">
                  <c:v>58.990000000000421</c:v>
                </c:pt>
                <c:pt idx="348">
                  <c:v>59.160000000000423</c:v>
                </c:pt>
                <c:pt idx="349">
                  <c:v>59.330000000000403</c:v>
                </c:pt>
                <c:pt idx="350">
                  <c:v>59.500000000000433</c:v>
                </c:pt>
                <c:pt idx="351">
                  <c:v>59.670000000000428</c:v>
                </c:pt>
                <c:pt idx="352">
                  <c:v>59.840000000000423</c:v>
                </c:pt>
                <c:pt idx="353">
                  <c:v>60.010000000000403</c:v>
                </c:pt>
                <c:pt idx="354">
                  <c:v>60.180000000000433</c:v>
                </c:pt>
                <c:pt idx="355">
                  <c:v>60.350000000000392</c:v>
                </c:pt>
                <c:pt idx="356">
                  <c:v>60.520000000000437</c:v>
                </c:pt>
                <c:pt idx="357">
                  <c:v>60.690000000000438</c:v>
                </c:pt>
                <c:pt idx="358">
                  <c:v>60.86000000000044</c:v>
                </c:pt>
                <c:pt idx="359">
                  <c:v>61.030000000000442</c:v>
                </c:pt>
                <c:pt idx="360">
                  <c:v>61.200000000000443</c:v>
                </c:pt>
                <c:pt idx="361">
                  <c:v>61.370000000000452</c:v>
                </c:pt>
                <c:pt idx="362">
                  <c:v>61.540000000000447</c:v>
                </c:pt>
                <c:pt idx="363">
                  <c:v>61.710000000000448</c:v>
                </c:pt>
                <c:pt idx="364">
                  <c:v>61.880000000000443</c:v>
                </c:pt>
                <c:pt idx="365">
                  <c:v>62.050000000000423</c:v>
                </c:pt>
                <c:pt idx="366">
                  <c:v>62.220000000000461</c:v>
                </c:pt>
                <c:pt idx="367">
                  <c:v>62.390000000000462</c:v>
                </c:pt>
                <c:pt idx="368">
                  <c:v>62.560000000000457</c:v>
                </c:pt>
                <c:pt idx="369">
                  <c:v>62.730000000000459</c:v>
                </c:pt>
                <c:pt idx="370">
                  <c:v>62.900000000000453</c:v>
                </c:pt>
                <c:pt idx="371">
                  <c:v>63.070000000000462</c:v>
                </c:pt>
                <c:pt idx="372">
                  <c:v>63.240000000000457</c:v>
                </c:pt>
                <c:pt idx="373">
                  <c:v>63.410000000000423</c:v>
                </c:pt>
                <c:pt idx="374">
                  <c:v>63.580000000000453</c:v>
                </c:pt>
                <c:pt idx="375">
                  <c:v>63.750000000000448</c:v>
                </c:pt>
                <c:pt idx="376">
                  <c:v>63.920000000000471</c:v>
                </c:pt>
                <c:pt idx="377">
                  <c:v>64.090000000000472</c:v>
                </c:pt>
                <c:pt idx="378">
                  <c:v>64.260000000000474</c:v>
                </c:pt>
                <c:pt idx="379">
                  <c:v>64.430000000000476</c:v>
                </c:pt>
                <c:pt idx="380">
                  <c:v>64.600000000000449</c:v>
                </c:pt>
                <c:pt idx="381">
                  <c:v>64.770000000000479</c:v>
                </c:pt>
                <c:pt idx="382">
                  <c:v>64.940000000000495</c:v>
                </c:pt>
                <c:pt idx="383">
                  <c:v>65.110000000000483</c:v>
                </c:pt>
                <c:pt idx="384">
                  <c:v>65.280000000000484</c:v>
                </c:pt>
                <c:pt idx="385">
                  <c:v>65.450000000000486</c:v>
                </c:pt>
                <c:pt idx="386">
                  <c:v>65.620000000000431</c:v>
                </c:pt>
                <c:pt idx="387">
                  <c:v>65.790000000000504</c:v>
                </c:pt>
                <c:pt idx="388">
                  <c:v>65.960000000000505</c:v>
                </c:pt>
                <c:pt idx="389">
                  <c:v>66.130000000000479</c:v>
                </c:pt>
                <c:pt idx="390">
                  <c:v>66.30000000000048</c:v>
                </c:pt>
                <c:pt idx="391">
                  <c:v>66.470000000000482</c:v>
                </c:pt>
                <c:pt idx="392">
                  <c:v>66.640000000000498</c:v>
                </c:pt>
                <c:pt idx="393">
                  <c:v>66.8100000000005</c:v>
                </c:pt>
                <c:pt idx="394">
                  <c:v>66.980000000000501</c:v>
                </c:pt>
                <c:pt idx="395">
                  <c:v>67.150000000000389</c:v>
                </c:pt>
                <c:pt idx="396">
                  <c:v>67.320000000000448</c:v>
                </c:pt>
                <c:pt idx="397">
                  <c:v>67.490000000000506</c:v>
                </c:pt>
                <c:pt idx="398">
                  <c:v>67.660000000000508</c:v>
                </c:pt>
                <c:pt idx="399">
                  <c:v>67.83000000000051</c:v>
                </c:pt>
                <c:pt idx="400">
                  <c:v>68.000000000000512</c:v>
                </c:pt>
                <c:pt idx="401">
                  <c:v>68.1700000000004</c:v>
                </c:pt>
                <c:pt idx="402">
                  <c:v>68.340000000000515</c:v>
                </c:pt>
                <c:pt idx="403">
                  <c:v>68.510000000000517</c:v>
                </c:pt>
                <c:pt idx="404">
                  <c:v>68.680000000000447</c:v>
                </c:pt>
                <c:pt idx="405">
                  <c:v>68.850000000000449</c:v>
                </c:pt>
                <c:pt idx="406">
                  <c:v>69.020000000000508</c:v>
                </c:pt>
                <c:pt idx="407">
                  <c:v>69.190000000000509</c:v>
                </c:pt>
                <c:pt idx="408">
                  <c:v>69.360000000000511</c:v>
                </c:pt>
                <c:pt idx="409">
                  <c:v>69.530000000000513</c:v>
                </c:pt>
                <c:pt idx="410">
                  <c:v>69.700000000000529</c:v>
                </c:pt>
                <c:pt idx="411">
                  <c:v>69.870000000000459</c:v>
                </c:pt>
                <c:pt idx="412">
                  <c:v>70.040000000000532</c:v>
                </c:pt>
                <c:pt idx="413">
                  <c:v>70.210000000000534</c:v>
                </c:pt>
                <c:pt idx="414">
                  <c:v>70.380000000000479</c:v>
                </c:pt>
                <c:pt idx="415">
                  <c:v>70.550000000000509</c:v>
                </c:pt>
                <c:pt idx="416">
                  <c:v>70.720000000000539</c:v>
                </c:pt>
                <c:pt idx="417">
                  <c:v>70.890000000000541</c:v>
                </c:pt>
                <c:pt idx="418">
                  <c:v>71.060000000000542</c:v>
                </c:pt>
                <c:pt idx="419">
                  <c:v>71.230000000000544</c:v>
                </c:pt>
                <c:pt idx="420">
                  <c:v>71.400000000000546</c:v>
                </c:pt>
                <c:pt idx="421">
                  <c:v>71.570000000000448</c:v>
                </c:pt>
                <c:pt idx="422">
                  <c:v>71.740000000000563</c:v>
                </c:pt>
                <c:pt idx="423">
                  <c:v>71.910000000000565</c:v>
                </c:pt>
                <c:pt idx="424">
                  <c:v>72.080000000000553</c:v>
                </c:pt>
                <c:pt idx="425">
                  <c:v>72.250000000000554</c:v>
                </c:pt>
                <c:pt idx="426">
                  <c:v>72.420000000000556</c:v>
                </c:pt>
                <c:pt idx="427">
                  <c:v>72.590000000000572</c:v>
                </c:pt>
                <c:pt idx="428">
                  <c:v>72.760000000000574</c:v>
                </c:pt>
                <c:pt idx="429">
                  <c:v>72.930000000000561</c:v>
                </c:pt>
                <c:pt idx="430">
                  <c:v>73.100000000000549</c:v>
                </c:pt>
                <c:pt idx="431">
                  <c:v>73.27000000000055</c:v>
                </c:pt>
                <c:pt idx="432">
                  <c:v>73.440000000000566</c:v>
                </c:pt>
                <c:pt idx="433">
                  <c:v>73.610000000000568</c:v>
                </c:pt>
                <c:pt idx="434">
                  <c:v>73.78000000000057</c:v>
                </c:pt>
                <c:pt idx="435">
                  <c:v>73.950000000000571</c:v>
                </c:pt>
                <c:pt idx="436">
                  <c:v>74.120000000000459</c:v>
                </c:pt>
                <c:pt idx="437">
                  <c:v>74.290000000000575</c:v>
                </c:pt>
                <c:pt idx="438">
                  <c:v>74.460000000000576</c:v>
                </c:pt>
                <c:pt idx="439">
                  <c:v>74.630000000000578</c:v>
                </c:pt>
                <c:pt idx="440">
                  <c:v>74.80000000000058</c:v>
                </c:pt>
                <c:pt idx="441">
                  <c:v>74.970000000000582</c:v>
                </c:pt>
                <c:pt idx="442">
                  <c:v>75.140000000000583</c:v>
                </c:pt>
                <c:pt idx="443">
                  <c:v>75.310000000000585</c:v>
                </c:pt>
                <c:pt idx="444">
                  <c:v>75.480000000000587</c:v>
                </c:pt>
                <c:pt idx="445">
                  <c:v>75.650000000000489</c:v>
                </c:pt>
                <c:pt idx="446">
                  <c:v>75.820000000000505</c:v>
                </c:pt>
                <c:pt idx="447">
                  <c:v>75.990000000000606</c:v>
                </c:pt>
                <c:pt idx="448">
                  <c:v>76.160000000000579</c:v>
                </c:pt>
                <c:pt idx="449">
                  <c:v>76.330000000000581</c:v>
                </c:pt>
                <c:pt idx="450">
                  <c:v>76.500000000000583</c:v>
                </c:pt>
                <c:pt idx="451">
                  <c:v>76.670000000000485</c:v>
                </c:pt>
                <c:pt idx="452">
                  <c:v>76.8400000000006</c:v>
                </c:pt>
                <c:pt idx="453">
                  <c:v>77.010000000000602</c:v>
                </c:pt>
                <c:pt idx="454">
                  <c:v>77.180000000000504</c:v>
                </c:pt>
                <c:pt idx="455">
                  <c:v>77.350000000000549</c:v>
                </c:pt>
                <c:pt idx="456">
                  <c:v>77.520000000000579</c:v>
                </c:pt>
                <c:pt idx="457">
                  <c:v>77.690000000000609</c:v>
                </c:pt>
                <c:pt idx="458">
                  <c:v>77.86000000000061</c:v>
                </c:pt>
                <c:pt idx="459">
                  <c:v>78.030000000000612</c:v>
                </c:pt>
                <c:pt idx="460">
                  <c:v>78.200000000000614</c:v>
                </c:pt>
                <c:pt idx="461">
                  <c:v>78.37000000000053</c:v>
                </c:pt>
                <c:pt idx="462">
                  <c:v>78.540000000000603</c:v>
                </c:pt>
                <c:pt idx="463">
                  <c:v>78.710000000000633</c:v>
                </c:pt>
                <c:pt idx="464">
                  <c:v>78.880000000000578</c:v>
                </c:pt>
                <c:pt idx="465">
                  <c:v>79.050000000000608</c:v>
                </c:pt>
                <c:pt idx="466">
                  <c:v>79.22000000000061</c:v>
                </c:pt>
                <c:pt idx="467">
                  <c:v>79.390000000000612</c:v>
                </c:pt>
                <c:pt idx="468">
                  <c:v>79.560000000000628</c:v>
                </c:pt>
                <c:pt idx="469">
                  <c:v>79.730000000000629</c:v>
                </c:pt>
                <c:pt idx="470">
                  <c:v>79.900000000000631</c:v>
                </c:pt>
                <c:pt idx="471">
                  <c:v>80.070000000000547</c:v>
                </c:pt>
                <c:pt idx="472">
                  <c:v>80.240000000000634</c:v>
                </c:pt>
                <c:pt idx="473">
                  <c:v>80.410000000000636</c:v>
                </c:pt>
                <c:pt idx="474">
                  <c:v>80.580000000000638</c:v>
                </c:pt>
                <c:pt idx="475">
                  <c:v>80.750000000000639</c:v>
                </c:pt>
                <c:pt idx="476">
                  <c:v>80.920000000000641</c:v>
                </c:pt>
                <c:pt idx="477">
                  <c:v>81.090000000000643</c:v>
                </c:pt>
                <c:pt idx="478">
                  <c:v>81.260000000000645</c:v>
                </c:pt>
                <c:pt idx="479">
                  <c:v>81.430000000000646</c:v>
                </c:pt>
                <c:pt idx="480">
                  <c:v>81.600000000000648</c:v>
                </c:pt>
                <c:pt idx="481">
                  <c:v>81.77000000000065</c:v>
                </c:pt>
                <c:pt idx="482">
                  <c:v>81.940000000000666</c:v>
                </c:pt>
                <c:pt idx="483">
                  <c:v>82.110000000000653</c:v>
                </c:pt>
                <c:pt idx="484">
                  <c:v>82.280000000000655</c:v>
                </c:pt>
                <c:pt idx="485">
                  <c:v>82.450000000000657</c:v>
                </c:pt>
                <c:pt idx="486">
                  <c:v>82.620000000000559</c:v>
                </c:pt>
                <c:pt idx="487">
                  <c:v>82.790000000000646</c:v>
                </c:pt>
                <c:pt idx="488">
                  <c:v>82.960000000000662</c:v>
                </c:pt>
                <c:pt idx="489">
                  <c:v>83.130000000000649</c:v>
                </c:pt>
                <c:pt idx="490">
                  <c:v>83.300000000000651</c:v>
                </c:pt>
                <c:pt idx="491">
                  <c:v>83.470000000000653</c:v>
                </c:pt>
                <c:pt idx="492">
                  <c:v>83.640000000000668</c:v>
                </c:pt>
                <c:pt idx="493">
                  <c:v>83.81000000000067</c:v>
                </c:pt>
                <c:pt idx="494">
                  <c:v>83.980000000000672</c:v>
                </c:pt>
                <c:pt idx="495">
                  <c:v>84.150000000000574</c:v>
                </c:pt>
                <c:pt idx="496">
                  <c:v>84.32000000000059</c:v>
                </c:pt>
                <c:pt idx="497">
                  <c:v>84.490000000000677</c:v>
                </c:pt>
                <c:pt idx="498">
                  <c:v>84.660000000000679</c:v>
                </c:pt>
                <c:pt idx="499">
                  <c:v>84.83000000000068</c:v>
                </c:pt>
                <c:pt idx="500">
                  <c:v>85.000000000000682</c:v>
                </c:pt>
                <c:pt idx="501">
                  <c:v>85.170000000000556</c:v>
                </c:pt>
                <c:pt idx="502">
                  <c:v>85.340000000000686</c:v>
                </c:pt>
                <c:pt idx="503">
                  <c:v>85.510000000000673</c:v>
                </c:pt>
                <c:pt idx="504">
                  <c:v>85.680000000000589</c:v>
                </c:pt>
                <c:pt idx="505">
                  <c:v>85.850000000000648</c:v>
                </c:pt>
                <c:pt idx="506">
                  <c:v>86.020000000000678</c:v>
                </c:pt>
                <c:pt idx="507">
                  <c:v>86.19000000000068</c:v>
                </c:pt>
                <c:pt idx="508">
                  <c:v>86.360000000000682</c:v>
                </c:pt>
                <c:pt idx="509">
                  <c:v>86.530000000000683</c:v>
                </c:pt>
                <c:pt idx="510">
                  <c:v>86.700000000000699</c:v>
                </c:pt>
                <c:pt idx="511">
                  <c:v>86.87000000000063</c:v>
                </c:pt>
                <c:pt idx="512">
                  <c:v>87.040000000000703</c:v>
                </c:pt>
                <c:pt idx="513">
                  <c:v>87.210000000000704</c:v>
                </c:pt>
                <c:pt idx="514">
                  <c:v>87.380000000000678</c:v>
                </c:pt>
                <c:pt idx="515">
                  <c:v>87.550000000000708</c:v>
                </c:pt>
                <c:pt idx="516">
                  <c:v>87.720000000000709</c:v>
                </c:pt>
                <c:pt idx="517">
                  <c:v>87.890000000000711</c:v>
                </c:pt>
                <c:pt idx="518">
                  <c:v>88.060000000000713</c:v>
                </c:pt>
                <c:pt idx="519">
                  <c:v>88.230000000000715</c:v>
                </c:pt>
                <c:pt idx="520">
                  <c:v>88.400000000000716</c:v>
                </c:pt>
                <c:pt idx="521">
                  <c:v>88.570000000000647</c:v>
                </c:pt>
                <c:pt idx="522">
                  <c:v>88.740000000000705</c:v>
                </c:pt>
                <c:pt idx="523">
                  <c:v>88.910000000000721</c:v>
                </c:pt>
                <c:pt idx="524">
                  <c:v>89.080000000000709</c:v>
                </c:pt>
                <c:pt idx="525">
                  <c:v>89.250000000000711</c:v>
                </c:pt>
                <c:pt idx="526">
                  <c:v>89.420000000000712</c:v>
                </c:pt>
                <c:pt idx="527">
                  <c:v>89.590000000000728</c:v>
                </c:pt>
                <c:pt idx="528">
                  <c:v>89.76000000000073</c:v>
                </c:pt>
                <c:pt idx="529">
                  <c:v>89.930000000000732</c:v>
                </c:pt>
                <c:pt idx="530">
                  <c:v>90.100000000000648</c:v>
                </c:pt>
                <c:pt idx="531">
                  <c:v>90.270000000000678</c:v>
                </c:pt>
                <c:pt idx="532">
                  <c:v>90.440000000000737</c:v>
                </c:pt>
                <c:pt idx="533">
                  <c:v>90.610000000000738</c:v>
                </c:pt>
                <c:pt idx="534">
                  <c:v>90.78000000000074</c:v>
                </c:pt>
                <c:pt idx="535">
                  <c:v>90.950000000000742</c:v>
                </c:pt>
                <c:pt idx="536">
                  <c:v>91.12000000000063</c:v>
                </c:pt>
                <c:pt idx="537">
                  <c:v>91.290000000000745</c:v>
                </c:pt>
                <c:pt idx="538">
                  <c:v>91.460000000000747</c:v>
                </c:pt>
                <c:pt idx="539">
                  <c:v>91.630000000000749</c:v>
                </c:pt>
                <c:pt idx="540">
                  <c:v>91.80000000000075</c:v>
                </c:pt>
                <c:pt idx="541">
                  <c:v>91.970000000000752</c:v>
                </c:pt>
                <c:pt idx="542">
                  <c:v>92.140000000000754</c:v>
                </c:pt>
                <c:pt idx="543">
                  <c:v>92.310000000000755</c:v>
                </c:pt>
                <c:pt idx="544">
                  <c:v>92.480000000000743</c:v>
                </c:pt>
                <c:pt idx="545">
                  <c:v>92.650000000000659</c:v>
                </c:pt>
                <c:pt idx="546">
                  <c:v>92.82000000000069</c:v>
                </c:pt>
                <c:pt idx="547">
                  <c:v>92.990000000000762</c:v>
                </c:pt>
                <c:pt idx="548">
                  <c:v>93.16000000000075</c:v>
                </c:pt>
                <c:pt idx="549">
                  <c:v>93.330000000000751</c:v>
                </c:pt>
                <c:pt idx="550">
                  <c:v>93.500000000000753</c:v>
                </c:pt>
                <c:pt idx="551">
                  <c:v>93.670000000000641</c:v>
                </c:pt>
                <c:pt idx="552">
                  <c:v>93.840000000000771</c:v>
                </c:pt>
                <c:pt idx="553">
                  <c:v>94.010000000000773</c:v>
                </c:pt>
                <c:pt idx="554">
                  <c:v>94.180000000000675</c:v>
                </c:pt>
                <c:pt idx="555">
                  <c:v>94.350000000000691</c:v>
                </c:pt>
                <c:pt idx="556">
                  <c:v>94.520000000000778</c:v>
                </c:pt>
                <c:pt idx="557">
                  <c:v>94.690000000000779</c:v>
                </c:pt>
                <c:pt idx="558">
                  <c:v>94.860000000000781</c:v>
                </c:pt>
                <c:pt idx="559">
                  <c:v>95.030000000000783</c:v>
                </c:pt>
                <c:pt idx="560">
                  <c:v>95.200000000000784</c:v>
                </c:pt>
                <c:pt idx="561">
                  <c:v>95.370000000000672</c:v>
                </c:pt>
                <c:pt idx="562">
                  <c:v>95.540000000000802</c:v>
                </c:pt>
                <c:pt idx="563">
                  <c:v>95.710000000000775</c:v>
                </c:pt>
                <c:pt idx="564">
                  <c:v>95.880000000000749</c:v>
                </c:pt>
                <c:pt idx="565">
                  <c:v>96.050000000000779</c:v>
                </c:pt>
                <c:pt idx="566">
                  <c:v>96.22000000000078</c:v>
                </c:pt>
                <c:pt idx="567">
                  <c:v>96.390000000000782</c:v>
                </c:pt>
                <c:pt idx="568">
                  <c:v>96.560000000000798</c:v>
                </c:pt>
                <c:pt idx="569">
                  <c:v>96.7300000000008</c:v>
                </c:pt>
                <c:pt idx="570">
                  <c:v>96.900000000000801</c:v>
                </c:pt>
                <c:pt idx="571">
                  <c:v>97.07000000000069</c:v>
                </c:pt>
                <c:pt idx="572">
                  <c:v>97.240000000000805</c:v>
                </c:pt>
                <c:pt idx="573">
                  <c:v>97.410000000000807</c:v>
                </c:pt>
                <c:pt idx="574">
                  <c:v>97.580000000000808</c:v>
                </c:pt>
                <c:pt idx="575">
                  <c:v>97.75000000000081</c:v>
                </c:pt>
                <c:pt idx="576">
                  <c:v>97.920000000000812</c:v>
                </c:pt>
                <c:pt idx="577">
                  <c:v>98.090000000000813</c:v>
                </c:pt>
                <c:pt idx="578">
                  <c:v>98.260000000000815</c:v>
                </c:pt>
                <c:pt idx="579">
                  <c:v>98.430000000000817</c:v>
                </c:pt>
                <c:pt idx="580">
                  <c:v>98.600000000000747</c:v>
                </c:pt>
                <c:pt idx="581">
                  <c:v>98.770000000000778</c:v>
                </c:pt>
                <c:pt idx="582">
                  <c:v>98.940000000000822</c:v>
                </c:pt>
                <c:pt idx="583">
                  <c:v>99.110000000000809</c:v>
                </c:pt>
                <c:pt idx="584">
                  <c:v>99.280000000000811</c:v>
                </c:pt>
                <c:pt idx="585">
                  <c:v>99.450000000000813</c:v>
                </c:pt>
                <c:pt idx="586">
                  <c:v>99.620000000000729</c:v>
                </c:pt>
                <c:pt idx="587">
                  <c:v>99.79000000000083</c:v>
                </c:pt>
                <c:pt idx="588">
                  <c:v>99.960000000000832</c:v>
                </c:pt>
                <c:pt idx="589">
                  <c:v>100.13000000000081</c:v>
                </c:pt>
                <c:pt idx="590">
                  <c:v>100.30000000000079</c:v>
                </c:pt>
                <c:pt idx="591">
                  <c:v>100.47000000000079</c:v>
                </c:pt>
                <c:pt idx="592">
                  <c:v>100.6400000000008</c:v>
                </c:pt>
                <c:pt idx="593">
                  <c:v>100.8100000000008</c:v>
                </c:pt>
                <c:pt idx="594">
                  <c:v>100.9800000000008</c:v>
                </c:pt>
                <c:pt idx="595">
                  <c:v>101.1500000000008</c:v>
                </c:pt>
                <c:pt idx="596">
                  <c:v>101.3200000000008</c:v>
                </c:pt>
                <c:pt idx="597">
                  <c:v>101.490000000001</c:v>
                </c:pt>
                <c:pt idx="598">
                  <c:v>101.66000000000081</c:v>
                </c:pt>
                <c:pt idx="599">
                  <c:v>101.83000000000089</c:v>
                </c:pt>
                <c:pt idx="600">
                  <c:v>102.0000000000009</c:v>
                </c:pt>
                <c:pt idx="601">
                  <c:v>102.1700000000008</c:v>
                </c:pt>
                <c:pt idx="602">
                  <c:v>102.3400000000009</c:v>
                </c:pt>
                <c:pt idx="603">
                  <c:v>102.510000000001</c:v>
                </c:pt>
                <c:pt idx="604">
                  <c:v>102.6800000000008</c:v>
                </c:pt>
                <c:pt idx="605">
                  <c:v>102.8500000000008</c:v>
                </c:pt>
                <c:pt idx="606">
                  <c:v>103.02000000000081</c:v>
                </c:pt>
                <c:pt idx="607">
                  <c:v>103.19000000000089</c:v>
                </c:pt>
                <c:pt idx="608">
                  <c:v>103.36000000000089</c:v>
                </c:pt>
                <c:pt idx="609">
                  <c:v>103.5300000000009</c:v>
                </c:pt>
                <c:pt idx="610">
                  <c:v>103.7000000000009</c:v>
                </c:pt>
                <c:pt idx="611">
                  <c:v>103.8700000000009</c:v>
                </c:pt>
                <c:pt idx="612">
                  <c:v>104.040000000001</c:v>
                </c:pt>
                <c:pt idx="613">
                  <c:v>104.210000000001</c:v>
                </c:pt>
                <c:pt idx="614">
                  <c:v>104.3800000000009</c:v>
                </c:pt>
                <c:pt idx="615">
                  <c:v>104.55000000000091</c:v>
                </c:pt>
                <c:pt idx="616">
                  <c:v>104.72000000000089</c:v>
                </c:pt>
                <c:pt idx="617">
                  <c:v>104.8900000000009</c:v>
                </c:pt>
                <c:pt idx="618">
                  <c:v>105.0600000000009</c:v>
                </c:pt>
                <c:pt idx="619">
                  <c:v>105.2300000000009</c:v>
                </c:pt>
                <c:pt idx="620">
                  <c:v>105.400000000001</c:v>
                </c:pt>
                <c:pt idx="621">
                  <c:v>105.5700000000009</c:v>
                </c:pt>
                <c:pt idx="622">
                  <c:v>105.740000000001</c:v>
                </c:pt>
                <c:pt idx="623">
                  <c:v>105.91000000000101</c:v>
                </c:pt>
                <c:pt idx="624">
                  <c:v>106.08000000000089</c:v>
                </c:pt>
                <c:pt idx="625">
                  <c:v>106.2500000000009</c:v>
                </c:pt>
                <c:pt idx="626">
                  <c:v>106.4200000000009</c:v>
                </c:pt>
                <c:pt idx="627">
                  <c:v>106.5900000000009</c:v>
                </c:pt>
                <c:pt idx="628">
                  <c:v>106.760000000001</c:v>
                </c:pt>
                <c:pt idx="629">
                  <c:v>106.930000000001</c:v>
                </c:pt>
                <c:pt idx="630">
                  <c:v>107.1000000000009</c:v>
                </c:pt>
                <c:pt idx="631">
                  <c:v>107.27000000000091</c:v>
                </c:pt>
                <c:pt idx="632">
                  <c:v>107.44000000000101</c:v>
                </c:pt>
                <c:pt idx="633">
                  <c:v>107.61000000000089</c:v>
                </c:pt>
                <c:pt idx="634">
                  <c:v>107.7800000000009</c:v>
                </c:pt>
                <c:pt idx="635">
                  <c:v>107.9500000000009</c:v>
                </c:pt>
                <c:pt idx="636">
                  <c:v>108.1200000000009</c:v>
                </c:pt>
                <c:pt idx="637">
                  <c:v>108.290000000001</c:v>
                </c:pt>
                <c:pt idx="638">
                  <c:v>108.460000000001</c:v>
                </c:pt>
                <c:pt idx="639">
                  <c:v>108.6300000000009</c:v>
                </c:pt>
                <c:pt idx="640">
                  <c:v>108.80000000000091</c:v>
                </c:pt>
                <c:pt idx="641">
                  <c:v>108.97000000000089</c:v>
                </c:pt>
                <c:pt idx="642">
                  <c:v>109.1400000000009</c:v>
                </c:pt>
                <c:pt idx="643">
                  <c:v>109.3100000000009</c:v>
                </c:pt>
                <c:pt idx="644">
                  <c:v>109.4800000000009</c:v>
                </c:pt>
                <c:pt idx="645">
                  <c:v>109.6500000000009</c:v>
                </c:pt>
                <c:pt idx="646">
                  <c:v>109.8200000000009</c:v>
                </c:pt>
                <c:pt idx="647">
                  <c:v>109.990000000001</c:v>
                </c:pt>
                <c:pt idx="648">
                  <c:v>110.16000000000091</c:v>
                </c:pt>
                <c:pt idx="649">
                  <c:v>110.33000000000089</c:v>
                </c:pt>
                <c:pt idx="650">
                  <c:v>110.5000000000009</c:v>
                </c:pt>
                <c:pt idx="651">
                  <c:v>110.6700000000009</c:v>
                </c:pt>
                <c:pt idx="652">
                  <c:v>110.8400000000009</c:v>
                </c:pt>
                <c:pt idx="653">
                  <c:v>111.010000000001</c:v>
                </c:pt>
                <c:pt idx="654">
                  <c:v>111.1800000000009</c:v>
                </c:pt>
                <c:pt idx="655">
                  <c:v>111.3500000000009</c:v>
                </c:pt>
                <c:pt idx="656">
                  <c:v>111.52000000000091</c:v>
                </c:pt>
                <c:pt idx="657">
                  <c:v>111.69000000000089</c:v>
                </c:pt>
                <c:pt idx="658">
                  <c:v>111.86000000000099</c:v>
                </c:pt>
                <c:pt idx="659">
                  <c:v>112.030000000001</c:v>
                </c:pt>
                <c:pt idx="660">
                  <c:v>112.200000000001</c:v>
                </c:pt>
                <c:pt idx="661">
                  <c:v>112.3700000000009</c:v>
                </c:pt>
                <c:pt idx="662">
                  <c:v>112.540000000001</c:v>
                </c:pt>
                <c:pt idx="663">
                  <c:v>112.710000000001</c:v>
                </c:pt>
                <c:pt idx="664">
                  <c:v>112.8800000000009</c:v>
                </c:pt>
                <c:pt idx="665">
                  <c:v>113.05000000000091</c:v>
                </c:pt>
                <c:pt idx="666">
                  <c:v>113.22000000000099</c:v>
                </c:pt>
                <c:pt idx="667">
                  <c:v>113.390000000001</c:v>
                </c:pt>
                <c:pt idx="668">
                  <c:v>113.560000000001</c:v>
                </c:pt>
                <c:pt idx="669">
                  <c:v>113.730000000001</c:v>
                </c:pt>
                <c:pt idx="670">
                  <c:v>113.900000000001</c:v>
                </c:pt>
                <c:pt idx="671">
                  <c:v>114.070000000001</c:v>
                </c:pt>
                <c:pt idx="672">
                  <c:v>114.240000000001</c:v>
                </c:pt>
                <c:pt idx="673">
                  <c:v>114.41000000000101</c:v>
                </c:pt>
                <c:pt idx="674">
                  <c:v>114.58000000000099</c:v>
                </c:pt>
                <c:pt idx="675">
                  <c:v>114.75000000000099</c:v>
                </c:pt>
                <c:pt idx="676">
                  <c:v>114.920000000001</c:v>
                </c:pt>
                <c:pt idx="677">
                  <c:v>115.090000000001</c:v>
                </c:pt>
                <c:pt idx="678">
                  <c:v>115.260000000001</c:v>
                </c:pt>
                <c:pt idx="679">
                  <c:v>115.430000000001</c:v>
                </c:pt>
                <c:pt idx="680">
                  <c:v>115.600000000001</c:v>
                </c:pt>
                <c:pt idx="681">
                  <c:v>115.770000000001</c:v>
                </c:pt>
                <c:pt idx="682">
                  <c:v>115.94000000000101</c:v>
                </c:pt>
                <c:pt idx="683">
                  <c:v>116.11000000000099</c:v>
                </c:pt>
                <c:pt idx="684">
                  <c:v>116.280000000001</c:v>
                </c:pt>
                <c:pt idx="685">
                  <c:v>116.450000000001</c:v>
                </c:pt>
                <c:pt idx="686">
                  <c:v>116.620000000001</c:v>
                </c:pt>
                <c:pt idx="687">
                  <c:v>116.790000000001</c:v>
                </c:pt>
                <c:pt idx="688">
                  <c:v>116.960000000001</c:v>
                </c:pt>
                <c:pt idx="689">
                  <c:v>117.130000000001</c:v>
                </c:pt>
                <c:pt idx="690">
                  <c:v>117.30000000000101</c:v>
                </c:pt>
                <c:pt idx="691">
                  <c:v>117.47000000000099</c:v>
                </c:pt>
                <c:pt idx="692">
                  <c:v>117.640000000001</c:v>
                </c:pt>
                <c:pt idx="693">
                  <c:v>117.810000000001</c:v>
                </c:pt>
                <c:pt idx="694">
                  <c:v>117.980000000001</c:v>
                </c:pt>
                <c:pt idx="695">
                  <c:v>118.150000000001</c:v>
                </c:pt>
                <c:pt idx="696">
                  <c:v>118.320000000001</c:v>
                </c:pt>
                <c:pt idx="697">
                  <c:v>118.490000000001</c:v>
                </c:pt>
                <c:pt idx="698">
                  <c:v>118.66000000000101</c:v>
                </c:pt>
                <c:pt idx="699">
                  <c:v>118.83000000000099</c:v>
                </c:pt>
                <c:pt idx="700">
                  <c:v>119.00000000000099</c:v>
                </c:pt>
                <c:pt idx="701">
                  <c:v>119.170000000001</c:v>
                </c:pt>
                <c:pt idx="702">
                  <c:v>119.340000000001</c:v>
                </c:pt>
                <c:pt idx="703">
                  <c:v>119.510000000001</c:v>
                </c:pt>
                <c:pt idx="704">
                  <c:v>119.680000000001</c:v>
                </c:pt>
                <c:pt idx="705">
                  <c:v>119.850000000001</c:v>
                </c:pt>
                <c:pt idx="706">
                  <c:v>120.020000000001</c:v>
                </c:pt>
                <c:pt idx="707">
                  <c:v>120.19000000000101</c:v>
                </c:pt>
                <c:pt idx="708">
                  <c:v>120.36000000000099</c:v>
                </c:pt>
                <c:pt idx="709">
                  <c:v>120.530000000001</c:v>
                </c:pt>
                <c:pt idx="710">
                  <c:v>120.700000000001</c:v>
                </c:pt>
                <c:pt idx="711">
                  <c:v>120.870000000001</c:v>
                </c:pt>
                <c:pt idx="712">
                  <c:v>121.040000000001</c:v>
                </c:pt>
                <c:pt idx="713">
                  <c:v>121.2100000000011</c:v>
                </c:pt>
                <c:pt idx="714">
                  <c:v>121.380000000001</c:v>
                </c:pt>
                <c:pt idx="715">
                  <c:v>121.55000000000101</c:v>
                </c:pt>
                <c:pt idx="716">
                  <c:v>121.72000000000109</c:v>
                </c:pt>
                <c:pt idx="717">
                  <c:v>121.89000000000109</c:v>
                </c:pt>
                <c:pt idx="718">
                  <c:v>122.0600000000011</c:v>
                </c:pt>
                <c:pt idx="719">
                  <c:v>122.2300000000011</c:v>
                </c:pt>
                <c:pt idx="720">
                  <c:v>122.4000000000011</c:v>
                </c:pt>
                <c:pt idx="721">
                  <c:v>122.570000000001</c:v>
                </c:pt>
                <c:pt idx="722">
                  <c:v>122.7400000000011</c:v>
                </c:pt>
                <c:pt idx="723">
                  <c:v>122.91000000000111</c:v>
                </c:pt>
                <c:pt idx="724">
                  <c:v>123.08000000000099</c:v>
                </c:pt>
                <c:pt idx="725">
                  <c:v>123.25000000000109</c:v>
                </c:pt>
                <c:pt idx="726">
                  <c:v>123.4200000000011</c:v>
                </c:pt>
                <c:pt idx="727">
                  <c:v>123.5900000000011</c:v>
                </c:pt>
                <c:pt idx="728">
                  <c:v>123.7600000000011</c:v>
                </c:pt>
                <c:pt idx="729">
                  <c:v>123.9300000000011</c:v>
                </c:pt>
                <c:pt idx="730">
                  <c:v>124.1000000000011</c:v>
                </c:pt>
                <c:pt idx="731">
                  <c:v>124.2700000000011</c:v>
                </c:pt>
                <c:pt idx="732">
                  <c:v>124.44000000000111</c:v>
                </c:pt>
                <c:pt idx="733">
                  <c:v>124.61000000000109</c:v>
                </c:pt>
                <c:pt idx="734">
                  <c:v>124.7800000000011</c:v>
                </c:pt>
                <c:pt idx="735">
                  <c:v>124.9500000000011</c:v>
                </c:pt>
                <c:pt idx="736">
                  <c:v>125.1200000000011</c:v>
                </c:pt>
                <c:pt idx="737">
                  <c:v>125.2900000000011</c:v>
                </c:pt>
                <c:pt idx="738">
                  <c:v>125.4600000000011</c:v>
                </c:pt>
                <c:pt idx="739">
                  <c:v>125.6300000000011</c:v>
                </c:pt>
                <c:pt idx="740">
                  <c:v>125.80000000000111</c:v>
                </c:pt>
                <c:pt idx="741">
                  <c:v>125.97000000000109</c:v>
                </c:pt>
                <c:pt idx="742">
                  <c:v>126.14000000000109</c:v>
                </c:pt>
                <c:pt idx="743">
                  <c:v>126.3100000000011</c:v>
                </c:pt>
                <c:pt idx="744">
                  <c:v>126.4800000000011</c:v>
                </c:pt>
                <c:pt idx="745">
                  <c:v>126.6500000000011</c:v>
                </c:pt>
                <c:pt idx="746">
                  <c:v>126.8200000000011</c:v>
                </c:pt>
                <c:pt idx="747">
                  <c:v>126.9900000000011</c:v>
                </c:pt>
                <c:pt idx="748">
                  <c:v>127.16000000000111</c:v>
                </c:pt>
                <c:pt idx="749">
                  <c:v>127.33000000000111</c:v>
                </c:pt>
                <c:pt idx="750">
                  <c:v>127.50000000000109</c:v>
                </c:pt>
                <c:pt idx="751">
                  <c:v>127.6700000000011</c:v>
                </c:pt>
                <c:pt idx="752">
                  <c:v>127.8400000000011</c:v>
                </c:pt>
                <c:pt idx="753">
                  <c:v>128.0100000000011</c:v>
                </c:pt>
                <c:pt idx="754">
                  <c:v>128.18000000000109</c:v>
                </c:pt>
                <c:pt idx="755">
                  <c:v>128.3500000000011</c:v>
                </c:pt>
                <c:pt idx="756">
                  <c:v>128.52000000000109</c:v>
                </c:pt>
                <c:pt idx="757">
                  <c:v>128.69000000000099</c:v>
                </c:pt>
                <c:pt idx="758">
                  <c:v>128.86000000000101</c:v>
                </c:pt>
                <c:pt idx="759">
                  <c:v>129.030000000001</c:v>
                </c:pt>
                <c:pt idx="760">
                  <c:v>129.20000000000101</c:v>
                </c:pt>
                <c:pt idx="761">
                  <c:v>129.370000000001</c:v>
                </c:pt>
                <c:pt idx="762">
                  <c:v>129.54000000000099</c:v>
                </c:pt>
                <c:pt idx="763">
                  <c:v>129.71000000000089</c:v>
                </c:pt>
                <c:pt idx="764">
                  <c:v>129.88000000000099</c:v>
                </c:pt>
                <c:pt idx="765">
                  <c:v>130.05000000000101</c:v>
                </c:pt>
                <c:pt idx="766">
                  <c:v>130.22000000000099</c:v>
                </c:pt>
                <c:pt idx="767">
                  <c:v>130.39000000000101</c:v>
                </c:pt>
                <c:pt idx="768">
                  <c:v>130.560000000001</c:v>
                </c:pt>
                <c:pt idx="769">
                  <c:v>130.7300000000009</c:v>
                </c:pt>
                <c:pt idx="770">
                  <c:v>130.900000000001</c:v>
                </c:pt>
                <c:pt idx="771">
                  <c:v>131.07000000000079</c:v>
                </c:pt>
                <c:pt idx="772">
                  <c:v>131.2400000000008</c:v>
                </c:pt>
                <c:pt idx="773">
                  <c:v>131.41000000000079</c:v>
                </c:pt>
                <c:pt idx="774">
                  <c:v>131.58000000000081</c:v>
                </c:pt>
                <c:pt idx="775">
                  <c:v>131.7500000000008</c:v>
                </c:pt>
                <c:pt idx="776">
                  <c:v>131.92000000000081</c:v>
                </c:pt>
                <c:pt idx="777">
                  <c:v>132.0900000000008</c:v>
                </c:pt>
                <c:pt idx="778">
                  <c:v>132.26000000000079</c:v>
                </c:pt>
                <c:pt idx="779">
                  <c:v>132.4300000000008</c:v>
                </c:pt>
                <c:pt idx="780">
                  <c:v>132.60000000000079</c:v>
                </c:pt>
                <c:pt idx="781">
                  <c:v>132.77000000000069</c:v>
                </c:pt>
                <c:pt idx="782">
                  <c:v>132.94000000000071</c:v>
                </c:pt>
                <c:pt idx="783">
                  <c:v>133.1100000000007</c:v>
                </c:pt>
                <c:pt idx="784">
                  <c:v>133.28000000000071</c:v>
                </c:pt>
                <c:pt idx="785">
                  <c:v>133.4500000000007</c:v>
                </c:pt>
                <c:pt idx="786">
                  <c:v>133.62000000000069</c:v>
                </c:pt>
                <c:pt idx="787">
                  <c:v>133.79000000000059</c:v>
                </c:pt>
                <c:pt idx="788">
                  <c:v>133.96000000000069</c:v>
                </c:pt>
                <c:pt idx="789">
                  <c:v>134.13000000000059</c:v>
                </c:pt>
                <c:pt idx="790">
                  <c:v>134.30000000000061</c:v>
                </c:pt>
                <c:pt idx="791">
                  <c:v>134.4700000000006</c:v>
                </c:pt>
                <c:pt idx="792">
                  <c:v>134.64000000000061</c:v>
                </c:pt>
                <c:pt idx="793">
                  <c:v>134.8100000000006</c:v>
                </c:pt>
                <c:pt idx="794">
                  <c:v>134.98000000000059</c:v>
                </c:pt>
                <c:pt idx="795">
                  <c:v>135.1500000000006</c:v>
                </c:pt>
                <c:pt idx="796">
                  <c:v>135.32000000000059</c:v>
                </c:pt>
                <c:pt idx="797">
                  <c:v>135.49000000000061</c:v>
                </c:pt>
                <c:pt idx="798">
                  <c:v>135.66000000000051</c:v>
                </c:pt>
                <c:pt idx="799">
                  <c:v>135.83000000000061</c:v>
                </c:pt>
                <c:pt idx="800">
                  <c:v>136.00000000000051</c:v>
                </c:pt>
                <c:pt idx="801">
                  <c:v>136.1700000000005</c:v>
                </c:pt>
                <c:pt idx="802">
                  <c:v>136.34000000000049</c:v>
                </c:pt>
                <c:pt idx="803">
                  <c:v>136.51000000000039</c:v>
                </c:pt>
                <c:pt idx="804">
                  <c:v>136.68000000000049</c:v>
                </c:pt>
                <c:pt idx="805">
                  <c:v>136.85000000000051</c:v>
                </c:pt>
                <c:pt idx="806">
                  <c:v>137.02000000000041</c:v>
                </c:pt>
                <c:pt idx="807">
                  <c:v>137.1900000000004</c:v>
                </c:pt>
                <c:pt idx="808">
                  <c:v>137.36000000000041</c:v>
                </c:pt>
                <c:pt idx="809">
                  <c:v>137.5300000000004</c:v>
                </c:pt>
                <c:pt idx="810">
                  <c:v>137.70000000000039</c:v>
                </c:pt>
                <c:pt idx="811">
                  <c:v>137.8700000000004</c:v>
                </c:pt>
                <c:pt idx="812">
                  <c:v>138.04000000000039</c:v>
                </c:pt>
                <c:pt idx="813">
                  <c:v>138.21000000000029</c:v>
                </c:pt>
                <c:pt idx="814">
                  <c:v>138.38000000000039</c:v>
                </c:pt>
                <c:pt idx="815">
                  <c:v>138.55000000000041</c:v>
                </c:pt>
                <c:pt idx="816">
                  <c:v>138.72000000000031</c:v>
                </c:pt>
                <c:pt idx="817">
                  <c:v>138.8900000000003</c:v>
                </c:pt>
                <c:pt idx="818">
                  <c:v>139.06000000000029</c:v>
                </c:pt>
                <c:pt idx="819">
                  <c:v>139.23000000000019</c:v>
                </c:pt>
                <c:pt idx="820">
                  <c:v>139.40000000000029</c:v>
                </c:pt>
                <c:pt idx="821">
                  <c:v>139.57000000000019</c:v>
                </c:pt>
                <c:pt idx="822">
                  <c:v>139.74000000000021</c:v>
                </c:pt>
                <c:pt idx="823">
                  <c:v>139.9100000000002</c:v>
                </c:pt>
                <c:pt idx="824">
                  <c:v>140.08000000000021</c:v>
                </c:pt>
                <c:pt idx="825">
                  <c:v>140.2500000000002</c:v>
                </c:pt>
                <c:pt idx="826">
                  <c:v>140.42000000000019</c:v>
                </c:pt>
                <c:pt idx="827">
                  <c:v>140.5900000000002</c:v>
                </c:pt>
                <c:pt idx="828">
                  <c:v>140.76000000000019</c:v>
                </c:pt>
                <c:pt idx="829">
                  <c:v>140.93000000000021</c:v>
                </c:pt>
                <c:pt idx="830">
                  <c:v>141.10000000000011</c:v>
                </c:pt>
                <c:pt idx="831">
                  <c:v>141.2700000000001</c:v>
                </c:pt>
                <c:pt idx="832">
                  <c:v>141.44000000000011</c:v>
                </c:pt>
                <c:pt idx="833">
                  <c:v>141.6100000000001</c:v>
                </c:pt>
                <c:pt idx="834">
                  <c:v>141.78000000000009</c:v>
                </c:pt>
                <c:pt idx="835">
                  <c:v>141.9500000000001</c:v>
                </c:pt>
                <c:pt idx="836">
                  <c:v>142.12000000000009</c:v>
                </c:pt>
                <c:pt idx="837">
                  <c:v>142.29</c:v>
                </c:pt>
                <c:pt idx="838">
                  <c:v>142.46</c:v>
                </c:pt>
                <c:pt idx="839">
                  <c:v>142.63</c:v>
                </c:pt>
                <c:pt idx="840">
                  <c:v>142.80000000000001</c:v>
                </c:pt>
                <c:pt idx="841">
                  <c:v>142.97</c:v>
                </c:pt>
                <c:pt idx="842">
                  <c:v>143.13999999999999</c:v>
                </c:pt>
                <c:pt idx="843">
                  <c:v>143.31</c:v>
                </c:pt>
                <c:pt idx="844">
                  <c:v>143.47999999999999</c:v>
                </c:pt>
                <c:pt idx="845">
                  <c:v>143.64999999999989</c:v>
                </c:pt>
                <c:pt idx="846">
                  <c:v>143.82</c:v>
                </c:pt>
                <c:pt idx="847">
                  <c:v>143.99</c:v>
                </c:pt>
                <c:pt idx="848">
                  <c:v>144.16</c:v>
                </c:pt>
                <c:pt idx="849">
                  <c:v>144.33000000000001</c:v>
                </c:pt>
                <c:pt idx="850">
                  <c:v>144.5</c:v>
                </c:pt>
                <c:pt idx="851">
                  <c:v>144.66999999999979</c:v>
                </c:pt>
                <c:pt idx="852">
                  <c:v>144.84</c:v>
                </c:pt>
                <c:pt idx="853">
                  <c:v>145.00999999999979</c:v>
                </c:pt>
                <c:pt idx="854">
                  <c:v>145.17999999999981</c:v>
                </c:pt>
                <c:pt idx="855">
                  <c:v>145.3499999999998</c:v>
                </c:pt>
                <c:pt idx="856">
                  <c:v>145.51999999999981</c:v>
                </c:pt>
                <c:pt idx="857">
                  <c:v>145.6899999999998</c:v>
                </c:pt>
                <c:pt idx="858">
                  <c:v>145.85999999999979</c:v>
                </c:pt>
                <c:pt idx="859">
                  <c:v>146.0299999999998</c:v>
                </c:pt>
                <c:pt idx="860">
                  <c:v>146.19999999999979</c:v>
                </c:pt>
                <c:pt idx="861">
                  <c:v>146.36999999999981</c:v>
                </c:pt>
                <c:pt idx="862">
                  <c:v>146.53999999999971</c:v>
                </c:pt>
                <c:pt idx="863">
                  <c:v>146.7099999999997</c:v>
                </c:pt>
                <c:pt idx="864">
                  <c:v>146.87999999999971</c:v>
                </c:pt>
                <c:pt idx="865">
                  <c:v>147.0499999999997</c:v>
                </c:pt>
                <c:pt idx="866">
                  <c:v>147.21999999999969</c:v>
                </c:pt>
                <c:pt idx="867">
                  <c:v>147.3899999999997</c:v>
                </c:pt>
                <c:pt idx="868">
                  <c:v>147.55999999999969</c:v>
                </c:pt>
                <c:pt idx="869">
                  <c:v>147.72999999999959</c:v>
                </c:pt>
                <c:pt idx="870">
                  <c:v>147.89999999999961</c:v>
                </c:pt>
                <c:pt idx="871">
                  <c:v>148.0699999999996</c:v>
                </c:pt>
                <c:pt idx="872">
                  <c:v>148.23999999999961</c:v>
                </c:pt>
                <c:pt idx="873">
                  <c:v>148.4099999999996</c:v>
                </c:pt>
                <c:pt idx="874">
                  <c:v>148.57999999999959</c:v>
                </c:pt>
                <c:pt idx="875">
                  <c:v>148.74999999999949</c:v>
                </c:pt>
                <c:pt idx="876">
                  <c:v>148.91999999999959</c:v>
                </c:pt>
                <c:pt idx="877">
                  <c:v>149.08999999999961</c:v>
                </c:pt>
                <c:pt idx="878">
                  <c:v>149.25999999999951</c:v>
                </c:pt>
                <c:pt idx="879">
                  <c:v>149.42999999999961</c:v>
                </c:pt>
                <c:pt idx="880">
                  <c:v>149.59999999999951</c:v>
                </c:pt>
                <c:pt idx="881">
                  <c:v>149.7699999999995</c:v>
                </c:pt>
                <c:pt idx="882">
                  <c:v>149.93999999999949</c:v>
                </c:pt>
                <c:pt idx="883">
                  <c:v>150.10999999999939</c:v>
                </c:pt>
                <c:pt idx="884">
                  <c:v>150.2799999999994</c:v>
                </c:pt>
                <c:pt idx="885">
                  <c:v>150.44999999999939</c:v>
                </c:pt>
                <c:pt idx="886">
                  <c:v>150.61999999999941</c:v>
                </c:pt>
                <c:pt idx="887">
                  <c:v>150.7899999999994</c:v>
                </c:pt>
                <c:pt idx="888">
                  <c:v>150.95999999999941</c:v>
                </c:pt>
                <c:pt idx="889">
                  <c:v>151.1299999999994</c:v>
                </c:pt>
                <c:pt idx="890">
                  <c:v>151.29999999999939</c:v>
                </c:pt>
                <c:pt idx="891">
                  <c:v>151.4699999999994</c:v>
                </c:pt>
                <c:pt idx="892">
                  <c:v>151.63999999999939</c:v>
                </c:pt>
                <c:pt idx="893">
                  <c:v>151.80999999999941</c:v>
                </c:pt>
                <c:pt idx="894">
                  <c:v>151.97999999999931</c:v>
                </c:pt>
                <c:pt idx="895">
                  <c:v>152.1499999999993</c:v>
                </c:pt>
                <c:pt idx="896">
                  <c:v>152.31999999999931</c:v>
                </c:pt>
                <c:pt idx="897">
                  <c:v>152.4899999999993</c:v>
                </c:pt>
                <c:pt idx="898">
                  <c:v>152.65999999999929</c:v>
                </c:pt>
                <c:pt idx="899">
                  <c:v>152.8299999999993</c:v>
                </c:pt>
                <c:pt idx="900">
                  <c:v>152.99999999999929</c:v>
                </c:pt>
                <c:pt idx="901">
                  <c:v>153.16999999999919</c:v>
                </c:pt>
                <c:pt idx="902">
                  <c:v>153.33999999999921</c:v>
                </c:pt>
                <c:pt idx="903">
                  <c:v>153.5099999999992</c:v>
                </c:pt>
                <c:pt idx="904">
                  <c:v>153.67999999999921</c:v>
                </c:pt>
                <c:pt idx="905">
                  <c:v>153.8499999999992</c:v>
                </c:pt>
                <c:pt idx="906">
                  <c:v>154.01999999999919</c:v>
                </c:pt>
                <c:pt idx="907">
                  <c:v>154.1899999999992</c:v>
                </c:pt>
                <c:pt idx="908">
                  <c:v>154.35999999999919</c:v>
                </c:pt>
                <c:pt idx="909">
                  <c:v>154.52999999999921</c:v>
                </c:pt>
                <c:pt idx="910">
                  <c:v>154.69999999999911</c:v>
                </c:pt>
                <c:pt idx="911">
                  <c:v>154.86999999999921</c:v>
                </c:pt>
                <c:pt idx="912">
                  <c:v>155.03999999999911</c:v>
                </c:pt>
                <c:pt idx="913">
                  <c:v>155.2099999999991</c:v>
                </c:pt>
                <c:pt idx="914">
                  <c:v>155.37999999999909</c:v>
                </c:pt>
                <c:pt idx="915">
                  <c:v>155.54999999999899</c:v>
                </c:pt>
                <c:pt idx="916">
                  <c:v>155.719999999999</c:v>
                </c:pt>
                <c:pt idx="917">
                  <c:v>155.88999999999911</c:v>
                </c:pt>
                <c:pt idx="918">
                  <c:v>156.05999999999901</c:v>
                </c:pt>
                <c:pt idx="919">
                  <c:v>156.229999999999</c:v>
                </c:pt>
                <c:pt idx="920">
                  <c:v>156.39999999999901</c:v>
                </c:pt>
                <c:pt idx="921">
                  <c:v>156.569999999999</c:v>
                </c:pt>
                <c:pt idx="922">
                  <c:v>156.73999999999899</c:v>
                </c:pt>
                <c:pt idx="923">
                  <c:v>156.90999999999889</c:v>
                </c:pt>
                <c:pt idx="924">
                  <c:v>157.0799999999989</c:v>
                </c:pt>
                <c:pt idx="925">
                  <c:v>157.24999999999861</c:v>
                </c:pt>
                <c:pt idx="926">
                  <c:v>157.41999999999891</c:v>
                </c:pt>
                <c:pt idx="927">
                  <c:v>157.58999999999889</c:v>
                </c:pt>
                <c:pt idx="928">
                  <c:v>157.75999999999891</c:v>
                </c:pt>
                <c:pt idx="929">
                  <c:v>157.9299999999989</c:v>
                </c:pt>
                <c:pt idx="930">
                  <c:v>158.09999999999889</c:v>
                </c:pt>
                <c:pt idx="931">
                  <c:v>158.26999999999879</c:v>
                </c:pt>
                <c:pt idx="932">
                  <c:v>158.4399999999988</c:v>
                </c:pt>
                <c:pt idx="933">
                  <c:v>158.60999999999879</c:v>
                </c:pt>
                <c:pt idx="934">
                  <c:v>158.77999999999881</c:v>
                </c:pt>
                <c:pt idx="935">
                  <c:v>158.94999999999879</c:v>
                </c:pt>
                <c:pt idx="936">
                  <c:v>159.11999999999881</c:v>
                </c:pt>
                <c:pt idx="937">
                  <c:v>159.2899999999988</c:v>
                </c:pt>
                <c:pt idx="938">
                  <c:v>159.45999999999879</c:v>
                </c:pt>
                <c:pt idx="939">
                  <c:v>159.62999999999869</c:v>
                </c:pt>
                <c:pt idx="940">
                  <c:v>159.7999999999987</c:v>
                </c:pt>
                <c:pt idx="941">
                  <c:v>159.96999999999869</c:v>
                </c:pt>
                <c:pt idx="942">
                  <c:v>160.13999999999871</c:v>
                </c:pt>
                <c:pt idx="943">
                  <c:v>160.30999999999869</c:v>
                </c:pt>
                <c:pt idx="944">
                  <c:v>160.47999999999871</c:v>
                </c:pt>
                <c:pt idx="945">
                  <c:v>160.6499999999987</c:v>
                </c:pt>
                <c:pt idx="946">
                  <c:v>160.81999999999871</c:v>
                </c:pt>
                <c:pt idx="947">
                  <c:v>160.98999999999859</c:v>
                </c:pt>
                <c:pt idx="948">
                  <c:v>161.1599999999986</c:v>
                </c:pt>
                <c:pt idx="949">
                  <c:v>161.32999999999859</c:v>
                </c:pt>
                <c:pt idx="950">
                  <c:v>161.49999999999861</c:v>
                </c:pt>
                <c:pt idx="951">
                  <c:v>161.66999999999859</c:v>
                </c:pt>
                <c:pt idx="952">
                  <c:v>161.83999999999861</c:v>
                </c:pt>
                <c:pt idx="953">
                  <c:v>162.0099999999986</c:v>
                </c:pt>
                <c:pt idx="954">
                  <c:v>162.17999999999861</c:v>
                </c:pt>
                <c:pt idx="955">
                  <c:v>162.34999999999849</c:v>
                </c:pt>
                <c:pt idx="956">
                  <c:v>162.5199999999985</c:v>
                </c:pt>
                <c:pt idx="957">
                  <c:v>162.68999999999849</c:v>
                </c:pt>
                <c:pt idx="958">
                  <c:v>162.85999999999851</c:v>
                </c:pt>
                <c:pt idx="959">
                  <c:v>163.02999999999849</c:v>
                </c:pt>
                <c:pt idx="960">
                  <c:v>163.19999999999851</c:v>
                </c:pt>
                <c:pt idx="961">
                  <c:v>163.3699999999985</c:v>
                </c:pt>
                <c:pt idx="962">
                  <c:v>163.53999999999851</c:v>
                </c:pt>
                <c:pt idx="963">
                  <c:v>163.70999999999839</c:v>
                </c:pt>
                <c:pt idx="964">
                  <c:v>163.8799999999984</c:v>
                </c:pt>
                <c:pt idx="965">
                  <c:v>164.04999999999839</c:v>
                </c:pt>
                <c:pt idx="966">
                  <c:v>164.21999999999841</c:v>
                </c:pt>
                <c:pt idx="967">
                  <c:v>164.38999999999839</c:v>
                </c:pt>
                <c:pt idx="968">
                  <c:v>164.55999999999841</c:v>
                </c:pt>
                <c:pt idx="969">
                  <c:v>164.7299999999984</c:v>
                </c:pt>
                <c:pt idx="970">
                  <c:v>164.89999999999841</c:v>
                </c:pt>
                <c:pt idx="971">
                  <c:v>165.06999999999829</c:v>
                </c:pt>
                <c:pt idx="972">
                  <c:v>165.2399999999983</c:v>
                </c:pt>
                <c:pt idx="973">
                  <c:v>165.40999999999829</c:v>
                </c:pt>
                <c:pt idx="974">
                  <c:v>165.57999999999831</c:v>
                </c:pt>
                <c:pt idx="975">
                  <c:v>165.74999999999821</c:v>
                </c:pt>
                <c:pt idx="976">
                  <c:v>165.91999999999831</c:v>
                </c:pt>
                <c:pt idx="977">
                  <c:v>166.0899999999983</c:v>
                </c:pt>
                <c:pt idx="978">
                  <c:v>166.25999999999831</c:v>
                </c:pt>
                <c:pt idx="979">
                  <c:v>166.42999999999819</c:v>
                </c:pt>
                <c:pt idx="980">
                  <c:v>166.5999999999982</c:v>
                </c:pt>
                <c:pt idx="981">
                  <c:v>166.76999999999819</c:v>
                </c:pt>
                <c:pt idx="982">
                  <c:v>166.93999999999821</c:v>
                </c:pt>
                <c:pt idx="983">
                  <c:v>167.10999999999819</c:v>
                </c:pt>
                <c:pt idx="984">
                  <c:v>167.27999999999821</c:v>
                </c:pt>
                <c:pt idx="985">
                  <c:v>167.4499999999982</c:v>
                </c:pt>
                <c:pt idx="986">
                  <c:v>167.61999999999821</c:v>
                </c:pt>
                <c:pt idx="987">
                  <c:v>167.78999999999809</c:v>
                </c:pt>
                <c:pt idx="988">
                  <c:v>167.95999999999819</c:v>
                </c:pt>
                <c:pt idx="989">
                  <c:v>168.12999999999809</c:v>
                </c:pt>
                <c:pt idx="990">
                  <c:v>168.29999999999811</c:v>
                </c:pt>
                <c:pt idx="991">
                  <c:v>168.46999999999809</c:v>
                </c:pt>
                <c:pt idx="992">
                  <c:v>168.63999999999811</c:v>
                </c:pt>
                <c:pt idx="993">
                  <c:v>168.8099999999981</c:v>
                </c:pt>
                <c:pt idx="994">
                  <c:v>168.97999999999811</c:v>
                </c:pt>
                <c:pt idx="995">
                  <c:v>169.14999999999799</c:v>
                </c:pt>
                <c:pt idx="996">
                  <c:v>169.319999999998</c:v>
                </c:pt>
                <c:pt idx="997">
                  <c:v>169.48999999999799</c:v>
                </c:pt>
                <c:pt idx="998">
                  <c:v>169.65999999999801</c:v>
                </c:pt>
                <c:pt idx="999">
                  <c:v>169.82999999999799</c:v>
                </c:pt>
                <c:pt idx="1000">
                  <c:v>169.99999999999801</c:v>
                </c:pt>
                <c:pt idx="1001">
                  <c:v>170.169999999998</c:v>
                </c:pt>
                <c:pt idx="1002">
                  <c:v>170.33999999999801</c:v>
                </c:pt>
                <c:pt idx="1003">
                  <c:v>170.50999999999789</c:v>
                </c:pt>
                <c:pt idx="1004">
                  <c:v>170.6799999999979</c:v>
                </c:pt>
                <c:pt idx="1005">
                  <c:v>170.84999999999789</c:v>
                </c:pt>
                <c:pt idx="1006">
                  <c:v>171.01999999999791</c:v>
                </c:pt>
                <c:pt idx="1007">
                  <c:v>171.18999999999789</c:v>
                </c:pt>
                <c:pt idx="1008">
                  <c:v>171.359999999998</c:v>
                </c:pt>
                <c:pt idx="1009">
                  <c:v>171.5299999999979</c:v>
                </c:pt>
                <c:pt idx="1010">
                  <c:v>171.69999999999791</c:v>
                </c:pt>
                <c:pt idx="1011">
                  <c:v>171.86999999999779</c:v>
                </c:pt>
                <c:pt idx="1012">
                  <c:v>172.0399999999978</c:v>
                </c:pt>
                <c:pt idx="1013">
                  <c:v>172.20999999999779</c:v>
                </c:pt>
                <c:pt idx="1014">
                  <c:v>172.37999999999781</c:v>
                </c:pt>
                <c:pt idx="1015">
                  <c:v>172.54999999999779</c:v>
                </c:pt>
                <c:pt idx="1016">
                  <c:v>172.71999999999781</c:v>
                </c:pt>
                <c:pt idx="1017">
                  <c:v>172.8899999999978</c:v>
                </c:pt>
                <c:pt idx="1018">
                  <c:v>173.05999999999781</c:v>
                </c:pt>
                <c:pt idx="1019">
                  <c:v>173.22999999999769</c:v>
                </c:pt>
                <c:pt idx="1020">
                  <c:v>173.39999999999779</c:v>
                </c:pt>
                <c:pt idx="1021">
                  <c:v>173.56999999999769</c:v>
                </c:pt>
                <c:pt idx="1022">
                  <c:v>173.73999999999771</c:v>
                </c:pt>
                <c:pt idx="1023">
                  <c:v>173.90999999999769</c:v>
                </c:pt>
                <c:pt idx="1024">
                  <c:v>174.07999999999771</c:v>
                </c:pt>
                <c:pt idx="1025">
                  <c:v>174.2499999999977</c:v>
                </c:pt>
                <c:pt idx="1026">
                  <c:v>174.41999999999771</c:v>
                </c:pt>
                <c:pt idx="1027">
                  <c:v>174.58999999999759</c:v>
                </c:pt>
                <c:pt idx="1028">
                  <c:v>174.7599999999976</c:v>
                </c:pt>
                <c:pt idx="1029">
                  <c:v>174.92999999999759</c:v>
                </c:pt>
                <c:pt idx="1030">
                  <c:v>175.09999999999761</c:v>
                </c:pt>
                <c:pt idx="1031">
                  <c:v>175.26999999999759</c:v>
                </c:pt>
                <c:pt idx="1032">
                  <c:v>175.43999999999761</c:v>
                </c:pt>
                <c:pt idx="1033">
                  <c:v>175.6099999999976</c:v>
                </c:pt>
                <c:pt idx="1034">
                  <c:v>175.77999999999761</c:v>
                </c:pt>
                <c:pt idx="1035">
                  <c:v>175.94999999999749</c:v>
                </c:pt>
                <c:pt idx="1036">
                  <c:v>176.1199999999975</c:v>
                </c:pt>
                <c:pt idx="1037">
                  <c:v>176.28999999999749</c:v>
                </c:pt>
                <c:pt idx="1038">
                  <c:v>176.45999999999751</c:v>
                </c:pt>
                <c:pt idx="1039">
                  <c:v>176.62999999999749</c:v>
                </c:pt>
                <c:pt idx="1040">
                  <c:v>176.79999999999751</c:v>
                </c:pt>
                <c:pt idx="1041">
                  <c:v>176.9699999999975</c:v>
                </c:pt>
                <c:pt idx="1042">
                  <c:v>177.13999999999751</c:v>
                </c:pt>
                <c:pt idx="1043">
                  <c:v>177.30999999999739</c:v>
                </c:pt>
                <c:pt idx="1044">
                  <c:v>177.4799999999974</c:v>
                </c:pt>
                <c:pt idx="1045">
                  <c:v>177.64999999999739</c:v>
                </c:pt>
                <c:pt idx="1046">
                  <c:v>177.81999999999741</c:v>
                </c:pt>
                <c:pt idx="1047">
                  <c:v>177.98999999999739</c:v>
                </c:pt>
                <c:pt idx="1048">
                  <c:v>178.15999999999741</c:v>
                </c:pt>
                <c:pt idx="1049">
                  <c:v>178.3299999999974</c:v>
                </c:pt>
                <c:pt idx="1050">
                  <c:v>178.49999999999741</c:v>
                </c:pt>
                <c:pt idx="1051">
                  <c:v>178.66999999999729</c:v>
                </c:pt>
                <c:pt idx="1052">
                  <c:v>178.83999999999739</c:v>
                </c:pt>
                <c:pt idx="1053">
                  <c:v>179.00999999999729</c:v>
                </c:pt>
                <c:pt idx="1054">
                  <c:v>179.17999999999731</c:v>
                </c:pt>
                <c:pt idx="1055">
                  <c:v>179.34999999999729</c:v>
                </c:pt>
                <c:pt idx="1056">
                  <c:v>179.51999999999731</c:v>
                </c:pt>
                <c:pt idx="1057">
                  <c:v>179.6899999999973</c:v>
                </c:pt>
                <c:pt idx="1058">
                  <c:v>179.85999999999731</c:v>
                </c:pt>
                <c:pt idx="1059">
                  <c:v>180.02999999999719</c:v>
                </c:pt>
                <c:pt idx="1060">
                  <c:v>180.1999999999972</c:v>
                </c:pt>
                <c:pt idx="1061">
                  <c:v>180.36999999999719</c:v>
                </c:pt>
                <c:pt idx="1062">
                  <c:v>180.53999999999721</c:v>
                </c:pt>
                <c:pt idx="1063">
                  <c:v>180.70999999999719</c:v>
                </c:pt>
                <c:pt idx="1064">
                  <c:v>180.87999999999721</c:v>
                </c:pt>
                <c:pt idx="1065">
                  <c:v>181.0499999999972</c:v>
                </c:pt>
                <c:pt idx="1066">
                  <c:v>181.21999999999721</c:v>
                </c:pt>
                <c:pt idx="1067">
                  <c:v>181.3899999999972</c:v>
                </c:pt>
                <c:pt idx="1068">
                  <c:v>181.55999999999719</c:v>
                </c:pt>
                <c:pt idx="1069">
                  <c:v>181.72999999999709</c:v>
                </c:pt>
                <c:pt idx="1070">
                  <c:v>181.89999999999711</c:v>
                </c:pt>
                <c:pt idx="1071">
                  <c:v>182.06999999999709</c:v>
                </c:pt>
                <c:pt idx="1072">
                  <c:v>182.23999999999711</c:v>
                </c:pt>
                <c:pt idx="1073">
                  <c:v>182.4099999999971</c:v>
                </c:pt>
                <c:pt idx="1074">
                  <c:v>182.57999999999711</c:v>
                </c:pt>
                <c:pt idx="1075">
                  <c:v>182.74999999999699</c:v>
                </c:pt>
                <c:pt idx="1076">
                  <c:v>182.919999999997</c:v>
                </c:pt>
                <c:pt idx="1077">
                  <c:v>183.08999999999699</c:v>
                </c:pt>
                <c:pt idx="1078">
                  <c:v>183.25999999999701</c:v>
                </c:pt>
                <c:pt idx="1079">
                  <c:v>183.42999999999699</c:v>
                </c:pt>
                <c:pt idx="1080">
                  <c:v>183.59999999999701</c:v>
                </c:pt>
                <c:pt idx="1081">
                  <c:v>183.769999999997</c:v>
                </c:pt>
                <c:pt idx="1082">
                  <c:v>183.93999999999701</c:v>
                </c:pt>
                <c:pt idx="1083">
                  <c:v>184.10999999999689</c:v>
                </c:pt>
                <c:pt idx="1084">
                  <c:v>184.2799999999969</c:v>
                </c:pt>
                <c:pt idx="1085">
                  <c:v>184.44999999999689</c:v>
                </c:pt>
                <c:pt idx="1086">
                  <c:v>184.61999999999691</c:v>
                </c:pt>
                <c:pt idx="1087">
                  <c:v>184.78999999999689</c:v>
                </c:pt>
                <c:pt idx="1088">
                  <c:v>184.959999999997</c:v>
                </c:pt>
                <c:pt idx="1089">
                  <c:v>185.1299999999969</c:v>
                </c:pt>
                <c:pt idx="1090">
                  <c:v>185.29999999999691</c:v>
                </c:pt>
                <c:pt idx="1091">
                  <c:v>185.46999999999679</c:v>
                </c:pt>
                <c:pt idx="1092">
                  <c:v>185.6399999999968</c:v>
                </c:pt>
                <c:pt idx="1093">
                  <c:v>185.80999999999679</c:v>
                </c:pt>
                <c:pt idx="1094">
                  <c:v>185.97999999999681</c:v>
                </c:pt>
                <c:pt idx="1095">
                  <c:v>186.14999999999679</c:v>
                </c:pt>
                <c:pt idx="1096">
                  <c:v>186.31999999999681</c:v>
                </c:pt>
                <c:pt idx="1097">
                  <c:v>186.4899999999968</c:v>
                </c:pt>
                <c:pt idx="1098">
                  <c:v>186.65999999999681</c:v>
                </c:pt>
                <c:pt idx="1099">
                  <c:v>186.8299999999968</c:v>
                </c:pt>
                <c:pt idx="1100">
                  <c:v>186.99999999999679</c:v>
                </c:pt>
                <c:pt idx="1101">
                  <c:v>187.16999999999669</c:v>
                </c:pt>
                <c:pt idx="1102">
                  <c:v>187.33999999999671</c:v>
                </c:pt>
                <c:pt idx="1103">
                  <c:v>187.50999999999669</c:v>
                </c:pt>
                <c:pt idx="1104">
                  <c:v>187.67999999999671</c:v>
                </c:pt>
                <c:pt idx="1105">
                  <c:v>187.8499999999967</c:v>
                </c:pt>
                <c:pt idx="1106">
                  <c:v>188.01999999999671</c:v>
                </c:pt>
                <c:pt idx="1107">
                  <c:v>188.18999999999659</c:v>
                </c:pt>
                <c:pt idx="1108">
                  <c:v>188.35999999999669</c:v>
                </c:pt>
                <c:pt idx="1109">
                  <c:v>188.52999999999659</c:v>
                </c:pt>
                <c:pt idx="1110">
                  <c:v>188.69999999999661</c:v>
                </c:pt>
                <c:pt idx="1111">
                  <c:v>188.86999999999659</c:v>
                </c:pt>
                <c:pt idx="1112">
                  <c:v>189.03999999999661</c:v>
                </c:pt>
                <c:pt idx="1113">
                  <c:v>189.2099999999966</c:v>
                </c:pt>
                <c:pt idx="1114">
                  <c:v>189.37999999999661</c:v>
                </c:pt>
                <c:pt idx="1115">
                  <c:v>189.54999999999649</c:v>
                </c:pt>
                <c:pt idx="1116">
                  <c:v>189.7199999999965</c:v>
                </c:pt>
                <c:pt idx="1117">
                  <c:v>189.8899999999966</c:v>
                </c:pt>
                <c:pt idx="1118">
                  <c:v>190.05999999999651</c:v>
                </c:pt>
                <c:pt idx="1119">
                  <c:v>190.22999999999649</c:v>
                </c:pt>
                <c:pt idx="1120">
                  <c:v>190.39999999999651</c:v>
                </c:pt>
                <c:pt idx="1121">
                  <c:v>190.5699999999965</c:v>
                </c:pt>
                <c:pt idx="1122">
                  <c:v>190.73999999999651</c:v>
                </c:pt>
                <c:pt idx="1123">
                  <c:v>190.90999999999639</c:v>
                </c:pt>
                <c:pt idx="1124">
                  <c:v>191.0799999999964</c:v>
                </c:pt>
                <c:pt idx="1125">
                  <c:v>191.24999999999639</c:v>
                </c:pt>
                <c:pt idx="1126">
                  <c:v>191.41999999999641</c:v>
                </c:pt>
                <c:pt idx="1127">
                  <c:v>191.58999999999639</c:v>
                </c:pt>
                <c:pt idx="1128">
                  <c:v>191.75999999999641</c:v>
                </c:pt>
                <c:pt idx="1129">
                  <c:v>191.9299999999964</c:v>
                </c:pt>
                <c:pt idx="1130">
                  <c:v>192.09999999999641</c:v>
                </c:pt>
                <c:pt idx="1131">
                  <c:v>192.26999999999629</c:v>
                </c:pt>
                <c:pt idx="1132">
                  <c:v>192.43999999999639</c:v>
                </c:pt>
                <c:pt idx="1133">
                  <c:v>192.60999999999629</c:v>
                </c:pt>
                <c:pt idx="1134">
                  <c:v>192.77999999999631</c:v>
                </c:pt>
                <c:pt idx="1135">
                  <c:v>192.94999999999629</c:v>
                </c:pt>
                <c:pt idx="1136">
                  <c:v>193.11999999999631</c:v>
                </c:pt>
                <c:pt idx="1137">
                  <c:v>193.2899999999963</c:v>
                </c:pt>
                <c:pt idx="1138">
                  <c:v>193.45999999999631</c:v>
                </c:pt>
                <c:pt idx="1139">
                  <c:v>193.62999999999619</c:v>
                </c:pt>
                <c:pt idx="1140">
                  <c:v>193.7999999999962</c:v>
                </c:pt>
                <c:pt idx="1141">
                  <c:v>193.96999999999619</c:v>
                </c:pt>
                <c:pt idx="1142">
                  <c:v>194.13999999999621</c:v>
                </c:pt>
                <c:pt idx="1143">
                  <c:v>194.30999999999619</c:v>
                </c:pt>
                <c:pt idx="1144">
                  <c:v>194.47999999999621</c:v>
                </c:pt>
                <c:pt idx="1145">
                  <c:v>194.6499999999962</c:v>
                </c:pt>
                <c:pt idx="1146">
                  <c:v>194.81999999999621</c:v>
                </c:pt>
                <c:pt idx="1147">
                  <c:v>194.9899999999962</c:v>
                </c:pt>
                <c:pt idx="1148">
                  <c:v>195.15999999999619</c:v>
                </c:pt>
                <c:pt idx="1149">
                  <c:v>195.3299999999962</c:v>
                </c:pt>
                <c:pt idx="1150">
                  <c:v>195.49999999999611</c:v>
                </c:pt>
                <c:pt idx="1151">
                  <c:v>195.66999999999609</c:v>
                </c:pt>
                <c:pt idx="1152">
                  <c:v>195.83999999999611</c:v>
                </c:pt>
                <c:pt idx="1153">
                  <c:v>196.0099999999961</c:v>
                </c:pt>
                <c:pt idx="1154">
                  <c:v>196.17999999999611</c:v>
                </c:pt>
                <c:pt idx="1155">
                  <c:v>196.34999999999599</c:v>
                </c:pt>
                <c:pt idx="1156">
                  <c:v>196.519999999996</c:v>
                </c:pt>
                <c:pt idx="1157">
                  <c:v>196.68999999999599</c:v>
                </c:pt>
                <c:pt idx="1158">
                  <c:v>196.85999999999601</c:v>
                </c:pt>
                <c:pt idx="1159">
                  <c:v>197.02999999999599</c:v>
                </c:pt>
                <c:pt idx="1160">
                  <c:v>197.19999999999601</c:v>
                </c:pt>
                <c:pt idx="1161">
                  <c:v>197.369999999996</c:v>
                </c:pt>
                <c:pt idx="1162">
                  <c:v>197.53999999999601</c:v>
                </c:pt>
                <c:pt idx="1163">
                  <c:v>197.70999999999589</c:v>
                </c:pt>
                <c:pt idx="1164">
                  <c:v>197.87999999999599</c:v>
                </c:pt>
                <c:pt idx="1165">
                  <c:v>198.04999999999589</c:v>
                </c:pt>
                <c:pt idx="1166">
                  <c:v>198.21999999999591</c:v>
                </c:pt>
                <c:pt idx="1167">
                  <c:v>198.38999999999601</c:v>
                </c:pt>
                <c:pt idx="1168">
                  <c:v>198.55999999999599</c:v>
                </c:pt>
                <c:pt idx="1169">
                  <c:v>198.7299999999959</c:v>
                </c:pt>
                <c:pt idx="1170">
                  <c:v>198.899999999996</c:v>
                </c:pt>
                <c:pt idx="1171">
                  <c:v>199.06999999999579</c:v>
                </c:pt>
                <c:pt idx="1172">
                  <c:v>199.2399999999958</c:v>
                </c:pt>
                <c:pt idx="1173">
                  <c:v>199.40999999999579</c:v>
                </c:pt>
                <c:pt idx="1174">
                  <c:v>199.57999999999581</c:v>
                </c:pt>
                <c:pt idx="1175">
                  <c:v>199.74999999999579</c:v>
                </c:pt>
                <c:pt idx="1176">
                  <c:v>199.91999999999581</c:v>
                </c:pt>
                <c:pt idx="1177">
                  <c:v>200.0899999999958</c:v>
                </c:pt>
                <c:pt idx="1178">
                  <c:v>200.25999999999581</c:v>
                </c:pt>
                <c:pt idx="1179">
                  <c:v>200.4299999999958</c:v>
                </c:pt>
                <c:pt idx="1180">
                  <c:v>200.59999999999579</c:v>
                </c:pt>
                <c:pt idx="1181">
                  <c:v>200.76999999999569</c:v>
                </c:pt>
                <c:pt idx="1182">
                  <c:v>200.93999999999571</c:v>
                </c:pt>
                <c:pt idx="1183">
                  <c:v>201.10999999999569</c:v>
                </c:pt>
                <c:pt idx="1184">
                  <c:v>201.27999999999571</c:v>
                </c:pt>
                <c:pt idx="1185">
                  <c:v>201.4499999999957</c:v>
                </c:pt>
                <c:pt idx="1186">
                  <c:v>201.61999999999571</c:v>
                </c:pt>
                <c:pt idx="1187">
                  <c:v>201.78999999999559</c:v>
                </c:pt>
                <c:pt idx="1188">
                  <c:v>201.95999999999569</c:v>
                </c:pt>
                <c:pt idx="1189">
                  <c:v>202.12999999999559</c:v>
                </c:pt>
                <c:pt idx="1190">
                  <c:v>202.29999999999561</c:v>
                </c:pt>
                <c:pt idx="1191">
                  <c:v>202.46999999999559</c:v>
                </c:pt>
                <c:pt idx="1192">
                  <c:v>202.63999999999561</c:v>
                </c:pt>
                <c:pt idx="1193">
                  <c:v>202.8099999999956</c:v>
                </c:pt>
                <c:pt idx="1194">
                  <c:v>202.97999999999561</c:v>
                </c:pt>
                <c:pt idx="1195">
                  <c:v>203.14999999999549</c:v>
                </c:pt>
                <c:pt idx="1196">
                  <c:v>203.31999999999559</c:v>
                </c:pt>
                <c:pt idx="1197">
                  <c:v>203.4899999999956</c:v>
                </c:pt>
                <c:pt idx="1198">
                  <c:v>203.65999999999551</c:v>
                </c:pt>
                <c:pt idx="1199">
                  <c:v>203.82999999999561</c:v>
                </c:pt>
                <c:pt idx="1200">
                  <c:v>203.99999999999551</c:v>
                </c:pt>
                <c:pt idx="1201">
                  <c:v>204.1699999999955</c:v>
                </c:pt>
                <c:pt idx="1202">
                  <c:v>204.33999999999551</c:v>
                </c:pt>
                <c:pt idx="1203">
                  <c:v>204.50999999999539</c:v>
                </c:pt>
                <c:pt idx="1204">
                  <c:v>204.6799999999954</c:v>
                </c:pt>
                <c:pt idx="1205">
                  <c:v>204.84999999999539</c:v>
                </c:pt>
                <c:pt idx="1206">
                  <c:v>205.01999999999541</c:v>
                </c:pt>
                <c:pt idx="1207">
                  <c:v>205.18999999999539</c:v>
                </c:pt>
                <c:pt idx="1208">
                  <c:v>205.35999999999541</c:v>
                </c:pt>
                <c:pt idx="1209">
                  <c:v>205.5299999999954</c:v>
                </c:pt>
                <c:pt idx="1210">
                  <c:v>205.69999999999541</c:v>
                </c:pt>
                <c:pt idx="1211">
                  <c:v>205.8699999999954</c:v>
                </c:pt>
                <c:pt idx="1212">
                  <c:v>206.03999999999539</c:v>
                </c:pt>
                <c:pt idx="1213">
                  <c:v>206.20999999999529</c:v>
                </c:pt>
                <c:pt idx="1214">
                  <c:v>206.37999999999531</c:v>
                </c:pt>
                <c:pt idx="1215">
                  <c:v>206.54999999999529</c:v>
                </c:pt>
                <c:pt idx="1216">
                  <c:v>206.71999999999531</c:v>
                </c:pt>
                <c:pt idx="1217">
                  <c:v>206.8899999999953</c:v>
                </c:pt>
                <c:pt idx="1218">
                  <c:v>207.05999999999531</c:v>
                </c:pt>
                <c:pt idx="1219">
                  <c:v>207.22999999999519</c:v>
                </c:pt>
                <c:pt idx="1220">
                  <c:v>207.39999999999529</c:v>
                </c:pt>
                <c:pt idx="1221">
                  <c:v>207.56999999999519</c:v>
                </c:pt>
                <c:pt idx="1222">
                  <c:v>207.73999999999521</c:v>
                </c:pt>
                <c:pt idx="1223">
                  <c:v>207.90999999999519</c:v>
                </c:pt>
                <c:pt idx="1224">
                  <c:v>208.07999999999521</c:v>
                </c:pt>
                <c:pt idx="1225">
                  <c:v>208.2499999999952</c:v>
                </c:pt>
                <c:pt idx="1226">
                  <c:v>208.41999999999521</c:v>
                </c:pt>
                <c:pt idx="1227">
                  <c:v>208.5899999999952</c:v>
                </c:pt>
                <c:pt idx="1228">
                  <c:v>208.75999999999519</c:v>
                </c:pt>
                <c:pt idx="1229">
                  <c:v>208.9299999999952</c:v>
                </c:pt>
                <c:pt idx="1230">
                  <c:v>209.09999999999511</c:v>
                </c:pt>
                <c:pt idx="1231">
                  <c:v>209.26999999999509</c:v>
                </c:pt>
                <c:pt idx="1232">
                  <c:v>209.43999999999511</c:v>
                </c:pt>
                <c:pt idx="1233">
                  <c:v>209.6099999999951</c:v>
                </c:pt>
                <c:pt idx="1234">
                  <c:v>209.77999999999511</c:v>
                </c:pt>
                <c:pt idx="1235">
                  <c:v>209.94999999999499</c:v>
                </c:pt>
                <c:pt idx="1236">
                  <c:v>210.119999999995</c:v>
                </c:pt>
                <c:pt idx="1237">
                  <c:v>210.28999999999499</c:v>
                </c:pt>
                <c:pt idx="1238">
                  <c:v>210.45999999999501</c:v>
                </c:pt>
                <c:pt idx="1239">
                  <c:v>210.62999999999499</c:v>
                </c:pt>
                <c:pt idx="1240">
                  <c:v>210.79999999999501</c:v>
                </c:pt>
                <c:pt idx="1241">
                  <c:v>210.969999999995</c:v>
                </c:pt>
                <c:pt idx="1242">
                  <c:v>211.13999999999501</c:v>
                </c:pt>
                <c:pt idx="1243">
                  <c:v>211.309999999995</c:v>
                </c:pt>
                <c:pt idx="1244">
                  <c:v>211.47999999999499</c:v>
                </c:pt>
                <c:pt idx="1245">
                  <c:v>211.64999999999489</c:v>
                </c:pt>
                <c:pt idx="1246">
                  <c:v>211.81999999999499</c:v>
                </c:pt>
                <c:pt idx="1247">
                  <c:v>211.98999999999501</c:v>
                </c:pt>
                <c:pt idx="1248">
                  <c:v>212.15999999999499</c:v>
                </c:pt>
                <c:pt idx="1249">
                  <c:v>212.32999999999501</c:v>
                </c:pt>
                <c:pt idx="1250">
                  <c:v>212.499999999995</c:v>
                </c:pt>
                <c:pt idx="1251">
                  <c:v>212.66999999999479</c:v>
                </c:pt>
                <c:pt idx="1252">
                  <c:v>212.839999999995</c:v>
                </c:pt>
                <c:pt idx="1253">
                  <c:v>213.00999999999479</c:v>
                </c:pt>
                <c:pt idx="1254">
                  <c:v>213.17999999999481</c:v>
                </c:pt>
                <c:pt idx="1255">
                  <c:v>213.34999999999479</c:v>
                </c:pt>
                <c:pt idx="1256">
                  <c:v>213.51999999999481</c:v>
                </c:pt>
                <c:pt idx="1257">
                  <c:v>213.6899999999948</c:v>
                </c:pt>
                <c:pt idx="1258">
                  <c:v>213.85999999999481</c:v>
                </c:pt>
                <c:pt idx="1259">
                  <c:v>214.0299999999948</c:v>
                </c:pt>
                <c:pt idx="1260">
                  <c:v>214.19999999999479</c:v>
                </c:pt>
                <c:pt idx="1261">
                  <c:v>214.3699999999948</c:v>
                </c:pt>
                <c:pt idx="1262">
                  <c:v>214.53999999999471</c:v>
                </c:pt>
                <c:pt idx="1263">
                  <c:v>214.70999999999469</c:v>
                </c:pt>
                <c:pt idx="1264">
                  <c:v>214.87999999999471</c:v>
                </c:pt>
                <c:pt idx="1265">
                  <c:v>215.0499999999947</c:v>
                </c:pt>
                <c:pt idx="1266">
                  <c:v>215.21999999999471</c:v>
                </c:pt>
                <c:pt idx="1267">
                  <c:v>215.3899999999947</c:v>
                </c:pt>
                <c:pt idx="1268">
                  <c:v>215.55999999999469</c:v>
                </c:pt>
                <c:pt idx="1269">
                  <c:v>215.72999999999459</c:v>
                </c:pt>
                <c:pt idx="1270">
                  <c:v>215.89999999999461</c:v>
                </c:pt>
                <c:pt idx="1271">
                  <c:v>216.06999999999459</c:v>
                </c:pt>
                <c:pt idx="1272">
                  <c:v>216.23999999999461</c:v>
                </c:pt>
                <c:pt idx="1273">
                  <c:v>216.4099999999946</c:v>
                </c:pt>
                <c:pt idx="1274">
                  <c:v>216.57999999999461</c:v>
                </c:pt>
                <c:pt idx="1275">
                  <c:v>216.74999999999449</c:v>
                </c:pt>
                <c:pt idx="1276">
                  <c:v>216.91999999999459</c:v>
                </c:pt>
                <c:pt idx="1277">
                  <c:v>217.0899999999946</c:v>
                </c:pt>
                <c:pt idx="1278">
                  <c:v>217.25999999999451</c:v>
                </c:pt>
                <c:pt idx="1279">
                  <c:v>217.42999999999449</c:v>
                </c:pt>
                <c:pt idx="1280">
                  <c:v>217.59999999999451</c:v>
                </c:pt>
                <c:pt idx="1281">
                  <c:v>217.7699999999945</c:v>
                </c:pt>
                <c:pt idx="1282">
                  <c:v>217.93999999999451</c:v>
                </c:pt>
                <c:pt idx="1283">
                  <c:v>218.10999999999439</c:v>
                </c:pt>
                <c:pt idx="1284">
                  <c:v>218.2799999999944</c:v>
                </c:pt>
                <c:pt idx="1285">
                  <c:v>218.44999999999439</c:v>
                </c:pt>
                <c:pt idx="1286">
                  <c:v>218.61999999999441</c:v>
                </c:pt>
                <c:pt idx="1287">
                  <c:v>218.78999999999439</c:v>
                </c:pt>
                <c:pt idx="1288">
                  <c:v>218.95999999999441</c:v>
                </c:pt>
                <c:pt idx="1289">
                  <c:v>219.1299999999944</c:v>
                </c:pt>
                <c:pt idx="1290">
                  <c:v>219.29999999999441</c:v>
                </c:pt>
                <c:pt idx="1291">
                  <c:v>219.4699999999944</c:v>
                </c:pt>
                <c:pt idx="1292">
                  <c:v>219.63999999999439</c:v>
                </c:pt>
                <c:pt idx="1293">
                  <c:v>219.8099999999944</c:v>
                </c:pt>
                <c:pt idx="1294">
                  <c:v>219.97999999999431</c:v>
                </c:pt>
                <c:pt idx="1295">
                  <c:v>220.14999999999429</c:v>
                </c:pt>
                <c:pt idx="1296">
                  <c:v>220.31999999999431</c:v>
                </c:pt>
                <c:pt idx="1297">
                  <c:v>220.4899999999943</c:v>
                </c:pt>
                <c:pt idx="1298">
                  <c:v>220.65999999999431</c:v>
                </c:pt>
                <c:pt idx="1299">
                  <c:v>220.8299999999943</c:v>
                </c:pt>
                <c:pt idx="1300">
                  <c:v>220.99999999999429</c:v>
                </c:pt>
                <c:pt idx="1301">
                  <c:v>221.16999999999419</c:v>
                </c:pt>
                <c:pt idx="1302">
                  <c:v>221.33999999999421</c:v>
                </c:pt>
                <c:pt idx="1303">
                  <c:v>221.50999999999419</c:v>
                </c:pt>
                <c:pt idx="1304">
                  <c:v>221.67999999999421</c:v>
                </c:pt>
                <c:pt idx="1305">
                  <c:v>221.8499999999942</c:v>
                </c:pt>
                <c:pt idx="1306">
                  <c:v>222.01999999999421</c:v>
                </c:pt>
                <c:pt idx="1307">
                  <c:v>222.1899999999942</c:v>
                </c:pt>
                <c:pt idx="1308">
                  <c:v>222.35999999999419</c:v>
                </c:pt>
                <c:pt idx="1309">
                  <c:v>222.5299999999942</c:v>
                </c:pt>
                <c:pt idx="1310">
                  <c:v>222.69999999999411</c:v>
                </c:pt>
                <c:pt idx="1311">
                  <c:v>222.86999999999409</c:v>
                </c:pt>
                <c:pt idx="1312">
                  <c:v>223.03999999999411</c:v>
                </c:pt>
                <c:pt idx="1313">
                  <c:v>223.2099999999941</c:v>
                </c:pt>
                <c:pt idx="1314">
                  <c:v>223.37999999999411</c:v>
                </c:pt>
                <c:pt idx="1315">
                  <c:v>223.54999999999399</c:v>
                </c:pt>
                <c:pt idx="1316">
                  <c:v>223.719999999994</c:v>
                </c:pt>
                <c:pt idx="1317">
                  <c:v>223.8899999999941</c:v>
                </c:pt>
                <c:pt idx="1318">
                  <c:v>224.05999999999401</c:v>
                </c:pt>
                <c:pt idx="1319">
                  <c:v>224.22999999999399</c:v>
                </c:pt>
                <c:pt idx="1320">
                  <c:v>224.39999999999401</c:v>
                </c:pt>
                <c:pt idx="1321">
                  <c:v>224.569999999994</c:v>
                </c:pt>
                <c:pt idx="1322">
                  <c:v>224.73999999999401</c:v>
                </c:pt>
                <c:pt idx="1323">
                  <c:v>224.909999999994</c:v>
                </c:pt>
                <c:pt idx="1324">
                  <c:v>225.07999999999399</c:v>
                </c:pt>
                <c:pt idx="1325">
                  <c:v>225.24999999999389</c:v>
                </c:pt>
                <c:pt idx="1326">
                  <c:v>225.41999999999399</c:v>
                </c:pt>
                <c:pt idx="1327">
                  <c:v>225.58999999999401</c:v>
                </c:pt>
                <c:pt idx="1328">
                  <c:v>225.75999999999399</c:v>
                </c:pt>
                <c:pt idx="1329">
                  <c:v>225.92999999999401</c:v>
                </c:pt>
                <c:pt idx="1330">
                  <c:v>226.099999999994</c:v>
                </c:pt>
                <c:pt idx="1331">
                  <c:v>226.26999999999379</c:v>
                </c:pt>
                <c:pt idx="1332">
                  <c:v>226.439999999994</c:v>
                </c:pt>
                <c:pt idx="1333">
                  <c:v>226.60999999999379</c:v>
                </c:pt>
                <c:pt idx="1334">
                  <c:v>226.77999999999381</c:v>
                </c:pt>
                <c:pt idx="1335">
                  <c:v>226.94999999999379</c:v>
                </c:pt>
                <c:pt idx="1336">
                  <c:v>227.11999999999381</c:v>
                </c:pt>
                <c:pt idx="1337">
                  <c:v>227.2899999999938</c:v>
                </c:pt>
                <c:pt idx="1338">
                  <c:v>227.45999999999381</c:v>
                </c:pt>
                <c:pt idx="1339">
                  <c:v>227.6299999999938</c:v>
                </c:pt>
                <c:pt idx="1340">
                  <c:v>227.79999999999379</c:v>
                </c:pt>
                <c:pt idx="1341">
                  <c:v>227.9699999999938</c:v>
                </c:pt>
                <c:pt idx="1342">
                  <c:v>228.13999999999371</c:v>
                </c:pt>
                <c:pt idx="1343">
                  <c:v>228.30999999999369</c:v>
                </c:pt>
                <c:pt idx="1344">
                  <c:v>228.47999999999371</c:v>
                </c:pt>
                <c:pt idx="1345">
                  <c:v>228.6499999999937</c:v>
                </c:pt>
                <c:pt idx="1346">
                  <c:v>228.81999999999371</c:v>
                </c:pt>
                <c:pt idx="1347">
                  <c:v>228.9899999999937</c:v>
                </c:pt>
                <c:pt idx="1348">
                  <c:v>229.15999999999369</c:v>
                </c:pt>
                <c:pt idx="1349">
                  <c:v>229.3299999999937</c:v>
                </c:pt>
                <c:pt idx="1350">
                  <c:v>229.49999999999361</c:v>
                </c:pt>
                <c:pt idx="1351">
                  <c:v>229.66999999999359</c:v>
                </c:pt>
                <c:pt idx="1352">
                  <c:v>229.83999999999361</c:v>
                </c:pt>
                <c:pt idx="1353">
                  <c:v>230.0099999999936</c:v>
                </c:pt>
                <c:pt idx="1354">
                  <c:v>230.17999999999361</c:v>
                </c:pt>
                <c:pt idx="1355">
                  <c:v>230.3499999999936</c:v>
                </c:pt>
                <c:pt idx="1356">
                  <c:v>230.51999999999359</c:v>
                </c:pt>
                <c:pt idx="1357">
                  <c:v>230.6899999999936</c:v>
                </c:pt>
                <c:pt idx="1358">
                  <c:v>230.85999999999359</c:v>
                </c:pt>
                <c:pt idx="1359">
                  <c:v>231.02999999999349</c:v>
                </c:pt>
                <c:pt idx="1360">
                  <c:v>231.19999999999351</c:v>
                </c:pt>
                <c:pt idx="1361">
                  <c:v>231.3699999999935</c:v>
                </c:pt>
                <c:pt idx="1362">
                  <c:v>231.53999999999351</c:v>
                </c:pt>
                <c:pt idx="1363">
                  <c:v>231.70999999999341</c:v>
                </c:pt>
                <c:pt idx="1364">
                  <c:v>231.87999999999349</c:v>
                </c:pt>
                <c:pt idx="1365">
                  <c:v>232.04999999999339</c:v>
                </c:pt>
                <c:pt idx="1366">
                  <c:v>232.21999999999341</c:v>
                </c:pt>
                <c:pt idx="1367">
                  <c:v>232.38999999999339</c:v>
                </c:pt>
                <c:pt idx="1368">
                  <c:v>232.55999999999341</c:v>
                </c:pt>
                <c:pt idx="1369">
                  <c:v>232.7299999999934</c:v>
                </c:pt>
                <c:pt idx="1370">
                  <c:v>232.89999999999341</c:v>
                </c:pt>
                <c:pt idx="1371">
                  <c:v>233.0699999999934</c:v>
                </c:pt>
                <c:pt idx="1372">
                  <c:v>233.23999999999339</c:v>
                </c:pt>
                <c:pt idx="1373">
                  <c:v>233.4099999999934</c:v>
                </c:pt>
                <c:pt idx="1374">
                  <c:v>233.5799999999933</c:v>
                </c:pt>
                <c:pt idx="1375">
                  <c:v>233.74999999999329</c:v>
                </c:pt>
                <c:pt idx="1376">
                  <c:v>233.91999999999331</c:v>
                </c:pt>
                <c:pt idx="1377">
                  <c:v>234.0899999999933</c:v>
                </c:pt>
                <c:pt idx="1378">
                  <c:v>234.25999999999331</c:v>
                </c:pt>
                <c:pt idx="1379">
                  <c:v>234.4299999999933</c:v>
                </c:pt>
                <c:pt idx="1380">
                  <c:v>234.59999999999329</c:v>
                </c:pt>
                <c:pt idx="1381">
                  <c:v>234.76999999999319</c:v>
                </c:pt>
                <c:pt idx="1382">
                  <c:v>234.9399999999932</c:v>
                </c:pt>
                <c:pt idx="1383">
                  <c:v>235.10999999999319</c:v>
                </c:pt>
                <c:pt idx="1384">
                  <c:v>235.27999999999321</c:v>
                </c:pt>
                <c:pt idx="1385">
                  <c:v>235.4499999999932</c:v>
                </c:pt>
                <c:pt idx="1386">
                  <c:v>235.61999999999321</c:v>
                </c:pt>
                <c:pt idx="1387">
                  <c:v>235.7899999999932</c:v>
                </c:pt>
                <c:pt idx="1388">
                  <c:v>235.95999999999319</c:v>
                </c:pt>
                <c:pt idx="1389">
                  <c:v>236.1299999999932</c:v>
                </c:pt>
                <c:pt idx="1390">
                  <c:v>236.2999999999931</c:v>
                </c:pt>
                <c:pt idx="1391">
                  <c:v>236.46999999999309</c:v>
                </c:pt>
                <c:pt idx="1392">
                  <c:v>236.63999999999311</c:v>
                </c:pt>
                <c:pt idx="1393">
                  <c:v>236.8099999999931</c:v>
                </c:pt>
                <c:pt idx="1394">
                  <c:v>236.97999999999311</c:v>
                </c:pt>
                <c:pt idx="1395">
                  <c:v>237.14999999999301</c:v>
                </c:pt>
                <c:pt idx="1396">
                  <c:v>237.31999999999309</c:v>
                </c:pt>
                <c:pt idx="1397">
                  <c:v>237.4899999999931</c:v>
                </c:pt>
                <c:pt idx="1398">
                  <c:v>237.659999999993</c:v>
                </c:pt>
                <c:pt idx="1399">
                  <c:v>237.82999999999299</c:v>
                </c:pt>
                <c:pt idx="1400">
                  <c:v>237.99999999999301</c:v>
                </c:pt>
                <c:pt idx="1401">
                  <c:v>238.169999999993</c:v>
                </c:pt>
                <c:pt idx="1402">
                  <c:v>238.33999999999301</c:v>
                </c:pt>
                <c:pt idx="1403">
                  <c:v>238.50999999999291</c:v>
                </c:pt>
                <c:pt idx="1404">
                  <c:v>238.6799999999929</c:v>
                </c:pt>
                <c:pt idx="1405">
                  <c:v>238.84999999999289</c:v>
                </c:pt>
                <c:pt idx="1406">
                  <c:v>239.0199999999929</c:v>
                </c:pt>
                <c:pt idx="1407">
                  <c:v>239.18999999999289</c:v>
                </c:pt>
                <c:pt idx="1408">
                  <c:v>239.35999999999299</c:v>
                </c:pt>
                <c:pt idx="1409">
                  <c:v>239.5299999999929</c:v>
                </c:pt>
                <c:pt idx="1410">
                  <c:v>239.69999999999291</c:v>
                </c:pt>
                <c:pt idx="1411">
                  <c:v>239.86999999999281</c:v>
                </c:pt>
                <c:pt idx="1412">
                  <c:v>240.0399999999928</c:v>
                </c:pt>
                <c:pt idx="1413">
                  <c:v>240.20999999999279</c:v>
                </c:pt>
                <c:pt idx="1414">
                  <c:v>240.3799999999928</c:v>
                </c:pt>
                <c:pt idx="1415">
                  <c:v>240.54999999999279</c:v>
                </c:pt>
                <c:pt idx="1416">
                  <c:v>240.71999999999281</c:v>
                </c:pt>
                <c:pt idx="1417">
                  <c:v>240.8899999999928</c:v>
                </c:pt>
                <c:pt idx="1418">
                  <c:v>241.05999999999281</c:v>
                </c:pt>
                <c:pt idx="1419">
                  <c:v>241.22999999999271</c:v>
                </c:pt>
                <c:pt idx="1420">
                  <c:v>241.39999999999279</c:v>
                </c:pt>
                <c:pt idx="1421">
                  <c:v>241.56999999999269</c:v>
                </c:pt>
                <c:pt idx="1422">
                  <c:v>241.7399999999927</c:v>
                </c:pt>
                <c:pt idx="1423">
                  <c:v>241.90999999999269</c:v>
                </c:pt>
                <c:pt idx="1424">
                  <c:v>242.07999999999271</c:v>
                </c:pt>
                <c:pt idx="1425">
                  <c:v>242.2499999999927</c:v>
                </c:pt>
                <c:pt idx="1426">
                  <c:v>242.41999999999271</c:v>
                </c:pt>
                <c:pt idx="1427">
                  <c:v>242.58999999999261</c:v>
                </c:pt>
                <c:pt idx="1428">
                  <c:v>242.7599999999926</c:v>
                </c:pt>
                <c:pt idx="1429">
                  <c:v>242.92999999999259</c:v>
                </c:pt>
                <c:pt idx="1430">
                  <c:v>243.0999999999926</c:v>
                </c:pt>
                <c:pt idx="1431">
                  <c:v>243.26999999999259</c:v>
                </c:pt>
                <c:pt idx="1432">
                  <c:v>243.43999999999261</c:v>
                </c:pt>
                <c:pt idx="1433">
                  <c:v>243.6099999999926</c:v>
                </c:pt>
                <c:pt idx="1434">
                  <c:v>243.77999999999261</c:v>
                </c:pt>
                <c:pt idx="1435">
                  <c:v>243.94999999999251</c:v>
                </c:pt>
                <c:pt idx="1436">
                  <c:v>244.1199999999925</c:v>
                </c:pt>
                <c:pt idx="1437">
                  <c:v>244.28999999999249</c:v>
                </c:pt>
                <c:pt idx="1438">
                  <c:v>244.4599999999925</c:v>
                </c:pt>
                <c:pt idx="1439">
                  <c:v>244.62999999999249</c:v>
                </c:pt>
                <c:pt idx="1440">
                  <c:v>244.79999999999251</c:v>
                </c:pt>
                <c:pt idx="1441">
                  <c:v>244.9699999999925</c:v>
                </c:pt>
                <c:pt idx="1442">
                  <c:v>245.13999999999251</c:v>
                </c:pt>
                <c:pt idx="1443">
                  <c:v>245.30999999999241</c:v>
                </c:pt>
                <c:pt idx="1444">
                  <c:v>245.4799999999924</c:v>
                </c:pt>
                <c:pt idx="1445">
                  <c:v>245.64999999999239</c:v>
                </c:pt>
                <c:pt idx="1446">
                  <c:v>245.8199999999924</c:v>
                </c:pt>
                <c:pt idx="1447">
                  <c:v>245.98999999999239</c:v>
                </c:pt>
                <c:pt idx="1448">
                  <c:v>246.15999999999241</c:v>
                </c:pt>
                <c:pt idx="1449">
                  <c:v>246.3299999999924</c:v>
                </c:pt>
                <c:pt idx="1450">
                  <c:v>246.49999999999241</c:v>
                </c:pt>
                <c:pt idx="1451">
                  <c:v>246.66999999999231</c:v>
                </c:pt>
                <c:pt idx="1452">
                  <c:v>246.83999999999239</c:v>
                </c:pt>
                <c:pt idx="1453">
                  <c:v>247.00999999999229</c:v>
                </c:pt>
                <c:pt idx="1454">
                  <c:v>247.1799999999923</c:v>
                </c:pt>
                <c:pt idx="1455">
                  <c:v>247.34999999999229</c:v>
                </c:pt>
                <c:pt idx="1456">
                  <c:v>247.51999999999231</c:v>
                </c:pt>
                <c:pt idx="1457">
                  <c:v>247.6899999999923</c:v>
                </c:pt>
                <c:pt idx="1458">
                  <c:v>247.85999999999231</c:v>
                </c:pt>
                <c:pt idx="1459">
                  <c:v>248.02999999999221</c:v>
                </c:pt>
                <c:pt idx="1460">
                  <c:v>248.1999999999922</c:v>
                </c:pt>
                <c:pt idx="1461">
                  <c:v>248.36999999999219</c:v>
                </c:pt>
                <c:pt idx="1462">
                  <c:v>248.5399999999922</c:v>
                </c:pt>
                <c:pt idx="1463">
                  <c:v>248.70999999999219</c:v>
                </c:pt>
                <c:pt idx="1464">
                  <c:v>248.87999999999221</c:v>
                </c:pt>
                <c:pt idx="1465">
                  <c:v>249.0499999999922</c:v>
                </c:pt>
                <c:pt idx="1466">
                  <c:v>249.21999999999221</c:v>
                </c:pt>
                <c:pt idx="1467">
                  <c:v>249.3899999999922</c:v>
                </c:pt>
                <c:pt idx="1468">
                  <c:v>249.55999999999219</c:v>
                </c:pt>
                <c:pt idx="1469">
                  <c:v>249.72999999999209</c:v>
                </c:pt>
                <c:pt idx="1470">
                  <c:v>249.8999999999921</c:v>
                </c:pt>
                <c:pt idx="1471">
                  <c:v>250.06999999999209</c:v>
                </c:pt>
                <c:pt idx="1472">
                  <c:v>250.23999999999211</c:v>
                </c:pt>
                <c:pt idx="1473">
                  <c:v>250.4099999999921</c:v>
                </c:pt>
                <c:pt idx="1474">
                  <c:v>250.57999999999211</c:v>
                </c:pt>
                <c:pt idx="1475">
                  <c:v>250.74999999999201</c:v>
                </c:pt>
                <c:pt idx="1476">
                  <c:v>250.919999999992</c:v>
                </c:pt>
                <c:pt idx="1477">
                  <c:v>251.08999999999199</c:v>
                </c:pt>
                <c:pt idx="1478">
                  <c:v>251.259999999992</c:v>
                </c:pt>
                <c:pt idx="1479">
                  <c:v>251.42999999999199</c:v>
                </c:pt>
                <c:pt idx="1480">
                  <c:v>251.59999999999201</c:v>
                </c:pt>
                <c:pt idx="1481">
                  <c:v>251.769999999992</c:v>
                </c:pt>
                <c:pt idx="1482">
                  <c:v>251.93999999999201</c:v>
                </c:pt>
                <c:pt idx="1483">
                  <c:v>252.10999999999191</c:v>
                </c:pt>
                <c:pt idx="1484">
                  <c:v>252.2799999999919</c:v>
                </c:pt>
                <c:pt idx="1485">
                  <c:v>252.44999999999189</c:v>
                </c:pt>
                <c:pt idx="1486">
                  <c:v>252.6199999999919</c:v>
                </c:pt>
                <c:pt idx="1487">
                  <c:v>252.78999999999189</c:v>
                </c:pt>
                <c:pt idx="1488">
                  <c:v>252.95999999999199</c:v>
                </c:pt>
                <c:pt idx="1489">
                  <c:v>253.1299999999919</c:v>
                </c:pt>
                <c:pt idx="1490">
                  <c:v>253.29999999999191</c:v>
                </c:pt>
                <c:pt idx="1491">
                  <c:v>253.46999999999181</c:v>
                </c:pt>
                <c:pt idx="1492">
                  <c:v>253.6399999999918</c:v>
                </c:pt>
                <c:pt idx="1493">
                  <c:v>253.80999999999179</c:v>
                </c:pt>
                <c:pt idx="1494">
                  <c:v>253.9799999999918</c:v>
                </c:pt>
                <c:pt idx="1495">
                  <c:v>254.14999999999179</c:v>
                </c:pt>
                <c:pt idx="1496">
                  <c:v>254.31999999999181</c:v>
                </c:pt>
                <c:pt idx="1497">
                  <c:v>254.4899999999918</c:v>
                </c:pt>
                <c:pt idx="1498">
                  <c:v>254.65999999999181</c:v>
                </c:pt>
                <c:pt idx="1499">
                  <c:v>254.8299999999918</c:v>
                </c:pt>
                <c:pt idx="1500">
                  <c:v>254.99999999999179</c:v>
                </c:pt>
                <c:pt idx="1501">
                  <c:v>255.16999999999169</c:v>
                </c:pt>
                <c:pt idx="1502">
                  <c:v>255.3399999999917</c:v>
                </c:pt>
                <c:pt idx="1503">
                  <c:v>255.50999999999169</c:v>
                </c:pt>
                <c:pt idx="1504">
                  <c:v>255.67999999999171</c:v>
                </c:pt>
                <c:pt idx="1505">
                  <c:v>255.8499999999917</c:v>
                </c:pt>
                <c:pt idx="1506">
                  <c:v>256.01999999999168</c:v>
                </c:pt>
                <c:pt idx="1507">
                  <c:v>256.1899999999917</c:v>
                </c:pt>
                <c:pt idx="1508">
                  <c:v>256.35999999999171</c:v>
                </c:pt>
                <c:pt idx="1509">
                  <c:v>256.52999999999167</c:v>
                </c:pt>
                <c:pt idx="1510">
                  <c:v>256.69999999999169</c:v>
                </c:pt>
                <c:pt idx="1511">
                  <c:v>256.86999999999182</c:v>
                </c:pt>
                <c:pt idx="1512">
                  <c:v>257.03999999999172</c:v>
                </c:pt>
                <c:pt idx="1513">
                  <c:v>257.20999999999179</c:v>
                </c:pt>
                <c:pt idx="1514">
                  <c:v>257.37999999999181</c:v>
                </c:pt>
                <c:pt idx="1515">
                  <c:v>257.549999999992</c:v>
                </c:pt>
                <c:pt idx="1516">
                  <c:v>257.71999999999173</c:v>
                </c:pt>
                <c:pt idx="1517">
                  <c:v>257.88999999999203</c:v>
                </c:pt>
                <c:pt idx="1518">
                  <c:v>258.05999999999199</c:v>
                </c:pt>
                <c:pt idx="1519">
                  <c:v>258.22999999999189</c:v>
                </c:pt>
                <c:pt idx="1520">
                  <c:v>258.39999999999202</c:v>
                </c:pt>
                <c:pt idx="1521">
                  <c:v>258.56999999999198</c:v>
                </c:pt>
                <c:pt idx="1522">
                  <c:v>258.73999999999182</c:v>
                </c:pt>
                <c:pt idx="1523">
                  <c:v>258.90999999999201</c:v>
                </c:pt>
                <c:pt idx="1524">
                  <c:v>259.07999999999203</c:v>
                </c:pt>
                <c:pt idx="1525">
                  <c:v>259.24999999999199</c:v>
                </c:pt>
                <c:pt idx="1526">
                  <c:v>259.41999999999189</c:v>
                </c:pt>
                <c:pt idx="1527">
                  <c:v>259.58999999999202</c:v>
                </c:pt>
                <c:pt idx="1528">
                  <c:v>259.75999999999198</c:v>
                </c:pt>
                <c:pt idx="1529">
                  <c:v>259.92999999999182</c:v>
                </c:pt>
                <c:pt idx="1530">
                  <c:v>260.09999999999201</c:v>
                </c:pt>
                <c:pt idx="1531">
                  <c:v>260.26999999999202</c:v>
                </c:pt>
                <c:pt idx="1532">
                  <c:v>260.43999999999193</c:v>
                </c:pt>
                <c:pt idx="1533">
                  <c:v>260.60999999999211</c:v>
                </c:pt>
                <c:pt idx="1534">
                  <c:v>260.77999999999213</c:v>
                </c:pt>
                <c:pt idx="1535">
                  <c:v>260.94999999999209</c:v>
                </c:pt>
                <c:pt idx="1536">
                  <c:v>261.11999999999222</c:v>
                </c:pt>
                <c:pt idx="1537">
                  <c:v>261.28999999999212</c:v>
                </c:pt>
                <c:pt idx="1538">
                  <c:v>261.45999999999219</c:v>
                </c:pt>
                <c:pt idx="1539">
                  <c:v>261.62999999999221</c:v>
                </c:pt>
                <c:pt idx="1540">
                  <c:v>261.79999999999222</c:v>
                </c:pt>
                <c:pt idx="1541">
                  <c:v>261.96999999999213</c:v>
                </c:pt>
                <c:pt idx="1542">
                  <c:v>262.13999999999231</c:v>
                </c:pt>
                <c:pt idx="1543">
                  <c:v>262.30999999999233</c:v>
                </c:pt>
                <c:pt idx="1544">
                  <c:v>262.47999999999212</c:v>
                </c:pt>
                <c:pt idx="1545">
                  <c:v>262.6499999999923</c:v>
                </c:pt>
                <c:pt idx="1546">
                  <c:v>262.81999999999232</c:v>
                </c:pt>
                <c:pt idx="1547">
                  <c:v>262.98999999999222</c:v>
                </c:pt>
                <c:pt idx="1548">
                  <c:v>263.15999999999241</c:v>
                </c:pt>
                <c:pt idx="1549">
                  <c:v>263.32999999999231</c:v>
                </c:pt>
                <c:pt idx="1550">
                  <c:v>263.49999999999221</c:v>
                </c:pt>
                <c:pt idx="1551">
                  <c:v>263.6699999999924</c:v>
                </c:pt>
                <c:pt idx="1552">
                  <c:v>263.83999999999241</c:v>
                </c:pt>
                <c:pt idx="1553">
                  <c:v>264.00999999999232</c:v>
                </c:pt>
                <c:pt idx="1554">
                  <c:v>264.17999999999239</c:v>
                </c:pt>
                <c:pt idx="1555">
                  <c:v>264.34999999999252</c:v>
                </c:pt>
                <c:pt idx="1556">
                  <c:v>264.51999999999242</c:v>
                </c:pt>
                <c:pt idx="1557">
                  <c:v>264.68999999999249</c:v>
                </c:pt>
                <c:pt idx="1558">
                  <c:v>264.85999999999251</c:v>
                </c:pt>
                <c:pt idx="1559">
                  <c:v>265.02999999999253</c:v>
                </c:pt>
                <c:pt idx="1560">
                  <c:v>265.19999999999249</c:v>
                </c:pt>
                <c:pt idx="1561">
                  <c:v>265.36999999999261</c:v>
                </c:pt>
                <c:pt idx="1562">
                  <c:v>265.53999999999252</c:v>
                </c:pt>
                <c:pt idx="1563">
                  <c:v>265.70999999999259</c:v>
                </c:pt>
                <c:pt idx="1564">
                  <c:v>265.87999999999261</c:v>
                </c:pt>
                <c:pt idx="1565">
                  <c:v>266.04999999999262</c:v>
                </c:pt>
                <c:pt idx="1566">
                  <c:v>266.21999999999252</c:v>
                </c:pt>
                <c:pt idx="1567">
                  <c:v>266.38999999999271</c:v>
                </c:pt>
                <c:pt idx="1568">
                  <c:v>266.55999999999273</c:v>
                </c:pt>
                <c:pt idx="1569">
                  <c:v>266.72999999999251</c:v>
                </c:pt>
                <c:pt idx="1570">
                  <c:v>266.89999999999259</c:v>
                </c:pt>
                <c:pt idx="1571">
                  <c:v>267.06999999999272</c:v>
                </c:pt>
                <c:pt idx="1572">
                  <c:v>267.23999999999262</c:v>
                </c:pt>
                <c:pt idx="1573">
                  <c:v>267.40999999999252</c:v>
                </c:pt>
                <c:pt idx="1574">
                  <c:v>267.57999999999271</c:v>
                </c:pt>
                <c:pt idx="1575">
                  <c:v>267.74999999999272</c:v>
                </c:pt>
                <c:pt idx="1576">
                  <c:v>267.91999999999263</c:v>
                </c:pt>
                <c:pt idx="1577">
                  <c:v>268.08999999999281</c:v>
                </c:pt>
                <c:pt idx="1578">
                  <c:v>268.25999999999271</c:v>
                </c:pt>
                <c:pt idx="1579">
                  <c:v>268.42999999999262</c:v>
                </c:pt>
                <c:pt idx="1580">
                  <c:v>268.59999999999252</c:v>
                </c:pt>
                <c:pt idx="1581">
                  <c:v>268.76999999999282</c:v>
                </c:pt>
                <c:pt idx="1582">
                  <c:v>268.93999999999261</c:v>
                </c:pt>
                <c:pt idx="1583">
                  <c:v>269.10999999999302</c:v>
                </c:pt>
                <c:pt idx="1584">
                  <c:v>269.27999999999292</c:v>
                </c:pt>
                <c:pt idx="1585">
                  <c:v>269.44999999999283</c:v>
                </c:pt>
                <c:pt idx="1586">
                  <c:v>269.61999999999301</c:v>
                </c:pt>
                <c:pt idx="1587">
                  <c:v>269.78999999999292</c:v>
                </c:pt>
                <c:pt idx="1588">
                  <c:v>269.95999999999299</c:v>
                </c:pt>
                <c:pt idx="1589">
                  <c:v>270.129999999993</c:v>
                </c:pt>
                <c:pt idx="1590">
                  <c:v>270.29999999999302</c:v>
                </c:pt>
                <c:pt idx="1591">
                  <c:v>270.46999999999292</c:v>
                </c:pt>
                <c:pt idx="1592">
                  <c:v>270.63999999999311</c:v>
                </c:pt>
                <c:pt idx="1593">
                  <c:v>270.80999999999312</c:v>
                </c:pt>
                <c:pt idx="1594">
                  <c:v>270.97999999999303</c:v>
                </c:pt>
                <c:pt idx="1595">
                  <c:v>271.1499999999931</c:v>
                </c:pt>
                <c:pt idx="1596">
                  <c:v>271.31999999999312</c:v>
                </c:pt>
                <c:pt idx="1597">
                  <c:v>271.48999999999302</c:v>
                </c:pt>
                <c:pt idx="1598">
                  <c:v>271.6599999999932</c:v>
                </c:pt>
                <c:pt idx="1599">
                  <c:v>271.82999999999322</c:v>
                </c:pt>
                <c:pt idx="1600">
                  <c:v>271.99999999999312</c:v>
                </c:pt>
                <c:pt idx="1601">
                  <c:v>272.16999999999319</c:v>
                </c:pt>
                <c:pt idx="1602">
                  <c:v>272.33999999999321</c:v>
                </c:pt>
                <c:pt idx="1603">
                  <c:v>272.50999999999328</c:v>
                </c:pt>
                <c:pt idx="1604">
                  <c:v>272.6799999999933</c:v>
                </c:pt>
                <c:pt idx="1605">
                  <c:v>272.84999999999332</c:v>
                </c:pt>
                <c:pt idx="1606">
                  <c:v>273.01999999999327</c:v>
                </c:pt>
                <c:pt idx="1607">
                  <c:v>273.18999999999329</c:v>
                </c:pt>
                <c:pt idx="1608">
                  <c:v>273.35999999999331</c:v>
                </c:pt>
                <c:pt idx="1609">
                  <c:v>273.52999999999332</c:v>
                </c:pt>
                <c:pt idx="1610">
                  <c:v>273.69999999999328</c:v>
                </c:pt>
                <c:pt idx="1611">
                  <c:v>273.86999999999341</c:v>
                </c:pt>
                <c:pt idx="1612">
                  <c:v>274.03999999999331</c:v>
                </c:pt>
                <c:pt idx="1613">
                  <c:v>274.20999999999339</c:v>
                </c:pt>
                <c:pt idx="1614">
                  <c:v>274.3799999999934</c:v>
                </c:pt>
                <c:pt idx="1615">
                  <c:v>274.54999999999342</c:v>
                </c:pt>
                <c:pt idx="1616">
                  <c:v>274.71999999999332</c:v>
                </c:pt>
                <c:pt idx="1617">
                  <c:v>274.88999999999339</c:v>
                </c:pt>
                <c:pt idx="1618">
                  <c:v>275.05999999999352</c:v>
                </c:pt>
                <c:pt idx="1619">
                  <c:v>275.22999999999342</c:v>
                </c:pt>
                <c:pt idx="1620">
                  <c:v>275.3999999999935</c:v>
                </c:pt>
                <c:pt idx="1621">
                  <c:v>275.56999999999351</c:v>
                </c:pt>
                <c:pt idx="1622">
                  <c:v>275.73999999999342</c:v>
                </c:pt>
                <c:pt idx="1623">
                  <c:v>275.90999999999349</c:v>
                </c:pt>
                <c:pt idx="1624">
                  <c:v>276.07999999999362</c:v>
                </c:pt>
                <c:pt idx="1625">
                  <c:v>276.24999999999358</c:v>
                </c:pt>
                <c:pt idx="1626">
                  <c:v>276.41999999999359</c:v>
                </c:pt>
                <c:pt idx="1627">
                  <c:v>276.58999999999361</c:v>
                </c:pt>
                <c:pt idx="1628">
                  <c:v>276.75999999999362</c:v>
                </c:pt>
                <c:pt idx="1629">
                  <c:v>276.92999999999353</c:v>
                </c:pt>
                <c:pt idx="1630">
                  <c:v>277.09999999999371</c:v>
                </c:pt>
                <c:pt idx="1631">
                  <c:v>277.26999999999367</c:v>
                </c:pt>
                <c:pt idx="1632">
                  <c:v>277.43999999999352</c:v>
                </c:pt>
                <c:pt idx="1633">
                  <c:v>277.6099999999937</c:v>
                </c:pt>
                <c:pt idx="1634">
                  <c:v>277.77999999999372</c:v>
                </c:pt>
                <c:pt idx="1635">
                  <c:v>277.94999999999368</c:v>
                </c:pt>
                <c:pt idx="1636">
                  <c:v>278.11999999999381</c:v>
                </c:pt>
                <c:pt idx="1637">
                  <c:v>278.28999999999371</c:v>
                </c:pt>
                <c:pt idx="1638">
                  <c:v>278.45999999999373</c:v>
                </c:pt>
                <c:pt idx="1639">
                  <c:v>278.6299999999938</c:v>
                </c:pt>
                <c:pt idx="1640">
                  <c:v>278.79999999999382</c:v>
                </c:pt>
                <c:pt idx="1641">
                  <c:v>278.96999999999372</c:v>
                </c:pt>
                <c:pt idx="1642">
                  <c:v>279.13999999999379</c:v>
                </c:pt>
                <c:pt idx="1643">
                  <c:v>279.30999999999398</c:v>
                </c:pt>
                <c:pt idx="1644">
                  <c:v>279.47999999999382</c:v>
                </c:pt>
                <c:pt idx="1645">
                  <c:v>279.64999999999401</c:v>
                </c:pt>
                <c:pt idx="1646">
                  <c:v>279.81999999999402</c:v>
                </c:pt>
                <c:pt idx="1647">
                  <c:v>279.98999999999393</c:v>
                </c:pt>
                <c:pt idx="1648">
                  <c:v>280.159999999994</c:v>
                </c:pt>
                <c:pt idx="1649">
                  <c:v>280.32999999999402</c:v>
                </c:pt>
                <c:pt idx="1650">
                  <c:v>280.49999999999392</c:v>
                </c:pt>
                <c:pt idx="1651">
                  <c:v>280.66999999999399</c:v>
                </c:pt>
                <c:pt idx="1652">
                  <c:v>280.83999999999389</c:v>
                </c:pt>
                <c:pt idx="1653">
                  <c:v>281.00999999999402</c:v>
                </c:pt>
                <c:pt idx="1654">
                  <c:v>281.17999999999398</c:v>
                </c:pt>
                <c:pt idx="1655">
                  <c:v>281.34999999999411</c:v>
                </c:pt>
                <c:pt idx="1656">
                  <c:v>281.51999999999401</c:v>
                </c:pt>
                <c:pt idx="1657">
                  <c:v>281.68999999999409</c:v>
                </c:pt>
                <c:pt idx="1658">
                  <c:v>281.8599999999941</c:v>
                </c:pt>
                <c:pt idx="1659">
                  <c:v>282.02999999999412</c:v>
                </c:pt>
                <c:pt idx="1660">
                  <c:v>282.19999999999402</c:v>
                </c:pt>
                <c:pt idx="1661">
                  <c:v>282.36999999999409</c:v>
                </c:pt>
                <c:pt idx="1662">
                  <c:v>282.53999999999411</c:v>
                </c:pt>
                <c:pt idx="1663">
                  <c:v>282.70999999999412</c:v>
                </c:pt>
                <c:pt idx="1664">
                  <c:v>282.8799999999942</c:v>
                </c:pt>
                <c:pt idx="1665">
                  <c:v>283.04999999999421</c:v>
                </c:pt>
                <c:pt idx="1666">
                  <c:v>283.21999999999412</c:v>
                </c:pt>
                <c:pt idx="1667">
                  <c:v>283.38999999999419</c:v>
                </c:pt>
                <c:pt idx="1668">
                  <c:v>283.55999999999432</c:v>
                </c:pt>
                <c:pt idx="1669">
                  <c:v>283.72999999999422</c:v>
                </c:pt>
                <c:pt idx="1670">
                  <c:v>283.89999999999412</c:v>
                </c:pt>
                <c:pt idx="1671">
                  <c:v>284.06999999999431</c:v>
                </c:pt>
                <c:pt idx="1672">
                  <c:v>284.23999999999421</c:v>
                </c:pt>
                <c:pt idx="1673">
                  <c:v>284.40999999999423</c:v>
                </c:pt>
                <c:pt idx="1674">
                  <c:v>284.57999999999419</c:v>
                </c:pt>
                <c:pt idx="1675">
                  <c:v>284.74999999999432</c:v>
                </c:pt>
                <c:pt idx="1676">
                  <c:v>284.91999999999422</c:v>
                </c:pt>
                <c:pt idx="1677">
                  <c:v>285.08999999999412</c:v>
                </c:pt>
                <c:pt idx="1678">
                  <c:v>285.25999999999442</c:v>
                </c:pt>
                <c:pt idx="1679">
                  <c:v>285.42999999999421</c:v>
                </c:pt>
                <c:pt idx="1680">
                  <c:v>285.59999999999422</c:v>
                </c:pt>
                <c:pt idx="1681">
                  <c:v>285.76999999999441</c:v>
                </c:pt>
                <c:pt idx="1682">
                  <c:v>285.93999999999392</c:v>
                </c:pt>
                <c:pt idx="1683">
                  <c:v>286.1099999999945</c:v>
                </c:pt>
                <c:pt idx="1684">
                  <c:v>286.27999999999452</c:v>
                </c:pt>
                <c:pt idx="1685">
                  <c:v>286.44999999999442</c:v>
                </c:pt>
                <c:pt idx="1686">
                  <c:v>286.61999999999449</c:v>
                </c:pt>
                <c:pt idx="1687">
                  <c:v>286.78999999999422</c:v>
                </c:pt>
                <c:pt idx="1688">
                  <c:v>286.95999999999452</c:v>
                </c:pt>
                <c:pt idx="1689">
                  <c:v>287.1299999999946</c:v>
                </c:pt>
                <c:pt idx="1690">
                  <c:v>287.29999999999461</c:v>
                </c:pt>
                <c:pt idx="1691">
                  <c:v>287.46999999999463</c:v>
                </c:pt>
                <c:pt idx="1692">
                  <c:v>287.63999999999459</c:v>
                </c:pt>
                <c:pt idx="1693">
                  <c:v>287.80999999999472</c:v>
                </c:pt>
                <c:pt idx="1694">
                  <c:v>287.97999999999462</c:v>
                </c:pt>
                <c:pt idx="1695">
                  <c:v>288.14999999999469</c:v>
                </c:pt>
                <c:pt idx="1696">
                  <c:v>288.31999999999459</c:v>
                </c:pt>
                <c:pt idx="1697">
                  <c:v>288.48999999999461</c:v>
                </c:pt>
                <c:pt idx="1698">
                  <c:v>288.65999999999468</c:v>
                </c:pt>
                <c:pt idx="1699">
                  <c:v>288.82999999999453</c:v>
                </c:pt>
                <c:pt idx="1700">
                  <c:v>288.99999999999397</c:v>
                </c:pt>
                <c:pt idx="1701">
                  <c:v>289.16999999999479</c:v>
                </c:pt>
                <c:pt idx="1702">
                  <c:v>289.33999999999452</c:v>
                </c:pt>
                <c:pt idx="1703">
                  <c:v>289.50999999999482</c:v>
                </c:pt>
                <c:pt idx="1704">
                  <c:v>289.67999999999472</c:v>
                </c:pt>
                <c:pt idx="1705">
                  <c:v>289.84999999999479</c:v>
                </c:pt>
                <c:pt idx="1706">
                  <c:v>290.01999999999481</c:v>
                </c:pt>
                <c:pt idx="1707">
                  <c:v>290.18999999999482</c:v>
                </c:pt>
                <c:pt idx="1708">
                  <c:v>290.3599999999949</c:v>
                </c:pt>
                <c:pt idx="1709">
                  <c:v>290.52999999999491</c:v>
                </c:pt>
                <c:pt idx="1710">
                  <c:v>290.69999999999482</c:v>
                </c:pt>
                <c:pt idx="1711">
                  <c:v>290.86999999999489</c:v>
                </c:pt>
                <c:pt idx="1712">
                  <c:v>291.03999999999462</c:v>
                </c:pt>
                <c:pt idx="1713">
                  <c:v>291.20999999999492</c:v>
                </c:pt>
                <c:pt idx="1714">
                  <c:v>291.37999999999499</c:v>
                </c:pt>
                <c:pt idx="1715">
                  <c:v>291.54999999999501</c:v>
                </c:pt>
                <c:pt idx="1716">
                  <c:v>291.71999999999503</c:v>
                </c:pt>
                <c:pt idx="1717">
                  <c:v>291.88999999999493</c:v>
                </c:pt>
                <c:pt idx="1718">
                  <c:v>292.05999999999511</c:v>
                </c:pt>
                <c:pt idx="1719">
                  <c:v>292.22999999999502</c:v>
                </c:pt>
                <c:pt idx="1720">
                  <c:v>292.39999999999509</c:v>
                </c:pt>
                <c:pt idx="1721">
                  <c:v>292.5699999999951</c:v>
                </c:pt>
                <c:pt idx="1722">
                  <c:v>292.73999999999512</c:v>
                </c:pt>
                <c:pt idx="1723">
                  <c:v>292.90999999999502</c:v>
                </c:pt>
                <c:pt idx="1724">
                  <c:v>293.07999999999521</c:v>
                </c:pt>
                <c:pt idx="1725">
                  <c:v>293.24999999999528</c:v>
                </c:pt>
                <c:pt idx="1726">
                  <c:v>293.41999999999513</c:v>
                </c:pt>
                <c:pt idx="1727">
                  <c:v>293.5899999999952</c:v>
                </c:pt>
                <c:pt idx="1728">
                  <c:v>293.75999999999522</c:v>
                </c:pt>
                <c:pt idx="1729">
                  <c:v>293.92999999999512</c:v>
                </c:pt>
                <c:pt idx="1730">
                  <c:v>294.09999999999519</c:v>
                </c:pt>
                <c:pt idx="1731">
                  <c:v>294.26999999999532</c:v>
                </c:pt>
                <c:pt idx="1732">
                  <c:v>294.43999999999522</c:v>
                </c:pt>
                <c:pt idx="1733">
                  <c:v>294.6099999999953</c:v>
                </c:pt>
                <c:pt idx="1734">
                  <c:v>294.77999999999531</c:v>
                </c:pt>
                <c:pt idx="1735">
                  <c:v>294.94999999999533</c:v>
                </c:pt>
                <c:pt idx="1736">
                  <c:v>295.11999999999529</c:v>
                </c:pt>
                <c:pt idx="1737">
                  <c:v>295.28999999999519</c:v>
                </c:pt>
                <c:pt idx="1738">
                  <c:v>295.45999999999532</c:v>
                </c:pt>
                <c:pt idx="1739">
                  <c:v>295.62999999999539</c:v>
                </c:pt>
                <c:pt idx="1740">
                  <c:v>295.79999999999541</c:v>
                </c:pt>
                <c:pt idx="1741">
                  <c:v>295.96999999999542</c:v>
                </c:pt>
                <c:pt idx="1742">
                  <c:v>296.13999999999533</c:v>
                </c:pt>
                <c:pt idx="1743">
                  <c:v>296.30999999999551</c:v>
                </c:pt>
                <c:pt idx="1744">
                  <c:v>296.47999999999541</c:v>
                </c:pt>
                <c:pt idx="1745">
                  <c:v>296.64999999999549</c:v>
                </c:pt>
                <c:pt idx="1746">
                  <c:v>296.8199999999955</c:v>
                </c:pt>
                <c:pt idx="1747">
                  <c:v>296.98999999999552</c:v>
                </c:pt>
                <c:pt idx="1748">
                  <c:v>297.15999999999559</c:v>
                </c:pt>
                <c:pt idx="1749">
                  <c:v>297.32999999999561</c:v>
                </c:pt>
                <c:pt idx="1750">
                  <c:v>297.49999999999551</c:v>
                </c:pt>
                <c:pt idx="1751">
                  <c:v>297.66999999999558</c:v>
                </c:pt>
                <c:pt idx="1752">
                  <c:v>297.8399999999956</c:v>
                </c:pt>
                <c:pt idx="1753">
                  <c:v>298.00999999999561</c:v>
                </c:pt>
                <c:pt idx="1754">
                  <c:v>298.17999999999569</c:v>
                </c:pt>
                <c:pt idx="1755">
                  <c:v>298.3499999999957</c:v>
                </c:pt>
                <c:pt idx="1756">
                  <c:v>298.51999999999572</c:v>
                </c:pt>
                <c:pt idx="1757">
                  <c:v>298.68999999999568</c:v>
                </c:pt>
                <c:pt idx="1758">
                  <c:v>298.85999999999581</c:v>
                </c:pt>
                <c:pt idx="1759">
                  <c:v>299.02999999999571</c:v>
                </c:pt>
                <c:pt idx="1760">
                  <c:v>299.19999999999573</c:v>
                </c:pt>
                <c:pt idx="1761">
                  <c:v>299.36999999999568</c:v>
                </c:pt>
                <c:pt idx="1762">
                  <c:v>299.53999999999559</c:v>
                </c:pt>
                <c:pt idx="1763">
                  <c:v>299.70999999999572</c:v>
                </c:pt>
                <c:pt idx="1764">
                  <c:v>299.87999999999579</c:v>
                </c:pt>
                <c:pt idx="1765">
                  <c:v>300.0499999999958</c:v>
                </c:pt>
                <c:pt idx="1766">
                  <c:v>300.21999999999582</c:v>
                </c:pt>
                <c:pt idx="1767">
                  <c:v>300.38999999999572</c:v>
                </c:pt>
                <c:pt idx="1768">
                  <c:v>300.55999999999602</c:v>
                </c:pt>
                <c:pt idx="1769">
                  <c:v>300.72999999999581</c:v>
                </c:pt>
                <c:pt idx="1770">
                  <c:v>300.89999999999583</c:v>
                </c:pt>
                <c:pt idx="1771">
                  <c:v>301.06999999999601</c:v>
                </c:pt>
                <c:pt idx="1772">
                  <c:v>301.23999999999592</c:v>
                </c:pt>
                <c:pt idx="1773">
                  <c:v>301.40999999999582</c:v>
                </c:pt>
                <c:pt idx="1774">
                  <c:v>301.57999999999589</c:v>
                </c:pt>
                <c:pt idx="1775">
                  <c:v>301.74999999999602</c:v>
                </c:pt>
                <c:pt idx="1776">
                  <c:v>301.91999999999592</c:v>
                </c:pt>
                <c:pt idx="1777">
                  <c:v>302.089999999996</c:v>
                </c:pt>
                <c:pt idx="1778">
                  <c:v>302.25999999999601</c:v>
                </c:pt>
                <c:pt idx="1779">
                  <c:v>302.42999999999603</c:v>
                </c:pt>
                <c:pt idx="1780">
                  <c:v>302.59999999999599</c:v>
                </c:pt>
                <c:pt idx="1781">
                  <c:v>302.76999999999612</c:v>
                </c:pt>
                <c:pt idx="1782">
                  <c:v>302.93999999999602</c:v>
                </c:pt>
                <c:pt idx="1783">
                  <c:v>303.10999999999609</c:v>
                </c:pt>
                <c:pt idx="1784">
                  <c:v>303.27999999999611</c:v>
                </c:pt>
                <c:pt idx="1785">
                  <c:v>303.44999999999612</c:v>
                </c:pt>
                <c:pt idx="1786">
                  <c:v>303.6199999999962</c:v>
                </c:pt>
                <c:pt idx="1787">
                  <c:v>303.78999999999621</c:v>
                </c:pt>
                <c:pt idx="1788">
                  <c:v>303.95999999999628</c:v>
                </c:pt>
                <c:pt idx="1789">
                  <c:v>304.12999999999619</c:v>
                </c:pt>
                <c:pt idx="1790">
                  <c:v>304.2999999999962</c:v>
                </c:pt>
                <c:pt idx="1791">
                  <c:v>304.46999999999622</c:v>
                </c:pt>
                <c:pt idx="1792">
                  <c:v>304.63999999999629</c:v>
                </c:pt>
                <c:pt idx="1793">
                  <c:v>304.80999999999631</c:v>
                </c:pt>
                <c:pt idx="1794">
                  <c:v>304.97999999999632</c:v>
                </c:pt>
                <c:pt idx="1795">
                  <c:v>305.14999999999628</c:v>
                </c:pt>
                <c:pt idx="1796">
                  <c:v>305.3199999999963</c:v>
                </c:pt>
                <c:pt idx="1797">
                  <c:v>305.48999999999631</c:v>
                </c:pt>
                <c:pt idx="1798">
                  <c:v>305.65999999999639</c:v>
                </c:pt>
                <c:pt idx="1799">
                  <c:v>305.82999999999629</c:v>
                </c:pt>
                <c:pt idx="1800">
                  <c:v>305.99999999999619</c:v>
                </c:pt>
                <c:pt idx="1801">
                  <c:v>306.16999999999638</c:v>
                </c:pt>
                <c:pt idx="1802">
                  <c:v>306.33999999999639</c:v>
                </c:pt>
                <c:pt idx="1803">
                  <c:v>306.50999999999641</c:v>
                </c:pt>
                <c:pt idx="1804">
                  <c:v>306.67999999999648</c:v>
                </c:pt>
                <c:pt idx="1805">
                  <c:v>306.8499999999965</c:v>
                </c:pt>
                <c:pt idx="1806">
                  <c:v>307.01999999999651</c:v>
                </c:pt>
                <c:pt idx="1807">
                  <c:v>307.18999999999647</c:v>
                </c:pt>
                <c:pt idx="1808">
                  <c:v>307.35999999999649</c:v>
                </c:pt>
                <c:pt idx="1809">
                  <c:v>307.52999999999651</c:v>
                </c:pt>
                <c:pt idx="1810">
                  <c:v>307.69999999999652</c:v>
                </c:pt>
                <c:pt idx="1811">
                  <c:v>307.86999999999659</c:v>
                </c:pt>
                <c:pt idx="1812">
                  <c:v>308.03999999999661</c:v>
                </c:pt>
                <c:pt idx="1813">
                  <c:v>308.20999999999668</c:v>
                </c:pt>
                <c:pt idx="1814">
                  <c:v>308.37999999999658</c:v>
                </c:pt>
                <c:pt idx="1815">
                  <c:v>308.5499999999966</c:v>
                </c:pt>
                <c:pt idx="1816">
                  <c:v>308.71999999999662</c:v>
                </c:pt>
                <c:pt idx="1817">
                  <c:v>308.88999999999669</c:v>
                </c:pt>
                <c:pt idx="1818">
                  <c:v>309.05999999999671</c:v>
                </c:pt>
                <c:pt idx="1819">
                  <c:v>309.22999999999672</c:v>
                </c:pt>
                <c:pt idx="1820">
                  <c:v>309.39999999999668</c:v>
                </c:pt>
                <c:pt idx="1821">
                  <c:v>309.5699999999967</c:v>
                </c:pt>
                <c:pt idx="1822">
                  <c:v>309.73999999999671</c:v>
                </c:pt>
                <c:pt idx="1823">
                  <c:v>309.90999999999673</c:v>
                </c:pt>
                <c:pt idx="1824">
                  <c:v>310.07999999999669</c:v>
                </c:pt>
                <c:pt idx="1825">
                  <c:v>310.24999999999682</c:v>
                </c:pt>
                <c:pt idx="1826">
                  <c:v>310.41999999999672</c:v>
                </c:pt>
                <c:pt idx="1827">
                  <c:v>310.58999999999679</c:v>
                </c:pt>
                <c:pt idx="1828">
                  <c:v>310.75999999999681</c:v>
                </c:pt>
                <c:pt idx="1829">
                  <c:v>310.92999999999682</c:v>
                </c:pt>
                <c:pt idx="1830">
                  <c:v>311.09999999999673</c:v>
                </c:pt>
                <c:pt idx="1831">
                  <c:v>311.26999999999703</c:v>
                </c:pt>
                <c:pt idx="1832">
                  <c:v>311.43999999999681</c:v>
                </c:pt>
                <c:pt idx="1833">
                  <c:v>311.609999999997</c:v>
                </c:pt>
                <c:pt idx="1834">
                  <c:v>311.77999999999702</c:v>
                </c:pt>
                <c:pt idx="1835">
                  <c:v>311.94999999999698</c:v>
                </c:pt>
                <c:pt idx="1836">
                  <c:v>312.11999999999699</c:v>
                </c:pt>
                <c:pt idx="1837">
                  <c:v>312.28999999999701</c:v>
                </c:pt>
                <c:pt idx="1838">
                  <c:v>312.45999999999702</c:v>
                </c:pt>
                <c:pt idx="1839">
                  <c:v>312.62999999999698</c:v>
                </c:pt>
                <c:pt idx="1840">
                  <c:v>312.79999999999683</c:v>
                </c:pt>
                <c:pt idx="1841">
                  <c:v>312.96999999999701</c:v>
                </c:pt>
                <c:pt idx="1842">
                  <c:v>313.13999999999697</c:v>
                </c:pt>
                <c:pt idx="1843">
                  <c:v>313.30999999999699</c:v>
                </c:pt>
                <c:pt idx="1844">
                  <c:v>313.47999999999689</c:v>
                </c:pt>
                <c:pt idx="1845">
                  <c:v>313.64999999999708</c:v>
                </c:pt>
                <c:pt idx="1846">
                  <c:v>313.81999999999709</c:v>
                </c:pt>
                <c:pt idx="1847">
                  <c:v>313.98999999999711</c:v>
                </c:pt>
                <c:pt idx="1848">
                  <c:v>314.15999999999718</c:v>
                </c:pt>
                <c:pt idx="1849">
                  <c:v>314.32999999999709</c:v>
                </c:pt>
                <c:pt idx="1850">
                  <c:v>314.49999999999682</c:v>
                </c:pt>
                <c:pt idx="1851">
                  <c:v>314.66999999999717</c:v>
                </c:pt>
                <c:pt idx="1852">
                  <c:v>314.83999999999719</c:v>
                </c:pt>
                <c:pt idx="1853">
                  <c:v>315.00999999999721</c:v>
                </c:pt>
                <c:pt idx="1854">
                  <c:v>315.17999999999722</c:v>
                </c:pt>
                <c:pt idx="1855">
                  <c:v>315.34999999999741</c:v>
                </c:pt>
                <c:pt idx="1856">
                  <c:v>315.51999999999731</c:v>
                </c:pt>
                <c:pt idx="1857">
                  <c:v>315.68999999999733</c:v>
                </c:pt>
                <c:pt idx="1858">
                  <c:v>315.85999999999729</c:v>
                </c:pt>
                <c:pt idx="1859">
                  <c:v>316.02999999999719</c:v>
                </c:pt>
                <c:pt idx="1860">
                  <c:v>316.19999999999732</c:v>
                </c:pt>
                <c:pt idx="1861">
                  <c:v>316.36999999999728</c:v>
                </c:pt>
                <c:pt idx="1862">
                  <c:v>316.53999999999712</c:v>
                </c:pt>
                <c:pt idx="1863">
                  <c:v>316.70999999999731</c:v>
                </c:pt>
                <c:pt idx="1864">
                  <c:v>316.87999999999732</c:v>
                </c:pt>
                <c:pt idx="1865">
                  <c:v>317.0499999999974</c:v>
                </c:pt>
                <c:pt idx="1866">
                  <c:v>317.21999999999741</c:v>
                </c:pt>
                <c:pt idx="1867">
                  <c:v>317.38999999999743</c:v>
                </c:pt>
                <c:pt idx="1868">
                  <c:v>317.55999999999739</c:v>
                </c:pt>
                <c:pt idx="1869">
                  <c:v>317.72999999999712</c:v>
                </c:pt>
                <c:pt idx="1870">
                  <c:v>317.89999999999742</c:v>
                </c:pt>
                <c:pt idx="1871">
                  <c:v>318.06999999999749</c:v>
                </c:pt>
                <c:pt idx="1872">
                  <c:v>318.23999999999751</c:v>
                </c:pt>
                <c:pt idx="1873">
                  <c:v>318.40999999999752</c:v>
                </c:pt>
                <c:pt idx="1874">
                  <c:v>318.57999999999743</c:v>
                </c:pt>
                <c:pt idx="1875">
                  <c:v>318.74999999999761</c:v>
                </c:pt>
                <c:pt idx="1876">
                  <c:v>318.91999999999751</c:v>
                </c:pt>
                <c:pt idx="1877">
                  <c:v>319.08999999999759</c:v>
                </c:pt>
                <c:pt idx="1878">
                  <c:v>319.2599999999976</c:v>
                </c:pt>
                <c:pt idx="1879">
                  <c:v>319.42999999999762</c:v>
                </c:pt>
                <c:pt idx="1880">
                  <c:v>319.59999999999752</c:v>
                </c:pt>
                <c:pt idx="1881">
                  <c:v>319.76999999999771</c:v>
                </c:pt>
                <c:pt idx="1882">
                  <c:v>319.93999999999761</c:v>
                </c:pt>
                <c:pt idx="1883">
                  <c:v>320.10999999999768</c:v>
                </c:pt>
                <c:pt idx="1884">
                  <c:v>320.27999999999759</c:v>
                </c:pt>
                <c:pt idx="1885">
                  <c:v>320.44999999999771</c:v>
                </c:pt>
                <c:pt idx="1886">
                  <c:v>320.61999999999767</c:v>
                </c:pt>
                <c:pt idx="1887">
                  <c:v>320.78999999999752</c:v>
                </c:pt>
                <c:pt idx="1888">
                  <c:v>320.95999999999759</c:v>
                </c:pt>
                <c:pt idx="1889">
                  <c:v>321.12999999999772</c:v>
                </c:pt>
                <c:pt idx="1890">
                  <c:v>321.29999999999762</c:v>
                </c:pt>
                <c:pt idx="1891">
                  <c:v>321.46999999999781</c:v>
                </c:pt>
                <c:pt idx="1892">
                  <c:v>321.63999999999783</c:v>
                </c:pt>
                <c:pt idx="1893">
                  <c:v>321.80999999999779</c:v>
                </c:pt>
                <c:pt idx="1894">
                  <c:v>321.97999999999752</c:v>
                </c:pt>
                <c:pt idx="1895">
                  <c:v>322.14999999999799</c:v>
                </c:pt>
                <c:pt idx="1896">
                  <c:v>322.31999999999789</c:v>
                </c:pt>
                <c:pt idx="1897">
                  <c:v>322.48999999999762</c:v>
                </c:pt>
                <c:pt idx="1898">
                  <c:v>322.65999999999798</c:v>
                </c:pt>
                <c:pt idx="1899">
                  <c:v>322.82999999999782</c:v>
                </c:pt>
                <c:pt idx="1900">
                  <c:v>322.99999999999761</c:v>
                </c:pt>
                <c:pt idx="1901">
                  <c:v>323.16999999999808</c:v>
                </c:pt>
                <c:pt idx="1902">
                  <c:v>323.33999999999799</c:v>
                </c:pt>
                <c:pt idx="1903">
                  <c:v>323.509999999998</c:v>
                </c:pt>
                <c:pt idx="1904">
                  <c:v>323.67999999999802</c:v>
                </c:pt>
                <c:pt idx="1905">
                  <c:v>323.84999999999809</c:v>
                </c:pt>
                <c:pt idx="1906">
                  <c:v>324.01999999999799</c:v>
                </c:pt>
                <c:pt idx="1907">
                  <c:v>324.18999999999812</c:v>
                </c:pt>
                <c:pt idx="1908">
                  <c:v>324.35999999999808</c:v>
                </c:pt>
                <c:pt idx="1909">
                  <c:v>324.5299999999981</c:v>
                </c:pt>
                <c:pt idx="1910">
                  <c:v>324.69999999999811</c:v>
                </c:pt>
                <c:pt idx="1911">
                  <c:v>324.86999999999819</c:v>
                </c:pt>
                <c:pt idx="1912">
                  <c:v>325.03999999999809</c:v>
                </c:pt>
                <c:pt idx="1913">
                  <c:v>325.20999999999822</c:v>
                </c:pt>
                <c:pt idx="1914">
                  <c:v>325.37999999999818</c:v>
                </c:pt>
                <c:pt idx="1915">
                  <c:v>325.54999999999819</c:v>
                </c:pt>
                <c:pt idx="1916">
                  <c:v>325.71999999999821</c:v>
                </c:pt>
                <c:pt idx="1917">
                  <c:v>325.88999999999822</c:v>
                </c:pt>
                <c:pt idx="1918">
                  <c:v>326.0599999999983</c:v>
                </c:pt>
                <c:pt idx="1919">
                  <c:v>326.22999999999831</c:v>
                </c:pt>
                <c:pt idx="1920">
                  <c:v>326.39999999999827</c:v>
                </c:pt>
                <c:pt idx="1921">
                  <c:v>326.56999999999829</c:v>
                </c:pt>
                <c:pt idx="1922">
                  <c:v>326.73999999999819</c:v>
                </c:pt>
                <c:pt idx="1923">
                  <c:v>326.90999999999832</c:v>
                </c:pt>
                <c:pt idx="1924">
                  <c:v>327.07999999999828</c:v>
                </c:pt>
                <c:pt idx="1925">
                  <c:v>327.24999999999841</c:v>
                </c:pt>
                <c:pt idx="1926">
                  <c:v>327.41999999999831</c:v>
                </c:pt>
                <c:pt idx="1927">
                  <c:v>327.58999999999833</c:v>
                </c:pt>
                <c:pt idx="1928">
                  <c:v>327.7599999999984</c:v>
                </c:pt>
                <c:pt idx="1929">
                  <c:v>327.92999999999842</c:v>
                </c:pt>
                <c:pt idx="1930">
                  <c:v>328.09999999999832</c:v>
                </c:pt>
                <c:pt idx="1931">
                  <c:v>328.26999999999839</c:v>
                </c:pt>
                <c:pt idx="1932">
                  <c:v>328.43999999999812</c:v>
                </c:pt>
                <c:pt idx="1933">
                  <c:v>328.60999999999848</c:v>
                </c:pt>
                <c:pt idx="1934">
                  <c:v>328.77999999999849</c:v>
                </c:pt>
                <c:pt idx="1935">
                  <c:v>328.94999999999851</c:v>
                </c:pt>
                <c:pt idx="1936">
                  <c:v>329.11999999999858</c:v>
                </c:pt>
                <c:pt idx="1937">
                  <c:v>329.28999999999849</c:v>
                </c:pt>
                <c:pt idx="1938">
                  <c:v>329.45999999999862</c:v>
                </c:pt>
                <c:pt idx="1939">
                  <c:v>329.62999999999857</c:v>
                </c:pt>
                <c:pt idx="1940">
                  <c:v>329.79999999999859</c:v>
                </c:pt>
                <c:pt idx="1941">
                  <c:v>329.96999999999861</c:v>
                </c:pt>
                <c:pt idx="1942">
                  <c:v>330.13999999999862</c:v>
                </c:pt>
                <c:pt idx="1943">
                  <c:v>330.30999999999881</c:v>
                </c:pt>
                <c:pt idx="1944">
                  <c:v>330.47999999999871</c:v>
                </c:pt>
                <c:pt idx="1945">
                  <c:v>330.64999999999878</c:v>
                </c:pt>
                <c:pt idx="1946">
                  <c:v>330.81999999999869</c:v>
                </c:pt>
                <c:pt idx="1947">
                  <c:v>330.98999999999859</c:v>
                </c:pt>
                <c:pt idx="1948">
                  <c:v>331.15999999999872</c:v>
                </c:pt>
                <c:pt idx="1949">
                  <c:v>331.32999999999868</c:v>
                </c:pt>
                <c:pt idx="1950">
                  <c:v>331.49999999999852</c:v>
                </c:pt>
                <c:pt idx="1951">
                  <c:v>331.66999999999882</c:v>
                </c:pt>
                <c:pt idx="1952">
                  <c:v>331.83999999999872</c:v>
                </c:pt>
                <c:pt idx="1953">
                  <c:v>332.0099999999988</c:v>
                </c:pt>
                <c:pt idx="1954">
                  <c:v>332.17999999999881</c:v>
                </c:pt>
                <c:pt idx="1955">
                  <c:v>332.349999999999</c:v>
                </c:pt>
                <c:pt idx="1956">
                  <c:v>332.51999999999879</c:v>
                </c:pt>
                <c:pt idx="1957">
                  <c:v>332.68999999999897</c:v>
                </c:pt>
                <c:pt idx="1958">
                  <c:v>332.85999999999899</c:v>
                </c:pt>
                <c:pt idx="1959">
                  <c:v>333.02999999999889</c:v>
                </c:pt>
                <c:pt idx="1960">
                  <c:v>333.19999999999902</c:v>
                </c:pt>
                <c:pt idx="1961">
                  <c:v>333.36999999999898</c:v>
                </c:pt>
                <c:pt idx="1962">
                  <c:v>333.53999999999883</c:v>
                </c:pt>
                <c:pt idx="1963">
                  <c:v>333.70999999999901</c:v>
                </c:pt>
                <c:pt idx="1964">
                  <c:v>333.87999999999897</c:v>
                </c:pt>
                <c:pt idx="1965">
                  <c:v>334.04999999999899</c:v>
                </c:pt>
                <c:pt idx="1966">
                  <c:v>334.21999999999889</c:v>
                </c:pt>
                <c:pt idx="1967">
                  <c:v>334.38999999999902</c:v>
                </c:pt>
                <c:pt idx="1968">
                  <c:v>334.55999999999898</c:v>
                </c:pt>
                <c:pt idx="1969">
                  <c:v>334.72999999999882</c:v>
                </c:pt>
                <c:pt idx="1970">
                  <c:v>334.89999999999901</c:v>
                </c:pt>
                <c:pt idx="1971">
                  <c:v>335.06999999999903</c:v>
                </c:pt>
                <c:pt idx="1972">
                  <c:v>335.23999999999882</c:v>
                </c:pt>
                <c:pt idx="1973">
                  <c:v>335.40999999999912</c:v>
                </c:pt>
                <c:pt idx="1974">
                  <c:v>335.57999999999902</c:v>
                </c:pt>
                <c:pt idx="1975">
                  <c:v>335.74999999999909</c:v>
                </c:pt>
                <c:pt idx="1976">
                  <c:v>335.91999999999882</c:v>
                </c:pt>
                <c:pt idx="1977">
                  <c:v>336.08999999999912</c:v>
                </c:pt>
                <c:pt idx="1978">
                  <c:v>336.2599999999992</c:v>
                </c:pt>
                <c:pt idx="1979">
                  <c:v>336.42999999999921</c:v>
                </c:pt>
                <c:pt idx="1980">
                  <c:v>336.59999999999923</c:v>
                </c:pt>
                <c:pt idx="1981">
                  <c:v>336.76999999999919</c:v>
                </c:pt>
                <c:pt idx="1982">
                  <c:v>336.93999999999892</c:v>
                </c:pt>
                <c:pt idx="1983">
                  <c:v>337.10999999999927</c:v>
                </c:pt>
                <c:pt idx="1984">
                  <c:v>337.27999999999912</c:v>
                </c:pt>
                <c:pt idx="1985">
                  <c:v>337.44999999999919</c:v>
                </c:pt>
                <c:pt idx="1986">
                  <c:v>337.61999999999932</c:v>
                </c:pt>
                <c:pt idx="1987">
                  <c:v>337.78999999999922</c:v>
                </c:pt>
                <c:pt idx="1988">
                  <c:v>337.95999999999913</c:v>
                </c:pt>
                <c:pt idx="1989">
                  <c:v>338.12999999999931</c:v>
                </c:pt>
                <c:pt idx="1990">
                  <c:v>338.29999999999922</c:v>
                </c:pt>
                <c:pt idx="1991">
                  <c:v>338.46999999999912</c:v>
                </c:pt>
                <c:pt idx="1992">
                  <c:v>338.63999999999942</c:v>
                </c:pt>
                <c:pt idx="1993">
                  <c:v>338.80999999999932</c:v>
                </c:pt>
                <c:pt idx="1994">
                  <c:v>338.97999999999922</c:v>
                </c:pt>
                <c:pt idx="1995">
                  <c:v>339.14999999999952</c:v>
                </c:pt>
                <c:pt idx="1996">
                  <c:v>339.31999999999942</c:v>
                </c:pt>
                <c:pt idx="1997">
                  <c:v>339.48999999999921</c:v>
                </c:pt>
                <c:pt idx="1998">
                  <c:v>339.65999999999951</c:v>
                </c:pt>
                <c:pt idx="1999">
                  <c:v>339.82999999999942</c:v>
                </c:pt>
                <c:pt idx="2000">
                  <c:v>339.99999999999892</c:v>
                </c:pt>
                <c:pt idx="2001">
                  <c:v>340.16999999999962</c:v>
                </c:pt>
                <c:pt idx="2002">
                  <c:v>340.33999999999952</c:v>
                </c:pt>
                <c:pt idx="2003">
                  <c:v>340.50999999999959</c:v>
                </c:pt>
                <c:pt idx="2004">
                  <c:v>340.67999999999961</c:v>
                </c:pt>
                <c:pt idx="2005">
                  <c:v>340.84999999999962</c:v>
                </c:pt>
                <c:pt idx="2006">
                  <c:v>341.01999999999953</c:v>
                </c:pt>
                <c:pt idx="2007">
                  <c:v>341.18999999999971</c:v>
                </c:pt>
                <c:pt idx="2008">
                  <c:v>341.35999999999967</c:v>
                </c:pt>
                <c:pt idx="2009">
                  <c:v>341.52999999999952</c:v>
                </c:pt>
                <c:pt idx="2010">
                  <c:v>341.69999999999959</c:v>
                </c:pt>
                <c:pt idx="2011">
                  <c:v>341.86999999999972</c:v>
                </c:pt>
                <c:pt idx="2012">
                  <c:v>342.03999999999962</c:v>
                </c:pt>
                <c:pt idx="2013">
                  <c:v>342.20999999999952</c:v>
                </c:pt>
                <c:pt idx="2014">
                  <c:v>342.37999999999971</c:v>
                </c:pt>
                <c:pt idx="2015">
                  <c:v>342.54999999999973</c:v>
                </c:pt>
                <c:pt idx="2016">
                  <c:v>342.71999999999952</c:v>
                </c:pt>
                <c:pt idx="2017">
                  <c:v>342.88999999999982</c:v>
                </c:pt>
                <c:pt idx="2018">
                  <c:v>343.05999999999972</c:v>
                </c:pt>
                <c:pt idx="2019">
                  <c:v>343.22999999999962</c:v>
                </c:pt>
                <c:pt idx="2020">
                  <c:v>343.39999999999952</c:v>
                </c:pt>
                <c:pt idx="2021">
                  <c:v>343.56999999999982</c:v>
                </c:pt>
                <c:pt idx="2022">
                  <c:v>343.73999999999961</c:v>
                </c:pt>
                <c:pt idx="2023">
                  <c:v>343.90999999999991</c:v>
                </c:pt>
                <c:pt idx="2024">
                  <c:v>344.07999999999993</c:v>
                </c:pt>
                <c:pt idx="2025">
                  <c:v>344.24999999999989</c:v>
                </c:pt>
                <c:pt idx="2026">
                  <c:v>344.41999999999962</c:v>
                </c:pt>
                <c:pt idx="2027">
                  <c:v>344.59</c:v>
                </c:pt>
                <c:pt idx="2028">
                  <c:v>344.76</c:v>
                </c:pt>
                <c:pt idx="2029">
                  <c:v>344.92999999999961</c:v>
                </c:pt>
                <c:pt idx="2030">
                  <c:v>345.1</c:v>
                </c:pt>
                <c:pt idx="2031">
                  <c:v>345.27</c:v>
                </c:pt>
                <c:pt idx="2032">
                  <c:v>345.44000000000011</c:v>
                </c:pt>
                <c:pt idx="2033">
                  <c:v>345.61000000000018</c:v>
                </c:pt>
                <c:pt idx="2034">
                  <c:v>345.78000000000009</c:v>
                </c:pt>
                <c:pt idx="2035">
                  <c:v>345.9500000000001</c:v>
                </c:pt>
                <c:pt idx="2036">
                  <c:v>346.12000000000012</c:v>
                </c:pt>
                <c:pt idx="2037">
                  <c:v>346.29</c:v>
                </c:pt>
                <c:pt idx="2038">
                  <c:v>346.46000000000021</c:v>
                </c:pt>
                <c:pt idx="2039">
                  <c:v>346.63000000000022</c:v>
                </c:pt>
                <c:pt idx="2040">
                  <c:v>346.80000000000018</c:v>
                </c:pt>
                <c:pt idx="2041">
                  <c:v>346.9700000000002</c:v>
                </c:pt>
                <c:pt idx="2042">
                  <c:v>347.14000000000021</c:v>
                </c:pt>
                <c:pt idx="2043">
                  <c:v>347.31000000000029</c:v>
                </c:pt>
                <c:pt idx="2044">
                  <c:v>347.48000000000019</c:v>
                </c:pt>
                <c:pt idx="2045">
                  <c:v>347.65000000000032</c:v>
                </c:pt>
                <c:pt idx="2046">
                  <c:v>347.82000000000028</c:v>
                </c:pt>
                <c:pt idx="2047">
                  <c:v>347.99000000000012</c:v>
                </c:pt>
                <c:pt idx="2048">
                  <c:v>348.16000000000031</c:v>
                </c:pt>
                <c:pt idx="2049">
                  <c:v>348.33000000000033</c:v>
                </c:pt>
                <c:pt idx="2050">
                  <c:v>348.50000000000028</c:v>
                </c:pt>
                <c:pt idx="2051">
                  <c:v>348.67000000000041</c:v>
                </c:pt>
                <c:pt idx="2052">
                  <c:v>348.84000000000037</c:v>
                </c:pt>
                <c:pt idx="2053">
                  <c:v>349.01000000000039</c:v>
                </c:pt>
                <c:pt idx="2054">
                  <c:v>349.1800000000004</c:v>
                </c:pt>
                <c:pt idx="2055">
                  <c:v>349.35000000000042</c:v>
                </c:pt>
                <c:pt idx="2056">
                  <c:v>349.52000000000032</c:v>
                </c:pt>
                <c:pt idx="2057">
                  <c:v>349.69000000000051</c:v>
                </c:pt>
                <c:pt idx="2058">
                  <c:v>349.86000000000058</c:v>
                </c:pt>
                <c:pt idx="2059">
                  <c:v>350.03000000000043</c:v>
                </c:pt>
                <c:pt idx="2060">
                  <c:v>350.2000000000005</c:v>
                </c:pt>
                <c:pt idx="2061">
                  <c:v>350.37000000000052</c:v>
                </c:pt>
                <c:pt idx="2062">
                  <c:v>350.54000000000059</c:v>
                </c:pt>
                <c:pt idx="2063">
                  <c:v>350.71000000000049</c:v>
                </c:pt>
                <c:pt idx="2064">
                  <c:v>350.88000000000062</c:v>
                </c:pt>
                <c:pt idx="2065">
                  <c:v>351.05000000000058</c:v>
                </c:pt>
                <c:pt idx="2066">
                  <c:v>351.2200000000006</c:v>
                </c:pt>
                <c:pt idx="2067">
                  <c:v>351.39000000000061</c:v>
                </c:pt>
                <c:pt idx="2068">
                  <c:v>351.56000000000068</c:v>
                </c:pt>
                <c:pt idx="2069">
                  <c:v>351.73000000000059</c:v>
                </c:pt>
                <c:pt idx="2070">
                  <c:v>351.90000000000072</c:v>
                </c:pt>
                <c:pt idx="2071">
                  <c:v>352.07000000000068</c:v>
                </c:pt>
                <c:pt idx="2072">
                  <c:v>352.24000000000069</c:v>
                </c:pt>
                <c:pt idx="2073">
                  <c:v>352.41000000000071</c:v>
                </c:pt>
                <c:pt idx="2074">
                  <c:v>352.58000000000072</c:v>
                </c:pt>
                <c:pt idx="2075">
                  <c:v>352.75000000000068</c:v>
                </c:pt>
                <c:pt idx="2076">
                  <c:v>352.92000000000053</c:v>
                </c:pt>
                <c:pt idx="2077">
                  <c:v>353.09000000000071</c:v>
                </c:pt>
                <c:pt idx="2078">
                  <c:v>353.26000000000079</c:v>
                </c:pt>
                <c:pt idx="2079">
                  <c:v>353.43000000000052</c:v>
                </c:pt>
                <c:pt idx="2080">
                  <c:v>353.60000000000082</c:v>
                </c:pt>
                <c:pt idx="2081">
                  <c:v>353.77000000000072</c:v>
                </c:pt>
                <c:pt idx="2082">
                  <c:v>353.94000000000102</c:v>
                </c:pt>
                <c:pt idx="2083">
                  <c:v>354.11000000000098</c:v>
                </c:pt>
                <c:pt idx="2084">
                  <c:v>354.28000000000083</c:v>
                </c:pt>
                <c:pt idx="2085">
                  <c:v>354.4500000000009</c:v>
                </c:pt>
                <c:pt idx="2086">
                  <c:v>354.62000000000108</c:v>
                </c:pt>
                <c:pt idx="2087">
                  <c:v>354.79000000000082</c:v>
                </c:pt>
                <c:pt idx="2088">
                  <c:v>354.96000000000089</c:v>
                </c:pt>
                <c:pt idx="2089">
                  <c:v>355.13000000000102</c:v>
                </c:pt>
                <c:pt idx="2090">
                  <c:v>355.30000000000098</c:v>
                </c:pt>
                <c:pt idx="2091">
                  <c:v>355.47000000000099</c:v>
                </c:pt>
                <c:pt idx="2092">
                  <c:v>355.64000000000101</c:v>
                </c:pt>
                <c:pt idx="2093">
                  <c:v>355.81000000000108</c:v>
                </c:pt>
                <c:pt idx="2094">
                  <c:v>355.98000000000093</c:v>
                </c:pt>
                <c:pt idx="2095">
                  <c:v>356.15000000000111</c:v>
                </c:pt>
                <c:pt idx="2096">
                  <c:v>356.32000000000107</c:v>
                </c:pt>
                <c:pt idx="2097">
                  <c:v>356.49000000000109</c:v>
                </c:pt>
                <c:pt idx="2098">
                  <c:v>356.66000000000111</c:v>
                </c:pt>
                <c:pt idx="2099">
                  <c:v>356.83000000000112</c:v>
                </c:pt>
                <c:pt idx="2100">
                  <c:v>357.00000000000119</c:v>
                </c:pt>
                <c:pt idx="2101">
                  <c:v>357.17000000000121</c:v>
                </c:pt>
                <c:pt idx="2102">
                  <c:v>357.34000000000128</c:v>
                </c:pt>
                <c:pt idx="2103">
                  <c:v>357.51000000000118</c:v>
                </c:pt>
                <c:pt idx="2104">
                  <c:v>357.6800000000012</c:v>
                </c:pt>
                <c:pt idx="2105">
                  <c:v>357.85000000000122</c:v>
                </c:pt>
                <c:pt idx="2106">
                  <c:v>358.02000000000129</c:v>
                </c:pt>
                <c:pt idx="2107">
                  <c:v>358.19000000000131</c:v>
                </c:pt>
                <c:pt idx="2108">
                  <c:v>358.36000000000132</c:v>
                </c:pt>
                <c:pt idx="2109">
                  <c:v>358.53000000000128</c:v>
                </c:pt>
                <c:pt idx="2110">
                  <c:v>358.7000000000013</c:v>
                </c:pt>
                <c:pt idx="2111">
                  <c:v>358.87000000000131</c:v>
                </c:pt>
                <c:pt idx="2112">
                  <c:v>359.04000000000138</c:v>
                </c:pt>
                <c:pt idx="2113">
                  <c:v>359.21000000000129</c:v>
                </c:pt>
                <c:pt idx="2114">
                  <c:v>359.38000000000142</c:v>
                </c:pt>
                <c:pt idx="2115">
                  <c:v>359.55000000000138</c:v>
                </c:pt>
                <c:pt idx="2116">
                  <c:v>359.72000000000139</c:v>
                </c:pt>
                <c:pt idx="2117">
                  <c:v>359.89000000000141</c:v>
                </c:pt>
                <c:pt idx="2118">
                  <c:v>360.06000000000142</c:v>
                </c:pt>
                <c:pt idx="2119">
                  <c:v>360.23000000000133</c:v>
                </c:pt>
                <c:pt idx="2120">
                  <c:v>360.40000000000151</c:v>
                </c:pt>
                <c:pt idx="2121">
                  <c:v>360.57000000000158</c:v>
                </c:pt>
                <c:pt idx="2122">
                  <c:v>360.74000000000149</c:v>
                </c:pt>
                <c:pt idx="2123">
                  <c:v>360.9100000000015</c:v>
                </c:pt>
                <c:pt idx="2124">
                  <c:v>361.08000000000152</c:v>
                </c:pt>
                <c:pt idx="2125">
                  <c:v>361.25000000000159</c:v>
                </c:pt>
                <c:pt idx="2126">
                  <c:v>361.42000000000161</c:v>
                </c:pt>
                <c:pt idx="2127">
                  <c:v>361.59000000000162</c:v>
                </c:pt>
                <c:pt idx="2128">
                  <c:v>361.76000000000158</c:v>
                </c:pt>
                <c:pt idx="2129">
                  <c:v>361.9300000000016</c:v>
                </c:pt>
                <c:pt idx="2130">
                  <c:v>362.10000000000161</c:v>
                </c:pt>
                <c:pt idx="2131">
                  <c:v>362.27000000000169</c:v>
                </c:pt>
                <c:pt idx="2132">
                  <c:v>362.4400000000017</c:v>
                </c:pt>
                <c:pt idx="2133">
                  <c:v>362.61000000000172</c:v>
                </c:pt>
                <c:pt idx="2134">
                  <c:v>362.78000000000168</c:v>
                </c:pt>
                <c:pt idx="2135">
                  <c:v>362.95000000000181</c:v>
                </c:pt>
                <c:pt idx="2136">
                  <c:v>363.12000000000171</c:v>
                </c:pt>
                <c:pt idx="2137">
                  <c:v>363.29000000000173</c:v>
                </c:pt>
                <c:pt idx="2138">
                  <c:v>363.46000000000168</c:v>
                </c:pt>
                <c:pt idx="2139">
                  <c:v>363.63000000000181</c:v>
                </c:pt>
                <c:pt idx="2140">
                  <c:v>363.80000000000177</c:v>
                </c:pt>
                <c:pt idx="2141">
                  <c:v>363.97000000000179</c:v>
                </c:pt>
                <c:pt idx="2142">
                  <c:v>364.14000000000181</c:v>
                </c:pt>
                <c:pt idx="2143">
                  <c:v>364.31000000000182</c:v>
                </c:pt>
                <c:pt idx="2144">
                  <c:v>364.48000000000172</c:v>
                </c:pt>
                <c:pt idx="2145">
                  <c:v>364.65000000000202</c:v>
                </c:pt>
                <c:pt idx="2146">
                  <c:v>364.82000000000198</c:v>
                </c:pt>
                <c:pt idx="2147">
                  <c:v>364.99000000000183</c:v>
                </c:pt>
                <c:pt idx="2148">
                  <c:v>365.16000000000201</c:v>
                </c:pt>
                <c:pt idx="2149">
                  <c:v>365.33000000000197</c:v>
                </c:pt>
                <c:pt idx="2150">
                  <c:v>365.50000000000199</c:v>
                </c:pt>
                <c:pt idx="2151">
                  <c:v>365.67000000000201</c:v>
                </c:pt>
                <c:pt idx="2152">
                  <c:v>365.84000000000202</c:v>
                </c:pt>
                <c:pt idx="2153">
                  <c:v>366.01000000000198</c:v>
                </c:pt>
                <c:pt idx="2154">
                  <c:v>366.180000000002</c:v>
                </c:pt>
                <c:pt idx="2155">
                  <c:v>366.35000000000201</c:v>
                </c:pt>
                <c:pt idx="2156">
                  <c:v>366.52000000000203</c:v>
                </c:pt>
                <c:pt idx="2157">
                  <c:v>366.69000000000199</c:v>
                </c:pt>
                <c:pt idx="2158">
                  <c:v>366.86000000000212</c:v>
                </c:pt>
                <c:pt idx="2159">
                  <c:v>367.03000000000202</c:v>
                </c:pt>
                <c:pt idx="2160">
                  <c:v>367.20000000000209</c:v>
                </c:pt>
                <c:pt idx="2161">
                  <c:v>367.37000000000211</c:v>
                </c:pt>
                <c:pt idx="2162">
                  <c:v>367.54000000000212</c:v>
                </c:pt>
                <c:pt idx="2163">
                  <c:v>367.71000000000203</c:v>
                </c:pt>
                <c:pt idx="2164">
                  <c:v>367.88000000000221</c:v>
                </c:pt>
                <c:pt idx="2165">
                  <c:v>368.05000000000229</c:v>
                </c:pt>
                <c:pt idx="2166">
                  <c:v>368.22000000000219</c:v>
                </c:pt>
                <c:pt idx="2167">
                  <c:v>368.3900000000022</c:v>
                </c:pt>
                <c:pt idx="2168">
                  <c:v>368.56000000000222</c:v>
                </c:pt>
                <c:pt idx="2169">
                  <c:v>368.73000000000212</c:v>
                </c:pt>
                <c:pt idx="2170">
                  <c:v>368.90000000000231</c:v>
                </c:pt>
                <c:pt idx="2171">
                  <c:v>369.07000000000232</c:v>
                </c:pt>
                <c:pt idx="2172">
                  <c:v>369.24000000000228</c:v>
                </c:pt>
                <c:pt idx="2173">
                  <c:v>369.41000000000219</c:v>
                </c:pt>
                <c:pt idx="2174">
                  <c:v>369.58000000000231</c:v>
                </c:pt>
                <c:pt idx="2175">
                  <c:v>369.75000000000227</c:v>
                </c:pt>
                <c:pt idx="2176">
                  <c:v>369.92000000000212</c:v>
                </c:pt>
                <c:pt idx="2177">
                  <c:v>370.09000000000219</c:v>
                </c:pt>
                <c:pt idx="2178">
                  <c:v>370.26000000000232</c:v>
                </c:pt>
                <c:pt idx="2179">
                  <c:v>370.43000000000222</c:v>
                </c:pt>
                <c:pt idx="2180">
                  <c:v>370.60000000000241</c:v>
                </c:pt>
                <c:pt idx="2181">
                  <c:v>370.77000000000243</c:v>
                </c:pt>
                <c:pt idx="2182">
                  <c:v>370.94000000000239</c:v>
                </c:pt>
                <c:pt idx="2183">
                  <c:v>371.11000000000251</c:v>
                </c:pt>
                <c:pt idx="2184">
                  <c:v>371.28000000000242</c:v>
                </c:pt>
                <c:pt idx="2185">
                  <c:v>371.45000000000249</c:v>
                </c:pt>
                <c:pt idx="2186">
                  <c:v>371.62000000000251</c:v>
                </c:pt>
                <c:pt idx="2187">
                  <c:v>371.79000000000252</c:v>
                </c:pt>
                <c:pt idx="2188">
                  <c:v>371.96000000000242</c:v>
                </c:pt>
                <c:pt idx="2189">
                  <c:v>372.13000000000261</c:v>
                </c:pt>
                <c:pt idx="2190">
                  <c:v>372.30000000000268</c:v>
                </c:pt>
                <c:pt idx="2191">
                  <c:v>372.47000000000259</c:v>
                </c:pt>
                <c:pt idx="2192">
                  <c:v>372.6400000000026</c:v>
                </c:pt>
                <c:pt idx="2193">
                  <c:v>372.81000000000262</c:v>
                </c:pt>
                <c:pt idx="2194">
                  <c:v>372.98000000000252</c:v>
                </c:pt>
                <c:pt idx="2195">
                  <c:v>373.15000000000271</c:v>
                </c:pt>
                <c:pt idx="2196">
                  <c:v>373.32000000000272</c:v>
                </c:pt>
                <c:pt idx="2197">
                  <c:v>373.49000000000262</c:v>
                </c:pt>
                <c:pt idx="2198">
                  <c:v>373.6600000000027</c:v>
                </c:pt>
                <c:pt idx="2199">
                  <c:v>373.83000000000271</c:v>
                </c:pt>
                <c:pt idx="2200">
                  <c:v>374.00000000000267</c:v>
                </c:pt>
                <c:pt idx="2201">
                  <c:v>374.17000000000269</c:v>
                </c:pt>
                <c:pt idx="2202">
                  <c:v>374.34000000000282</c:v>
                </c:pt>
                <c:pt idx="2203">
                  <c:v>374.51000000000272</c:v>
                </c:pt>
                <c:pt idx="2204">
                  <c:v>374.68000000000279</c:v>
                </c:pt>
                <c:pt idx="2205">
                  <c:v>374.85000000000281</c:v>
                </c:pt>
                <c:pt idx="2206">
                  <c:v>375.02000000000282</c:v>
                </c:pt>
                <c:pt idx="2207">
                  <c:v>375.19000000000273</c:v>
                </c:pt>
                <c:pt idx="2208">
                  <c:v>375.36000000000308</c:v>
                </c:pt>
                <c:pt idx="2209">
                  <c:v>375.53000000000281</c:v>
                </c:pt>
                <c:pt idx="2210">
                  <c:v>375.70000000000289</c:v>
                </c:pt>
                <c:pt idx="2211">
                  <c:v>375.87000000000302</c:v>
                </c:pt>
                <c:pt idx="2212">
                  <c:v>376.04000000000298</c:v>
                </c:pt>
                <c:pt idx="2213">
                  <c:v>376.21000000000282</c:v>
                </c:pt>
                <c:pt idx="2214">
                  <c:v>376.38000000000301</c:v>
                </c:pt>
                <c:pt idx="2215">
                  <c:v>376.55000000000302</c:v>
                </c:pt>
                <c:pt idx="2216">
                  <c:v>376.72000000000293</c:v>
                </c:pt>
                <c:pt idx="2217">
                  <c:v>376.890000000003</c:v>
                </c:pt>
                <c:pt idx="2218">
                  <c:v>377.06000000000301</c:v>
                </c:pt>
                <c:pt idx="2219">
                  <c:v>377.23000000000292</c:v>
                </c:pt>
                <c:pt idx="2220">
                  <c:v>377.40000000000299</c:v>
                </c:pt>
                <c:pt idx="2221">
                  <c:v>377.57000000000312</c:v>
                </c:pt>
                <c:pt idx="2222">
                  <c:v>377.74000000000308</c:v>
                </c:pt>
                <c:pt idx="2223">
                  <c:v>377.91000000000309</c:v>
                </c:pt>
                <c:pt idx="2224">
                  <c:v>378.08000000000311</c:v>
                </c:pt>
                <c:pt idx="2225">
                  <c:v>378.25000000000318</c:v>
                </c:pt>
                <c:pt idx="2226">
                  <c:v>378.42000000000309</c:v>
                </c:pt>
                <c:pt idx="2227">
                  <c:v>378.59000000000322</c:v>
                </c:pt>
                <c:pt idx="2228">
                  <c:v>378.76000000000317</c:v>
                </c:pt>
                <c:pt idx="2229">
                  <c:v>378.93000000000319</c:v>
                </c:pt>
                <c:pt idx="2230">
                  <c:v>379.10000000000321</c:v>
                </c:pt>
                <c:pt idx="2231">
                  <c:v>379.27000000000322</c:v>
                </c:pt>
                <c:pt idx="2232">
                  <c:v>379.44000000000341</c:v>
                </c:pt>
                <c:pt idx="2233">
                  <c:v>379.61000000000331</c:v>
                </c:pt>
                <c:pt idx="2234">
                  <c:v>379.78000000000333</c:v>
                </c:pt>
                <c:pt idx="2235">
                  <c:v>379.95000000000329</c:v>
                </c:pt>
                <c:pt idx="2236">
                  <c:v>380.1200000000033</c:v>
                </c:pt>
                <c:pt idx="2237">
                  <c:v>380.29000000000332</c:v>
                </c:pt>
                <c:pt idx="2238">
                  <c:v>380.46000000000328</c:v>
                </c:pt>
                <c:pt idx="2239">
                  <c:v>380.63000000000329</c:v>
                </c:pt>
                <c:pt idx="2240">
                  <c:v>380.80000000000342</c:v>
                </c:pt>
                <c:pt idx="2241">
                  <c:v>380.97000000000332</c:v>
                </c:pt>
                <c:pt idx="2242">
                  <c:v>381.1400000000034</c:v>
                </c:pt>
                <c:pt idx="2243">
                  <c:v>381.31000000000341</c:v>
                </c:pt>
                <c:pt idx="2244">
                  <c:v>381.48000000000332</c:v>
                </c:pt>
                <c:pt idx="2245">
                  <c:v>381.6500000000035</c:v>
                </c:pt>
                <c:pt idx="2246">
                  <c:v>381.82000000000352</c:v>
                </c:pt>
                <c:pt idx="2247">
                  <c:v>381.99000000000342</c:v>
                </c:pt>
                <c:pt idx="2248">
                  <c:v>382.16000000000349</c:v>
                </c:pt>
                <c:pt idx="2249">
                  <c:v>382.33000000000351</c:v>
                </c:pt>
                <c:pt idx="2250">
                  <c:v>382.50000000000352</c:v>
                </c:pt>
                <c:pt idx="2251">
                  <c:v>382.6700000000036</c:v>
                </c:pt>
                <c:pt idx="2252">
                  <c:v>382.84000000000361</c:v>
                </c:pt>
                <c:pt idx="2253">
                  <c:v>383.01000000000357</c:v>
                </c:pt>
                <c:pt idx="2254">
                  <c:v>383.18000000000359</c:v>
                </c:pt>
                <c:pt idx="2255">
                  <c:v>383.3500000000036</c:v>
                </c:pt>
                <c:pt idx="2256">
                  <c:v>383.52000000000362</c:v>
                </c:pt>
                <c:pt idx="2257">
                  <c:v>383.69000000000369</c:v>
                </c:pt>
                <c:pt idx="2258">
                  <c:v>383.86000000000371</c:v>
                </c:pt>
                <c:pt idx="2259">
                  <c:v>384.03000000000372</c:v>
                </c:pt>
                <c:pt idx="2260">
                  <c:v>384.20000000000368</c:v>
                </c:pt>
                <c:pt idx="2261">
                  <c:v>384.3700000000037</c:v>
                </c:pt>
                <c:pt idx="2262">
                  <c:v>384.54000000000372</c:v>
                </c:pt>
                <c:pt idx="2263">
                  <c:v>384.71000000000367</c:v>
                </c:pt>
                <c:pt idx="2264">
                  <c:v>384.88000000000369</c:v>
                </c:pt>
                <c:pt idx="2265">
                  <c:v>385.05000000000382</c:v>
                </c:pt>
                <c:pt idx="2266">
                  <c:v>385.22000000000372</c:v>
                </c:pt>
                <c:pt idx="2267">
                  <c:v>385.39000000000379</c:v>
                </c:pt>
                <c:pt idx="2268">
                  <c:v>385.56000000000381</c:v>
                </c:pt>
                <c:pt idx="2269">
                  <c:v>385.73000000000383</c:v>
                </c:pt>
                <c:pt idx="2270">
                  <c:v>385.90000000000379</c:v>
                </c:pt>
                <c:pt idx="2271">
                  <c:v>386.07000000000397</c:v>
                </c:pt>
                <c:pt idx="2272">
                  <c:v>386.24000000000399</c:v>
                </c:pt>
                <c:pt idx="2273">
                  <c:v>386.41000000000389</c:v>
                </c:pt>
                <c:pt idx="2274">
                  <c:v>386.58000000000402</c:v>
                </c:pt>
                <c:pt idx="2275">
                  <c:v>386.75000000000398</c:v>
                </c:pt>
                <c:pt idx="2276">
                  <c:v>386.92000000000382</c:v>
                </c:pt>
                <c:pt idx="2277">
                  <c:v>387.09000000000401</c:v>
                </c:pt>
                <c:pt idx="2278">
                  <c:v>387.26000000000403</c:v>
                </c:pt>
                <c:pt idx="2279">
                  <c:v>387.43000000000382</c:v>
                </c:pt>
                <c:pt idx="2280">
                  <c:v>387.600000000004</c:v>
                </c:pt>
                <c:pt idx="2281">
                  <c:v>387.77000000000402</c:v>
                </c:pt>
                <c:pt idx="2282">
                  <c:v>387.94000000000398</c:v>
                </c:pt>
                <c:pt idx="2283">
                  <c:v>388.11000000000399</c:v>
                </c:pt>
                <c:pt idx="2284">
                  <c:v>388.28000000000401</c:v>
                </c:pt>
                <c:pt idx="2285">
                  <c:v>388.45000000000402</c:v>
                </c:pt>
                <c:pt idx="2286">
                  <c:v>388.6200000000041</c:v>
                </c:pt>
                <c:pt idx="2287">
                  <c:v>388.79000000000411</c:v>
                </c:pt>
                <c:pt idx="2288">
                  <c:v>388.96000000000402</c:v>
                </c:pt>
                <c:pt idx="2289">
                  <c:v>389.13000000000409</c:v>
                </c:pt>
                <c:pt idx="2290">
                  <c:v>389.30000000000422</c:v>
                </c:pt>
                <c:pt idx="2291">
                  <c:v>389.47000000000412</c:v>
                </c:pt>
                <c:pt idx="2292">
                  <c:v>389.64000000000419</c:v>
                </c:pt>
                <c:pt idx="2293">
                  <c:v>389.81000000000421</c:v>
                </c:pt>
                <c:pt idx="2294">
                  <c:v>389.98000000000422</c:v>
                </c:pt>
                <c:pt idx="2295">
                  <c:v>390.1500000000043</c:v>
                </c:pt>
                <c:pt idx="2296">
                  <c:v>390.32000000000431</c:v>
                </c:pt>
                <c:pt idx="2297">
                  <c:v>390.49000000000422</c:v>
                </c:pt>
                <c:pt idx="2298">
                  <c:v>390.66000000000429</c:v>
                </c:pt>
                <c:pt idx="2299">
                  <c:v>390.83000000000419</c:v>
                </c:pt>
                <c:pt idx="2300">
                  <c:v>391.00000000000432</c:v>
                </c:pt>
                <c:pt idx="2301">
                  <c:v>391.17000000000428</c:v>
                </c:pt>
                <c:pt idx="2302">
                  <c:v>391.34000000000441</c:v>
                </c:pt>
                <c:pt idx="2303">
                  <c:v>391.51000000000431</c:v>
                </c:pt>
                <c:pt idx="2304">
                  <c:v>391.68000000000433</c:v>
                </c:pt>
                <c:pt idx="2305">
                  <c:v>391.8500000000044</c:v>
                </c:pt>
                <c:pt idx="2306">
                  <c:v>392.02000000000442</c:v>
                </c:pt>
                <c:pt idx="2307">
                  <c:v>392.19000000000432</c:v>
                </c:pt>
                <c:pt idx="2308">
                  <c:v>392.36000000000439</c:v>
                </c:pt>
                <c:pt idx="2309">
                  <c:v>392.53000000000412</c:v>
                </c:pt>
                <c:pt idx="2310">
                  <c:v>392.70000000000442</c:v>
                </c:pt>
                <c:pt idx="2311">
                  <c:v>392.8700000000045</c:v>
                </c:pt>
                <c:pt idx="2312">
                  <c:v>393.04000000000451</c:v>
                </c:pt>
                <c:pt idx="2313">
                  <c:v>393.21000000000453</c:v>
                </c:pt>
                <c:pt idx="2314">
                  <c:v>393.38000000000449</c:v>
                </c:pt>
                <c:pt idx="2315">
                  <c:v>393.55000000000462</c:v>
                </c:pt>
                <c:pt idx="2316">
                  <c:v>393.72000000000452</c:v>
                </c:pt>
                <c:pt idx="2317">
                  <c:v>393.89000000000459</c:v>
                </c:pt>
                <c:pt idx="2318">
                  <c:v>394.06000000000461</c:v>
                </c:pt>
                <c:pt idx="2319">
                  <c:v>394.23000000000462</c:v>
                </c:pt>
                <c:pt idx="2320">
                  <c:v>394.40000000000452</c:v>
                </c:pt>
                <c:pt idx="2321">
                  <c:v>394.57000000000471</c:v>
                </c:pt>
                <c:pt idx="2322">
                  <c:v>394.74000000000473</c:v>
                </c:pt>
                <c:pt idx="2323">
                  <c:v>394.91000000000452</c:v>
                </c:pt>
                <c:pt idx="2324">
                  <c:v>395.08000000000459</c:v>
                </c:pt>
                <c:pt idx="2325">
                  <c:v>395.25000000000472</c:v>
                </c:pt>
                <c:pt idx="2326">
                  <c:v>395.42000000000462</c:v>
                </c:pt>
                <c:pt idx="2327">
                  <c:v>395.59000000000452</c:v>
                </c:pt>
                <c:pt idx="2328">
                  <c:v>395.76000000000471</c:v>
                </c:pt>
                <c:pt idx="2329">
                  <c:v>395.93000000000461</c:v>
                </c:pt>
                <c:pt idx="2330">
                  <c:v>396.1000000000048</c:v>
                </c:pt>
                <c:pt idx="2331">
                  <c:v>396.27000000000481</c:v>
                </c:pt>
                <c:pt idx="2332">
                  <c:v>396.44000000000472</c:v>
                </c:pt>
                <c:pt idx="2333">
                  <c:v>396.61000000000479</c:v>
                </c:pt>
                <c:pt idx="2334">
                  <c:v>396.78000000000452</c:v>
                </c:pt>
                <c:pt idx="2335">
                  <c:v>396.95000000000482</c:v>
                </c:pt>
                <c:pt idx="2336">
                  <c:v>397.12000000000489</c:v>
                </c:pt>
                <c:pt idx="2337">
                  <c:v>397.29000000000491</c:v>
                </c:pt>
                <c:pt idx="2338">
                  <c:v>397.46000000000492</c:v>
                </c:pt>
                <c:pt idx="2339">
                  <c:v>397.63000000000483</c:v>
                </c:pt>
                <c:pt idx="2340">
                  <c:v>397.80000000000501</c:v>
                </c:pt>
                <c:pt idx="2341">
                  <c:v>397.97000000000492</c:v>
                </c:pt>
                <c:pt idx="2342">
                  <c:v>398.14000000000499</c:v>
                </c:pt>
                <c:pt idx="2343">
                  <c:v>398.310000000005</c:v>
                </c:pt>
                <c:pt idx="2344">
                  <c:v>398.48000000000502</c:v>
                </c:pt>
                <c:pt idx="2345">
                  <c:v>398.65000000000509</c:v>
                </c:pt>
                <c:pt idx="2346">
                  <c:v>398.82000000000511</c:v>
                </c:pt>
                <c:pt idx="2347">
                  <c:v>398.99000000000501</c:v>
                </c:pt>
                <c:pt idx="2348">
                  <c:v>399.16000000000508</c:v>
                </c:pt>
                <c:pt idx="2349">
                  <c:v>399.3300000000051</c:v>
                </c:pt>
                <c:pt idx="2350">
                  <c:v>399.50000000000512</c:v>
                </c:pt>
                <c:pt idx="2351">
                  <c:v>399.67000000000519</c:v>
                </c:pt>
                <c:pt idx="2352">
                  <c:v>399.8400000000052</c:v>
                </c:pt>
                <c:pt idx="2353">
                  <c:v>400.01000000000522</c:v>
                </c:pt>
                <c:pt idx="2354">
                  <c:v>400.18000000000518</c:v>
                </c:pt>
                <c:pt idx="2355">
                  <c:v>400.3500000000052</c:v>
                </c:pt>
                <c:pt idx="2356">
                  <c:v>400.52000000000521</c:v>
                </c:pt>
                <c:pt idx="2357">
                  <c:v>400.69000000000528</c:v>
                </c:pt>
                <c:pt idx="2358">
                  <c:v>400.8600000000053</c:v>
                </c:pt>
                <c:pt idx="2359">
                  <c:v>401.03000000000532</c:v>
                </c:pt>
                <c:pt idx="2360">
                  <c:v>401.20000000000528</c:v>
                </c:pt>
                <c:pt idx="2361">
                  <c:v>401.37000000000529</c:v>
                </c:pt>
                <c:pt idx="2362">
                  <c:v>401.54000000000531</c:v>
                </c:pt>
                <c:pt idx="2363">
                  <c:v>401.71000000000532</c:v>
                </c:pt>
                <c:pt idx="2364">
                  <c:v>401.88000000000528</c:v>
                </c:pt>
                <c:pt idx="2365">
                  <c:v>402.05000000000541</c:v>
                </c:pt>
                <c:pt idx="2366">
                  <c:v>402.22000000000531</c:v>
                </c:pt>
                <c:pt idx="2367">
                  <c:v>402.39000000000539</c:v>
                </c:pt>
                <c:pt idx="2368">
                  <c:v>402.5600000000054</c:v>
                </c:pt>
                <c:pt idx="2369">
                  <c:v>402.73000000000542</c:v>
                </c:pt>
                <c:pt idx="2370">
                  <c:v>402.90000000000532</c:v>
                </c:pt>
                <c:pt idx="2371">
                  <c:v>403.07000000000551</c:v>
                </c:pt>
                <c:pt idx="2372">
                  <c:v>403.24000000000552</c:v>
                </c:pt>
                <c:pt idx="2373">
                  <c:v>403.41000000000543</c:v>
                </c:pt>
                <c:pt idx="2374">
                  <c:v>403.5800000000055</c:v>
                </c:pt>
                <c:pt idx="2375">
                  <c:v>403.75000000000551</c:v>
                </c:pt>
                <c:pt idx="2376">
                  <c:v>403.92000000000542</c:v>
                </c:pt>
                <c:pt idx="2377">
                  <c:v>404.09000000000549</c:v>
                </c:pt>
                <c:pt idx="2378">
                  <c:v>404.26000000000562</c:v>
                </c:pt>
                <c:pt idx="2379">
                  <c:v>404.43000000000552</c:v>
                </c:pt>
                <c:pt idx="2380">
                  <c:v>404.60000000000559</c:v>
                </c:pt>
                <c:pt idx="2381">
                  <c:v>404.77000000000561</c:v>
                </c:pt>
                <c:pt idx="2382">
                  <c:v>404.94000000000568</c:v>
                </c:pt>
                <c:pt idx="2383">
                  <c:v>405.1100000000057</c:v>
                </c:pt>
                <c:pt idx="2384">
                  <c:v>405.28000000000571</c:v>
                </c:pt>
                <c:pt idx="2385">
                  <c:v>405.45000000000567</c:v>
                </c:pt>
                <c:pt idx="2386">
                  <c:v>405.62000000000569</c:v>
                </c:pt>
                <c:pt idx="2387">
                  <c:v>405.79000000000559</c:v>
                </c:pt>
                <c:pt idx="2388">
                  <c:v>405.96000000000572</c:v>
                </c:pt>
                <c:pt idx="2389">
                  <c:v>406.13000000000568</c:v>
                </c:pt>
                <c:pt idx="2390">
                  <c:v>406.30000000000581</c:v>
                </c:pt>
                <c:pt idx="2391">
                  <c:v>406.47000000000571</c:v>
                </c:pt>
                <c:pt idx="2392">
                  <c:v>406.64000000000578</c:v>
                </c:pt>
                <c:pt idx="2393">
                  <c:v>406.8100000000058</c:v>
                </c:pt>
                <c:pt idx="2394">
                  <c:v>406.98000000000582</c:v>
                </c:pt>
                <c:pt idx="2395">
                  <c:v>407.150000000006</c:v>
                </c:pt>
                <c:pt idx="2396">
                  <c:v>407.32000000000579</c:v>
                </c:pt>
                <c:pt idx="2397">
                  <c:v>407.49000000000581</c:v>
                </c:pt>
                <c:pt idx="2398">
                  <c:v>407.66000000000599</c:v>
                </c:pt>
                <c:pt idx="2399">
                  <c:v>407.8300000000059</c:v>
                </c:pt>
                <c:pt idx="2400">
                  <c:v>408.00000000000608</c:v>
                </c:pt>
                <c:pt idx="2401">
                  <c:v>408.17000000000598</c:v>
                </c:pt>
                <c:pt idx="2402">
                  <c:v>408.340000000006</c:v>
                </c:pt>
                <c:pt idx="2403">
                  <c:v>408.51000000000602</c:v>
                </c:pt>
                <c:pt idx="2404">
                  <c:v>408.68000000000598</c:v>
                </c:pt>
                <c:pt idx="2405">
                  <c:v>408.85000000000599</c:v>
                </c:pt>
                <c:pt idx="2406">
                  <c:v>409.02000000000601</c:v>
                </c:pt>
                <c:pt idx="2407">
                  <c:v>409.19000000000602</c:v>
                </c:pt>
                <c:pt idx="2408">
                  <c:v>409.3600000000061</c:v>
                </c:pt>
                <c:pt idx="2409">
                  <c:v>409.53000000000611</c:v>
                </c:pt>
                <c:pt idx="2410">
                  <c:v>409.70000000000618</c:v>
                </c:pt>
                <c:pt idx="2411">
                  <c:v>409.87000000000609</c:v>
                </c:pt>
                <c:pt idx="2412">
                  <c:v>410.0400000000061</c:v>
                </c:pt>
                <c:pt idx="2413">
                  <c:v>410.21000000000612</c:v>
                </c:pt>
                <c:pt idx="2414">
                  <c:v>410.38000000000619</c:v>
                </c:pt>
                <c:pt idx="2415">
                  <c:v>410.55000000000621</c:v>
                </c:pt>
                <c:pt idx="2416">
                  <c:v>410.72000000000622</c:v>
                </c:pt>
                <c:pt idx="2417">
                  <c:v>410.89000000000618</c:v>
                </c:pt>
                <c:pt idx="2418">
                  <c:v>411.0600000000062</c:v>
                </c:pt>
                <c:pt idx="2419">
                  <c:v>411.23000000000621</c:v>
                </c:pt>
                <c:pt idx="2420">
                  <c:v>411.40000000000629</c:v>
                </c:pt>
                <c:pt idx="2421">
                  <c:v>411.5700000000063</c:v>
                </c:pt>
                <c:pt idx="2422">
                  <c:v>411.74000000000632</c:v>
                </c:pt>
                <c:pt idx="2423">
                  <c:v>411.91000000000628</c:v>
                </c:pt>
                <c:pt idx="2424">
                  <c:v>412.08000000000641</c:v>
                </c:pt>
                <c:pt idx="2425">
                  <c:v>412.25000000000631</c:v>
                </c:pt>
                <c:pt idx="2426">
                  <c:v>412.42000000000633</c:v>
                </c:pt>
                <c:pt idx="2427">
                  <c:v>412.59000000000628</c:v>
                </c:pt>
                <c:pt idx="2428">
                  <c:v>412.76000000000641</c:v>
                </c:pt>
                <c:pt idx="2429">
                  <c:v>412.93000000000632</c:v>
                </c:pt>
                <c:pt idx="2430">
                  <c:v>413.10000000000639</c:v>
                </c:pt>
                <c:pt idx="2431">
                  <c:v>413.27000000000641</c:v>
                </c:pt>
                <c:pt idx="2432">
                  <c:v>413.44000000000642</c:v>
                </c:pt>
                <c:pt idx="2433">
                  <c:v>413.61000000000649</c:v>
                </c:pt>
                <c:pt idx="2434">
                  <c:v>413.78000000000651</c:v>
                </c:pt>
                <c:pt idx="2435">
                  <c:v>413.95000000000658</c:v>
                </c:pt>
                <c:pt idx="2436">
                  <c:v>414.12000000000648</c:v>
                </c:pt>
                <c:pt idx="2437">
                  <c:v>414.2900000000065</c:v>
                </c:pt>
                <c:pt idx="2438">
                  <c:v>414.46000000000652</c:v>
                </c:pt>
                <c:pt idx="2439">
                  <c:v>414.63000000000659</c:v>
                </c:pt>
                <c:pt idx="2440">
                  <c:v>414.80000000000661</c:v>
                </c:pt>
                <c:pt idx="2441">
                  <c:v>414.97000000000662</c:v>
                </c:pt>
                <c:pt idx="2442">
                  <c:v>415.14000000000658</c:v>
                </c:pt>
                <c:pt idx="2443">
                  <c:v>415.3100000000066</c:v>
                </c:pt>
                <c:pt idx="2444">
                  <c:v>415.48000000000661</c:v>
                </c:pt>
                <c:pt idx="2445">
                  <c:v>415.65000000000668</c:v>
                </c:pt>
                <c:pt idx="2446">
                  <c:v>415.8200000000067</c:v>
                </c:pt>
                <c:pt idx="2447">
                  <c:v>415.99000000000672</c:v>
                </c:pt>
                <c:pt idx="2448">
                  <c:v>416.16000000000668</c:v>
                </c:pt>
                <c:pt idx="2449">
                  <c:v>416.33000000000669</c:v>
                </c:pt>
                <c:pt idx="2450">
                  <c:v>416.50000000000671</c:v>
                </c:pt>
                <c:pt idx="2451">
                  <c:v>416.67000000000672</c:v>
                </c:pt>
                <c:pt idx="2452">
                  <c:v>416.8400000000068</c:v>
                </c:pt>
                <c:pt idx="2453">
                  <c:v>417.01000000000681</c:v>
                </c:pt>
                <c:pt idx="2454">
                  <c:v>417.180000000007</c:v>
                </c:pt>
                <c:pt idx="2455">
                  <c:v>417.35000000000679</c:v>
                </c:pt>
                <c:pt idx="2456">
                  <c:v>417.5200000000068</c:v>
                </c:pt>
                <c:pt idx="2457">
                  <c:v>417.69000000000682</c:v>
                </c:pt>
                <c:pt idx="2458">
                  <c:v>417.86000000000701</c:v>
                </c:pt>
                <c:pt idx="2459">
                  <c:v>418.03000000000702</c:v>
                </c:pt>
                <c:pt idx="2460">
                  <c:v>418.20000000000698</c:v>
                </c:pt>
                <c:pt idx="2461">
                  <c:v>418.370000000007</c:v>
                </c:pt>
                <c:pt idx="2462">
                  <c:v>418.54000000000701</c:v>
                </c:pt>
                <c:pt idx="2463">
                  <c:v>418.71000000000703</c:v>
                </c:pt>
                <c:pt idx="2464">
                  <c:v>418.88000000000699</c:v>
                </c:pt>
                <c:pt idx="2465">
                  <c:v>419.050000000007</c:v>
                </c:pt>
                <c:pt idx="2466">
                  <c:v>419.22000000000702</c:v>
                </c:pt>
                <c:pt idx="2467">
                  <c:v>419.39000000000698</c:v>
                </c:pt>
                <c:pt idx="2468">
                  <c:v>419.56000000000711</c:v>
                </c:pt>
                <c:pt idx="2469">
                  <c:v>419.73000000000701</c:v>
                </c:pt>
                <c:pt idx="2470">
                  <c:v>419.90000000000703</c:v>
                </c:pt>
                <c:pt idx="2471">
                  <c:v>420.07000000000698</c:v>
                </c:pt>
                <c:pt idx="2472">
                  <c:v>420.24000000000711</c:v>
                </c:pt>
                <c:pt idx="2473">
                  <c:v>420.41000000000702</c:v>
                </c:pt>
                <c:pt idx="2474">
                  <c:v>420.58000000000709</c:v>
                </c:pt>
                <c:pt idx="2475">
                  <c:v>420.75000000000711</c:v>
                </c:pt>
                <c:pt idx="2476">
                  <c:v>420.92000000000712</c:v>
                </c:pt>
                <c:pt idx="2477">
                  <c:v>421.09000000000702</c:v>
                </c:pt>
                <c:pt idx="2478">
                  <c:v>421.26000000000721</c:v>
                </c:pt>
                <c:pt idx="2479">
                  <c:v>421.43000000000711</c:v>
                </c:pt>
                <c:pt idx="2480">
                  <c:v>421.60000000000719</c:v>
                </c:pt>
                <c:pt idx="2481">
                  <c:v>421.7700000000072</c:v>
                </c:pt>
                <c:pt idx="2482">
                  <c:v>421.94000000000722</c:v>
                </c:pt>
                <c:pt idx="2483">
                  <c:v>422.11000000000729</c:v>
                </c:pt>
                <c:pt idx="2484">
                  <c:v>422.28000000000719</c:v>
                </c:pt>
                <c:pt idx="2485">
                  <c:v>422.45000000000732</c:v>
                </c:pt>
                <c:pt idx="2486">
                  <c:v>422.62000000000728</c:v>
                </c:pt>
                <c:pt idx="2487">
                  <c:v>422.79000000000713</c:v>
                </c:pt>
                <c:pt idx="2488">
                  <c:v>422.96000000000731</c:v>
                </c:pt>
                <c:pt idx="2489">
                  <c:v>423.13000000000733</c:v>
                </c:pt>
                <c:pt idx="2490">
                  <c:v>423.30000000000729</c:v>
                </c:pt>
                <c:pt idx="2491">
                  <c:v>423.47000000000719</c:v>
                </c:pt>
                <c:pt idx="2492">
                  <c:v>423.64000000000738</c:v>
                </c:pt>
                <c:pt idx="2493">
                  <c:v>423.81000000000739</c:v>
                </c:pt>
                <c:pt idx="2494">
                  <c:v>423.98000000000741</c:v>
                </c:pt>
                <c:pt idx="2495">
                  <c:v>424.15000000000742</c:v>
                </c:pt>
                <c:pt idx="2496">
                  <c:v>424.32000000000733</c:v>
                </c:pt>
                <c:pt idx="2497">
                  <c:v>424.49000000000723</c:v>
                </c:pt>
                <c:pt idx="2498">
                  <c:v>424.66000000000759</c:v>
                </c:pt>
                <c:pt idx="2499">
                  <c:v>424.83000000000749</c:v>
                </c:pt>
                <c:pt idx="2500">
                  <c:v>425.0000000000075</c:v>
                </c:pt>
                <c:pt idx="2501">
                  <c:v>425.17000000000752</c:v>
                </c:pt>
                <c:pt idx="2502">
                  <c:v>425.34000000000759</c:v>
                </c:pt>
                <c:pt idx="2503">
                  <c:v>425.51000000000761</c:v>
                </c:pt>
                <c:pt idx="2504">
                  <c:v>425.68000000000762</c:v>
                </c:pt>
                <c:pt idx="2505">
                  <c:v>425.85000000000758</c:v>
                </c:pt>
                <c:pt idx="2506">
                  <c:v>426.0200000000076</c:v>
                </c:pt>
                <c:pt idx="2507">
                  <c:v>426.19000000000761</c:v>
                </c:pt>
                <c:pt idx="2508">
                  <c:v>426.36000000000769</c:v>
                </c:pt>
                <c:pt idx="2509">
                  <c:v>426.53000000000759</c:v>
                </c:pt>
                <c:pt idx="2510">
                  <c:v>426.70000000000772</c:v>
                </c:pt>
                <c:pt idx="2511">
                  <c:v>426.87000000000768</c:v>
                </c:pt>
                <c:pt idx="2512">
                  <c:v>427.04000000000781</c:v>
                </c:pt>
                <c:pt idx="2513">
                  <c:v>427.21000000000771</c:v>
                </c:pt>
                <c:pt idx="2514">
                  <c:v>427.38000000000773</c:v>
                </c:pt>
                <c:pt idx="2515">
                  <c:v>427.55000000000769</c:v>
                </c:pt>
                <c:pt idx="2516">
                  <c:v>427.72000000000759</c:v>
                </c:pt>
                <c:pt idx="2517">
                  <c:v>427.89000000000772</c:v>
                </c:pt>
                <c:pt idx="2518">
                  <c:v>428.06000000000779</c:v>
                </c:pt>
                <c:pt idx="2519">
                  <c:v>428.23000000000752</c:v>
                </c:pt>
                <c:pt idx="2520">
                  <c:v>428.40000000000782</c:v>
                </c:pt>
                <c:pt idx="2521">
                  <c:v>428.57000000000772</c:v>
                </c:pt>
                <c:pt idx="2522">
                  <c:v>428.74000000000802</c:v>
                </c:pt>
                <c:pt idx="2523">
                  <c:v>428.91000000000781</c:v>
                </c:pt>
                <c:pt idx="2524">
                  <c:v>429.08000000000789</c:v>
                </c:pt>
                <c:pt idx="2525">
                  <c:v>429.25000000000801</c:v>
                </c:pt>
                <c:pt idx="2526">
                  <c:v>429.42000000000792</c:v>
                </c:pt>
                <c:pt idx="2527">
                  <c:v>429.59000000000782</c:v>
                </c:pt>
                <c:pt idx="2528">
                  <c:v>429.76000000000789</c:v>
                </c:pt>
                <c:pt idx="2529">
                  <c:v>429.93000000000791</c:v>
                </c:pt>
                <c:pt idx="2530">
                  <c:v>430.10000000000798</c:v>
                </c:pt>
                <c:pt idx="2531">
                  <c:v>430.270000000008</c:v>
                </c:pt>
                <c:pt idx="2532">
                  <c:v>430.44000000000801</c:v>
                </c:pt>
                <c:pt idx="2533">
                  <c:v>430.61000000000809</c:v>
                </c:pt>
                <c:pt idx="2534">
                  <c:v>430.78000000000799</c:v>
                </c:pt>
                <c:pt idx="2535">
                  <c:v>430.95000000000812</c:v>
                </c:pt>
                <c:pt idx="2536">
                  <c:v>431.12000000000808</c:v>
                </c:pt>
                <c:pt idx="2537">
                  <c:v>431.29000000000809</c:v>
                </c:pt>
                <c:pt idx="2538">
                  <c:v>431.46000000000811</c:v>
                </c:pt>
                <c:pt idx="2539">
                  <c:v>431.63000000000812</c:v>
                </c:pt>
                <c:pt idx="2540">
                  <c:v>431.8000000000082</c:v>
                </c:pt>
                <c:pt idx="2541">
                  <c:v>431.97000000000821</c:v>
                </c:pt>
                <c:pt idx="2542">
                  <c:v>432.14000000000817</c:v>
                </c:pt>
                <c:pt idx="2543">
                  <c:v>432.31000000000819</c:v>
                </c:pt>
                <c:pt idx="2544">
                  <c:v>432.4800000000082</c:v>
                </c:pt>
                <c:pt idx="2545">
                  <c:v>432.65000000000822</c:v>
                </c:pt>
                <c:pt idx="2546">
                  <c:v>432.82000000000829</c:v>
                </c:pt>
                <c:pt idx="2547">
                  <c:v>432.99000000000831</c:v>
                </c:pt>
                <c:pt idx="2548">
                  <c:v>433.16000000000832</c:v>
                </c:pt>
                <c:pt idx="2549">
                  <c:v>433.33000000000828</c:v>
                </c:pt>
                <c:pt idx="2550">
                  <c:v>433.5000000000083</c:v>
                </c:pt>
                <c:pt idx="2551">
                  <c:v>433.67000000000832</c:v>
                </c:pt>
                <c:pt idx="2552">
                  <c:v>433.84000000000839</c:v>
                </c:pt>
                <c:pt idx="2553">
                  <c:v>434.01000000000829</c:v>
                </c:pt>
                <c:pt idx="2554">
                  <c:v>434.18000000000842</c:v>
                </c:pt>
                <c:pt idx="2555">
                  <c:v>434.35000000000838</c:v>
                </c:pt>
                <c:pt idx="2556">
                  <c:v>434.52000000000839</c:v>
                </c:pt>
                <c:pt idx="2557">
                  <c:v>434.69000000000841</c:v>
                </c:pt>
                <c:pt idx="2558">
                  <c:v>434.86000000000848</c:v>
                </c:pt>
                <c:pt idx="2559">
                  <c:v>435.03000000000839</c:v>
                </c:pt>
                <c:pt idx="2560">
                  <c:v>435.20000000000852</c:v>
                </c:pt>
                <c:pt idx="2561">
                  <c:v>435.37000000000847</c:v>
                </c:pt>
                <c:pt idx="2562">
                  <c:v>435.54000000000849</c:v>
                </c:pt>
                <c:pt idx="2563">
                  <c:v>435.71000000000851</c:v>
                </c:pt>
                <c:pt idx="2564">
                  <c:v>435.88000000000852</c:v>
                </c:pt>
                <c:pt idx="2565">
                  <c:v>436.05000000000859</c:v>
                </c:pt>
                <c:pt idx="2566">
                  <c:v>436.22000000000861</c:v>
                </c:pt>
                <c:pt idx="2567">
                  <c:v>436.39000000000868</c:v>
                </c:pt>
                <c:pt idx="2568">
                  <c:v>436.56000000000859</c:v>
                </c:pt>
                <c:pt idx="2569">
                  <c:v>436.7300000000086</c:v>
                </c:pt>
                <c:pt idx="2570">
                  <c:v>436.90000000000862</c:v>
                </c:pt>
                <c:pt idx="2571">
                  <c:v>437.07000000000869</c:v>
                </c:pt>
                <c:pt idx="2572">
                  <c:v>437.24000000000871</c:v>
                </c:pt>
                <c:pt idx="2573">
                  <c:v>437.41000000000872</c:v>
                </c:pt>
                <c:pt idx="2574">
                  <c:v>437.58000000000868</c:v>
                </c:pt>
                <c:pt idx="2575">
                  <c:v>437.7500000000087</c:v>
                </c:pt>
                <c:pt idx="2576">
                  <c:v>437.92000000000871</c:v>
                </c:pt>
                <c:pt idx="2577">
                  <c:v>438.09000000000867</c:v>
                </c:pt>
                <c:pt idx="2578">
                  <c:v>438.26000000000869</c:v>
                </c:pt>
                <c:pt idx="2579">
                  <c:v>438.43000000000859</c:v>
                </c:pt>
                <c:pt idx="2580">
                  <c:v>438.60000000000878</c:v>
                </c:pt>
                <c:pt idx="2581">
                  <c:v>438.77000000000879</c:v>
                </c:pt>
                <c:pt idx="2582">
                  <c:v>438.94000000000881</c:v>
                </c:pt>
                <c:pt idx="2583">
                  <c:v>439.11000000000882</c:v>
                </c:pt>
                <c:pt idx="2584">
                  <c:v>439.28000000000873</c:v>
                </c:pt>
                <c:pt idx="2585">
                  <c:v>439.45000000000903</c:v>
                </c:pt>
                <c:pt idx="2586">
                  <c:v>439.62000000000899</c:v>
                </c:pt>
                <c:pt idx="2587">
                  <c:v>439.79000000000889</c:v>
                </c:pt>
                <c:pt idx="2588">
                  <c:v>439.96000000000902</c:v>
                </c:pt>
                <c:pt idx="2589">
                  <c:v>440.13000000000898</c:v>
                </c:pt>
                <c:pt idx="2590">
                  <c:v>440.30000000000899</c:v>
                </c:pt>
                <c:pt idx="2591">
                  <c:v>440.47000000000901</c:v>
                </c:pt>
                <c:pt idx="2592">
                  <c:v>440.64000000000902</c:v>
                </c:pt>
                <c:pt idx="2593">
                  <c:v>440.81000000000898</c:v>
                </c:pt>
                <c:pt idx="2594">
                  <c:v>440.98000000000889</c:v>
                </c:pt>
                <c:pt idx="2595">
                  <c:v>441.15000000000902</c:v>
                </c:pt>
                <c:pt idx="2596">
                  <c:v>441.32000000000897</c:v>
                </c:pt>
                <c:pt idx="2597">
                  <c:v>441.49000000000882</c:v>
                </c:pt>
                <c:pt idx="2598">
                  <c:v>441.66000000000912</c:v>
                </c:pt>
                <c:pt idx="2599">
                  <c:v>441.83000000000902</c:v>
                </c:pt>
                <c:pt idx="2600">
                  <c:v>442.00000000000909</c:v>
                </c:pt>
                <c:pt idx="2601">
                  <c:v>442.17000000000911</c:v>
                </c:pt>
                <c:pt idx="2602">
                  <c:v>442.34000000000918</c:v>
                </c:pt>
                <c:pt idx="2603">
                  <c:v>442.51000000000909</c:v>
                </c:pt>
                <c:pt idx="2604">
                  <c:v>442.68000000000922</c:v>
                </c:pt>
                <c:pt idx="2605">
                  <c:v>442.85000000000917</c:v>
                </c:pt>
                <c:pt idx="2606">
                  <c:v>443.02000000000919</c:v>
                </c:pt>
                <c:pt idx="2607">
                  <c:v>443.19000000000921</c:v>
                </c:pt>
                <c:pt idx="2608">
                  <c:v>443.36000000000922</c:v>
                </c:pt>
                <c:pt idx="2609">
                  <c:v>443.53000000000912</c:v>
                </c:pt>
                <c:pt idx="2610">
                  <c:v>443.70000000000931</c:v>
                </c:pt>
                <c:pt idx="2611">
                  <c:v>443.87000000000933</c:v>
                </c:pt>
                <c:pt idx="2612">
                  <c:v>444.04000000000929</c:v>
                </c:pt>
                <c:pt idx="2613">
                  <c:v>444.21000000000919</c:v>
                </c:pt>
                <c:pt idx="2614">
                  <c:v>444.38000000000932</c:v>
                </c:pt>
                <c:pt idx="2615">
                  <c:v>444.55000000000928</c:v>
                </c:pt>
                <c:pt idx="2616">
                  <c:v>444.72000000000912</c:v>
                </c:pt>
                <c:pt idx="2617">
                  <c:v>444.89000000000931</c:v>
                </c:pt>
                <c:pt idx="2618">
                  <c:v>445.06000000000932</c:v>
                </c:pt>
                <c:pt idx="2619">
                  <c:v>445.23000000000923</c:v>
                </c:pt>
                <c:pt idx="2620">
                  <c:v>445.40000000000941</c:v>
                </c:pt>
                <c:pt idx="2621">
                  <c:v>445.57000000000932</c:v>
                </c:pt>
                <c:pt idx="2622">
                  <c:v>445.74000000000939</c:v>
                </c:pt>
                <c:pt idx="2623">
                  <c:v>445.91000000000912</c:v>
                </c:pt>
                <c:pt idx="2624">
                  <c:v>446.08000000000942</c:v>
                </c:pt>
                <c:pt idx="2625">
                  <c:v>446.25000000000949</c:v>
                </c:pt>
                <c:pt idx="2626">
                  <c:v>446.42000000000951</c:v>
                </c:pt>
                <c:pt idx="2627">
                  <c:v>446.59000000000952</c:v>
                </c:pt>
                <c:pt idx="2628">
                  <c:v>446.76000000000943</c:v>
                </c:pt>
                <c:pt idx="2629">
                  <c:v>446.93000000000922</c:v>
                </c:pt>
                <c:pt idx="2630">
                  <c:v>447.10000000000957</c:v>
                </c:pt>
                <c:pt idx="2631">
                  <c:v>447.27000000000959</c:v>
                </c:pt>
                <c:pt idx="2632">
                  <c:v>447.4400000000096</c:v>
                </c:pt>
                <c:pt idx="2633">
                  <c:v>447.61000000000962</c:v>
                </c:pt>
                <c:pt idx="2634">
                  <c:v>447.78000000000952</c:v>
                </c:pt>
                <c:pt idx="2635">
                  <c:v>447.95000000000971</c:v>
                </c:pt>
                <c:pt idx="2636">
                  <c:v>448.12000000000972</c:v>
                </c:pt>
                <c:pt idx="2637">
                  <c:v>448.29000000000963</c:v>
                </c:pt>
                <c:pt idx="2638">
                  <c:v>448.46000000000959</c:v>
                </c:pt>
                <c:pt idx="2639">
                  <c:v>448.63000000000972</c:v>
                </c:pt>
                <c:pt idx="2640">
                  <c:v>448.80000000000967</c:v>
                </c:pt>
                <c:pt idx="2641">
                  <c:v>448.97000000000952</c:v>
                </c:pt>
                <c:pt idx="2642">
                  <c:v>449.14000000000982</c:v>
                </c:pt>
                <c:pt idx="2643">
                  <c:v>449.31000000000972</c:v>
                </c:pt>
                <c:pt idx="2644">
                  <c:v>449.48000000000962</c:v>
                </c:pt>
                <c:pt idx="2645">
                  <c:v>449.65000000000981</c:v>
                </c:pt>
                <c:pt idx="2646">
                  <c:v>449.82000000000983</c:v>
                </c:pt>
                <c:pt idx="2647">
                  <c:v>449.99000000000962</c:v>
                </c:pt>
                <c:pt idx="2648">
                  <c:v>450.16000000000997</c:v>
                </c:pt>
                <c:pt idx="2649">
                  <c:v>450.33000000000982</c:v>
                </c:pt>
                <c:pt idx="2650">
                  <c:v>450.50000000000989</c:v>
                </c:pt>
                <c:pt idx="2651">
                  <c:v>450.67000000001002</c:v>
                </c:pt>
                <c:pt idx="2652">
                  <c:v>450.84000000000998</c:v>
                </c:pt>
                <c:pt idx="2653">
                  <c:v>451.01000000000982</c:v>
                </c:pt>
                <c:pt idx="2654">
                  <c:v>451.18000000001001</c:v>
                </c:pt>
                <c:pt idx="2655">
                  <c:v>451.35000000001008</c:v>
                </c:pt>
                <c:pt idx="2656">
                  <c:v>451.52000000000999</c:v>
                </c:pt>
                <c:pt idx="2657">
                  <c:v>451.69000000001</c:v>
                </c:pt>
                <c:pt idx="2658">
                  <c:v>451.86000000001002</c:v>
                </c:pt>
                <c:pt idx="2659">
                  <c:v>452.03000000000992</c:v>
                </c:pt>
                <c:pt idx="2660">
                  <c:v>452.20000000000999</c:v>
                </c:pt>
                <c:pt idx="2661">
                  <c:v>452.37000000001012</c:v>
                </c:pt>
                <c:pt idx="2662">
                  <c:v>452.54000000001008</c:v>
                </c:pt>
                <c:pt idx="2663">
                  <c:v>452.7100000000101</c:v>
                </c:pt>
                <c:pt idx="2664">
                  <c:v>452.88000000001011</c:v>
                </c:pt>
                <c:pt idx="2665">
                  <c:v>453.05000000001019</c:v>
                </c:pt>
                <c:pt idx="2666">
                  <c:v>453.22000000001009</c:v>
                </c:pt>
                <c:pt idx="2667">
                  <c:v>453.39000000001022</c:v>
                </c:pt>
                <c:pt idx="2668">
                  <c:v>453.56000000001018</c:v>
                </c:pt>
                <c:pt idx="2669">
                  <c:v>453.73000000001019</c:v>
                </c:pt>
                <c:pt idx="2670">
                  <c:v>453.90000000001021</c:v>
                </c:pt>
                <c:pt idx="2671">
                  <c:v>454.07000000001022</c:v>
                </c:pt>
                <c:pt idx="2672">
                  <c:v>454.2400000000103</c:v>
                </c:pt>
                <c:pt idx="2673">
                  <c:v>454.41000000001031</c:v>
                </c:pt>
                <c:pt idx="2674">
                  <c:v>454.58000000001027</c:v>
                </c:pt>
                <c:pt idx="2675">
                  <c:v>454.75000000001029</c:v>
                </c:pt>
                <c:pt idx="2676">
                  <c:v>454.92000000001019</c:v>
                </c:pt>
                <c:pt idx="2677">
                  <c:v>455.09000000001032</c:v>
                </c:pt>
                <c:pt idx="2678">
                  <c:v>455.26000000001028</c:v>
                </c:pt>
                <c:pt idx="2679">
                  <c:v>455.43000000001012</c:v>
                </c:pt>
                <c:pt idx="2680">
                  <c:v>455.60000000001048</c:v>
                </c:pt>
                <c:pt idx="2681">
                  <c:v>455.77000000001033</c:v>
                </c:pt>
                <c:pt idx="2682">
                  <c:v>455.9400000000104</c:v>
                </c:pt>
                <c:pt idx="2683">
                  <c:v>456.11000000001042</c:v>
                </c:pt>
                <c:pt idx="2684">
                  <c:v>456.28000000001032</c:v>
                </c:pt>
                <c:pt idx="2685">
                  <c:v>456.45000000001039</c:v>
                </c:pt>
                <c:pt idx="2686">
                  <c:v>456.62000000001052</c:v>
                </c:pt>
                <c:pt idx="2687">
                  <c:v>456.79000000001042</c:v>
                </c:pt>
                <c:pt idx="2688">
                  <c:v>456.9600000000105</c:v>
                </c:pt>
                <c:pt idx="2689">
                  <c:v>457.13000000001051</c:v>
                </c:pt>
                <c:pt idx="2690">
                  <c:v>457.30000000001058</c:v>
                </c:pt>
                <c:pt idx="2691">
                  <c:v>457.47000000001049</c:v>
                </c:pt>
                <c:pt idx="2692">
                  <c:v>457.64000000001062</c:v>
                </c:pt>
                <c:pt idx="2693">
                  <c:v>457.81000000001058</c:v>
                </c:pt>
                <c:pt idx="2694">
                  <c:v>457.98000000001059</c:v>
                </c:pt>
                <c:pt idx="2695">
                  <c:v>458.15000000001061</c:v>
                </c:pt>
                <c:pt idx="2696">
                  <c:v>458.32000000001062</c:v>
                </c:pt>
                <c:pt idx="2697">
                  <c:v>458.49000000001053</c:v>
                </c:pt>
                <c:pt idx="2698">
                  <c:v>458.66000000001071</c:v>
                </c:pt>
                <c:pt idx="2699">
                  <c:v>458.83000000001073</c:v>
                </c:pt>
                <c:pt idx="2700">
                  <c:v>459.00000000001069</c:v>
                </c:pt>
                <c:pt idx="2701">
                  <c:v>459.1700000000107</c:v>
                </c:pt>
                <c:pt idx="2702">
                  <c:v>459.34000000001072</c:v>
                </c:pt>
                <c:pt idx="2703">
                  <c:v>459.51000000001068</c:v>
                </c:pt>
                <c:pt idx="2704">
                  <c:v>459.68000000001081</c:v>
                </c:pt>
                <c:pt idx="2705">
                  <c:v>459.85000000001082</c:v>
                </c:pt>
                <c:pt idx="2706">
                  <c:v>460.02000000001073</c:v>
                </c:pt>
                <c:pt idx="2707">
                  <c:v>460.1900000000108</c:v>
                </c:pt>
                <c:pt idx="2708">
                  <c:v>460.36000000001081</c:v>
                </c:pt>
                <c:pt idx="2709">
                  <c:v>460.53000000001072</c:v>
                </c:pt>
                <c:pt idx="2710">
                  <c:v>460.70000000001079</c:v>
                </c:pt>
                <c:pt idx="2711">
                  <c:v>460.87000000001098</c:v>
                </c:pt>
                <c:pt idx="2712">
                  <c:v>461.04000000001099</c:v>
                </c:pt>
                <c:pt idx="2713">
                  <c:v>461.21000000001089</c:v>
                </c:pt>
                <c:pt idx="2714">
                  <c:v>461.38000000001102</c:v>
                </c:pt>
                <c:pt idx="2715">
                  <c:v>461.55000000001098</c:v>
                </c:pt>
                <c:pt idx="2716">
                  <c:v>461.72000000001083</c:v>
                </c:pt>
                <c:pt idx="2717">
                  <c:v>461.89000000001101</c:v>
                </c:pt>
                <c:pt idx="2718">
                  <c:v>462.06000000001097</c:v>
                </c:pt>
                <c:pt idx="2719">
                  <c:v>462.23000000001099</c:v>
                </c:pt>
                <c:pt idx="2720">
                  <c:v>462.400000000011</c:v>
                </c:pt>
                <c:pt idx="2721">
                  <c:v>462.57000000001102</c:v>
                </c:pt>
                <c:pt idx="2722">
                  <c:v>462.74000000001109</c:v>
                </c:pt>
                <c:pt idx="2723">
                  <c:v>462.91000000001111</c:v>
                </c:pt>
                <c:pt idx="2724">
                  <c:v>463.08000000001118</c:v>
                </c:pt>
                <c:pt idx="2725">
                  <c:v>463.25000000001108</c:v>
                </c:pt>
                <c:pt idx="2726">
                  <c:v>463.4200000000111</c:v>
                </c:pt>
                <c:pt idx="2727">
                  <c:v>463.59000000001112</c:v>
                </c:pt>
                <c:pt idx="2728">
                  <c:v>463.76000000001119</c:v>
                </c:pt>
                <c:pt idx="2729">
                  <c:v>463.93000000001109</c:v>
                </c:pt>
                <c:pt idx="2730">
                  <c:v>464.10000000001122</c:v>
                </c:pt>
                <c:pt idx="2731">
                  <c:v>464.27000000001118</c:v>
                </c:pt>
                <c:pt idx="2732">
                  <c:v>464.4400000000112</c:v>
                </c:pt>
                <c:pt idx="2733">
                  <c:v>464.61000000001121</c:v>
                </c:pt>
                <c:pt idx="2734">
                  <c:v>464.78000000001128</c:v>
                </c:pt>
                <c:pt idx="2735">
                  <c:v>464.9500000000113</c:v>
                </c:pt>
                <c:pt idx="2736">
                  <c:v>465.12000000001132</c:v>
                </c:pt>
                <c:pt idx="2737">
                  <c:v>465.29000000001128</c:v>
                </c:pt>
                <c:pt idx="2738">
                  <c:v>465.46000000001129</c:v>
                </c:pt>
                <c:pt idx="2739">
                  <c:v>465.63000000001131</c:v>
                </c:pt>
                <c:pt idx="2740">
                  <c:v>465.80000000001132</c:v>
                </c:pt>
                <c:pt idx="2741">
                  <c:v>465.97000000001128</c:v>
                </c:pt>
                <c:pt idx="2742">
                  <c:v>466.14000000001141</c:v>
                </c:pt>
                <c:pt idx="2743">
                  <c:v>466.31000000001148</c:v>
                </c:pt>
                <c:pt idx="2744">
                  <c:v>466.48000000001139</c:v>
                </c:pt>
                <c:pt idx="2745">
                  <c:v>466.6500000000114</c:v>
                </c:pt>
                <c:pt idx="2746">
                  <c:v>466.82000000001142</c:v>
                </c:pt>
                <c:pt idx="2747">
                  <c:v>466.99000000001132</c:v>
                </c:pt>
                <c:pt idx="2748">
                  <c:v>467.16000000001151</c:v>
                </c:pt>
                <c:pt idx="2749">
                  <c:v>467.33000000001152</c:v>
                </c:pt>
                <c:pt idx="2750">
                  <c:v>467.50000000001148</c:v>
                </c:pt>
                <c:pt idx="2751">
                  <c:v>467.6700000000115</c:v>
                </c:pt>
                <c:pt idx="2752">
                  <c:v>467.84000000001151</c:v>
                </c:pt>
                <c:pt idx="2753">
                  <c:v>468.01000000001159</c:v>
                </c:pt>
                <c:pt idx="2754">
                  <c:v>468.1800000000116</c:v>
                </c:pt>
                <c:pt idx="2755">
                  <c:v>468.35000000001162</c:v>
                </c:pt>
                <c:pt idx="2756">
                  <c:v>468.52000000001158</c:v>
                </c:pt>
                <c:pt idx="2757">
                  <c:v>468.69000000001159</c:v>
                </c:pt>
                <c:pt idx="2758">
                  <c:v>468.86000000001161</c:v>
                </c:pt>
                <c:pt idx="2759">
                  <c:v>469.03000000001168</c:v>
                </c:pt>
                <c:pt idx="2760">
                  <c:v>469.2000000000117</c:v>
                </c:pt>
                <c:pt idx="2761">
                  <c:v>469.37000000001171</c:v>
                </c:pt>
                <c:pt idx="2762">
                  <c:v>469.54000000001167</c:v>
                </c:pt>
                <c:pt idx="2763">
                  <c:v>469.71000000001169</c:v>
                </c:pt>
                <c:pt idx="2764">
                  <c:v>469.88000000001171</c:v>
                </c:pt>
                <c:pt idx="2765">
                  <c:v>470.05000000001172</c:v>
                </c:pt>
                <c:pt idx="2766">
                  <c:v>470.22000000001168</c:v>
                </c:pt>
                <c:pt idx="2767">
                  <c:v>470.39000000001181</c:v>
                </c:pt>
                <c:pt idx="2768">
                  <c:v>470.560000000012</c:v>
                </c:pt>
                <c:pt idx="2769">
                  <c:v>470.73000000001173</c:v>
                </c:pt>
                <c:pt idx="2770">
                  <c:v>470.9000000000118</c:v>
                </c:pt>
                <c:pt idx="2771">
                  <c:v>471.07000000001182</c:v>
                </c:pt>
                <c:pt idx="2772">
                  <c:v>471.240000000012</c:v>
                </c:pt>
                <c:pt idx="2773">
                  <c:v>471.41000000001179</c:v>
                </c:pt>
                <c:pt idx="2774">
                  <c:v>471.58000000001198</c:v>
                </c:pt>
                <c:pt idx="2775">
                  <c:v>471.75000000001211</c:v>
                </c:pt>
                <c:pt idx="2776">
                  <c:v>471.9200000000119</c:v>
                </c:pt>
                <c:pt idx="2777">
                  <c:v>472.09000000001203</c:v>
                </c:pt>
                <c:pt idx="2778">
                  <c:v>472.26000000001198</c:v>
                </c:pt>
                <c:pt idx="2779">
                  <c:v>472.43000000001189</c:v>
                </c:pt>
                <c:pt idx="2780">
                  <c:v>472.60000000001202</c:v>
                </c:pt>
                <c:pt idx="2781">
                  <c:v>472.77000000001198</c:v>
                </c:pt>
                <c:pt idx="2782">
                  <c:v>472.94000000001199</c:v>
                </c:pt>
                <c:pt idx="2783">
                  <c:v>473.11000000001201</c:v>
                </c:pt>
                <c:pt idx="2784">
                  <c:v>473.28000000001202</c:v>
                </c:pt>
                <c:pt idx="2785">
                  <c:v>473.45000000001198</c:v>
                </c:pt>
                <c:pt idx="2786">
                  <c:v>473.62000000001211</c:v>
                </c:pt>
                <c:pt idx="2787">
                  <c:v>473.79000000001201</c:v>
                </c:pt>
                <c:pt idx="2788">
                  <c:v>473.96000000001209</c:v>
                </c:pt>
                <c:pt idx="2789">
                  <c:v>474.1300000000121</c:v>
                </c:pt>
                <c:pt idx="2790">
                  <c:v>474.30000000001212</c:v>
                </c:pt>
                <c:pt idx="2791">
                  <c:v>474.47000000001202</c:v>
                </c:pt>
                <c:pt idx="2792">
                  <c:v>474.64000000001221</c:v>
                </c:pt>
                <c:pt idx="2793">
                  <c:v>474.81000000001222</c:v>
                </c:pt>
                <c:pt idx="2794">
                  <c:v>474.98000000001213</c:v>
                </c:pt>
                <c:pt idx="2795">
                  <c:v>475.1500000000122</c:v>
                </c:pt>
                <c:pt idx="2796">
                  <c:v>475.32000000001221</c:v>
                </c:pt>
                <c:pt idx="2797">
                  <c:v>475.49000000001212</c:v>
                </c:pt>
                <c:pt idx="2798">
                  <c:v>475.6600000000123</c:v>
                </c:pt>
                <c:pt idx="2799">
                  <c:v>475.83000000001232</c:v>
                </c:pt>
                <c:pt idx="2800">
                  <c:v>476.00000000001228</c:v>
                </c:pt>
                <c:pt idx="2801">
                  <c:v>476.17000000001241</c:v>
                </c:pt>
                <c:pt idx="2802">
                  <c:v>476.34000000001231</c:v>
                </c:pt>
                <c:pt idx="2803">
                  <c:v>476.51000000001233</c:v>
                </c:pt>
                <c:pt idx="2804">
                  <c:v>476.68000000001228</c:v>
                </c:pt>
                <c:pt idx="2805">
                  <c:v>476.85000000001241</c:v>
                </c:pt>
                <c:pt idx="2806">
                  <c:v>477.02000000001232</c:v>
                </c:pt>
                <c:pt idx="2807">
                  <c:v>477.19000000001239</c:v>
                </c:pt>
                <c:pt idx="2808">
                  <c:v>477.36000000001241</c:v>
                </c:pt>
                <c:pt idx="2809">
                  <c:v>477.53000000001242</c:v>
                </c:pt>
                <c:pt idx="2810">
                  <c:v>477.70000000001232</c:v>
                </c:pt>
                <c:pt idx="2811">
                  <c:v>477.87000000001251</c:v>
                </c:pt>
                <c:pt idx="2812">
                  <c:v>478.04000000001258</c:v>
                </c:pt>
                <c:pt idx="2813">
                  <c:v>478.21000000001249</c:v>
                </c:pt>
                <c:pt idx="2814">
                  <c:v>478.3800000000125</c:v>
                </c:pt>
                <c:pt idx="2815">
                  <c:v>478.55000000001252</c:v>
                </c:pt>
                <c:pt idx="2816">
                  <c:v>478.72000000001242</c:v>
                </c:pt>
                <c:pt idx="2817">
                  <c:v>478.89000000001249</c:v>
                </c:pt>
                <c:pt idx="2818">
                  <c:v>479.06000000001262</c:v>
                </c:pt>
                <c:pt idx="2819">
                  <c:v>479.23000000001252</c:v>
                </c:pt>
                <c:pt idx="2820">
                  <c:v>479.4000000000126</c:v>
                </c:pt>
                <c:pt idx="2821">
                  <c:v>479.57000000001261</c:v>
                </c:pt>
                <c:pt idx="2822">
                  <c:v>479.74000000001269</c:v>
                </c:pt>
                <c:pt idx="2823">
                  <c:v>479.91000000001259</c:v>
                </c:pt>
                <c:pt idx="2824">
                  <c:v>480.08000000001272</c:v>
                </c:pt>
                <c:pt idx="2825">
                  <c:v>480.25000000001268</c:v>
                </c:pt>
                <c:pt idx="2826">
                  <c:v>480.42000000001252</c:v>
                </c:pt>
                <c:pt idx="2827">
                  <c:v>480.59000000001271</c:v>
                </c:pt>
                <c:pt idx="2828">
                  <c:v>480.76000000001272</c:v>
                </c:pt>
                <c:pt idx="2829">
                  <c:v>480.93000000001263</c:v>
                </c:pt>
                <c:pt idx="2830">
                  <c:v>481.10000000001281</c:v>
                </c:pt>
                <c:pt idx="2831">
                  <c:v>481.27000000001271</c:v>
                </c:pt>
                <c:pt idx="2832">
                  <c:v>481.44000000001279</c:v>
                </c:pt>
                <c:pt idx="2833">
                  <c:v>481.6100000000128</c:v>
                </c:pt>
                <c:pt idx="2834">
                  <c:v>481.78000000001282</c:v>
                </c:pt>
                <c:pt idx="2835">
                  <c:v>481.95000000001272</c:v>
                </c:pt>
                <c:pt idx="2836">
                  <c:v>482.12000000001302</c:v>
                </c:pt>
                <c:pt idx="2837">
                  <c:v>482.29000000001281</c:v>
                </c:pt>
                <c:pt idx="2838">
                  <c:v>482.46000000001283</c:v>
                </c:pt>
                <c:pt idx="2839">
                  <c:v>482.6300000000129</c:v>
                </c:pt>
                <c:pt idx="2840">
                  <c:v>482.80000000001297</c:v>
                </c:pt>
                <c:pt idx="2841">
                  <c:v>482.97000000001282</c:v>
                </c:pt>
                <c:pt idx="2842">
                  <c:v>483.140000000013</c:v>
                </c:pt>
                <c:pt idx="2843">
                  <c:v>483.31000000001302</c:v>
                </c:pt>
                <c:pt idx="2844">
                  <c:v>483.48000000001292</c:v>
                </c:pt>
                <c:pt idx="2845">
                  <c:v>483.65000000001299</c:v>
                </c:pt>
                <c:pt idx="2846">
                  <c:v>483.82000000001301</c:v>
                </c:pt>
                <c:pt idx="2847">
                  <c:v>483.99000000001303</c:v>
                </c:pt>
                <c:pt idx="2848">
                  <c:v>484.1600000000131</c:v>
                </c:pt>
                <c:pt idx="2849">
                  <c:v>484.33000000001311</c:v>
                </c:pt>
                <c:pt idx="2850">
                  <c:v>484.50000000001307</c:v>
                </c:pt>
                <c:pt idx="2851">
                  <c:v>484.67000000001309</c:v>
                </c:pt>
                <c:pt idx="2852">
                  <c:v>484.84000000001311</c:v>
                </c:pt>
                <c:pt idx="2853">
                  <c:v>485.01000000001312</c:v>
                </c:pt>
                <c:pt idx="2854">
                  <c:v>485.18000000001319</c:v>
                </c:pt>
                <c:pt idx="2855">
                  <c:v>485.35000000001321</c:v>
                </c:pt>
                <c:pt idx="2856">
                  <c:v>485.52000000001328</c:v>
                </c:pt>
                <c:pt idx="2857">
                  <c:v>485.69000000001319</c:v>
                </c:pt>
                <c:pt idx="2858">
                  <c:v>485.8600000000132</c:v>
                </c:pt>
                <c:pt idx="2859">
                  <c:v>486.03000000001322</c:v>
                </c:pt>
                <c:pt idx="2860">
                  <c:v>486.20000000001329</c:v>
                </c:pt>
                <c:pt idx="2861">
                  <c:v>486.37000000001331</c:v>
                </c:pt>
                <c:pt idx="2862">
                  <c:v>486.54000000001332</c:v>
                </c:pt>
                <c:pt idx="2863">
                  <c:v>486.71000000001328</c:v>
                </c:pt>
                <c:pt idx="2864">
                  <c:v>486.8800000000133</c:v>
                </c:pt>
                <c:pt idx="2865">
                  <c:v>487.05000000001331</c:v>
                </c:pt>
                <c:pt idx="2866">
                  <c:v>487.22000000001327</c:v>
                </c:pt>
                <c:pt idx="2867">
                  <c:v>487.39000000001329</c:v>
                </c:pt>
                <c:pt idx="2868">
                  <c:v>487.56000000001342</c:v>
                </c:pt>
                <c:pt idx="2869">
                  <c:v>487.73000000001332</c:v>
                </c:pt>
                <c:pt idx="2870">
                  <c:v>487.90000000001339</c:v>
                </c:pt>
                <c:pt idx="2871">
                  <c:v>488.07000000001341</c:v>
                </c:pt>
                <c:pt idx="2872">
                  <c:v>488.24000000001342</c:v>
                </c:pt>
                <c:pt idx="2873">
                  <c:v>488.41000000001333</c:v>
                </c:pt>
                <c:pt idx="2874">
                  <c:v>488.58000000001351</c:v>
                </c:pt>
                <c:pt idx="2875">
                  <c:v>488.75000000001347</c:v>
                </c:pt>
                <c:pt idx="2876">
                  <c:v>488.92000000001349</c:v>
                </c:pt>
                <c:pt idx="2877">
                  <c:v>489.0900000000135</c:v>
                </c:pt>
                <c:pt idx="2878">
                  <c:v>489.26000000001352</c:v>
                </c:pt>
                <c:pt idx="2879">
                  <c:v>489.43000000001342</c:v>
                </c:pt>
                <c:pt idx="2880">
                  <c:v>489.60000000001361</c:v>
                </c:pt>
                <c:pt idx="2881">
                  <c:v>489.77000000001362</c:v>
                </c:pt>
                <c:pt idx="2882">
                  <c:v>489.94000000001358</c:v>
                </c:pt>
                <c:pt idx="2883">
                  <c:v>490.1100000000136</c:v>
                </c:pt>
                <c:pt idx="2884">
                  <c:v>490.28000000001362</c:v>
                </c:pt>
                <c:pt idx="2885">
                  <c:v>490.45000000001369</c:v>
                </c:pt>
                <c:pt idx="2886">
                  <c:v>490.6200000000137</c:v>
                </c:pt>
                <c:pt idx="2887">
                  <c:v>490.79000000001372</c:v>
                </c:pt>
                <c:pt idx="2888">
                  <c:v>490.96000000001368</c:v>
                </c:pt>
                <c:pt idx="2889">
                  <c:v>491.13000000001381</c:v>
                </c:pt>
                <c:pt idx="2890">
                  <c:v>491.30000000001371</c:v>
                </c:pt>
                <c:pt idx="2891">
                  <c:v>491.47000000001373</c:v>
                </c:pt>
                <c:pt idx="2892">
                  <c:v>491.6400000000138</c:v>
                </c:pt>
                <c:pt idx="2893">
                  <c:v>491.81000000001382</c:v>
                </c:pt>
                <c:pt idx="2894">
                  <c:v>491.98000000001372</c:v>
                </c:pt>
                <c:pt idx="2895">
                  <c:v>492.15000000001379</c:v>
                </c:pt>
                <c:pt idx="2896">
                  <c:v>492.32000000001381</c:v>
                </c:pt>
                <c:pt idx="2897">
                  <c:v>492.49000000001382</c:v>
                </c:pt>
                <c:pt idx="2898">
                  <c:v>492.66000000001401</c:v>
                </c:pt>
                <c:pt idx="2899">
                  <c:v>492.83000000001402</c:v>
                </c:pt>
                <c:pt idx="2900">
                  <c:v>493.00000000001398</c:v>
                </c:pt>
                <c:pt idx="2901">
                  <c:v>493.170000000014</c:v>
                </c:pt>
                <c:pt idx="2902">
                  <c:v>493.34000000001402</c:v>
                </c:pt>
                <c:pt idx="2903">
                  <c:v>493.51000000001397</c:v>
                </c:pt>
                <c:pt idx="2904">
                  <c:v>493.68000000001399</c:v>
                </c:pt>
                <c:pt idx="2905">
                  <c:v>493.85000000001401</c:v>
                </c:pt>
                <c:pt idx="2906">
                  <c:v>494.02000000001402</c:v>
                </c:pt>
                <c:pt idx="2907">
                  <c:v>494.19000000001398</c:v>
                </c:pt>
                <c:pt idx="2908">
                  <c:v>494.360000000014</c:v>
                </c:pt>
                <c:pt idx="2909">
                  <c:v>494.53000000001401</c:v>
                </c:pt>
                <c:pt idx="2910">
                  <c:v>494.70000000001397</c:v>
                </c:pt>
                <c:pt idx="2911">
                  <c:v>494.87000000001399</c:v>
                </c:pt>
                <c:pt idx="2912">
                  <c:v>495.04000000001412</c:v>
                </c:pt>
                <c:pt idx="2913">
                  <c:v>495.21000000001402</c:v>
                </c:pt>
                <c:pt idx="2914">
                  <c:v>495.38000000001409</c:v>
                </c:pt>
                <c:pt idx="2915">
                  <c:v>495.55000000001411</c:v>
                </c:pt>
                <c:pt idx="2916">
                  <c:v>495.72000000001412</c:v>
                </c:pt>
                <c:pt idx="2917">
                  <c:v>495.89000000001403</c:v>
                </c:pt>
                <c:pt idx="2918">
                  <c:v>496.06000000001421</c:v>
                </c:pt>
                <c:pt idx="2919">
                  <c:v>496.23000000001412</c:v>
                </c:pt>
                <c:pt idx="2920">
                  <c:v>496.40000000001419</c:v>
                </c:pt>
                <c:pt idx="2921">
                  <c:v>496.5700000000142</c:v>
                </c:pt>
                <c:pt idx="2922">
                  <c:v>496.74000000001422</c:v>
                </c:pt>
                <c:pt idx="2923">
                  <c:v>496.91000000001412</c:v>
                </c:pt>
                <c:pt idx="2924">
                  <c:v>497.08000000001431</c:v>
                </c:pt>
                <c:pt idx="2925">
                  <c:v>497.25000000001432</c:v>
                </c:pt>
                <c:pt idx="2926">
                  <c:v>497.42000000001423</c:v>
                </c:pt>
                <c:pt idx="2927">
                  <c:v>497.59000000001419</c:v>
                </c:pt>
                <c:pt idx="2928">
                  <c:v>497.76000000001432</c:v>
                </c:pt>
                <c:pt idx="2929">
                  <c:v>497.93000000001422</c:v>
                </c:pt>
                <c:pt idx="2930">
                  <c:v>498.10000000001429</c:v>
                </c:pt>
                <c:pt idx="2931">
                  <c:v>498.27000000001419</c:v>
                </c:pt>
                <c:pt idx="2932">
                  <c:v>498.44000000001432</c:v>
                </c:pt>
                <c:pt idx="2933">
                  <c:v>498.6100000000144</c:v>
                </c:pt>
                <c:pt idx="2934">
                  <c:v>498.78000000001441</c:v>
                </c:pt>
                <c:pt idx="2935">
                  <c:v>498.95000000001443</c:v>
                </c:pt>
                <c:pt idx="2936">
                  <c:v>499.12000000001439</c:v>
                </c:pt>
                <c:pt idx="2937">
                  <c:v>499.29000000001412</c:v>
                </c:pt>
                <c:pt idx="2938">
                  <c:v>499.46000000001442</c:v>
                </c:pt>
                <c:pt idx="2939">
                  <c:v>499.63000000001449</c:v>
                </c:pt>
                <c:pt idx="2940">
                  <c:v>499.80000000001451</c:v>
                </c:pt>
                <c:pt idx="2941">
                  <c:v>499.97000000001452</c:v>
                </c:pt>
              </c:numCache>
            </c:numRef>
          </c:xVal>
          <c:yVal>
            <c:numRef>
              <c:f>Data!$D$3:$D$2944</c:f>
              <c:numCache>
                <c:formatCode>General</c:formatCode>
                <c:ptCount val="2942"/>
                <c:pt idx="0">
                  <c:v>24.85</c:v>
                </c:pt>
                <c:pt idx="1">
                  <c:v>27.55</c:v>
                </c:pt>
                <c:pt idx="2">
                  <c:v>30.4</c:v>
                </c:pt>
                <c:pt idx="3">
                  <c:v>32.5</c:v>
                </c:pt>
                <c:pt idx="4">
                  <c:v>34.799999999999997</c:v>
                </c:pt>
                <c:pt idx="5">
                  <c:v>36.600000000000009</c:v>
                </c:pt>
                <c:pt idx="6">
                  <c:v>37.85</c:v>
                </c:pt>
                <c:pt idx="7">
                  <c:v>38.9</c:v>
                </c:pt>
                <c:pt idx="8">
                  <c:v>39.75</c:v>
                </c:pt>
                <c:pt idx="9">
                  <c:v>40.450000000000003</c:v>
                </c:pt>
                <c:pt idx="10">
                  <c:v>41.1</c:v>
                </c:pt>
                <c:pt idx="11">
                  <c:v>41.650000000000013</c:v>
                </c:pt>
                <c:pt idx="12">
                  <c:v>42.1</c:v>
                </c:pt>
                <c:pt idx="13">
                  <c:v>42.55</c:v>
                </c:pt>
                <c:pt idx="14">
                  <c:v>42.95</c:v>
                </c:pt>
                <c:pt idx="15">
                  <c:v>43.2</c:v>
                </c:pt>
                <c:pt idx="16">
                  <c:v>43.5</c:v>
                </c:pt>
                <c:pt idx="17">
                  <c:v>43.7</c:v>
                </c:pt>
                <c:pt idx="18">
                  <c:v>43.95</c:v>
                </c:pt>
                <c:pt idx="19">
                  <c:v>44.15</c:v>
                </c:pt>
                <c:pt idx="20">
                  <c:v>44.35</c:v>
                </c:pt>
                <c:pt idx="21">
                  <c:v>44.5</c:v>
                </c:pt>
                <c:pt idx="22">
                  <c:v>44.600000000000009</c:v>
                </c:pt>
                <c:pt idx="23">
                  <c:v>44.7</c:v>
                </c:pt>
                <c:pt idx="24">
                  <c:v>44.8</c:v>
                </c:pt>
                <c:pt idx="25">
                  <c:v>44.8</c:v>
                </c:pt>
                <c:pt idx="26">
                  <c:v>44.900000000000013</c:v>
                </c:pt>
                <c:pt idx="27">
                  <c:v>45</c:v>
                </c:pt>
                <c:pt idx="28">
                  <c:v>45</c:v>
                </c:pt>
                <c:pt idx="29">
                  <c:v>45.05</c:v>
                </c:pt>
                <c:pt idx="30">
                  <c:v>45.15</c:v>
                </c:pt>
                <c:pt idx="31">
                  <c:v>45.15</c:v>
                </c:pt>
                <c:pt idx="32">
                  <c:v>45.15</c:v>
                </c:pt>
                <c:pt idx="33">
                  <c:v>45.15</c:v>
                </c:pt>
                <c:pt idx="34">
                  <c:v>45.15</c:v>
                </c:pt>
                <c:pt idx="35">
                  <c:v>45.2</c:v>
                </c:pt>
                <c:pt idx="36">
                  <c:v>45.25</c:v>
                </c:pt>
                <c:pt idx="37">
                  <c:v>45.25</c:v>
                </c:pt>
                <c:pt idx="38">
                  <c:v>45.25</c:v>
                </c:pt>
                <c:pt idx="39">
                  <c:v>45.35</c:v>
                </c:pt>
                <c:pt idx="40">
                  <c:v>45.3</c:v>
                </c:pt>
                <c:pt idx="41">
                  <c:v>45.35</c:v>
                </c:pt>
                <c:pt idx="42">
                  <c:v>45.35</c:v>
                </c:pt>
                <c:pt idx="43">
                  <c:v>45.35</c:v>
                </c:pt>
                <c:pt idx="44">
                  <c:v>45.35</c:v>
                </c:pt>
                <c:pt idx="45">
                  <c:v>45.35</c:v>
                </c:pt>
                <c:pt idx="46">
                  <c:v>45.35</c:v>
                </c:pt>
                <c:pt idx="47">
                  <c:v>45.35</c:v>
                </c:pt>
                <c:pt idx="48">
                  <c:v>45.3</c:v>
                </c:pt>
                <c:pt idx="49">
                  <c:v>45.3</c:v>
                </c:pt>
                <c:pt idx="50">
                  <c:v>45.35</c:v>
                </c:pt>
                <c:pt idx="51">
                  <c:v>45.400000000000013</c:v>
                </c:pt>
                <c:pt idx="52">
                  <c:v>45.5</c:v>
                </c:pt>
                <c:pt idx="53">
                  <c:v>45.55</c:v>
                </c:pt>
                <c:pt idx="54">
                  <c:v>45.7</c:v>
                </c:pt>
                <c:pt idx="55">
                  <c:v>45.7</c:v>
                </c:pt>
                <c:pt idx="56">
                  <c:v>45.8</c:v>
                </c:pt>
                <c:pt idx="57">
                  <c:v>45.8</c:v>
                </c:pt>
                <c:pt idx="58">
                  <c:v>45.75</c:v>
                </c:pt>
                <c:pt idx="59">
                  <c:v>45.85</c:v>
                </c:pt>
                <c:pt idx="60">
                  <c:v>45.85</c:v>
                </c:pt>
                <c:pt idx="61">
                  <c:v>45.85</c:v>
                </c:pt>
                <c:pt idx="62">
                  <c:v>45.85</c:v>
                </c:pt>
                <c:pt idx="63">
                  <c:v>45.85</c:v>
                </c:pt>
                <c:pt idx="64">
                  <c:v>45.85</c:v>
                </c:pt>
                <c:pt idx="65">
                  <c:v>45.85</c:v>
                </c:pt>
                <c:pt idx="66">
                  <c:v>45.85</c:v>
                </c:pt>
                <c:pt idx="67">
                  <c:v>45.85</c:v>
                </c:pt>
                <c:pt idx="68">
                  <c:v>45.85</c:v>
                </c:pt>
                <c:pt idx="69">
                  <c:v>45.95</c:v>
                </c:pt>
                <c:pt idx="70">
                  <c:v>45.85</c:v>
                </c:pt>
                <c:pt idx="71">
                  <c:v>45.85</c:v>
                </c:pt>
                <c:pt idx="72">
                  <c:v>45.85</c:v>
                </c:pt>
                <c:pt idx="73">
                  <c:v>45.900000000000013</c:v>
                </c:pt>
                <c:pt idx="74">
                  <c:v>45.95</c:v>
                </c:pt>
                <c:pt idx="75">
                  <c:v>45.9</c:v>
                </c:pt>
                <c:pt idx="76">
                  <c:v>45.900000000000013</c:v>
                </c:pt>
                <c:pt idx="77">
                  <c:v>45.85</c:v>
                </c:pt>
                <c:pt idx="78">
                  <c:v>45.85</c:v>
                </c:pt>
                <c:pt idx="79">
                  <c:v>45.900000000000013</c:v>
                </c:pt>
                <c:pt idx="80">
                  <c:v>45.900000000000013</c:v>
                </c:pt>
                <c:pt idx="81">
                  <c:v>45.85</c:v>
                </c:pt>
                <c:pt idx="82">
                  <c:v>45.95</c:v>
                </c:pt>
                <c:pt idx="83">
                  <c:v>45.85</c:v>
                </c:pt>
                <c:pt idx="84">
                  <c:v>45.85</c:v>
                </c:pt>
                <c:pt idx="85">
                  <c:v>45.900000000000013</c:v>
                </c:pt>
                <c:pt idx="86">
                  <c:v>45.900000000000013</c:v>
                </c:pt>
                <c:pt idx="87">
                  <c:v>45.85</c:v>
                </c:pt>
                <c:pt idx="88">
                  <c:v>45.85</c:v>
                </c:pt>
                <c:pt idx="89">
                  <c:v>45.900000000000013</c:v>
                </c:pt>
                <c:pt idx="90">
                  <c:v>45.95</c:v>
                </c:pt>
                <c:pt idx="91">
                  <c:v>45.95</c:v>
                </c:pt>
                <c:pt idx="92">
                  <c:v>45.900000000000013</c:v>
                </c:pt>
                <c:pt idx="93">
                  <c:v>45.900000000000013</c:v>
                </c:pt>
                <c:pt idx="94">
                  <c:v>45.85</c:v>
                </c:pt>
                <c:pt idx="95">
                  <c:v>45.95</c:v>
                </c:pt>
                <c:pt idx="96">
                  <c:v>45.95</c:v>
                </c:pt>
                <c:pt idx="97">
                  <c:v>45.85</c:v>
                </c:pt>
                <c:pt idx="98">
                  <c:v>45.95</c:v>
                </c:pt>
                <c:pt idx="99">
                  <c:v>45.95</c:v>
                </c:pt>
                <c:pt idx="100">
                  <c:v>45.85</c:v>
                </c:pt>
                <c:pt idx="101">
                  <c:v>45.900000000000013</c:v>
                </c:pt>
                <c:pt idx="102">
                  <c:v>45.85</c:v>
                </c:pt>
                <c:pt idx="103">
                  <c:v>45.85</c:v>
                </c:pt>
                <c:pt idx="104">
                  <c:v>45.85</c:v>
                </c:pt>
                <c:pt idx="105">
                  <c:v>45.85</c:v>
                </c:pt>
                <c:pt idx="106">
                  <c:v>45.85</c:v>
                </c:pt>
                <c:pt idx="107">
                  <c:v>45.85</c:v>
                </c:pt>
                <c:pt idx="108">
                  <c:v>45.95</c:v>
                </c:pt>
                <c:pt idx="109">
                  <c:v>45.8</c:v>
                </c:pt>
                <c:pt idx="110">
                  <c:v>45.95</c:v>
                </c:pt>
                <c:pt idx="111">
                  <c:v>45.8</c:v>
                </c:pt>
                <c:pt idx="112">
                  <c:v>45.8</c:v>
                </c:pt>
                <c:pt idx="113">
                  <c:v>45.8</c:v>
                </c:pt>
                <c:pt idx="114">
                  <c:v>45.85</c:v>
                </c:pt>
                <c:pt idx="115">
                  <c:v>45.85</c:v>
                </c:pt>
                <c:pt idx="116">
                  <c:v>45.85</c:v>
                </c:pt>
                <c:pt idx="117">
                  <c:v>45.8</c:v>
                </c:pt>
                <c:pt idx="118">
                  <c:v>45.8</c:v>
                </c:pt>
                <c:pt idx="119">
                  <c:v>45.9</c:v>
                </c:pt>
                <c:pt idx="120">
                  <c:v>45.9</c:v>
                </c:pt>
                <c:pt idx="121">
                  <c:v>45.8</c:v>
                </c:pt>
                <c:pt idx="122">
                  <c:v>45.9</c:v>
                </c:pt>
                <c:pt idx="123">
                  <c:v>45.85</c:v>
                </c:pt>
                <c:pt idx="124">
                  <c:v>45.9</c:v>
                </c:pt>
                <c:pt idx="125">
                  <c:v>45.9</c:v>
                </c:pt>
                <c:pt idx="126">
                  <c:v>45.9</c:v>
                </c:pt>
                <c:pt idx="127">
                  <c:v>45.9</c:v>
                </c:pt>
                <c:pt idx="128">
                  <c:v>45.9</c:v>
                </c:pt>
                <c:pt idx="129">
                  <c:v>45.85</c:v>
                </c:pt>
                <c:pt idx="130">
                  <c:v>45.9</c:v>
                </c:pt>
                <c:pt idx="131">
                  <c:v>45.95</c:v>
                </c:pt>
                <c:pt idx="132">
                  <c:v>45.9</c:v>
                </c:pt>
                <c:pt idx="133">
                  <c:v>45.9</c:v>
                </c:pt>
                <c:pt idx="134">
                  <c:v>45.9</c:v>
                </c:pt>
                <c:pt idx="135">
                  <c:v>45.95</c:v>
                </c:pt>
                <c:pt idx="136">
                  <c:v>45.95</c:v>
                </c:pt>
                <c:pt idx="137">
                  <c:v>45.85</c:v>
                </c:pt>
                <c:pt idx="138">
                  <c:v>45.85</c:v>
                </c:pt>
                <c:pt idx="139">
                  <c:v>45.9</c:v>
                </c:pt>
                <c:pt idx="140">
                  <c:v>45.85</c:v>
                </c:pt>
                <c:pt idx="141">
                  <c:v>45.85</c:v>
                </c:pt>
                <c:pt idx="142">
                  <c:v>45.9</c:v>
                </c:pt>
                <c:pt idx="143">
                  <c:v>45.8</c:v>
                </c:pt>
                <c:pt idx="144">
                  <c:v>45.9</c:v>
                </c:pt>
                <c:pt idx="145">
                  <c:v>45.85</c:v>
                </c:pt>
                <c:pt idx="146">
                  <c:v>45.85</c:v>
                </c:pt>
                <c:pt idx="147">
                  <c:v>45.85</c:v>
                </c:pt>
                <c:pt idx="148">
                  <c:v>45.9</c:v>
                </c:pt>
                <c:pt idx="149">
                  <c:v>45.95</c:v>
                </c:pt>
                <c:pt idx="150">
                  <c:v>45.9</c:v>
                </c:pt>
                <c:pt idx="151">
                  <c:v>45.9</c:v>
                </c:pt>
                <c:pt idx="152">
                  <c:v>45.9</c:v>
                </c:pt>
                <c:pt idx="153">
                  <c:v>45.9</c:v>
                </c:pt>
                <c:pt idx="154">
                  <c:v>45.9</c:v>
                </c:pt>
                <c:pt idx="155">
                  <c:v>45.9</c:v>
                </c:pt>
                <c:pt idx="156">
                  <c:v>45.9</c:v>
                </c:pt>
                <c:pt idx="157">
                  <c:v>45.9</c:v>
                </c:pt>
                <c:pt idx="158">
                  <c:v>45.9</c:v>
                </c:pt>
                <c:pt idx="159">
                  <c:v>45.95</c:v>
                </c:pt>
                <c:pt idx="160">
                  <c:v>45.9</c:v>
                </c:pt>
                <c:pt idx="161">
                  <c:v>45.9</c:v>
                </c:pt>
                <c:pt idx="162">
                  <c:v>45.9</c:v>
                </c:pt>
                <c:pt idx="163">
                  <c:v>45.9</c:v>
                </c:pt>
                <c:pt idx="164">
                  <c:v>45.9</c:v>
                </c:pt>
                <c:pt idx="165">
                  <c:v>46</c:v>
                </c:pt>
                <c:pt idx="166">
                  <c:v>45.9</c:v>
                </c:pt>
                <c:pt idx="167">
                  <c:v>45.9</c:v>
                </c:pt>
                <c:pt idx="168">
                  <c:v>45.95</c:v>
                </c:pt>
                <c:pt idx="169">
                  <c:v>45.9</c:v>
                </c:pt>
                <c:pt idx="170">
                  <c:v>45.9</c:v>
                </c:pt>
                <c:pt idx="171">
                  <c:v>45.9</c:v>
                </c:pt>
                <c:pt idx="172">
                  <c:v>45.9</c:v>
                </c:pt>
                <c:pt idx="173">
                  <c:v>45.9</c:v>
                </c:pt>
                <c:pt idx="174">
                  <c:v>45.95</c:v>
                </c:pt>
                <c:pt idx="175">
                  <c:v>45.95</c:v>
                </c:pt>
                <c:pt idx="176">
                  <c:v>45.95</c:v>
                </c:pt>
                <c:pt idx="177">
                  <c:v>45.9</c:v>
                </c:pt>
                <c:pt idx="178">
                  <c:v>45.9</c:v>
                </c:pt>
                <c:pt idx="179">
                  <c:v>45.9</c:v>
                </c:pt>
                <c:pt idx="180">
                  <c:v>45.9</c:v>
                </c:pt>
                <c:pt idx="181">
                  <c:v>45.9</c:v>
                </c:pt>
                <c:pt idx="182">
                  <c:v>45.9</c:v>
                </c:pt>
                <c:pt idx="183">
                  <c:v>45.9</c:v>
                </c:pt>
                <c:pt idx="184">
                  <c:v>45.95</c:v>
                </c:pt>
                <c:pt idx="185">
                  <c:v>45.9</c:v>
                </c:pt>
                <c:pt idx="186">
                  <c:v>45.9</c:v>
                </c:pt>
                <c:pt idx="187">
                  <c:v>45.9</c:v>
                </c:pt>
                <c:pt idx="188">
                  <c:v>45.9</c:v>
                </c:pt>
                <c:pt idx="189">
                  <c:v>45.9</c:v>
                </c:pt>
                <c:pt idx="190">
                  <c:v>45.9</c:v>
                </c:pt>
                <c:pt idx="191">
                  <c:v>45.9</c:v>
                </c:pt>
                <c:pt idx="192">
                  <c:v>45.85</c:v>
                </c:pt>
                <c:pt idx="193">
                  <c:v>45.9</c:v>
                </c:pt>
                <c:pt idx="194">
                  <c:v>45.9</c:v>
                </c:pt>
                <c:pt idx="195">
                  <c:v>45.9</c:v>
                </c:pt>
                <c:pt idx="196">
                  <c:v>45.9</c:v>
                </c:pt>
                <c:pt idx="197">
                  <c:v>45.9</c:v>
                </c:pt>
                <c:pt idx="198">
                  <c:v>45.95</c:v>
                </c:pt>
                <c:pt idx="199">
                  <c:v>45.9</c:v>
                </c:pt>
                <c:pt idx="200">
                  <c:v>45.9</c:v>
                </c:pt>
                <c:pt idx="201">
                  <c:v>45.9</c:v>
                </c:pt>
                <c:pt idx="202">
                  <c:v>45.9</c:v>
                </c:pt>
                <c:pt idx="203">
                  <c:v>45.9</c:v>
                </c:pt>
                <c:pt idx="204">
                  <c:v>45.9</c:v>
                </c:pt>
                <c:pt idx="205">
                  <c:v>45.9</c:v>
                </c:pt>
                <c:pt idx="206">
                  <c:v>45.9</c:v>
                </c:pt>
                <c:pt idx="207">
                  <c:v>45.9</c:v>
                </c:pt>
                <c:pt idx="208">
                  <c:v>45.9</c:v>
                </c:pt>
                <c:pt idx="209">
                  <c:v>45.9</c:v>
                </c:pt>
                <c:pt idx="210">
                  <c:v>45.9</c:v>
                </c:pt>
                <c:pt idx="211">
                  <c:v>45.9</c:v>
                </c:pt>
                <c:pt idx="212">
                  <c:v>45.9</c:v>
                </c:pt>
                <c:pt idx="213">
                  <c:v>45.9</c:v>
                </c:pt>
                <c:pt idx="214">
                  <c:v>45.9</c:v>
                </c:pt>
                <c:pt idx="215">
                  <c:v>45.9</c:v>
                </c:pt>
                <c:pt idx="216">
                  <c:v>45.9</c:v>
                </c:pt>
                <c:pt idx="217">
                  <c:v>45.9</c:v>
                </c:pt>
                <c:pt idx="218">
                  <c:v>45.95</c:v>
                </c:pt>
                <c:pt idx="219">
                  <c:v>45.9</c:v>
                </c:pt>
                <c:pt idx="220">
                  <c:v>45.9</c:v>
                </c:pt>
                <c:pt idx="221">
                  <c:v>45.9</c:v>
                </c:pt>
                <c:pt idx="222">
                  <c:v>45.9</c:v>
                </c:pt>
                <c:pt idx="223">
                  <c:v>45.9</c:v>
                </c:pt>
                <c:pt idx="224">
                  <c:v>45.9</c:v>
                </c:pt>
                <c:pt idx="225">
                  <c:v>45.9</c:v>
                </c:pt>
                <c:pt idx="226">
                  <c:v>45.9</c:v>
                </c:pt>
                <c:pt idx="227">
                  <c:v>45.95</c:v>
                </c:pt>
                <c:pt idx="228">
                  <c:v>46</c:v>
                </c:pt>
                <c:pt idx="229">
                  <c:v>45.95</c:v>
                </c:pt>
                <c:pt idx="230">
                  <c:v>45.9</c:v>
                </c:pt>
                <c:pt idx="231">
                  <c:v>45.9</c:v>
                </c:pt>
                <c:pt idx="232">
                  <c:v>45.9</c:v>
                </c:pt>
                <c:pt idx="233">
                  <c:v>45.95</c:v>
                </c:pt>
                <c:pt idx="234">
                  <c:v>45.9</c:v>
                </c:pt>
                <c:pt idx="235">
                  <c:v>45.9</c:v>
                </c:pt>
                <c:pt idx="236">
                  <c:v>46</c:v>
                </c:pt>
                <c:pt idx="237">
                  <c:v>46</c:v>
                </c:pt>
                <c:pt idx="238">
                  <c:v>45.95</c:v>
                </c:pt>
                <c:pt idx="239">
                  <c:v>46</c:v>
                </c:pt>
                <c:pt idx="240">
                  <c:v>45.95</c:v>
                </c:pt>
                <c:pt idx="241">
                  <c:v>45.9</c:v>
                </c:pt>
                <c:pt idx="242">
                  <c:v>45.95</c:v>
                </c:pt>
                <c:pt idx="243">
                  <c:v>45.95</c:v>
                </c:pt>
                <c:pt idx="244">
                  <c:v>46</c:v>
                </c:pt>
                <c:pt idx="245">
                  <c:v>46</c:v>
                </c:pt>
                <c:pt idx="246">
                  <c:v>46</c:v>
                </c:pt>
                <c:pt idx="247">
                  <c:v>46</c:v>
                </c:pt>
                <c:pt idx="248">
                  <c:v>46</c:v>
                </c:pt>
                <c:pt idx="249">
                  <c:v>46</c:v>
                </c:pt>
                <c:pt idx="250">
                  <c:v>45.9</c:v>
                </c:pt>
                <c:pt idx="251">
                  <c:v>46</c:v>
                </c:pt>
                <c:pt idx="252">
                  <c:v>46</c:v>
                </c:pt>
                <c:pt idx="253">
                  <c:v>46.05</c:v>
                </c:pt>
                <c:pt idx="254">
                  <c:v>46.1</c:v>
                </c:pt>
                <c:pt idx="255">
                  <c:v>46</c:v>
                </c:pt>
                <c:pt idx="256">
                  <c:v>46.1</c:v>
                </c:pt>
                <c:pt idx="257">
                  <c:v>46.1</c:v>
                </c:pt>
                <c:pt idx="258">
                  <c:v>46.1</c:v>
                </c:pt>
                <c:pt idx="259">
                  <c:v>46.1</c:v>
                </c:pt>
                <c:pt idx="260">
                  <c:v>46.1</c:v>
                </c:pt>
                <c:pt idx="261">
                  <c:v>46.1</c:v>
                </c:pt>
                <c:pt idx="262">
                  <c:v>46.1</c:v>
                </c:pt>
                <c:pt idx="263">
                  <c:v>46.05</c:v>
                </c:pt>
                <c:pt idx="264">
                  <c:v>46.05</c:v>
                </c:pt>
                <c:pt idx="265">
                  <c:v>46.1</c:v>
                </c:pt>
                <c:pt idx="266">
                  <c:v>46.15</c:v>
                </c:pt>
                <c:pt idx="267">
                  <c:v>46.2</c:v>
                </c:pt>
                <c:pt idx="268">
                  <c:v>46.15</c:v>
                </c:pt>
                <c:pt idx="269">
                  <c:v>46.2</c:v>
                </c:pt>
                <c:pt idx="270">
                  <c:v>46.15</c:v>
                </c:pt>
                <c:pt idx="271">
                  <c:v>46.15</c:v>
                </c:pt>
                <c:pt idx="272">
                  <c:v>46.2</c:v>
                </c:pt>
                <c:pt idx="273">
                  <c:v>46.2</c:v>
                </c:pt>
                <c:pt idx="274">
                  <c:v>46.2</c:v>
                </c:pt>
                <c:pt idx="275">
                  <c:v>46.25</c:v>
                </c:pt>
                <c:pt idx="276">
                  <c:v>46.2</c:v>
                </c:pt>
                <c:pt idx="277">
                  <c:v>46.2</c:v>
                </c:pt>
                <c:pt idx="278">
                  <c:v>46.2</c:v>
                </c:pt>
                <c:pt idx="279">
                  <c:v>46.2</c:v>
                </c:pt>
                <c:pt idx="280">
                  <c:v>46.2</c:v>
                </c:pt>
                <c:pt idx="281">
                  <c:v>46.2</c:v>
                </c:pt>
                <c:pt idx="282">
                  <c:v>46.2</c:v>
                </c:pt>
                <c:pt idx="283">
                  <c:v>46.2</c:v>
                </c:pt>
                <c:pt idx="284">
                  <c:v>46.2</c:v>
                </c:pt>
                <c:pt idx="285">
                  <c:v>46.25</c:v>
                </c:pt>
                <c:pt idx="286">
                  <c:v>46.25</c:v>
                </c:pt>
                <c:pt idx="287">
                  <c:v>46.2</c:v>
                </c:pt>
                <c:pt idx="288">
                  <c:v>46.3</c:v>
                </c:pt>
                <c:pt idx="289">
                  <c:v>46.3</c:v>
                </c:pt>
                <c:pt idx="290">
                  <c:v>46.3</c:v>
                </c:pt>
                <c:pt idx="291">
                  <c:v>46.3</c:v>
                </c:pt>
                <c:pt idx="292">
                  <c:v>46.25</c:v>
                </c:pt>
                <c:pt idx="293">
                  <c:v>46.25</c:v>
                </c:pt>
                <c:pt idx="294">
                  <c:v>46.25</c:v>
                </c:pt>
                <c:pt idx="295">
                  <c:v>46.25</c:v>
                </c:pt>
                <c:pt idx="296">
                  <c:v>46.3</c:v>
                </c:pt>
                <c:pt idx="297">
                  <c:v>46.2</c:v>
                </c:pt>
                <c:pt idx="298">
                  <c:v>46.2</c:v>
                </c:pt>
                <c:pt idx="299">
                  <c:v>46.2</c:v>
                </c:pt>
                <c:pt idx="300">
                  <c:v>46.25</c:v>
                </c:pt>
                <c:pt idx="301">
                  <c:v>46.25</c:v>
                </c:pt>
                <c:pt idx="302">
                  <c:v>46.3</c:v>
                </c:pt>
                <c:pt idx="303">
                  <c:v>46.2</c:v>
                </c:pt>
                <c:pt idx="304">
                  <c:v>46.1</c:v>
                </c:pt>
                <c:pt idx="305">
                  <c:v>46.05</c:v>
                </c:pt>
                <c:pt idx="306">
                  <c:v>46.05</c:v>
                </c:pt>
                <c:pt idx="307">
                  <c:v>46</c:v>
                </c:pt>
                <c:pt idx="308">
                  <c:v>46</c:v>
                </c:pt>
                <c:pt idx="309">
                  <c:v>46</c:v>
                </c:pt>
                <c:pt idx="310">
                  <c:v>45.900000000000013</c:v>
                </c:pt>
                <c:pt idx="311">
                  <c:v>45.900000000000013</c:v>
                </c:pt>
                <c:pt idx="312">
                  <c:v>45.8</c:v>
                </c:pt>
                <c:pt idx="313">
                  <c:v>45.8</c:v>
                </c:pt>
                <c:pt idx="314">
                  <c:v>45.75</c:v>
                </c:pt>
                <c:pt idx="315">
                  <c:v>45.7</c:v>
                </c:pt>
                <c:pt idx="316">
                  <c:v>45.600000000000009</c:v>
                </c:pt>
                <c:pt idx="317">
                  <c:v>45.600000000000009</c:v>
                </c:pt>
                <c:pt idx="318">
                  <c:v>45.7</c:v>
                </c:pt>
                <c:pt idx="319">
                  <c:v>45.65</c:v>
                </c:pt>
                <c:pt idx="320">
                  <c:v>45.600000000000009</c:v>
                </c:pt>
                <c:pt idx="321">
                  <c:v>45.600000000000009</c:v>
                </c:pt>
                <c:pt idx="322">
                  <c:v>45.600000000000009</c:v>
                </c:pt>
                <c:pt idx="323">
                  <c:v>45.600000000000009</c:v>
                </c:pt>
                <c:pt idx="324">
                  <c:v>45.600000000000009</c:v>
                </c:pt>
                <c:pt idx="325">
                  <c:v>45.600000000000009</c:v>
                </c:pt>
                <c:pt idx="326">
                  <c:v>45.55</c:v>
                </c:pt>
                <c:pt idx="327">
                  <c:v>45.600000000000009</c:v>
                </c:pt>
                <c:pt idx="328">
                  <c:v>45.600000000000009</c:v>
                </c:pt>
                <c:pt idx="329">
                  <c:v>45.600000000000009</c:v>
                </c:pt>
                <c:pt idx="330">
                  <c:v>45.55</c:v>
                </c:pt>
                <c:pt idx="331">
                  <c:v>45.600000000000009</c:v>
                </c:pt>
                <c:pt idx="332">
                  <c:v>45.55</c:v>
                </c:pt>
                <c:pt idx="333">
                  <c:v>45.45</c:v>
                </c:pt>
                <c:pt idx="334">
                  <c:v>45.45</c:v>
                </c:pt>
                <c:pt idx="335">
                  <c:v>45.400000000000013</c:v>
                </c:pt>
                <c:pt idx="336">
                  <c:v>45.35</c:v>
                </c:pt>
                <c:pt idx="337">
                  <c:v>45.35</c:v>
                </c:pt>
                <c:pt idx="338">
                  <c:v>45.25</c:v>
                </c:pt>
                <c:pt idx="339">
                  <c:v>45.25</c:v>
                </c:pt>
                <c:pt idx="340">
                  <c:v>45.25</c:v>
                </c:pt>
                <c:pt idx="341">
                  <c:v>45.15</c:v>
                </c:pt>
                <c:pt idx="342">
                  <c:v>45.15</c:v>
                </c:pt>
                <c:pt idx="343">
                  <c:v>45.15</c:v>
                </c:pt>
                <c:pt idx="344">
                  <c:v>45.15</c:v>
                </c:pt>
                <c:pt idx="345">
                  <c:v>45.1</c:v>
                </c:pt>
                <c:pt idx="346">
                  <c:v>45.1</c:v>
                </c:pt>
                <c:pt idx="347">
                  <c:v>45.15</c:v>
                </c:pt>
                <c:pt idx="348">
                  <c:v>45.15</c:v>
                </c:pt>
                <c:pt idx="349">
                  <c:v>45.05</c:v>
                </c:pt>
                <c:pt idx="350">
                  <c:v>44.95</c:v>
                </c:pt>
                <c:pt idx="351">
                  <c:v>44.8</c:v>
                </c:pt>
                <c:pt idx="352">
                  <c:v>44.85</c:v>
                </c:pt>
                <c:pt idx="353">
                  <c:v>44.8</c:v>
                </c:pt>
                <c:pt idx="354">
                  <c:v>44.75</c:v>
                </c:pt>
                <c:pt idx="355">
                  <c:v>44.75</c:v>
                </c:pt>
                <c:pt idx="356">
                  <c:v>44.7</c:v>
                </c:pt>
                <c:pt idx="357">
                  <c:v>44.650000000000013</c:v>
                </c:pt>
                <c:pt idx="358">
                  <c:v>44.7</c:v>
                </c:pt>
                <c:pt idx="359">
                  <c:v>44.8</c:v>
                </c:pt>
                <c:pt idx="360">
                  <c:v>44.900000000000013</c:v>
                </c:pt>
                <c:pt idx="361">
                  <c:v>45.05</c:v>
                </c:pt>
                <c:pt idx="362">
                  <c:v>45.25</c:v>
                </c:pt>
                <c:pt idx="363">
                  <c:v>45.45</c:v>
                </c:pt>
                <c:pt idx="364">
                  <c:v>45.55</c:v>
                </c:pt>
                <c:pt idx="365">
                  <c:v>45.65</c:v>
                </c:pt>
                <c:pt idx="366">
                  <c:v>45.85</c:v>
                </c:pt>
                <c:pt idx="367">
                  <c:v>45.8</c:v>
                </c:pt>
                <c:pt idx="368">
                  <c:v>45.95</c:v>
                </c:pt>
                <c:pt idx="369">
                  <c:v>45.95</c:v>
                </c:pt>
                <c:pt idx="370">
                  <c:v>46.100000000000009</c:v>
                </c:pt>
                <c:pt idx="371">
                  <c:v>46.15</c:v>
                </c:pt>
                <c:pt idx="372">
                  <c:v>46.2</c:v>
                </c:pt>
                <c:pt idx="373">
                  <c:v>46.15</c:v>
                </c:pt>
                <c:pt idx="374">
                  <c:v>46.2</c:v>
                </c:pt>
                <c:pt idx="375">
                  <c:v>46.3</c:v>
                </c:pt>
                <c:pt idx="376">
                  <c:v>46.3</c:v>
                </c:pt>
                <c:pt idx="377">
                  <c:v>46.3</c:v>
                </c:pt>
                <c:pt idx="378">
                  <c:v>46.3</c:v>
                </c:pt>
                <c:pt idx="379">
                  <c:v>46.3</c:v>
                </c:pt>
                <c:pt idx="380">
                  <c:v>46.400000000000013</c:v>
                </c:pt>
                <c:pt idx="381">
                  <c:v>46.400000000000013</c:v>
                </c:pt>
                <c:pt idx="382">
                  <c:v>46.400000000000013</c:v>
                </c:pt>
                <c:pt idx="383">
                  <c:v>46.35</c:v>
                </c:pt>
                <c:pt idx="384">
                  <c:v>46.3</c:v>
                </c:pt>
                <c:pt idx="385">
                  <c:v>46.35</c:v>
                </c:pt>
                <c:pt idx="386">
                  <c:v>46.15</c:v>
                </c:pt>
                <c:pt idx="387">
                  <c:v>46.100000000000009</c:v>
                </c:pt>
                <c:pt idx="388">
                  <c:v>46</c:v>
                </c:pt>
                <c:pt idx="389">
                  <c:v>46.05</c:v>
                </c:pt>
                <c:pt idx="390">
                  <c:v>46.15</c:v>
                </c:pt>
                <c:pt idx="391">
                  <c:v>46.3</c:v>
                </c:pt>
                <c:pt idx="392">
                  <c:v>46.25</c:v>
                </c:pt>
                <c:pt idx="393">
                  <c:v>46.3</c:v>
                </c:pt>
                <c:pt idx="394">
                  <c:v>46.35</c:v>
                </c:pt>
                <c:pt idx="395">
                  <c:v>46.25</c:v>
                </c:pt>
                <c:pt idx="396">
                  <c:v>46.35</c:v>
                </c:pt>
                <c:pt idx="397">
                  <c:v>46.400000000000013</c:v>
                </c:pt>
                <c:pt idx="398">
                  <c:v>46.400000000000013</c:v>
                </c:pt>
                <c:pt idx="399">
                  <c:v>46.35</c:v>
                </c:pt>
                <c:pt idx="400">
                  <c:v>46.35</c:v>
                </c:pt>
                <c:pt idx="401">
                  <c:v>46.400000000000013</c:v>
                </c:pt>
                <c:pt idx="402">
                  <c:v>46.400000000000013</c:v>
                </c:pt>
                <c:pt idx="403">
                  <c:v>46.35</c:v>
                </c:pt>
                <c:pt idx="404">
                  <c:v>46.35</c:v>
                </c:pt>
                <c:pt idx="405">
                  <c:v>46.35</c:v>
                </c:pt>
                <c:pt idx="406">
                  <c:v>46.35</c:v>
                </c:pt>
                <c:pt idx="407">
                  <c:v>46.400000000000013</c:v>
                </c:pt>
                <c:pt idx="408">
                  <c:v>46.400000000000013</c:v>
                </c:pt>
                <c:pt idx="409">
                  <c:v>46.400000000000013</c:v>
                </c:pt>
                <c:pt idx="410">
                  <c:v>46.5</c:v>
                </c:pt>
                <c:pt idx="411">
                  <c:v>46.45</c:v>
                </c:pt>
                <c:pt idx="412">
                  <c:v>46.45</c:v>
                </c:pt>
                <c:pt idx="413">
                  <c:v>46.400000000000013</c:v>
                </c:pt>
                <c:pt idx="414">
                  <c:v>46.400000000000013</c:v>
                </c:pt>
                <c:pt idx="415">
                  <c:v>46.3</c:v>
                </c:pt>
                <c:pt idx="416">
                  <c:v>46.3</c:v>
                </c:pt>
                <c:pt idx="417">
                  <c:v>46.3</c:v>
                </c:pt>
                <c:pt idx="418">
                  <c:v>46.3</c:v>
                </c:pt>
                <c:pt idx="419">
                  <c:v>46.2</c:v>
                </c:pt>
                <c:pt idx="420">
                  <c:v>46.15</c:v>
                </c:pt>
                <c:pt idx="421">
                  <c:v>46</c:v>
                </c:pt>
                <c:pt idx="422">
                  <c:v>46</c:v>
                </c:pt>
                <c:pt idx="423">
                  <c:v>45.85</c:v>
                </c:pt>
                <c:pt idx="424">
                  <c:v>46</c:v>
                </c:pt>
                <c:pt idx="425">
                  <c:v>46</c:v>
                </c:pt>
                <c:pt idx="426">
                  <c:v>45.900000000000013</c:v>
                </c:pt>
                <c:pt idx="427">
                  <c:v>45.900000000000013</c:v>
                </c:pt>
                <c:pt idx="428">
                  <c:v>45.8</c:v>
                </c:pt>
                <c:pt idx="429">
                  <c:v>45.8</c:v>
                </c:pt>
                <c:pt idx="430">
                  <c:v>45.7</c:v>
                </c:pt>
                <c:pt idx="431">
                  <c:v>45.65</c:v>
                </c:pt>
                <c:pt idx="432">
                  <c:v>45.55</c:v>
                </c:pt>
                <c:pt idx="433">
                  <c:v>45.45</c:v>
                </c:pt>
                <c:pt idx="434">
                  <c:v>45.5</c:v>
                </c:pt>
                <c:pt idx="435">
                  <c:v>45.55</c:v>
                </c:pt>
                <c:pt idx="436">
                  <c:v>45.55</c:v>
                </c:pt>
                <c:pt idx="437">
                  <c:v>45.45</c:v>
                </c:pt>
                <c:pt idx="438">
                  <c:v>45.55</c:v>
                </c:pt>
                <c:pt idx="439">
                  <c:v>45.65</c:v>
                </c:pt>
                <c:pt idx="440">
                  <c:v>45.65</c:v>
                </c:pt>
                <c:pt idx="441">
                  <c:v>45.55</c:v>
                </c:pt>
                <c:pt idx="442">
                  <c:v>45.55</c:v>
                </c:pt>
                <c:pt idx="443">
                  <c:v>45.600000000000009</c:v>
                </c:pt>
                <c:pt idx="444">
                  <c:v>45.8</c:v>
                </c:pt>
                <c:pt idx="445">
                  <c:v>45.900000000000013</c:v>
                </c:pt>
                <c:pt idx="446">
                  <c:v>45.900000000000013</c:v>
                </c:pt>
                <c:pt idx="447">
                  <c:v>46</c:v>
                </c:pt>
                <c:pt idx="448">
                  <c:v>46</c:v>
                </c:pt>
                <c:pt idx="449">
                  <c:v>46</c:v>
                </c:pt>
                <c:pt idx="450">
                  <c:v>46.05</c:v>
                </c:pt>
                <c:pt idx="451">
                  <c:v>46</c:v>
                </c:pt>
                <c:pt idx="452">
                  <c:v>45.85</c:v>
                </c:pt>
                <c:pt idx="453">
                  <c:v>45.75</c:v>
                </c:pt>
                <c:pt idx="454">
                  <c:v>45.65</c:v>
                </c:pt>
                <c:pt idx="455">
                  <c:v>45.5</c:v>
                </c:pt>
                <c:pt idx="456">
                  <c:v>45.6</c:v>
                </c:pt>
                <c:pt idx="457">
                  <c:v>45.5</c:v>
                </c:pt>
                <c:pt idx="458">
                  <c:v>45.5</c:v>
                </c:pt>
                <c:pt idx="459">
                  <c:v>45.6</c:v>
                </c:pt>
                <c:pt idx="460">
                  <c:v>45.6</c:v>
                </c:pt>
                <c:pt idx="461">
                  <c:v>45.600000000000009</c:v>
                </c:pt>
                <c:pt idx="462">
                  <c:v>45.8</c:v>
                </c:pt>
                <c:pt idx="463">
                  <c:v>45.9</c:v>
                </c:pt>
                <c:pt idx="464">
                  <c:v>45.8</c:v>
                </c:pt>
                <c:pt idx="465">
                  <c:v>45.650000000000013</c:v>
                </c:pt>
                <c:pt idx="466">
                  <c:v>45.650000000000013</c:v>
                </c:pt>
                <c:pt idx="467">
                  <c:v>45.55</c:v>
                </c:pt>
                <c:pt idx="468">
                  <c:v>45.4</c:v>
                </c:pt>
                <c:pt idx="469">
                  <c:v>45.35</c:v>
                </c:pt>
                <c:pt idx="470">
                  <c:v>45.3</c:v>
                </c:pt>
                <c:pt idx="471">
                  <c:v>45.3</c:v>
                </c:pt>
                <c:pt idx="472">
                  <c:v>45.2</c:v>
                </c:pt>
                <c:pt idx="473">
                  <c:v>45.1</c:v>
                </c:pt>
                <c:pt idx="474">
                  <c:v>45.150000000000013</c:v>
                </c:pt>
                <c:pt idx="475">
                  <c:v>45.05</c:v>
                </c:pt>
                <c:pt idx="476">
                  <c:v>45</c:v>
                </c:pt>
                <c:pt idx="477">
                  <c:v>45</c:v>
                </c:pt>
                <c:pt idx="478">
                  <c:v>45.150000000000013</c:v>
                </c:pt>
                <c:pt idx="479">
                  <c:v>45.25</c:v>
                </c:pt>
                <c:pt idx="480">
                  <c:v>45.25</c:v>
                </c:pt>
                <c:pt idx="481">
                  <c:v>45.25</c:v>
                </c:pt>
                <c:pt idx="482">
                  <c:v>45.25</c:v>
                </c:pt>
                <c:pt idx="483">
                  <c:v>45.1</c:v>
                </c:pt>
                <c:pt idx="484">
                  <c:v>45.1</c:v>
                </c:pt>
                <c:pt idx="485">
                  <c:v>45.1</c:v>
                </c:pt>
                <c:pt idx="486">
                  <c:v>45</c:v>
                </c:pt>
                <c:pt idx="487">
                  <c:v>45</c:v>
                </c:pt>
                <c:pt idx="488">
                  <c:v>45.2</c:v>
                </c:pt>
                <c:pt idx="489">
                  <c:v>45.4</c:v>
                </c:pt>
                <c:pt idx="490">
                  <c:v>45.45</c:v>
                </c:pt>
                <c:pt idx="491">
                  <c:v>45.55</c:v>
                </c:pt>
                <c:pt idx="492">
                  <c:v>45.6</c:v>
                </c:pt>
                <c:pt idx="493">
                  <c:v>45.55</c:v>
                </c:pt>
                <c:pt idx="494">
                  <c:v>45.45</c:v>
                </c:pt>
                <c:pt idx="495">
                  <c:v>45.35</c:v>
                </c:pt>
                <c:pt idx="496">
                  <c:v>45.3</c:v>
                </c:pt>
                <c:pt idx="497">
                  <c:v>45.25</c:v>
                </c:pt>
                <c:pt idx="498">
                  <c:v>45.150000000000013</c:v>
                </c:pt>
                <c:pt idx="499">
                  <c:v>45.150000000000013</c:v>
                </c:pt>
                <c:pt idx="500">
                  <c:v>45.2</c:v>
                </c:pt>
                <c:pt idx="501">
                  <c:v>45.2</c:v>
                </c:pt>
                <c:pt idx="502">
                  <c:v>45.25</c:v>
                </c:pt>
                <c:pt idx="503">
                  <c:v>45.35</c:v>
                </c:pt>
                <c:pt idx="504">
                  <c:v>45.45</c:v>
                </c:pt>
                <c:pt idx="505">
                  <c:v>45.45</c:v>
                </c:pt>
                <c:pt idx="506">
                  <c:v>45.45</c:v>
                </c:pt>
                <c:pt idx="507">
                  <c:v>45.4</c:v>
                </c:pt>
                <c:pt idx="508">
                  <c:v>45.3</c:v>
                </c:pt>
                <c:pt idx="509">
                  <c:v>45.3</c:v>
                </c:pt>
                <c:pt idx="510">
                  <c:v>45.25</c:v>
                </c:pt>
                <c:pt idx="511">
                  <c:v>45.35</c:v>
                </c:pt>
                <c:pt idx="512">
                  <c:v>45.4</c:v>
                </c:pt>
                <c:pt idx="513">
                  <c:v>45.45</c:v>
                </c:pt>
                <c:pt idx="514">
                  <c:v>45.5</c:v>
                </c:pt>
                <c:pt idx="515">
                  <c:v>45.6</c:v>
                </c:pt>
                <c:pt idx="516">
                  <c:v>45.6</c:v>
                </c:pt>
                <c:pt idx="517">
                  <c:v>45.75</c:v>
                </c:pt>
                <c:pt idx="518">
                  <c:v>45.8</c:v>
                </c:pt>
                <c:pt idx="519">
                  <c:v>45.9</c:v>
                </c:pt>
                <c:pt idx="520">
                  <c:v>45.95</c:v>
                </c:pt>
                <c:pt idx="521">
                  <c:v>46.1</c:v>
                </c:pt>
                <c:pt idx="522">
                  <c:v>46.3</c:v>
                </c:pt>
                <c:pt idx="523">
                  <c:v>46.150000000000013</c:v>
                </c:pt>
                <c:pt idx="524">
                  <c:v>46.05</c:v>
                </c:pt>
                <c:pt idx="525">
                  <c:v>46</c:v>
                </c:pt>
                <c:pt idx="526">
                  <c:v>46.1</c:v>
                </c:pt>
                <c:pt idx="527">
                  <c:v>46.05</c:v>
                </c:pt>
                <c:pt idx="528">
                  <c:v>46.05</c:v>
                </c:pt>
                <c:pt idx="529">
                  <c:v>46.2</c:v>
                </c:pt>
                <c:pt idx="530">
                  <c:v>46.3</c:v>
                </c:pt>
                <c:pt idx="531">
                  <c:v>46.2</c:v>
                </c:pt>
                <c:pt idx="532">
                  <c:v>46.15</c:v>
                </c:pt>
                <c:pt idx="533">
                  <c:v>46.2</c:v>
                </c:pt>
                <c:pt idx="534">
                  <c:v>46.15</c:v>
                </c:pt>
                <c:pt idx="535">
                  <c:v>46.25</c:v>
                </c:pt>
                <c:pt idx="536">
                  <c:v>46.35</c:v>
                </c:pt>
                <c:pt idx="537">
                  <c:v>46.4</c:v>
                </c:pt>
                <c:pt idx="538">
                  <c:v>46.4</c:v>
                </c:pt>
                <c:pt idx="539">
                  <c:v>46.4</c:v>
                </c:pt>
                <c:pt idx="540">
                  <c:v>46.25</c:v>
                </c:pt>
                <c:pt idx="541">
                  <c:v>46.05</c:v>
                </c:pt>
                <c:pt idx="542">
                  <c:v>46</c:v>
                </c:pt>
                <c:pt idx="543">
                  <c:v>45.85</c:v>
                </c:pt>
                <c:pt idx="544">
                  <c:v>46</c:v>
                </c:pt>
                <c:pt idx="545">
                  <c:v>46.05</c:v>
                </c:pt>
                <c:pt idx="546">
                  <c:v>46</c:v>
                </c:pt>
                <c:pt idx="547">
                  <c:v>45.9</c:v>
                </c:pt>
                <c:pt idx="548">
                  <c:v>46.05</c:v>
                </c:pt>
                <c:pt idx="549">
                  <c:v>45.85</c:v>
                </c:pt>
                <c:pt idx="550">
                  <c:v>45.7</c:v>
                </c:pt>
                <c:pt idx="551">
                  <c:v>45.5</c:v>
                </c:pt>
                <c:pt idx="552">
                  <c:v>45.35</c:v>
                </c:pt>
                <c:pt idx="553">
                  <c:v>45.2</c:v>
                </c:pt>
                <c:pt idx="554">
                  <c:v>45.05</c:v>
                </c:pt>
                <c:pt idx="555">
                  <c:v>45.1</c:v>
                </c:pt>
                <c:pt idx="556">
                  <c:v>45</c:v>
                </c:pt>
                <c:pt idx="557">
                  <c:v>44.85</c:v>
                </c:pt>
                <c:pt idx="558">
                  <c:v>44.8</c:v>
                </c:pt>
                <c:pt idx="559">
                  <c:v>44.95</c:v>
                </c:pt>
                <c:pt idx="560">
                  <c:v>44.95</c:v>
                </c:pt>
                <c:pt idx="561">
                  <c:v>45</c:v>
                </c:pt>
                <c:pt idx="562">
                  <c:v>45.100000000000009</c:v>
                </c:pt>
                <c:pt idx="563">
                  <c:v>45.15</c:v>
                </c:pt>
                <c:pt idx="564">
                  <c:v>45.100000000000009</c:v>
                </c:pt>
                <c:pt idx="565">
                  <c:v>44.95</c:v>
                </c:pt>
                <c:pt idx="566">
                  <c:v>44.8</c:v>
                </c:pt>
                <c:pt idx="567">
                  <c:v>44.6</c:v>
                </c:pt>
                <c:pt idx="568">
                  <c:v>44.45</c:v>
                </c:pt>
                <c:pt idx="569">
                  <c:v>44.4</c:v>
                </c:pt>
                <c:pt idx="570">
                  <c:v>44.35</c:v>
                </c:pt>
                <c:pt idx="571">
                  <c:v>44.2</c:v>
                </c:pt>
                <c:pt idx="572">
                  <c:v>44.1</c:v>
                </c:pt>
                <c:pt idx="573">
                  <c:v>44.1</c:v>
                </c:pt>
                <c:pt idx="574">
                  <c:v>44.25</c:v>
                </c:pt>
                <c:pt idx="575">
                  <c:v>44.3</c:v>
                </c:pt>
                <c:pt idx="576">
                  <c:v>44.4</c:v>
                </c:pt>
                <c:pt idx="577">
                  <c:v>44.55</c:v>
                </c:pt>
                <c:pt idx="578">
                  <c:v>44.75</c:v>
                </c:pt>
                <c:pt idx="579">
                  <c:v>44.8</c:v>
                </c:pt>
                <c:pt idx="580">
                  <c:v>44.8</c:v>
                </c:pt>
                <c:pt idx="581">
                  <c:v>44.8</c:v>
                </c:pt>
                <c:pt idx="582">
                  <c:v>44.8</c:v>
                </c:pt>
                <c:pt idx="583">
                  <c:v>44.75</c:v>
                </c:pt>
                <c:pt idx="584">
                  <c:v>44.75</c:v>
                </c:pt>
                <c:pt idx="585">
                  <c:v>44.7</c:v>
                </c:pt>
                <c:pt idx="586">
                  <c:v>44.6</c:v>
                </c:pt>
                <c:pt idx="587">
                  <c:v>44.55</c:v>
                </c:pt>
                <c:pt idx="588">
                  <c:v>44.5</c:v>
                </c:pt>
                <c:pt idx="589">
                  <c:v>44.4</c:v>
                </c:pt>
                <c:pt idx="590">
                  <c:v>44.35</c:v>
                </c:pt>
                <c:pt idx="591">
                  <c:v>44.25</c:v>
                </c:pt>
                <c:pt idx="592">
                  <c:v>44.2</c:v>
                </c:pt>
                <c:pt idx="593">
                  <c:v>44.150000000000013</c:v>
                </c:pt>
                <c:pt idx="594">
                  <c:v>44.1</c:v>
                </c:pt>
                <c:pt idx="595">
                  <c:v>44</c:v>
                </c:pt>
                <c:pt idx="596">
                  <c:v>44</c:v>
                </c:pt>
                <c:pt idx="597">
                  <c:v>44</c:v>
                </c:pt>
                <c:pt idx="598">
                  <c:v>44.1</c:v>
                </c:pt>
                <c:pt idx="599">
                  <c:v>44.3</c:v>
                </c:pt>
                <c:pt idx="600">
                  <c:v>44.3</c:v>
                </c:pt>
                <c:pt idx="601">
                  <c:v>44.35</c:v>
                </c:pt>
                <c:pt idx="602">
                  <c:v>44.400000000000013</c:v>
                </c:pt>
                <c:pt idx="603">
                  <c:v>44.5</c:v>
                </c:pt>
                <c:pt idx="604">
                  <c:v>44.600000000000009</c:v>
                </c:pt>
                <c:pt idx="605">
                  <c:v>44.8</c:v>
                </c:pt>
                <c:pt idx="606">
                  <c:v>44.900000000000013</c:v>
                </c:pt>
                <c:pt idx="607">
                  <c:v>45</c:v>
                </c:pt>
                <c:pt idx="608">
                  <c:v>45.2</c:v>
                </c:pt>
                <c:pt idx="609">
                  <c:v>45.25</c:v>
                </c:pt>
                <c:pt idx="610">
                  <c:v>45.2</c:v>
                </c:pt>
                <c:pt idx="611">
                  <c:v>45.150000000000013</c:v>
                </c:pt>
                <c:pt idx="612">
                  <c:v>45.1</c:v>
                </c:pt>
                <c:pt idx="613">
                  <c:v>45</c:v>
                </c:pt>
                <c:pt idx="614">
                  <c:v>44.9</c:v>
                </c:pt>
                <c:pt idx="615">
                  <c:v>44.75</c:v>
                </c:pt>
                <c:pt idx="616">
                  <c:v>44.55</c:v>
                </c:pt>
                <c:pt idx="617">
                  <c:v>44.5</c:v>
                </c:pt>
                <c:pt idx="618">
                  <c:v>44.4</c:v>
                </c:pt>
                <c:pt idx="619">
                  <c:v>44.3</c:v>
                </c:pt>
                <c:pt idx="620">
                  <c:v>44.3</c:v>
                </c:pt>
                <c:pt idx="621">
                  <c:v>44.2</c:v>
                </c:pt>
                <c:pt idx="622">
                  <c:v>44.15</c:v>
                </c:pt>
                <c:pt idx="623">
                  <c:v>44.2</c:v>
                </c:pt>
                <c:pt idx="624">
                  <c:v>44.100000000000009</c:v>
                </c:pt>
                <c:pt idx="625">
                  <c:v>44.25</c:v>
                </c:pt>
                <c:pt idx="626">
                  <c:v>44.2</c:v>
                </c:pt>
                <c:pt idx="627">
                  <c:v>44.15</c:v>
                </c:pt>
                <c:pt idx="628">
                  <c:v>44.15</c:v>
                </c:pt>
                <c:pt idx="629">
                  <c:v>44.25</c:v>
                </c:pt>
                <c:pt idx="630">
                  <c:v>44.35</c:v>
                </c:pt>
                <c:pt idx="631">
                  <c:v>44.25</c:v>
                </c:pt>
                <c:pt idx="632">
                  <c:v>44.15</c:v>
                </c:pt>
                <c:pt idx="633">
                  <c:v>44.100000000000009</c:v>
                </c:pt>
                <c:pt idx="634">
                  <c:v>43.95</c:v>
                </c:pt>
                <c:pt idx="635">
                  <c:v>43.95</c:v>
                </c:pt>
                <c:pt idx="636">
                  <c:v>43.95</c:v>
                </c:pt>
                <c:pt idx="637">
                  <c:v>43.900000000000013</c:v>
                </c:pt>
                <c:pt idx="638">
                  <c:v>43.95</c:v>
                </c:pt>
                <c:pt idx="639">
                  <c:v>43.900000000000013</c:v>
                </c:pt>
                <c:pt idx="640">
                  <c:v>43.85</c:v>
                </c:pt>
                <c:pt idx="641">
                  <c:v>43.85</c:v>
                </c:pt>
                <c:pt idx="642">
                  <c:v>43.75</c:v>
                </c:pt>
                <c:pt idx="643">
                  <c:v>43.7</c:v>
                </c:pt>
                <c:pt idx="644">
                  <c:v>43.600000000000009</c:v>
                </c:pt>
                <c:pt idx="645">
                  <c:v>43.600000000000009</c:v>
                </c:pt>
                <c:pt idx="646">
                  <c:v>43.600000000000009</c:v>
                </c:pt>
                <c:pt idx="647">
                  <c:v>43.65</c:v>
                </c:pt>
                <c:pt idx="648">
                  <c:v>43.65</c:v>
                </c:pt>
                <c:pt idx="649">
                  <c:v>43.7</c:v>
                </c:pt>
                <c:pt idx="650">
                  <c:v>43.85</c:v>
                </c:pt>
                <c:pt idx="651">
                  <c:v>43.95</c:v>
                </c:pt>
                <c:pt idx="652">
                  <c:v>43.95</c:v>
                </c:pt>
                <c:pt idx="653">
                  <c:v>43.95</c:v>
                </c:pt>
                <c:pt idx="654">
                  <c:v>44.05</c:v>
                </c:pt>
                <c:pt idx="655">
                  <c:v>44.2</c:v>
                </c:pt>
                <c:pt idx="656">
                  <c:v>44.25</c:v>
                </c:pt>
                <c:pt idx="657">
                  <c:v>44.45</c:v>
                </c:pt>
                <c:pt idx="658">
                  <c:v>44.5</c:v>
                </c:pt>
                <c:pt idx="659">
                  <c:v>44.5</c:v>
                </c:pt>
                <c:pt idx="660">
                  <c:v>44.45</c:v>
                </c:pt>
                <c:pt idx="661">
                  <c:v>44.55</c:v>
                </c:pt>
                <c:pt idx="662">
                  <c:v>44.65</c:v>
                </c:pt>
                <c:pt idx="663">
                  <c:v>44.75</c:v>
                </c:pt>
                <c:pt idx="664">
                  <c:v>44.75</c:v>
                </c:pt>
                <c:pt idx="665">
                  <c:v>44.75</c:v>
                </c:pt>
                <c:pt idx="666">
                  <c:v>44.75</c:v>
                </c:pt>
                <c:pt idx="667">
                  <c:v>44.8</c:v>
                </c:pt>
                <c:pt idx="668">
                  <c:v>44.8</c:v>
                </c:pt>
                <c:pt idx="669">
                  <c:v>44.8</c:v>
                </c:pt>
                <c:pt idx="670">
                  <c:v>44.65</c:v>
                </c:pt>
                <c:pt idx="671">
                  <c:v>44.45</c:v>
                </c:pt>
                <c:pt idx="672">
                  <c:v>44.400000000000013</c:v>
                </c:pt>
                <c:pt idx="673">
                  <c:v>44.45</c:v>
                </c:pt>
                <c:pt idx="674">
                  <c:v>44.400000000000013</c:v>
                </c:pt>
                <c:pt idx="675">
                  <c:v>44.25</c:v>
                </c:pt>
                <c:pt idx="676">
                  <c:v>44.3</c:v>
                </c:pt>
                <c:pt idx="677">
                  <c:v>44.35</c:v>
                </c:pt>
                <c:pt idx="678">
                  <c:v>44.400000000000013</c:v>
                </c:pt>
                <c:pt idx="679">
                  <c:v>44.35</c:v>
                </c:pt>
                <c:pt idx="680">
                  <c:v>44.3</c:v>
                </c:pt>
                <c:pt idx="681">
                  <c:v>44.3</c:v>
                </c:pt>
                <c:pt idx="682">
                  <c:v>44.25</c:v>
                </c:pt>
                <c:pt idx="683">
                  <c:v>44.25</c:v>
                </c:pt>
                <c:pt idx="684">
                  <c:v>44.25</c:v>
                </c:pt>
                <c:pt idx="685">
                  <c:v>44.25</c:v>
                </c:pt>
                <c:pt idx="686">
                  <c:v>44.25</c:v>
                </c:pt>
                <c:pt idx="687">
                  <c:v>44.25</c:v>
                </c:pt>
                <c:pt idx="688">
                  <c:v>44.25</c:v>
                </c:pt>
                <c:pt idx="689">
                  <c:v>44.400000000000013</c:v>
                </c:pt>
                <c:pt idx="690">
                  <c:v>44.45</c:v>
                </c:pt>
                <c:pt idx="691">
                  <c:v>44.600000000000009</c:v>
                </c:pt>
                <c:pt idx="692">
                  <c:v>44.75</c:v>
                </c:pt>
                <c:pt idx="693">
                  <c:v>44.95</c:v>
                </c:pt>
                <c:pt idx="694">
                  <c:v>45.100000000000009</c:v>
                </c:pt>
                <c:pt idx="695">
                  <c:v>45.2</c:v>
                </c:pt>
                <c:pt idx="696">
                  <c:v>45.3</c:v>
                </c:pt>
                <c:pt idx="697">
                  <c:v>45.45</c:v>
                </c:pt>
                <c:pt idx="698">
                  <c:v>45.600000000000009</c:v>
                </c:pt>
                <c:pt idx="699">
                  <c:v>45.65</c:v>
                </c:pt>
                <c:pt idx="700">
                  <c:v>45.650000000000013</c:v>
                </c:pt>
                <c:pt idx="701">
                  <c:v>45.55</c:v>
                </c:pt>
                <c:pt idx="702">
                  <c:v>45.45</c:v>
                </c:pt>
                <c:pt idx="703">
                  <c:v>45.5</c:v>
                </c:pt>
                <c:pt idx="704">
                  <c:v>45.4</c:v>
                </c:pt>
                <c:pt idx="705">
                  <c:v>45.3</c:v>
                </c:pt>
                <c:pt idx="706">
                  <c:v>45.4</c:v>
                </c:pt>
                <c:pt idx="707">
                  <c:v>45.4</c:v>
                </c:pt>
                <c:pt idx="708">
                  <c:v>45.4</c:v>
                </c:pt>
                <c:pt idx="709">
                  <c:v>45.35</c:v>
                </c:pt>
                <c:pt idx="710">
                  <c:v>45.25</c:v>
                </c:pt>
                <c:pt idx="711">
                  <c:v>45.15</c:v>
                </c:pt>
                <c:pt idx="712">
                  <c:v>45.1</c:v>
                </c:pt>
                <c:pt idx="713">
                  <c:v>45</c:v>
                </c:pt>
                <c:pt idx="714">
                  <c:v>45</c:v>
                </c:pt>
                <c:pt idx="715">
                  <c:v>44.95</c:v>
                </c:pt>
                <c:pt idx="716">
                  <c:v>44.9</c:v>
                </c:pt>
                <c:pt idx="717">
                  <c:v>45.05</c:v>
                </c:pt>
                <c:pt idx="718">
                  <c:v>45.05</c:v>
                </c:pt>
                <c:pt idx="719">
                  <c:v>45.15</c:v>
                </c:pt>
                <c:pt idx="720">
                  <c:v>45.05</c:v>
                </c:pt>
                <c:pt idx="721">
                  <c:v>45.150000000000013</c:v>
                </c:pt>
                <c:pt idx="722">
                  <c:v>45.150000000000013</c:v>
                </c:pt>
                <c:pt idx="723">
                  <c:v>45.1</c:v>
                </c:pt>
                <c:pt idx="724">
                  <c:v>45.1</c:v>
                </c:pt>
                <c:pt idx="725">
                  <c:v>44.95</c:v>
                </c:pt>
                <c:pt idx="726">
                  <c:v>45.1</c:v>
                </c:pt>
                <c:pt idx="727">
                  <c:v>45.1</c:v>
                </c:pt>
                <c:pt idx="728">
                  <c:v>45</c:v>
                </c:pt>
                <c:pt idx="729">
                  <c:v>44.95</c:v>
                </c:pt>
                <c:pt idx="730">
                  <c:v>45</c:v>
                </c:pt>
                <c:pt idx="731">
                  <c:v>45</c:v>
                </c:pt>
                <c:pt idx="732">
                  <c:v>44.9</c:v>
                </c:pt>
                <c:pt idx="733">
                  <c:v>44.75</c:v>
                </c:pt>
                <c:pt idx="734">
                  <c:v>44.75</c:v>
                </c:pt>
                <c:pt idx="735">
                  <c:v>44.85</c:v>
                </c:pt>
                <c:pt idx="736">
                  <c:v>44.85</c:v>
                </c:pt>
                <c:pt idx="737">
                  <c:v>44.9</c:v>
                </c:pt>
                <c:pt idx="738">
                  <c:v>45</c:v>
                </c:pt>
                <c:pt idx="739">
                  <c:v>44.95</c:v>
                </c:pt>
                <c:pt idx="740">
                  <c:v>45.05</c:v>
                </c:pt>
                <c:pt idx="741">
                  <c:v>45.1</c:v>
                </c:pt>
                <c:pt idx="742">
                  <c:v>45</c:v>
                </c:pt>
                <c:pt idx="743">
                  <c:v>45</c:v>
                </c:pt>
                <c:pt idx="744">
                  <c:v>44.95</c:v>
                </c:pt>
                <c:pt idx="745">
                  <c:v>44.95</c:v>
                </c:pt>
                <c:pt idx="746">
                  <c:v>44.95</c:v>
                </c:pt>
                <c:pt idx="747">
                  <c:v>44.85</c:v>
                </c:pt>
                <c:pt idx="748">
                  <c:v>44.85</c:v>
                </c:pt>
                <c:pt idx="749">
                  <c:v>44.9</c:v>
                </c:pt>
                <c:pt idx="750">
                  <c:v>44.85</c:v>
                </c:pt>
                <c:pt idx="751">
                  <c:v>44.75</c:v>
                </c:pt>
                <c:pt idx="752">
                  <c:v>44.75</c:v>
                </c:pt>
                <c:pt idx="753">
                  <c:v>44.7</c:v>
                </c:pt>
                <c:pt idx="754">
                  <c:v>44.7</c:v>
                </c:pt>
                <c:pt idx="755">
                  <c:v>44.7</c:v>
                </c:pt>
                <c:pt idx="756">
                  <c:v>44.650000000000013</c:v>
                </c:pt>
                <c:pt idx="757">
                  <c:v>44.650000000000013</c:v>
                </c:pt>
                <c:pt idx="758">
                  <c:v>44.7</c:v>
                </c:pt>
                <c:pt idx="759">
                  <c:v>44.7</c:v>
                </c:pt>
                <c:pt idx="760">
                  <c:v>44.7</c:v>
                </c:pt>
                <c:pt idx="761">
                  <c:v>44.8</c:v>
                </c:pt>
                <c:pt idx="762">
                  <c:v>44.85</c:v>
                </c:pt>
                <c:pt idx="763">
                  <c:v>44.85</c:v>
                </c:pt>
                <c:pt idx="764">
                  <c:v>44.9</c:v>
                </c:pt>
                <c:pt idx="765">
                  <c:v>45.1</c:v>
                </c:pt>
                <c:pt idx="766">
                  <c:v>45.25</c:v>
                </c:pt>
                <c:pt idx="767">
                  <c:v>45.150000000000013</c:v>
                </c:pt>
                <c:pt idx="768">
                  <c:v>45.1</c:v>
                </c:pt>
                <c:pt idx="769">
                  <c:v>45.100000000000009</c:v>
                </c:pt>
                <c:pt idx="770">
                  <c:v>44.9</c:v>
                </c:pt>
                <c:pt idx="771">
                  <c:v>44.9</c:v>
                </c:pt>
                <c:pt idx="772">
                  <c:v>44.8</c:v>
                </c:pt>
                <c:pt idx="773">
                  <c:v>44.85</c:v>
                </c:pt>
                <c:pt idx="774">
                  <c:v>44.7</c:v>
                </c:pt>
                <c:pt idx="775">
                  <c:v>44.7</c:v>
                </c:pt>
                <c:pt idx="776">
                  <c:v>44.75</c:v>
                </c:pt>
                <c:pt idx="777">
                  <c:v>44.75</c:v>
                </c:pt>
                <c:pt idx="778">
                  <c:v>44.85</c:v>
                </c:pt>
                <c:pt idx="779">
                  <c:v>44.900000000000013</c:v>
                </c:pt>
                <c:pt idx="780">
                  <c:v>44.900000000000013</c:v>
                </c:pt>
                <c:pt idx="781">
                  <c:v>45</c:v>
                </c:pt>
                <c:pt idx="782">
                  <c:v>44.95</c:v>
                </c:pt>
                <c:pt idx="783">
                  <c:v>44.95</c:v>
                </c:pt>
                <c:pt idx="784">
                  <c:v>45</c:v>
                </c:pt>
                <c:pt idx="785">
                  <c:v>45</c:v>
                </c:pt>
                <c:pt idx="786">
                  <c:v>44.95</c:v>
                </c:pt>
                <c:pt idx="787">
                  <c:v>44.95</c:v>
                </c:pt>
                <c:pt idx="788">
                  <c:v>44.85</c:v>
                </c:pt>
                <c:pt idx="789">
                  <c:v>44.8</c:v>
                </c:pt>
                <c:pt idx="790">
                  <c:v>44.85</c:v>
                </c:pt>
                <c:pt idx="791">
                  <c:v>44.9</c:v>
                </c:pt>
                <c:pt idx="792">
                  <c:v>44.85</c:v>
                </c:pt>
                <c:pt idx="793">
                  <c:v>44.7</c:v>
                </c:pt>
                <c:pt idx="794">
                  <c:v>44.650000000000013</c:v>
                </c:pt>
                <c:pt idx="795">
                  <c:v>44.7</c:v>
                </c:pt>
                <c:pt idx="796">
                  <c:v>44.7</c:v>
                </c:pt>
                <c:pt idx="797">
                  <c:v>44.8</c:v>
                </c:pt>
                <c:pt idx="798">
                  <c:v>44.9</c:v>
                </c:pt>
                <c:pt idx="799">
                  <c:v>44.9</c:v>
                </c:pt>
                <c:pt idx="800">
                  <c:v>45</c:v>
                </c:pt>
                <c:pt idx="801">
                  <c:v>45</c:v>
                </c:pt>
                <c:pt idx="802">
                  <c:v>44.9</c:v>
                </c:pt>
                <c:pt idx="803">
                  <c:v>44.9</c:v>
                </c:pt>
                <c:pt idx="804">
                  <c:v>44.85</c:v>
                </c:pt>
                <c:pt idx="805">
                  <c:v>44.95</c:v>
                </c:pt>
                <c:pt idx="806">
                  <c:v>45.2</c:v>
                </c:pt>
                <c:pt idx="807">
                  <c:v>45.25</c:v>
                </c:pt>
                <c:pt idx="808">
                  <c:v>45.2</c:v>
                </c:pt>
                <c:pt idx="809">
                  <c:v>45.25</c:v>
                </c:pt>
                <c:pt idx="810">
                  <c:v>45.25</c:v>
                </c:pt>
                <c:pt idx="811">
                  <c:v>45.3</c:v>
                </c:pt>
                <c:pt idx="812">
                  <c:v>45.3</c:v>
                </c:pt>
                <c:pt idx="813">
                  <c:v>45.3</c:v>
                </c:pt>
                <c:pt idx="814">
                  <c:v>45.2</c:v>
                </c:pt>
                <c:pt idx="815">
                  <c:v>45.15</c:v>
                </c:pt>
                <c:pt idx="816">
                  <c:v>45.15</c:v>
                </c:pt>
                <c:pt idx="817">
                  <c:v>45.05</c:v>
                </c:pt>
                <c:pt idx="818">
                  <c:v>45.05</c:v>
                </c:pt>
                <c:pt idx="819">
                  <c:v>45.05</c:v>
                </c:pt>
                <c:pt idx="820">
                  <c:v>45.100000000000009</c:v>
                </c:pt>
                <c:pt idx="821">
                  <c:v>45.100000000000009</c:v>
                </c:pt>
                <c:pt idx="822">
                  <c:v>45.2</c:v>
                </c:pt>
                <c:pt idx="823">
                  <c:v>45.2</c:v>
                </c:pt>
                <c:pt idx="824">
                  <c:v>45.2</c:v>
                </c:pt>
                <c:pt idx="825">
                  <c:v>45.100000000000009</c:v>
                </c:pt>
                <c:pt idx="826">
                  <c:v>45.100000000000009</c:v>
                </c:pt>
                <c:pt idx="827">
                  <c:v>45.100000000000009</c:v>
                </c:pt>
                <c:pt idx="828">
                  <c:v>45.15</c:v>
                </c:pt>
                <c:pt idx="829">
                  <c:v>45.15</c:v>
                </c:pt>
                <c:pt idx="830">
                  <c:v>45.100000000000009</c:v>
                </c:pt>
                <c:pt idx="831">
                  <c:v>45.2</c:v>
                </c:pt>
                <c:pt idx="832">
                  <c:v>45.2</c:v>
                </c:pt>
                <c:pt idx="833">
                  <c:v>45.2</c:v>
                </c:pt>
                <c:pt idx="834">
                  <c:v>45.05</c:v>
                </c:pt>
                <c:pt idx="835">
                  <c:v>45.100000000000009</c:v>
                </c:pt>
                <c:pt idx="836">
                  <c:v>45.100000000000009</c:v>
                </c:pt>
                <c:pt idx="837">
                  <c:v>45.2</c:v>
                </c:pt>
                <c:pt idx="838">
                  <c:v>45.2</c:v>
                </c:pt>
                <c:pt idx="839">
                  <c:v>45.3</c:v>
                </c:pt>
                <c:pt idx="840">
                  <c:v>45.3</c:v>
                </c:pt>
                <c:pt idx="841">
                  <c:v>45.3</c:v>
                </c:pt>
                <c:pt idx="842">
                  <c:v>45.35</c:v>
                </c:pt>
                <c:pt idx="843">
                  <c:v>45.15</c:v>
                </c:pt>
                <c:pt idx="844">
                  <c:v>45.15</c:v>
                </c:pt>
                <c:pt idx="845">
                  <c:v>45.15</c:v>
                </c:pt>
                <c:pt idx="846">
                  <c:v>45.1</c:v>
                </c:pt>
                <c:pt idx="847">
                  <c:v>45.1</c:v>
                </c:pt>
                <c:pt idx="848">
                  <c:v>45.15</c:v>
                </c:pt>
                <c:pt idx="849">
                  <c:v>45.15</c:v>
                </c:pt>
                <c:pt idx="850">
                  <c:v>45.15</c:v>
                </c:pt>
                <c:pt idx="851">
                  <c:v>45.15</c:v>
                </c:pt>
                <c:pt idx="852">
                  <c:v>45.05</c:v>
                </c:pt>
                <c:pt idx="853">
                  <c:v>45.2</c:v>
                </c:pt>
                <c:pt idx="854">
                  <c:v>45.05</c:v>
                </c:pt>
                <c:pt idx="855">
                  <c:v>45</c:v>
                </c:pt>
                <c:pt idx="856">
                  <c:v>45.05</c:v>
                </c:pt>
                <c:pt idx="857">
                  <c:v>45</c:v>
                </c:pt>
                <c:pt idx="858">
                  <c:v>45.100000000000009</c:v>
                </c:pt>
                <c:pt idx="859">
                  <c:v>45.15</c:v>
                </c:pt>
                <c:pt idx="860">
                  <c:v>45.100000000000009</c:v>
                </c:pt>
                <c:pt idx="861">
                  <c:v>45</c:v>
                </c:pt>
                <c:pt idx="862">
                  <c:v>45.05</c:v>
                </c:pt>
                <c:pt idx="863">
                  <c:v>44.95</c:v>
                </c:pt>
                <c:pt idx="864">
                  <c:v>45</c:v>
                </c:pt>
                <c:pt idx="865">
                  <c:v>44.95</c:v>
                </c:pt>
                <c:pt idx="866">
                  <c:v>44.95</c:v>
                </c:pt>
                <c:pt idx="867">
                  <c:v>44.95</c:v>
                </c:pt>
                <c:pt idx="868">
                  <c:v>44.9</c:v>
                </c:pt>
                <c:pt idx="869">
                  <c:v>44.95</c:v>
                </c:pt>
                <c:pt idx="870">
                  <c:v>44.95</c:v>
                </c:pt>
                <c:pt idx="871">
                  <c:v>44.95</c:v>
                </c:pt>
                <c:pt idx="872">
                  <c:v>44.95</c:v>
                </c:pt>
                <c:pt idx="873">
                  <c:v>44.95</c:v>
                </c:pt>
                <c:pt idx="874">
                  <c:v>44.95</c:v>
                </c:pt>
                <c:pt idx="875">
                  <c:v>44.95</c:v>
                </c:pt>
                <c:pt idx="876">
                  <c:v>44.95</c:v>
                </c:pt>
                <c:pt idx="877">
                  <c:v>45</c:v>
                </c:pt>
                <c:pt idx="878">
                  <c:v>45.05</c:v>
                </c:pt>
                <c:pt idx="879">
                  <c:v>45.05</c:v>
                </c:pt>
                <c:pt idx="880">
                  <c:v>44.95</c:v>
                </c:pt>
                <c:pt idx="881">
                  <c:v>44.95</c:v>
                </c:pt>
                <c:pt idx="882">
                  <c:v>44.95</c:v>
                </c:pt>
                <c:pt idx="883">
                  <c:v>45.05</c:v>
                </c:pt>
                <c:pt idx="884">
                  <c:v>45.05</c:v>
                </c:pt>
                <c:pt idx="885">
                  <c:v>45.100000000000009</c:v>
                </c:pt>
                <c:pt idx="886">
                  <c:v>45.1</c:v>
                </c:pt>
                <c:pt idx="887">
                  <c:v>45.05</c:v>
                </c:pt>
                <c:pt idx="888">
                  <c:v>45.1</c:v>
                </c:pt>
                <c:pt idx="889">
                  <c:v>44.95</c:v>
                </c:pt>
                <c:pt idx="890">
                  <c:v>44.9</c:v>
                </c:pt>
                <c:pt idx="891">
                  <c:v>44.9</c:v>
                </c:pt>
                <c:pt idx="892">
                  <c:v>44.9</c:v>
                </c:pt>
                <c:pt idx="893">
                  <c:v>44.9</c:v>
                </c:pt>
                <c:pt idx="894">
                  <c:v>44.9</c:v>
                </c:pt>
                <c:pt idx="895">
                  <c:v>44.95</c:v>
                </c:pt>
                <c:pt idx="896">
                  <c:v>45.05</c:v>
                </c:pt>
                <c:pt idx="897">
                  <c:v>45.2</c:v>
                </c:pt>
                <c:pt idx="898">
                  <c:v>45.15</c:v>
                </c:pt>
                <c:pt idx="899">
                  <c:v>45.15</c:v>
                </c:pt>
                <c:pt idx="900">
                  <c:v>45.2</c:v>
                </c:pt>
                <c:pt idx="901">
                  <c:v>45.2</c:v>
                </c:pt>
                <c:pt idx="902">
                  <c:v>45.3</c:v>
                </c:pt>
                <c:pt idx="903">
                  <c:v>45.35</c:v>
                </c:pt>
                <c:pt idx="904">
                  <c:v>45.3</c:v>
                </c:pt>
                <c:pt idx="905">
                  <c:v>45.25</c:v>
                </c:pt>
                <c:pt idx="906">
                  <c:v>45.15</c:v>
                </c:pt>
                <c:pt idx="907">
                  <c:v>45.2</c:v>
                </c:pt>
                <c:pt idx="908">
                  <c:v>45</c:v>
                </c:pt>
                <c:pt idx="909">
                  <c:v>45.05</c:v>
                </c:pt>
                <c:pt idx="910">
                  <c:v>45.15</c:v>
                </c:pt>
                <c:pt idx="911">
                  <c:v>45.100000000000009</c:v>
                </c:pt>
                <c:pt idx="912">
                  <c:v>45.100000000000009</c:v>
                </c:pt>
                <c:pt idx="913">
                  <c:v>45.2</c:v>
                </c:pt>
                <c:pt idx="914">
                  <c:v>45.100000000000009</c:v>
                </c:pt>
                <c:pt idx="915">
                  <c:v>45.05</c:v>
                </c:pt>
                <c:pt idx="916">
                  <c:v>45.05</c:v>
                </c:pt>
                <c:pt idx="917">
                  <c:v>45.05</c:v>
                </c:pt>
                <c:pt idx="918">
                  <c:v>45</c:v>
                </c:pt>
                <c:pt idx="919">
                  <c:v>45</c:v>
                </c:pt>
                <c:pt idx="920">
                  <c:v>45.05</c:v>
                </c:pt>
                <c:pt idx="921">
                  <c:v>45.100000000000009</c:v>
                </c:pt>
                <c:pt idx="922">
                  <c:v>45.15</c:v>
                </c:pt>
                <c:pt idx="923">
                  <c:v>45.2</c:v>
                </c:pt>
                <c:pt idx="924">
                  <c:v>45.2</c:v>
                </c:pt>
                <c:pt idx="925">
                  <c:v>45.2</c:v>
                </c:pt>
                <c:pt idx="926">
                  <c:v>45.3</c:v>
                </c:pt>
                <c:pt idx="927">
                  <c:v>45.5</c:v>
                </c:pt>
                <c:pt idx="928">
                  <c:v>45.55</c:v>
                </c:pt>
                <c:pt idx="929">
                  <c:v>45.65</c:v>
                </c:pt>
                <c:pt idx="930">
                  <c:v>45.7</c:v>
                </c:pt>
                <c:pt idx="931">
                  <c:v>45.8</c:v>
                </c:pt>
                <c:pt idx="932">
                  <c:v>45.900000000000013</c:v>
                </c:pt>
                <c:pt idx="933">
                  <c:v>45.8</c:v>
                </c:pt>
                <c:pt idx="934">
                  <c:v>45.75</c:v>
                </c:pt>
                <c:pt idx="935">
                  <c:v>45.65</c:v>
                </c:pt>
                <c:pt idx="936">
                  <c:v>45.55</c:v>
                </c:pt>
                <c:pt idx="937">
                  <c:v>45.45</c:v>
                </c:pt>
                <c:pt idx="938">
                  <c:v>45.400000000000013</c:v>
                </c:pt>
                <c:pt idx="939">
                  <c:v>45.35</c:v>
                </c:pt>
                <c:pt idx="940">
                  <c:v>45.35</c:v>
                </c:pt>
                <c:pt idx="941">
                  <c:v>45.3</c:v>
                </c:pt>
                <c:pt idx="942">
                  <c:v>45.3</c:v>
                </c:pt>
                <c:pt idx="943">
                  <c:v>45.3</c:v>
                </c:pt>
                <c:pt idx="944">
                  <c:v>45.3</c:v>
                </c:pt>
                <c:pt idx="945">
                  <c:v>45.25</c:v>
                </c:pt>
                <c:pt idx="946">
                  <c:v>45.25</c:v>
                </c:pt>
                <c:pt idx="947">
                  <c:v>45.400000000000013</c:v>
                </c:pt>
                <c:pt idx="948">
                  <c:v>45.25</c:v>
                </c:pt>
                <c:pt idx="949">
                  <c:v>45.2</c:v>
                </c:pt>
                <c:pt idx="950">
                  <c:v>45.2</c:v>
                </c:pt>
                <c:pt idx="951">
                  <c:v>45.400000000000013</c:v>
                </c:pt>
                <c:pt idx="952">
                  <c:v>45.65</c:v>
                </c:pt>
                <c:pt idx="953">
                  <c:v>45.85</c:v>
                </c:pt>
                <c:pt idx="954">
                  <c:v>46.05</c:v>
                </c:pt>
                <c:pt idx="955">
                  <c:v>45.900000000000013</c:v>
                </c:pt>
                <c:pt idx="956">
                  <c:v>45.85</c:v>
                </c:pt>
                <c:pt idx="957">
                  <c:v>45.85</c:v>
                </c:pt>
                <c:pt idx="958">
                  <c:v>45.8</c:v>
                </c:pt>
                <c:pt idx="959">
                  <c:v>45.75</c:v>
                </c:pt>
                <c:pt idx="960">
                  <c:v>45.65</c:v>
                </c:pt>
                <c:pt idx="961">
                  <c:v>45.55</c:v>
                </c:pt>
                <c:pt idx="962">
                  <c:v>45.45</c:v>
                </c:pt>
                <c:pt idx="963">
                  <c:v>45.35</c:v>
                </c:pt>
                <c:pt idx="964">
                  <c:v>45.5</c:v>
                </c:pt>
                <c:pt idx="965">
                  <c:v>45.7</c:v>
                </c:pt>
                <c:pt idx="966">
                  <c:v>45.55</c:v>
                </c:pt>
                <c:pt idx="967">
                  <c:v>45.6</c:v>
                </c:pt>
                <c:pt idx="968">
                  <c:v>45.6</c:v>
                </c:pt>
                <c:pt idx="969">
                  <c:v>45.650000000000013</c:v>
                </c:pt>
                <c:pt idx="970">
                  <c:v>45.85</c:v>
                </c:pt>
                <c:pt idx="971">
                  <c:v>45.85</c:v>
                </c:pt>
                <c:pt idx="972">
                  <c:v>45.7</c:v>
                </c:pt>
                <c:pt idx="973">
                  <c:v>45.5</c:v>
                </c:pt>
                <c:pt idx="974">
                  <c:v>45.4</c:v>
                </c:pt>
                <c:pt idx="975">
                  <c:v>45.25</c:v>
                </c:pt>
                <c:pt idx="976">
                  <c:v>45.25</c:v>
                </c:pt>
                <c:pt idx="977">
                  <c:v>45.25</c:v>
                </c:pt>
                <c:pt idx="978">
                  <c:v>45.25</c:v>
                </c:pt>
                <c:pt idx="979">
                  <c:v>45.2</c:v>
                </c:pt>
                <c:pt idx="980">
                  <c:v>45.3</c:v>
                </c:pt>
                <c:pt idx="981">
                  <c:v>45.25</c:v>
                </c:pt>
                <c:pt idx="982">
                  <c:v>45.25</c:v>
                </c:pt>
                <c:pt idx="983">
                  <c:v>45.2</c:v>
                </c:pt>
                <c:pt idx="984">
                  <c:v>45.2</c:v>
                </c:pt>
                <c:pt idx="985">
                  <c:v>45.25</c:v>
                </c:pt>
                <c:pt idx="986">
                  <c:v>45.2</c:v>
                </c:pt>
                <c:pt idx="987">
                  <c:v>45.25</c:v>
                </c:pt>
                <c:pt idx="988">
                  <c:v>45.2</c:v>
                </c:pt>
                <c:pt idx="989">
                  <c:v>45.15</c:v>
                </c:pt>
                <c:pt idx="990">
                  <c:v>45.15</c:v>
                </c:pt>
                <c:pt idx="991">
                  <c:v>45.2</c:v>
                </c:pt>
                <c:pt idx="992">
                  <c:v>45.3</c:v>
                </c:pt>
                <c:pt idx="993">
                  <c:v>45.3</c:v>
                </c:pt>
                <c:pt idx="994">
                  <c:v>45.3</c:v>
                </c:pt>
                <c:pt idx="995">
                  <c:v>45.3</c:v>
                </c:pt>
                <c:pt idx="996">
                  <c:v>45.5</c:v>
                </c:pt>
                <c:pt idx="997">
                  <c:v>45.8</c:v>
                </c:pt>
                <c:pt idx="998">
                  <c:v>46.05</c:v>
                </c:pt>
                <c:pt idx="999">
                  <c:v>46</c:v>
                </c:pt>
                <c:pt idx="1000">
                  <c:v>45.95</c:v>
                </c:pt>
                <c:pt idx="1001">
                  <c:v>46.05</c:v>
                </c:pt>
                <c:pt idx="1002">
                  <c:v>46.25</c:v>
                </c:pt>
                <c:pt idx="1003">
                  <c:v>46.25</c:v>
                </c:pt>
                <c:pt idx="1004">
                  <c:v>46.25</c:v>
                </c:pt>
                <c:pt idx="1005">
                  <c:v>46.400000000000013</c:v>
                </c:pt>
                <c:pt idx="1006">
                  <c:v>46.45</c:v>
                </c:pt>
                <c:pt idx="1007">
                  <c:v>46.55</c:v>
                </c:pt>
                <c:pt idx="1008">
                  <c:v>46.65</c:v>
                </c:pt>
                <c:pt idx="1009">
                  <c:v>46.650000000000013</c:v>
                </c:pt>
                <c:pt idx="1010">
                  <c:v>46.4</c:v>
                </c:pt>
                <c:pt idx="1011">
                  <c:v>46.1</c:v>
                </c:pt>
                <c:pt idx="1012">
                  <c:v>45.85</c:v>
                </c:pt>
                <c:pt idx="1013">
                  <c:v>45.650000000000013</c:v>
                </c:pt>
                <c:pt idx="1014">
                  <c:v>45.650000000000013</c:v>
                </c:pt>
                <c:pt idx="1015">
                  <c:v>45.55</c:v>
                </c:pt>
                <c:pt idx="1016">
                  <c:v>45.5</c:v>
                </c:pt>
                <c:pt idx="1017">
                  <c:v>45.45</c:v>
                </c:pt>
                <c:pt idx="1018">
                  <c:v>45.4</c:v>
                </c:pt>
                <c:pt idx="1019">
                  <c:v>45.3</c:v>
                </c:pt>
                <c:pt idx="1020">
                  <c:v>45.3</c:v>
                </c:pt>
                <c:pt idx="1021">
                  <c:v>45.2</c:v>
                </c:pt>
                <c:pt idx="1022">
                  <c:v>45.1</c:v>
                </c:pt>
                <c:pt idx="1023">
                  <c:v>45.1</c:v>
                </c:pt>
                <c:pt idx="1024">
                  <c:v>45.1</c:v>
                </c:pt>
                <c:pt idx="1025">
                  <c:v>45.15</c:v>
                </c:pt>
                <c:pt idx="1026">
                  <c:v>45.1</c:v>
                </c:pt>
                <c:pt idx="1027">
                  <c:v>45.15</c:v>
                </c:pt>
                <c:pt idx="1028">
                  <c:v>45.1</c:v>
                </c:pt>
                <c:pt idx="1029">
                  <c:v>45.05</c:v>
                </c:pt>
                <c:pt idx="1030">
                  <c:v>45.05</c:v>
                </c:pt>
                <c:pt idx="1031">
                  <c:v>45.05</c:v>
                </c:pt>
                <c:pt idx="1032">
                  <c:v>45.05</c:v>
                </c:pt>
                <c:pt idx="1033">
                  <c:v>45.15</c:v>
                </c:pt>
                <c:pt idx="1034">
                  <c:v>45.15</c:v>
                </c:pt>
                <c:pt idx="1035">
                  <c:v>45.25</c:v>
                </c:pt>
                <c:pt idx="1036">
                  <c:v>45.3</c:v>
                </c:pt>
                <c:pt idx="1037">
                  <c:v>45.2</c:v>
                </c:pt>
                <c:pt idx="1038">
                  <c:v>45.3</c:v>
                </c:pt>
                <c:pt idx="1039">
                  <c:v>45.3</c:v>
                </c:pt>
                <c:pt idx="1040">
                  <c:v>45.4</c:v>
                </c:pt>
                <c:pt idx="1041">
                  <c:v>45.3</c:v>
                </c:pt>
                <c:pt idx="1042">
                  <c:v>45.3</c:v>
                </c:pt>
                <c:pt idx="1043">
                  <c:v>45.3</c:v>
                </c:pt>
                <c:pt idx="1044">
                  <c:v>45.3</c:v>
                </c:pt>
                <c:pt idx="1045">
                  <c:v>45.150000000000013</c:v>
                </c:pt>
                <c:pt idx="1046">
                  <c:v>45.150000000000013</c:v>
                </c:pt>
                <c:pt idx="1047">
                  <c:v>45.150000000000013</c:v>
                </c:pt>
                <c:pt idx="1048">
                  <c:v>45.15</c:v>
                </c:pt>
                <c:pt idx="1049">
                  <c:v>45.2</c:v>
                </c:pt>
                <c:pt idx="1050">
                  <c:v>45.2</c:v>
                </c:pt>
                <c:pt idx="1051">
                  <c:v>45.2</c:v>
                </c:pt>
                <c:pt idx="1052">
                  <c:v>45.2</c:v>
                </c:pt>
                <c:pt idx="1053">
                  <c:v>45.25</c:v>
                </c:pt>
                <c:pt idx="1054">
                  <c:v>45.2</c:v>
                </c:pt>
                <c:pt idx="1055">
                  <c:v>45.2</c:v>
                </c:pt>
                <c:pt idx="1056">
                  <c:v>45.2</c:v>
                </c:pt>
                <c:pt idx="1057">
                  <c:v>45.2</c:v>
                </c:pt>
                <c:pt idx="1058">
                  <c:v>45.25</c:v>
                </c:pt>
                <c:pt idx="1059">
                  <c:v>45.25</c:v>
                </c:pt>
                <c:pt idx="1060">
                  <c:v>45.25</c:v>
                </c:pt>
                <c:pt idx="1061">
                  <c:v>45.3</c:v>
                </c:pt>
                <c:pt idx="1062">
                  <c:v>45.3</c:v>
                </c:pt>
                <c:pt idx="1063">
                  <c:v>45.3</c:v>
                </c:pt>
                <c:pt idx="1064">
                  <c:v>45.3</c:v>
                </c:pt>
                <c:pt idx="1065">
                  <c:v>45.3</c:v>
                </c:pt>
                <c:pt idx="1066">
                  <c:v>45.3</c:v>
                </c:pt>
                <c:pt idx="1067">
                  <c:v>45.3</c:v>
                </c:pt>
                <c:pt idx="1068">
                  <c:v>45.3</c:v>
                </c:pt>
                <c:pt idx="1069">
                  <c:v>45.3</c:v>
                </c:pt>
                <c:pt idx="1070">
                  <c:v>45.3</c:v>
                </c:pt>
                <c:pt idx="1071">
                  <c:v>45.25</c:v>
                </c:pt>
                <c:pt idx="1072">
                  <c:v>45.2</c:v>
                </c:pt>
                <c:pt idx="1073">
                  <c:v>45.25</c:v>
                </c:pt>
                <c:pt idx="1074">
                  <c:v>45.25</c:v>
                </c:pt>
                <c:pt idx="1075">
                  <c:v>45.25</c:v>
                </c:pt>
                <c:pt idx="1076">
                  <c:v>45.25</c:v>
                </c:pt>
                <c:pt idx="1077">
                  <c:v>45.3</c:v>
                </c:pt>
                <c:pt idx="1078">
                  <c:v>45.3</c:v>
                </c:pt>
                <c:pt idx="1079">
                  <c:v>45.3</c:v>
                </c:pt>
                <c:pt idx="1080">
                  <c:v>45.45</c:v>
                </c:pt>
                <c:pt idx="1081">
                  <c:v>45.25</c:v>
                </c:pt>
                <c:pt idx="1082">
                  <c:v>45.25</c:v>
                </c:pt>
                <c:pt idx="1083">
                  <c:v>45.3</c:v>
                </c:pt>
                <c:pt idx="1084">
                  <c:v>45.3</c:v>
                </c:pt>
                <c:pt idx="1085">
                  <c:v>45.35</c:v>
                </c:pt>
                <c:pt idx="1086">
                  <c:v>45.3</c:v>
                </c:pt>
                <c:pt idx="1087">
                  <c:v>45.25</c:v>
                </c:pt>
                <c:pt idx="1088">
                  <c:v>45.400000000000013</c:v>
                </c:pt>
                <c:pt idx="1089">
                  <c:v>45.35</c:v>
                </c:pt>
                <c:pt idx="1090">
                  <c:v>45.35</c:v>
                </c:pt>
                <c:pt idx="1091">
                  <c:v>45.35</c:v>
                </c:pt>
                <c:pt idx="1092">
                  <c:v>45.45</c:v>
                </c:pt>
                <c:pt idx="1093">
                  <c:v>45.3</c:v>
                </c:pt>
                <c:pt idx="1094">
                  <c:v>45.3</c:v>
                </c:pt>
                <c:pt idx="1095">
                  <c:v>45.3</c:v>
                </c:pt>
                <c:pt idx="1096">
                  <c:v>45.25</c:v>
                </c:pt>
                <c:pt idx="1097">
                  <c:v>45.3</c:v>
                </c:pt>
                <c:pt idx="1098">
                  <c:v>45.35</c:v>
                </c:pt>
                <c:pt idx="1099">
                  <c:v>45.400000000000013</c:v>
                </c:pt>
                <c:pt idx="1100">
                  <c:v>45.3</c:v>
                </c:pt>
                <c:pt idx="1101">
                  <c:v>45.3</c:v>
                </c:pt>
                <c:pt idx="1102">
                  <c:v>45.3</c:v>
                </c:pt>
                <c:pt idx="1103">
                  <c:v>45.3</c:v>
                </c:pt>
                <c:pt idx="1104">
                  <c:v>45.3</c:v>
                </c:pt>
                <c:pt idx="1105">
                  <c:v>45.3</c:v>
                </c:pt>
                <c:pt idx="1106">
                  <c:v>45.25</c:v>
                </c:pt>
                <c:pt idx="1107">
                  <c:v>45.3</c:v>
                </c:pt>
                <c:pt idx="1108">
                  <c:v>45.400000000000013</c:v>
                </c:pt>
                <c:pt idx="1109">
                  <c:v>45.35</c:v>
                </c:pt>
                <c:pt idx="1110">
                  <c:v>45.35</c:v>
                </c:pt>
                <c:pt idx="1111">
                  <c:v>45.400000000000013</c:v>
                </c:pt>
                <c:pt idx="1112">
                  <c:v>45.3</c:v>
                </c:pt>
                <c:pt idx="1113">
                  <c:v>45.400000000000013</c:v>
                </c:pt>
                <c:pt idx="1114">
                  <c:v>45.3</c:v>
                </c:pt>
                <c:pt idx="1115">
                  <c:v>45.3</c:v>
                </c:pt>
                <c:pt idx="1116">
                  <c:v>45.3</c:v>
                </c:pt>
                <c:pt idx="1117">
                  <c:v>45.25</c:v>
                </c:pt>
                <c:pt idx="1118">
                  <c:v>45.3</c:v>
                </c:pt>
                <c:pt idx="1119">
                  <c:v>45.25</c:v>
                </c:pt>
                <c:pt idx="1120">
                  <c:v>45.35</c:v>
                </c:pt>
                <c:pt idx="1121">
                  <c:v>45.3</c:v>
                </c:pt>
                <c:pt idx="1122">
                  <c:v>45.35</c:v>
                </c:pt>
                <c:pt idx="1123">
                  <c:v>45.2</c:v>
                </c:pt>
                <c:pt idx="1124">
                  <c:v>45.100000000000009</c:v>
                </c:pt>
                <c:pt idx="1125">
                  <c:v>45.2</c:v>
                </c:pt>
                <c:pt idx="1126">
                  <c:v>45.2</c:v>
                </c:pt>
                <c:pt idx="1127">
                  <c:v>45.15</c:v>
                </c:pt>
                <c:pt idx="1128">
                  <c:v>45.25</c:v>
                </c:pt>
                <c:pt idx="1129">
                  <c:v>45.15</c:v>
                </c:pt>
                <c:pt idx="1130">
                  <c:v>45.25</c:v>
                </c:pt>
                <c:pt idx="1131">
                  <c:v>45.3</c:v>
                </c:pt>
                <c:pt idx="1132">
                  <c:v>45.100000000000009</c:v>
                </c:pt>
                <c:pt idx="1133">
                  <c:v>45.100000000000009</c:v>
                </c:pt>
                <c:pt idx="1134">
                  <c:v>45.2</c:v>
                </c:pt>
                <c:pt idx="1135">
                  <c:v>45.15</c:v>
                </c:pt>
                <c:pt idx="1136">
                  <c:v>44.95</c:v>
                </c:pt>
                <c:pt idx="1137">
                  <c:v>44.95</c:v>
                </c:pt>
                <c:pt idx="1138">
                  <c:v>45</c:v>
                </c:pt>
                <c:pt idx="1139">
                  <c:v>45.100000000000009</c:v>
                </c:pt>
                <c:pt idx="1140">
                  <c:v>44.95</c:v>
                </c:pt>
                <c:pt idx="1141">
                  <c:v>44.95</c:v>
                </c:pt>
                <c:pt idx="1142">
                  <c:v>44.95</c:v>
                </c:pt>
                <c:pt idx="1143">
                  <c:v>44.95</c:v>
                </c:pt>
                <c:pt idx="1144">
                  <c:v>44.95</c:v>
                </c:pt>
                <c:pt idx="1145">
                  <c:v>44.95</c:v>
                </c:pt>
                <c:pt idx="1146">
                  <c:v>45.05</c:v>
                </c:pt>
                <c:pt idx="1147">
                  <c:v>45</c:v>
                </c:pt>
                <c:pt idx="1148">
                  <c:v>45</c:v>
                </c:pt>
                <c:pt idx="1149">
                  <c:v>45</c:v>
                </c:pt>
                <c:pt idx="1150">
                  <c:v>45</c:v>
                </c:pt>
                <c:pt idx="1151">
                  <c:v>45</c:v>
                </c:pt>
                <c:pt idx="1152">
                  <c:v>45</c:v>
                </c:pt>
                <c:pt idx="1153">
                  <c:v>45.100000000000009</c:v>
                </c:pt>
                <c:pt idx="1154">
                  <c:v>45.15</c:v>
                </c:pt>
                <c:pt idx="1155">
                  <c:v>45.100000000000009</c:v>
                </c:pt>
                <c:pt idx="1156">
                  <c:v>45.100000000000009</c:v>
                </c:pt>
                <c:pt idx="1157">
                  <c:v>45.05</c:v>
                </c:pt>
                <c:pt idx="1158">
                  <c:v>45.100000000000009</c:v>
                </c:pt>
                <c:pt idx="1159">
                  <c:v>45.100000000000009</c:v>
                </c:pt>
                <c:pt idx="1160">
                  <c:v>45.100000000000009</c:v>
                </c:pt>
                <c:pt idx="1161">
                  <c:v>45.3</c:v>
                </c:pt>
                <c:pt idx="1162">
                  <c:v>45.3</c:v>
                </c:pt>
                <c:pt idx="1163">
                  <c:v>45.35</c:v>
                </c:pt>
                <c:pt idx="1164">
                  <c:v>45.5</c:v>
                </c:pt>
                <c:pt idx="1165">
                  <c:v>45.55</c:v>
                </c:pt>
                <c:pt idx="1166">
                  <c:v>45.65</c:v>
                </c:pt>
                <c:pt idx="1167">
                  <c:v>45.7</c:v>
                </c:pt>
                <c:pt idx="1168">
                  <c:v>45.75</c:v>
                </c:pt>
                <c:pt idx="1169">
                  <c:v>46.15</c:v>
                </c:pt>
                <c:pt idx="1170">
                  <c:v>46.3</c:v>
                </c:pt>
                <c:pt idx="1171">
                  <c:v>46.100000000000009</c:v>
                </c:pt>
                <c:pt idx="1172">
                  <c:v>45.95</c:v>
                </c:pt>
                <c:pt idx="1173">
                  <c:v>46</c:v>
                </c:pt>
                <c:pt idx="1174">
                  <c:v>45.8</c:v>
                </c:pt>
                <c:pt idx="1175">
                  <c:v>45.65</c:v>
                </c:pt>
                <c:pt idx="1176">
                  <c:v>45.600000000000009</c:v>
                </c:pt>
                <c:pt idx="1177">
                  <c:v>45.55</c:v>
                </c:pt>
                <c:pt idx="1178">
                  <c:v>45.55</c:v>
                </c:pt>
                <c:pt idx="1179">
                  <c:v>45.7</c:v>
                </c:pt>
                <c:pt idx="1180">
                  <c:v>45.85</c:v>
                </c:pt>
                <c:pt idx="1181">
                  <c:v>45.75</c:v>
                </c:pt>
                <c:pt idx="1182">
                  <c:v>45.600000000000009</c:v>
                </c:pt>
                <c:pt idx="1183">
                  <c:v>45.600000000000009</c:v>
                </c:pt>
                <c:pt idx="1184">
                  <c:v>45.5</c:v>
                </c:pt>
                <c:pt idx="1185">
                  <c:v>45.400000000000013</c:v>
                </c:pt>
                <c:pt idx="1186">
                  <c:v>45.25</c:v>
                </c:pt>
                <c:pt idx="1187">
                  <c:v>45.2</c:v>
                </c:pt>
                <c:pt idx="1188">
                  <c:v>45.100000000000009</c:v>
                </c:pt>
                <c:pt idx="1189">
                  <c:v>44.95</c:v>
                </c:pt>
                <c:pt idx="1190">
                  <c:v>44.9</c:v>
                </c:pt>
                <c:pt idx="1191">
                  <c:v>45</c:v>
                </c:pt>
                <c:pt idx="1192">
                  <c:v>44.95</c:v>
                </c:pt>
                <c:pt idx="1193">
                  <c:v>44.95</c:v>
                </c:pt>
                <c:pt idx="1194">
                  <c:v>44.95</c:v>
                </c:pt>
                <c:pt idx="1195">
                  <c:v>44.85</c:v>
                </c:pt>
                <c:pt idx="1196">
                  <c:v>44.7</c:v>
                </c:pt>
                <c:pt idx="1197">
                  <c:v>44.7</c:v>
                </c:pt>
                <c:pt idx="1198">
                  <c:v>44.65</c:v>
                </c:pt>
                <c:pt idx="1199">
                  <c:v>44.65</c:v>
                </c:pt>
                <c:pt idx="1200">
                  <c:v>44.8</c:v>
                </c:pt>
                <c:pt idx="1201">
                  <c:v>44.8</c:v>
                </c:pt>
                <c:pt idx="1202">
                  <c:v>44.65</c:v>
                </c:pt>
                <c:pt idx="1203">
                  <c:v>44.75</c:v>
                </c:pt>
                <c:pt idx="1204">
                  <c:v>44.75</c:v>
                </c:pt>
                <c:pt idx="1205">
                  <c:v>44.65</c:v>
                </c:pt>
                <c:pt idx="1206">
                  <c:v>44.65</c:v>
                </c:pt>
                <c:pt idx="1207">
                  <c:v>44.7</c:v>
                </c:pt>
                <c:pt idx="1208">
                  <c:v>44.65</c:v>
                </c:pt>
                <c:pt idx="1209">
                  <c:v>44.55</c:v>
                </c:pt>
                <c:pt idx="1210">
                  <c:v>44.5</c:v>
                </c:pt>
                <c:pt idx="1211">
                  <c:v>44.600000000000009</c:v>
                </c:pt>
                <c:pt idx="1212">
                  <c:v>44.600000000000009</c:v>
                </c:pt>
                <c:pt idx="1213">
                  <c:v>44.600000000000009</c:v>
                </c:pt>
                <c:pt idx="1214">
                  <c:v>44.600000000000009</c:v>
                </c:pt>
                <c:pt idx="1215">
                  <c:v>44.600000000000009</c:v>
                </c:pt>
                <c:pt idx="1216">
                  <c:v>44.55</c:v>
                </c:pt>
                <c:pt idx="1217">
                  <c:v>44.600000000000009</c:v>
                </c:pt>
                <c:pt idx="1218">
                  <c:v>44.600000000000009</c:v>
                </c:pt>
                <c:pt idx="1219">
                  <c:v>44.600000000000009</c:v>
                </c:pt>
                <c:pt idx="1220">
                  <c:v>44.600000000000009</c:v>
                </c:pt>
                <c:pt idx="1221">
                  <c:v>44.600000000000009</c:v>
                </c:pt>
                <c:pt idx="1222">
                  <c:v>44.600000000000009</c:v>
                </c:pt>
                <c:pt idx="1223">
                  <c:v>44.600000000000009</c:v>
                </c:pt>
                <c:pt idx="1224">
                  <c:v>44.600000000000009</c:v>
                </c:pt>
                <c:pt idx="1225">
                  <c:v>44.55</c:v>
                </c:pt>
                <c:pt idx="1226">
                  <c:v>44.400000000000013</c:v>
                </c:pt>
                <c:pt idx="1227">
                  <c:v>44.400000000000013</c:v>
                </c:pt>
                <c:pt idx="1228">
                  <c:v>44.45</c:v>
                </c:pt>
                <c:pt idx="1229">
                  <c:v>44.65</c:v>
                </c:pt>
                <c:pt idx="1230">
                  <c:v>44.600000000000009</c:v>
                </c:pt>
                <c:pt idx="1231">
                  <c:v>44.65</c:v>
                </c:pt>
                <c:pt idx="1232">
                  <c:v>44.7</c:v>
                </c:pt>
                <c:pt idx="1233">
                  <c:v>44.600000000000009</c:v>
                </c:pt>
                <c:pt idx="1234">
                  <c:v>44.75</c:v>
                </c:pt>
                <c:pt idx="1235">
                  <c:v>44.8</c:v>
                </c:pt>
                <c:pt idx="1236">
                  <c:v>44.8</c:v>
                </c:pt>
                <c:pt idx="1237">
                  <c:v>44.85</c:v>
                </c:pt>
                <c:pt idx="1238">
                  <c:v>44.85</c:v>
                </c:pt>
                <c:pt idx="1239">
                  <c:v>44.85</c:v>
                </c:pt>
                <c:pt idx="1240">
                  <c:v>44.85</c:v>
                </c:pt>
                <c:pt idx="1241">
                  <c:v>44.85</c:v>
                </c:pt>
                <c:pt idx="1242">
                  <c:v>44.85</c:v>
                </c:pt>
                <c:pt idx="1243">
                  <c:v>44.85</c:v>
                </c:pt>
                <c:pt idx="1244">
                  <c:v>44.8</c:v>
                </c:pt>
                <c:pt idx="1245">
                  <c:v>44.8</c:v>
                </c:pt>
                <c:pt idx="1246">
                  <c:v>44.8</c:v>
                </c:pt>
                <c:pt idx="1247">
                  <c:v>44.8</c:v>
                </c:pt>
                <c:pt idx="1248">
                  <c:v>44.75</c:v>
                </c:pt>
                <c:pt idx="1249">
                  <c:v>44.8</c:v>
                </c:pt>
                <c:pt idx="1250">
                  <c:v>44.8</c:v>
                </c:pt>
                <c:pt idx="1251">
                  <c:v>44.85</c:v>
                </c:pt>
                <c:pt idx="1252">
                  <c:v>44.85</c:v>
                </c:pt>
                <c:pt idx="1253">
                  <c:v>44.85</c:v>
                </c:pt>
                <c:pt idx="1254">
                  <c:v>44.85</c:v>
                </c:pt>
                <c:pt idx="1255">
                  <c:v>44.85</c:v>
                </c:pt>
                <c:pt idx="1256">
                  <c:v>44.85</c:v>
                </c:pt>
                <c:pt idx="1257">
                  <c:v>44.85</c:v>
                </c:pt>
                <c:pt idx="1258">
                  <c:v>44.85</c:v>
                </c:pt>
                <c:pt idx="1259">
                  <c:v>44.85</c:v>
                </c:pt>
                <c:pt idx="1260">
                  <c:v>44.8</c:v>
                </c:pt>
                <c:pt idx="1261">
                  <c:v>44.7</c:v>
                </c:pt>
                <c:pt idx="1262">
                  <c:v>44.65</c:v>
                </c:pt>
                <c:pt idx="1263">
                  <c:v>44.7</c:v>
                </c:pt>
                <c:pt idx="1264">
                  <c:v>44.7</c:v>
                </c:pt>
                <c:pt idx="1265">
                  <c:v>44.75</c:v>
                </c:pt>
                <c:pt idx="1266">
                  <c:v>44.75</c:v>
                </c:pt>
                <c:pt idx="1267">
                  <c:v>44.75</c:v>
                </c:pt>
                <c:pt idx="1268">
                  <c:v>44.7</c:v>
                </c:pt>
                <c:pt idx="1269">
                  <c:v>44.7</c:v>
                </c:pt>
                <c:pt idx="1270">
                  <c:v>44.65</c:v>
                </c:pt>
                <c:pt idx="1271">
                  <c:v>44.7</c:v>
                </c:pt>
                <c:pt idx="1272">
                  <c:v>44.65</c:v>
                </c:pt>
                <c:pt idx="1273">
                  <c:v>44.65</c:v>
                </c:pt>
                <c:pt idx="1274">
                  <c:v>44.65</c:v>
                </c:pt>
                <c:pt idx="1275">
                  <c:v>44.75</c:v>
                </c:pt>
                <c:pt idx="1276">
                  <c:v>45</c:v>
                </c:pt>
                <c:pt idx="1277">
                  <c:v>45.3</c:v>
                </c:pt>
                <c:pt idx="1278">
                  <c:v>45.35</c:v>
                </c:pt>
                <c:pt idx="1279">
                  <c:v>45.45</c:v>
                </c:pt>
                <c:pt idx="1280">
                  <c:v>45.55</c:v>
                </c:pt>
                <c:pt idx="1281">
                  <c:v>45.600000000000009</c:v>
                </c:pt>
                <c:pt idx="1282">
                  <c:v>45.600000000000009</c:v>
                </c:pt>
                <c:pt idx="1283">
                  <c:v>45.5</c:v>
                </c:pt>
                <c:pt idx="1284">
                  <c:v>45.5</c:v>
                </c:pt>
                <c:pt idx="1285">
                  <c:v>45.45</c:v>
                </c:pt>
                <c:pt idx="1286">
                  <c:v>45.3</c:v>
                </c:pt>
                <c:pt idx="1287">
                  <c:v>45.2</c:v>
                </c:pt>
                <c:pt idx="1288">
                  <c:v>45.100000000000009</c:v>
                </c:pt>
                <c:pt idx="1289">
                  <c:v>44.95</c:v>
                </c:pt>
                <c:pt idx="1290">
                  <c:v>44.8</c:v>
                </c:pt>
                <c:pt idx="1291">
                  <c:v>44.7</c:v>
                </c:pt>
                <c:pt idx="1292">
                  <c:v>44.6</c:v>
                </c:pt>
                <c:pt idx="1293">
                  <c:v>44.5</c:v>
                </c:pt>
                <c:pt idx="1294">
                  <c:v>44.45</c:v>
                </c:pt>
                <c:pt idx="1295">
                  <c:v>44.55</c:v>
                </c:pt>
                <c:pt idx="1296">
                  <c:v>44.5</c:v>
                </c:pt>
                <c:pt idx="1297">
                  <c:v>44.4</c:v>
                </c:pt>
                <c:pt idx="1298">
                  <c:v>44.55</c:v>
                </c:pt>
                <c:pt idx="1299">
                  <c:v>44.65</c:v>
                </c:pt>
                <c:pt idx="1300">
                  <c:v>44.65</c:v>
                </c:pt>
                <c:pt idx="1301">
                  <c:v>44.75</c:v>
                </c:pt>
                <c:pt idx="1302">
                  <c:v>44.7</c:v>
                </c:pt>
                <c:pt idx="1303">
                  <c:v>44.7</c:v>
                </c:pt>
                <c:pt idx="1304">
                  <c:v>44.8</c:v>
                </c:pt>
                <c:pt idx="1305">
                  <c:v>44.7</c:v>
                </c:pt>
                <c:pt idx="1306">
                  <c:v>44.8</c:v>
                </c:pt>
                <c:pt idx="1307">
                  <c:v>44.9</c:v>
                </c:pt>
                <c:pt idx="1308">
                  <c:v>45.05</c:v>
                </c:pt>
                <c:pt idx="1309">
                  <c:v>44.95</c:v>
                </c:pt>
                <c:pt idx="1310">
                  <c:v>44.9</c:v>
                </c:pt>
                <c:pt idx="1311">
                  <c:v>44.9</c:v>
                </c:pt>
                <c:pt idx="1312">
                  <c:v>44.95</c:v>
                </c:pt>
                <c:pt idx="1313">
                  <c:v>44.9</c:v>
                </c:pt>
                <c:pt idx="1314">
                  <c:v>44.95</c:v>
                </c:pt>
                <c:pt idx="1315">
                  <c:v>44.85</c:v>
                </c:pt>
                <c:pt idx="1316">
                  <c:v>44.85</c:v>
                </c:pt>
                <c:pt idx="1317">
                  <c:v>44.85</c:v>
                </c:pt>
                <c:pt idx="1318">
                  <c:v>44.85</c:v>
                </c:pt>
                <c:pt idx="1319">
                  <c:v>44.85</c:v>
                </c:pt>
                <c:pt idx="1320">
                  <c:v>44.9</c:v>
                </c:pt>
                <c:pt idx="1321">
                  <c:v>44.9</c:v>
                </c:pt>
                <c:pt idx="1322">
                  <c:v>44.8</c:v>
                </c:pt>
                <c:pt idx="1323">
                  <c:v>44.8</c:v>
                </c:pt>
                <c:pt idx="1324">
                  <c:v>44.8</c:v>
                </c:pt>
                <c:pt idx="1325">
                  <c:v>44.8</c:v>
                </c:pt>
                <c:pt idx="1326">
                  <c:v>44.95</c:v>
                </c:pt>
                <c:pt idx="1327">
                  <c:v>44.8</c:v>
                </c:pt>
                <c:pt idx="1328">
                  <c:v>44.8</c:v>
                </c:pt>
                <c:pt idx="1329">
                  <c:v>44.8</c:v>
                </c:pt>
                <c:pt idx="1330">
                  <c:v>44.85</c:v>
                </c:pt>
                <c:pt idx="1331">
                  <c:v>44.9</c:v>
                </c:pt>
                <c:pt idx="1332">
                  <c:v>44.85</c:v>
                </c:pt>
                <c:pt idx="1333">
                  <c:v>44.85</c:v>
                </c:pt>
                <c:pt idx="1334">
                  <c:v>44.9</c:v>
                </c:pt>
                <c:pt idx="1335">
                  <c:v>45.05</c:v>
                </c:pt>
                <c:pt idx="1336">
                  <c:v>44.85</c:v>
                </c:pt>
                <c:pt idx="1337">
                  <c:v>45</c:v>
                </c:pt>
                <c:pt idx="1338">
                  <c:v>45</c:v>
                </c:pt>
                <c:pt idx="1339">
                  <c:v>44.95</c:v>
                </c:pt>
                <c:pt idx="1340">
                  <c:v>44.95</c:v>
                </c:pt>
                <c:pt idx="1341">
                  <c:v>44.95</c:v>
                </c:pt>
                <c:pt idx="1342">
                  <c:v>44.95</c:v>
                </c:pt>
                <c:pt idx="1343">
                  <c:v>44.95</c:v>
                </c:pt>
                <c:pt idx="1344">
                  <c:v>44.95</c:v>
                </c:pt>
                <c:pt idx="1345">
                  <c:v>44.95</c:v>
                </c:pt>
                <c:pt idx="1346">
                  <c:v>45</c:v>
                </c:pt>
                <c:pt idx="1347">
                  <c:v>44.95</c:v>
                </c:pt>
                <c:pt idx="1348">
                  <c:v>44.95</c:v>
                </c:pt>
                <c:pt idx="1349">
                  <c:v>44.95</c:v>
                </c:pt>
                <c:pt idx="1350">
                  <c:v>44.900000000000013</c:v>
                </c:pt>
                <c:pt idx="1351">
                  <c:v>44.95</c:v>
                </c:pt>
                <c:pt idx="1352">
                  <c:v>44.95</c:v>
                </c:pt>
                <c:pt idx="1353">
                  <c:v>45.05</c:v>
                </c:pt>
                <c:pt idx="1354">
                  <c:v>45.05</c:v>
                </c:pt>
                <c:pt idx="1355">
                  <c:v>44.900000000000013</c:v>
                </c:pt>
                <c:pt idx="1356">
                  <c:v>44.95</c:v>
                </c:pt>
                <c:pt idx="1357">
                  <c:v>45.05</c:v>
                </c:pt>
                <c:pt idx="1358">
                  <c:v>44.900000000000013</c:v>
                </c:pt>
                <c:pt idx="1359">
                  <c:v>45.100000000000009</c:v>
                </c:pt>
                <c:pt idx="1360">
                  <c:v>45.2</c:v>
                </c:pt>
                <c:pt idx="1361">
                  <c:v>45.100000000000009</c:v>
                </c:pt>
                <c:pt idx="1362">
                  <c:v>45.05</c:v>
                </c:pt>
                <c:pt idx="1363">
                  <c:v>45.05</c:v>
                </c:pt>
                <c:pt idx="1364">
                  <c:v>45.05</c:v>
                </c:pt>
                <c:pt idx="1365">
                  <c:v>45.05</c:v>
                </c:pt>
                <c:pt idx="1366">
                  <c:v>45.05</c:v>
                </c:pt>
                <c:pt idx="1367">
                  <c:v>45</c:v>
                </c:pt>
                <c:pt idx="1368">
                  <c:v>45</c:v>
                </c:pt>
                <c:pt idx="1369">
                  <c:v>44.900000000000013</c:v>
                </c:pt>
                <c:pt idx="1370">
                  <c:v>44.85</c:v>
                </c:pt>
                <c:pt idx="1371">
                  <c:v>44.85</c:v>
                </c:pt>
                <c:pt idx="1372">
                  <c:v>44.85</c:v>
                </c:pt>
                <c:pt idx="1373">
                  <c:v>44.85</c:v>
                </c:pt>
                <c:pt idx="1374">
                  <c:v>44.8</c:v>
                </c:pt>
                <c:pt idx="1375">
                  <c:v>44.75</c:v>
                </c:pt>
                <c:pt idx="1376">
                  <c:v>44.8</c:v>
                </c:pt>
                <c:pt idx="1377">
                  <c:v>44.75</c:v>
                </c:pt>
                <c:pt idx="1378">
                  <c:v>44.75</c:v>
                </c:pt>
                <c:pt idx="1379">
                  <c:v>44.75</c:v>
                </c:pt>
                <c:pt idx="1380">
                  <c:v>44.75</c:v>
                </c:pt>
                <c:pt idx="1381">
                  <c:v>44.8</c:v>
                </c:pt>
                <c:pt idx="1382">
                  <c:v>44.8</c:v>
                </c:pt>
                <c:pt idx="1383">
                  <c:v>44.8</c:v>
                </c:pt>
                <c:pt idx="1384">
                  <c:v>44.85</c:v>
                </c:pt>
                <c:pt idx="1385">
                  <c:v>44.85</c:v>
                </c:pt>
                <c:pt idx="1386">
                  <c:v>44.85</c:v>
                </c:pt>
                <c:pt idx="1387">
                  <c:v>44.85</c:v>
                </c:pt>
                <c:pt idx="1388">
                  <c:v>44.85</c:v>
                </c:pt>
                <c:pt idx="1389">
                  <c:v>44.85</c:v>
                </c:pt>
                <c:pt idx="1390">
                  <c:v>44.95</c:v>
                </c:pt>
                <c:pt idx="1391">
                  <c:v>44.85</c:v>
                </c:pt>
                <c:pt idx="1392">
                  <c:v>44.85</c:v>
                </c:pt>
                <c:pt idx="1393">
                  <c:v>44.85</c:v>
                </c:pt>
                <c:pt idx="1394">
                  <c:v>44.85</c:v>
                </c:pt>
                <c:pt idx="1395">
                  <c:v>44.85</c:v>
                </c:pt>
                <c:pt idx="1396">
                  <c:v>44.85</c:v>
                </c:pt>
                <c:pt idx="1397">
                  <c:v>44.85</c:v>
                </c:pt>
                <c:pt idx="1398">
                  <c:v>44.85</c:v>
                </c:pt>
                <c:pt idx="1399">
                  <c:v>44.900000000000013</c:v>
                </c:pt>
                <c:pt idx="1400">
                  <c:v>44.95</c:v>
                </c:pt>
                <c:pt idx="1401">
                  <c:v>45</c:v>
                </c:pt>
                <c:pt idx="1402">
                  <c:v>45</c:v>
                </c:pt>
                <c:pt idx="1403">
                  <c:v>44.95</c:v>
                </c:pt>
                <c:pt idx="1404">
                  <c:v>45.05</c:v>
                </c:pt>
                <c:pt idx="1405">
                  <c:v>45</c:v>
                </c:pt>
                <c:pt idx="1406">
                  <c:v>44.95</c:v>
                </c:pt>
                <c:pt idx="1407">
                  <c:v>44.95</c:v>
                </c:pt>
                <c:pt idx="1408">
                  <c:v>44.85</c:v>
                </c:pt>
                <c:pt idx="1409">
                  <c:v>44.900000000000013</c:v>
                </c:pt>
                <c:pt idx="1410">
                  <c:v>44.900000000000013</c:v>
                </c:pt>
                <c:pt idx="1411">
                  <c:v>44.85</c:v>
                </c:pt>
                <c:pt idx="1412">
                  <c:v>44.900000000000013</c:v>
                </c:pt>
                <c:pt idx="1413">
                  <c:v>44.8</c:v>
                </c:pt>
                <c:pt idx="1414">
                  <c:v>44.95</c:v>
                </c:pt>
                <c:pt idx="1415">
                  <c:v>45.25</c:v>
                </c:pt>
                <c:pt idx="1416">
                  <c:v>45.400000000000013</c:v>
                </c:pt>
                <c:pt idx="1417">
                  <c:v>45.600000000000009</c:v>
                </c:pt>
                <c:pt idx="1418">
                  <c:v>45.600000000000009</c:v>
                </c:pt>
                <c:pt idx="1419">
                  <c:v>45.5</c:v>
                </c:pt>
                <c:pt idx="1420">
                  <c:v>45.2</c:v>
                </c:pt>
                <c:pt idx="1421">
                  <c:v>44.95</c:v>
                </c:pt>
                <c:pt idx="1422">
                  <c:v>44.85</c:v>
                </c:pt>
                <c:pt idx="1423">
                  <c:v>44.900000000000013</c:v>
                </c:pt>
                <c:pt idx="1424">
                  <c:v>44.75</c:v>
                </c:pt>
                <c:pt idx="1425">
                  <c:v>44.65</c:v>
                </c:pt>
                <c:pt idx="1426">
                  <c:v>44.400000000000013</c:v>
                </c:pt>
                <c:pt idx="1427">
                  <c:v>44</c:v>
                </c:pt>
                <c:pt idx="1428">
                  <c:v>43.55</c:v>
                </c:pt>
                <c:pt idx="1429">
                  <c:v>43.400000000000013</c:v>
                </c:pt>
                <c:pt idx="1430">
                  <c:v>43.2</c:v>
                </c:pt>
                <c:pt idx="1431">
                  <c:v>42.900000000000013</c:v>
                </c:pt>
                <c:pt idx="1432">
                  <c:v>42.600000000000009</c:v>
                </c:pt>
                <c:pt idx="1433">
                  <c:v>42.400000000000013</c:v>
                </c:pt>
                <c:pt idx="1434">
                  <c:v>42.3</c:v>
                </c:pt>
                <c:pt idx="1435">
                  <c:v>42.5</c:v>
                </c:pt>
                <c:pt idx="1436">
                  <c:v>42.8</c:v>
                </c:pt>
                <c:pt idx="1437">
                  <c:v>43</c:v>
                </c:pt>
                <c:pt idx="1438">
                  <c:v>43.05</c:v>
                </c:pt>
                <c:pt idx="1439">
                  <c:v>43.25</c:v>
                </c:pt>
                <c:pt idx="1440">
                  <c:v>43.55</c:v>
                </c:pt>
                <c:pt idx="1441">
                  <c:v>43.8</c:v>
                </c:pt>
                <c:pt idx="1442">
                  <c:v>43.95</c:v>
                </c:pt>
                <c:pt idx="1443">
                  <c:v>44.2</c:v>
                </c:pt>
                <c:pt idx="1444">
                  <c:v>44.3</c:v>
                </c:pt>
                <c:pt idx="1445">
                  <c:v>44.25</c:v>
                </c:pt>
                <c:pt idx="1446">
                  <c:v>44.05</c:v>
                </c:pt>
                <c:pt idx="1447">
                  <c:v>43.7</c:v>
                </c:pt>
                <c:pt idx="1448">
                  <c:v>43.45</c:v>
                </c:pt>
                <c:pt idx="1449">
                  <c:v>43.3</c:v>
                </c:pt>
                <c:pt idx="1450">
                  <c:v>43.35</c:v>
                </c:pt>
                <c:pt idx="1451">
                  <c:v>43.4</c:v>
                </c:pt>
                <c:pt idx="1452">
                  <c:v>43.55</c:v>
                </c:pt>
                <c:pt idx="1453">
                  <c:v>43.600000000000009</c:v>
                </c:pt>
                <c:pt idx="1454">
                  <c:v>43.35</c:v>
                </c:pt>
                <c:pt idx="1455">
                  <c:v>43.4</c:v>
                </c:pt>
                <c:pt idx="1456">
                  <c:v>43.7</c:v>
                </c:pt>
                <c:pt idx="1457">
                  <c:v>43.65</c:v>
                </c:pt>
                <c:pt idx="1458">
                  <c:v>43.75</c:v>
                </c:pt>
                <c:pt idx="1459">
                  <c:v>43.95</c:v>
                </c:pt>
                <c:pt idx="1460">
                  <c:v>44.150000000000013</c:v>
                </c:pt>
                <c:pt idx="1461">
                  <c:v>44.25</c:v>
                </c:pt>
                <c:pt idx="1462">
                  <c:v>44.4</c:v>
                </c:pt>
                <c:pt idx="1463">
                  <c:v>44.3</c:v>
                </c:pt>
                <c:pt idx="1464">
                  <c:v>44.25</c:v>
                </c:pt>
                <c:pt idx="1465">
                  <c:v>44.1</c:v>
                </c:pt>
                <c:pt idx="1466">
                  <c:v>44.1</c:v>
                </c:pt>
                <c:pt idx="1467">
                  <c:v>44.150000000000013</c:v>
                </c:pt>
                <c:pt idx="1468">
                  <c:v>44.3</c:v>
                </c:pt>
                <c:pt idx="1469">
                  <c:v>44.4</c:v>
                </c:pt>
                <c:pt idx="1470">
                  <c:v>44.45</c:v>
                </c:pt>
                <c:pt idx="1471">
                  <c:v>44.5</c:v>
                </c:pt>
                <c:pt idx="1472">
                  <c:v>44.45</c:v>
                </c:pt>
                <c:pt idx="1473">
                  <c:v>44.45</c:v>
                </c:pt>
                <c:pt idx="1474">
                  <c:v>44.600000000000009</c:v>
                </c:pt>
                <c:pt idx="1475">
                  <c:v>44.7</c:v>
                </c:pt>
                <c:pt idx="1476">
                  <c:v>44.65</c:v>
                </c:pt>
                <c:pt idx="1477">
                  <c:v>44.7</c:v>
                </c:pt>
                <c:pt idx="1478">
                  <c:v>44.65</c:v>
                </c:pt>
                <c:pt idx="1479">
                  <c:v>44.65</c:v>
                </c:pt>
                <c:pt idx="1480">
                  <c:v>44.7</c:v>
                </c:pt>
                <c:pt idx="1481">
                  <c:v>44.7</c:v>
                </c:pt>
                <c:pt idx="1482">
                  <c:v>44.75</c:v>
                </c:pt>
                <c:pt idx="1483">
                  <c:v>44.75</c:v>
                </c:pt>
                <c:pt idx="1484">
                  <c:v>44.75</c:v>
                </c:pt>
                <c:pt idx="1485">
                  <c:v>44.8</c:v>
                </c:pt>
                <c:pt idx="1486">
                  <c:v>44.8</c:v>
                </c:pt>
                <c:pt idx="1487">
                  <c:v>44.75</c:v>
                </c:pt>
                <c:pt idx="1488">
                  <c:v>44.75</c:v>
                </c:pt>
                <c:pt idx="1489">
                  <c:v>44.75</c:v>
                </c:pt>
                <c:pt idx="1490">
                  <c:v>44.75</c:v>
                </c:pt>
                <c:pt idx="1491">
                  <c:v>44.65</c:v>
                </c:pt>
                <c:pt idx="1492">
                  <c:v>44.75</c:v>
                </c:pt>
                <c:pt idx="1493">
                  <c:v>44.65</c:v>
                </c:pt>
                <c:pt idx="1494">
                  <c:v>44.7</c:v>
                </c:pt>
                <c:pt idx="1495">
                  <c:v>44.75</c:v>
                </c:pt>
                <c:pt idx="1496">
                  <c:v>44.85</c:v>
                </c:pt>
                <c:pt idx="1497">
                  <c:v>44.8</c:v>
                </c:pt>
                <c:pt idx="1498">
                  <c:v>44.8</c:v>
                </c:pt>
                <c:pt idx="1499">
                  <c:v>44.85</c:v>
                </c:pt>
                <c:pt idx="1500">
                  <c:v>44.75</c:v>
                </c:pt>
                <c:pt idx="1501">
                  <c:v>44.75</c:v>
                </c:pt>
                <c:pt idx="1502">
                  <c:v>44.8</c:v>
                </c:pt>
                <c:pt idx="1503">
                  <c:v>44.85</c:v>
                </c:pt>
                <c:pt idx="1504">
                  <c:v>44.7</c:v>
                </c:pt>
                <c:pt idx="1505">
                  <c:v>44.85</c:v>
                </c:pt>
                <c:pt idx="1506">
                  <c:v>45.05</c:v>
                </c:pt>
                <c:pt idx="1507">
                  <c:v>45.400000000000013</c:v>
                </c:pt>
                <c:pt idx="1508">
                  <c:v>45.5</c:v>
                </c:pt>
                <c:pt idx="1509">
                  <c:v>45.75</c:v>
                </c:pt>
                <c:pt idx="1510">
                  <c:v>45.85</c:v>
                </c:pt>
                <c:pt idx="1511">
                  <c:v>46</c:v>
                </c:pt>
                <c:pt idx="1512">
                  <c:v>46</c:v>
                </c:pt>
                <c:pt idx="1513">
                  <c:v>46.15</c:v>
                </c:pt>
                <c:pt idx="1514">
                  <c:v>46.05</c:v>
                </c:pt>
                <c:pt idx="1515">
                  <c:v>46.2</c:v>
                </c:pt>
                <c:pt idx="1516">
                  <c:v>46.2</c:v>
                </c:pt>
                <c:pt idx="1517">
                  <c:v>46.25</c:v>
                </c:pt>
                <c:pt idx="1518">
                  <c:v>46.15</c:v>
                </c:pt>
                <c:pt idx="1519">
                  <c:v>46.05</c:v>
                </c:pt>
                <c:pt idx="1520">
                  <c:v>46</c:v>
                </c:pt>
                <c:pt idx="1521">
                  <c:v>45.85</c:v>
                </c:pt>
                <c:pt idx="1522">
                  <c:v>45.75</c:v>
                </c:pt>
                <c:pt idx="1523">
                  <c:v>45.5</c:v>
                </c:pt>
                <c:pt idx="1524">
                  <c:v>45.3</c:v>
                </c:pt>
                <c:pt idx="1525">
                  <c:v>45.05</c:v>
                </c:pt>
                <c:pt idx="1526">
                  <c:v>44.7</c:v>
                </c:pt>
                <c:pt idx="1527">
                  <c:v>44.5</c:v>
                </c:pt>
                <c:pt idx="1528">
                  <c:v>44.35</c:v>
                </c:pt>
                <c:pt idx="1529">
                  <c:v>44.35</c:v>
                </c:pt>
                <c:pt idx="1530">
                  <c:v>44.35</c:v>
                </c:pt>
                <c:pt idx="1531">
                  <c:v>44.2</c:v>
                </c:pt>
                <c:pt idx="1532">
                  <c:v>44</c:v>
                </c:pt>
                <c:pt idx="1533">
                  <c:v>43.85</c:v>
                </c:pt>
                <c:pt idx="1534">
                  <c:v>43.65</c:v>
                </c:pt>
                <c:pt idx="1535">
                  <c:v>43.45</c:v>
                </c:pt>
                <c:pt idx="1536">
                  <c:v>43.35</c:v>
                </c:pt>
                <c:pt idx="1537">
                  <c:v>43.2</c:v>
                </c:pt>
                <c:pt idx="1538">
                  <c:v>43.2</c:v>
                </c:pt>
                <c:pt idx="1539">
                  <c:v>43.05</c:v>
                </c:pt>
                <c:pt idx="1540">
                  <c:v>43</c:v>
                </c:pt>
                <c:pt idx="1541">
                  <c:v>42.85</c:v>
                </c:pt>
                <c:pt idx="1542">
                  <c:v>42.85</c:v>
                </c:pt>
                <c:pt idx="1543">
                  <c:v>42.95</c:v>
                </c:pt>
                <c:pt idx="1544">
                  <c:v>43</c:v>
                </c:pt>
                <c:pt idx="1545">
                  <c:v>43</c:v>
                </c:pt>
                <c:pt idx="1546">
                  <c:v>43.15</c:v>
                </c:pt>
                <c:pt idx="1547">
                  <c:v>43.3</c:v>
                </c:pt>
                <c:pt idx="1548">
                  <c:v>43.35</c:v>
                </c:pt>
                <c:pt idx="1549">
                  <c:v>43.2</c:v>
                </c:pt>
                <c:pt idx="1550">
                  <c:v>43.15</c:v>
                </c:pt>
                <c:pt idx="1551">
                  <c:v>43.15</c:v>
                </c:pt>
                <c:pt idx="1552">
                  <c:v>43.2</c:v>
                </c:pt>
                <c:pt idx="1553">
                  <c:v>43.3</c:v>
                </c:pt>
                <c:pt idx="1554">
                  <c:v>43.45</c:v>
                </c:pt>
                <c:pt idx="1555">
                  <c:v>43.600000000000009</c:v>
                </c:pt>
                <c:pt idx="1556">
                  <c:v>43.75</c:v>
                </c:pt>
                <c:pt idx="1557">
                  <c:v>44</c:v>
                </c:pt>
                <c:pt idx="1558">
                  <c:v>44.05</c:v>
                </c:pt>
                <c:pt idx="1559">
                  <c:v>43.95</c:v>
                </c:pt>
                <c:pt idx="1560">
                  <c:v>43.900000000000013</c:v>
                </c:pt>
                <c:pt idx="1561">
                  <c:v>43.900000000000013</c:v>
                </c:pt>
                <c:pt idx="1562">
                  <c:v>44</c:v>
                </c:pt>
                <c:pt idx="1563">
                  <c:v>44.100000000000009</c:v>
                </c:pt>
                <c:pt idx="1564">
                  <c:v>44.3</c:v>
                </c:pt>
                <c:pt idx="1565">
                  <c:v>44.3</c:v>
                </c:pt>
                <c:pt idx="1566">
                  <c:v>44.400000000000013</c:v>
                </c:pt>
                <c:pt idx="1567">
                  <c:v>44.45</c:v>
                </c:pt>
                <c:pt idx="1568">
                  <c:v>44.5</c:v>
                </c:pt>
                <c:pt idx="1569">
                  <c:v>44.5</c:v>
                </c:pt>
                <c:pt idx="1570">
                  <c:v>44.5</c:v>
                </c:pt>
                <c:pt idx="1571">
                  <c:v>44.55</c:v>
                </c:pt>
                <c:pt idx="1572">
                  <c:v>44.55</c:v>
                </c:pt>
                <c:pt idx="1573">
                  <c:v>44.55</c:v>
                </c:pt>
                <c:pt idx="1574">
                  <c:v>44.55</c:v>
                </c:pt>
                <c:pt idx="1575">
                  <c:v>44.65</c:v>
                </c:pt>
                <c:pt idx="1576">
                  <c:v>44.65</c:v>
                </c:pt>
                <c:pt idx="1577">
                  <c:v>44.600000000000009</c:v>
                </c:pt>
                <c:pt idx="1578">
                  <c:v>44.65</c:v>
                </c:pt>
                <c:pt idx="1579">
                  <c:v>44.75</c:v>
                </c:pt>
                <c:pt idx="1580">
                  <c:v>44.75</c:v>
                </c:pt>
                <c:pt idx="1581">
                  <c:v>44.85</c:v>
                </c:pt>
                <c:pt idx="1582">
                  <c:v>44.85</c:v>
                </c:pt>
                <c:pt idx="1583">
                  <c:v>44.8</c:v>
                </c:pt>
                <c:pt idx="1584">
                  <c:v>44.95</c:v>
                </c:pt>
                <c:pt idx="1585">
                  <c:v>44.95</c:v>
                </c:pt>
                <c:pt idx="1586">
                  <c:v>44.8</c:v>
                </c:pt>
                <c:pt idx="1587">
                  <c:v>44.900000000000013</c:v>
                </c:pt>
                <c:pt idx="1588">
                  <c:v>44.900000000000013</c:v>
                </c:pt>
                <c:pt idx="1589">
                  <c:v>44.85</c:v>
                </c:pt>
                <c:pt idx="1590">
                  <c:v>44.8</c:v>
                </c:pt>
                <c:pt idx="1591">
                  <c:v>44.8</c:v>
                </c:pt>
                <c:pt idx="1592">
                  <c:v>44.900000000000013</c:v>
                </c:pt>
                <c:pt idx="1593">
                  <c:v>45.15</c:v>
                </c:pt>
                <c:pt idx="1594">
                  <c:v>45.15</c:v>
                </c:pt>
                <c:pt idx="1595">
                  <c:v>45.05</c:v>
                </c:pt>
                <c:pt idx="1596">
                  <c:v>45.05</c:v>
                </c:pt>
                <c:pt idx="1597">
                  <c:v>44.900000000000013</c:v>
                </c:pt>
                <c:pt idx="1598">
                  <c:v>44.8</c:v>
                </c:pt>
                <c:pt idx="1599">
                  <c:v>44.7</c:v>
                </c:pt>
                <c:pt idx="1600">
                  <c:v>44.65</c:v>
                </c:pt>
                <c:pt idx="1601">
                  <c:v>44.7</c:v>
                </c:pt>
                <c:pt idx="1602">
                  <c:v>44.85</c:v>
                </c:pt>
                <c:pt idx="1603">
                  <c:v>45</c:v>
                </c:pt>
                <c:pt idx="1604">
                  <c:v>45.15</c:v>
                </c:pt>
                <c:pt idx="1605">
                  <c:v>45</c:v>
                </c:pt>
                <c:pt idx="1606">
                  <c:v>44.95</c:v>
                </c:pt>
                <c:pt idx="1607">
                  <c:v>44.95</c:v>
                </c:pt>
                <c:pt idx="1608">
                  <c:v>44.85</c:v>
                </c:pt>
                <c:pt idx="1609">
                  <c:v>44.7</c:v>
                </c:pt>
                <c:pt idx="1610">
                  <c:v>44.65</c:v>
                </c:pt>
                <c:pt idx="1611">
                  <c:v>44.55</c:v>
                </c:pt>
                <c:pt idx="1612">
                  <c:v>44.35</c:v>
                </c:pt>
                <c:pt idx="1613">
                  <c:v>44.1</c:v>
                </c:pt>
                <c:pt idx="1614">
                  <c:v>44.05</c:v>
                </c:pt>
                <c:pt idx="1615">
                  <c:v>44.15</c:v>
                </c:pt>
                <c:pt idx="1616">
                  <c:v>44.35</c:v>
                </c:pt>
                <c:pt idx="1617">
                  <c:v>44.45</c:v>
                </c:pt>
                <c:pt idx="1618">
                  <c:v>44.35</c:v>
                </c:pt>
                <c:pt idx="1619">
                  <c:v>44.100000000000009</c:v>
                </c:pt>
                <c:pt idx="1620">
                  <c:v>43.95</c:v>
                </c:pt>
                <c:pt idx="1621">
                  <c:v>43.900000000000013</c:v>
                </c:pt>
                <c:pt idx="1622">
                  <c:v>44.05</c:v>
                </c:pt>
                <c:pt idx="1623">
                  <c:v>43.900000000000013</c:v>
                </c:pt>
                <c:pt idx="1624">
                  <c:v>43.8</c:v>
                </c:pt>
                <c:pt idx="1625">
                  <c:v>43.75</c:v>
                </c:pt>
                <c:pt idx="1626">
                  <c:v>43.7</c:v>
                </c:pt>
                <c:pt idx="1627">
                  <c:v>43.600000000000009</c:v>
                </c:pt>
                <c:pt idx="1628">
                  <c:v>43.75</c:v>
                </c:pt>
                <c:pt idx="1629">
                  <c:v>43.75</c:v>
                </c:pt>
                <c:pt idx="1630">
                  <c:v>43.75</c:v>
                </c:pt>
                <c:pt idx="1631">
                  <c:v>43.7</c:v>
                </c:pt>
                <c:pt idx="1632">
                  <c:v>43.65</c:v>
                </c:pt>
                <c:pt idx="1633">
                  <c:v>43.600000000000009</c:v>
                </c:pt>
                <c:pt idx="1634">
                  <c:v>43.600000000000009</c:v>
                </c:pt>
                <c:pt idx="1635">
                  <c:v>43.35</c:v>
                </c:pt>
                <c:pt idx="1636">
                  <c:v>43.4</c:v>
                </c:pt>
                <c:pt idx="1637">
                  <c:v>43.3</c:v>
                </c:pt>
                <c:pt idx="1638">
                  <c:v>43.400000000000013</c:v>
                </c:pt>
                <c:pt idx="1639">
                  <c:v>43.45</c:v>
                </c:pt>
                <c:pt idx="1640">
                  <c:v>43.5</c:v>
                </c:pt>
                <c:pt idx="1641">
                  <c:v>43.65</c:v>
                </c:pt>
                <c:pt idx="1642">
                  <c:v>43.7</c:v>
                </c:pt>
                <c:pt idx="1643">
                  <c:v>43.85</c:v>
                </c:pt>
                <c:pt idx="1644">
                  <c:v>44.3</c:v>
                </c:pt>
                <c:pt idx="1645">
                  <c:v>44.5</c:v>
                </c:pt>
                <c:pt idx="1646">
                  <c:v>44.600000000000009</c:v>
                </c:pt>
                <c:pt idx="1647">
                  <c:v>44.7</c:v>
                </c:pt>
                <c:pt idx="1648">
                  <c:v>44.600000000000009</c:v>
                </c:pt>
                <c:pt idx="1649">
                  <c:v>44.45</c:v>
                </c:pt>
                <c:pt idx="1650">
                  <c:v>44.55</c:v>
                </c:pt>
                <c:pt idx="1651">
                  <c:v>44.7</c:v>
                </c:pt>
                <c:pt idx="1652">
                  <c:v>44.600000000000009</c:v>
                </c:pt>
                <c:pt idx="1653">
                  <c:v>44.600000000000009</c:v>
                </c:pt>
                <c:pt idx="1654">
                  <c:v>44.3</c:v>
                </c:pt>
                <c:pt idx="1655">
                  <c:v>44.100000000000009</c:v>
                </c:pt>
                <c:pt idx="1656">
                  <c:v>44.05</c:v>
                </c:pt>
                <c:pt idx="1657">
                  <c:v>44.2</c:v>
                </c:pt>
                <c:pt idx="1658">
                  <c:v>44.3</c:v>
                </c:pt>
                <c:pt idx="1659">
                  <c:v>44.35</c:v>
                </c:pt>
                <c:pt idx="1660">
                  <c:v>44.400000000000013</c:v>
                </c:pt>
                <c:pt idx="1661">
                  <c:v>44.5</c:v>
                </c:pt>
                <c:pt idx="1662">
                  <c:v>44.5</c:v>
                </c:pt>
                <c:pt idx="1663">
                  <c:v>44.5</c:v>
                </c:pt>
                <c:pt idx="1664">
                  <c:v>44.5</c:v>
                </c:pt>
                <c:pt idx="1665">
                  <c:v>44.600000000000009</c:v>
                </c:pt>
                <c:pt idx="1666">
                  <c:v>44.75</c:v>
                </c:pt>
                <c:pt idx="1667">
                  <c:v>44.75</c:v>
                </c:pt>
                <c:pt idx="1668">
                  <c:v>44.75</c:v>
                </c:pt>
                <c:pt idx="1669">
                  <c:v>44.7</c:v>
                </c:pt>
                <c:pt idx="1670">
                  <c:v>44.65</c:v>
                </c:pt>
                <c:pt idx="1671">
                  <c:v>44.600000000000009</c:v>
                </c:pt>
                <c:pt idx="1672">
                  <c:v>44.55</c:v>
                </c:pt>
                <c:pt idx="1673">
                  <c:v>44.7</c:v>
                </c:pt>
                <c:pt idx="1674">
                  <c:v>44.75</c:v>
                </c:pt>
                <c:pt idx="1675">
                  <c:v>44.75</c:v>
                </c:pt>
                <c:pt idx="1676">
                  <c:v>44.85</c:v>
                </c:pt>
                <c:pt idx="1677">
                  <c:v>44.8</c:v>
                </c:pt>
                <c:pt idx="1678">
                  <c:v>44.85</c:v>
                </c:pt>
                <c:pt idx="1679">
                  <c:v>44.85</c:v>
                </c:pt>
                <c:pt idx="1680">
                  <c:v>44.85</c:v>
                </c:pt>
                <c:pt idx="1681">
                  <c:v>44.95</c:v>
                </c:pt>
                <c:pt idx="1682">
                  <c:v>44.900000000000013</c:v>
                </c:pt>
                <c:pt idx="1683">
                  <c:v>44.85</c:v>
                </c:pt>
                <c:pt idx="1684">
                  <c:v>44.900000000000013</c:v>
                </c:pt>
                <c:pt idx="1685">
                  <c:v>44.900000000000013</c:v>
                </c:pt>
                <c:pt idx="1686">
                  <c:v>44.900000000000013</c:v>
                </c:pt>
                <c:pt idx="1687">
                  <c:v>44.85</c:v>
                </c:pt>
                <c:pt idx="1688">
                  <c:v>44.75</c:v>
                </c:pt>
                <c:pt idx="1689">
                  <c:v>44.85</c:v>
                </c:pt>
                <c:pt idx="1690">
                  <c:v>44.7</c:v>
                </c:pt>
                <c:pt idx="1691">
                  <c:v>44.8</c:v>
                </c:pt>
                <c:pt idx="1692">
                  <c:v>44.8</c:v>
                </c:pt>
                <c:pt idx="1693">
                  <c:v>44.8</c:v>
                </c:pt>
                <c:pt idx="1694">
                  <c:v>44.8</c:v>
                </c:pt>
                <c:pt idx="1695">
                  <c:v>44.85</c:v>
                </c:pt>
                <c:pt idx="1696">
                  <c:v>44.85</c:v>
                </c:pt>
                <c:pt idx="1697">
                  <c:v>44.75</c:v>
                </c:pt>
                <c:pt idx="1698">
                  <c:v>44.85</c:v>
                </c:pt>
                <c:pt idx="1699">
                  <c:v>44.8</c:v>
                </c:pt>
                <c:pt idx="1700">
                  <c:v>44.85</c:v>
                </c:pt>
                <c:pt idx="1701">
                  <c:v>44.900000000000013</c:v>
                </c:pt>
                <c:pt idx="1702">
                  <c:v>44.95</c:v>
                </c:pt>
                <c:pt idx="1703">
                  <c:v>44.85</c:v>
                </c:pt>
                <c:pt idx="1704">
                  <c:v>44.85</c:v>
                </c:pt>
                <c:pt idx="1705">
                  <c:v>44.7</c:v>
                </c:pt>
                <c:pt idx="1706">
                  <c:v>44.85</c:v>
                </c:pt>
                <c:pt idx="1707">
                  <c:v>44.85</c:v>
                </c:pt>
                <c:pt idx="1708">
                  <c:v>44.85</c:v>
                </c:pt>
                <c:pt idx="1709">
                  <c:v>44.85</c:v>
                </c:pt>
                <c:pt idx="1710">
                  <c:v>44.85</c:v>
                </c:pt>
                <c:pt idx="1711">
                  <c:v>44.85</c:v>
                </c:pt>
                <c:pt idx="1712">
                  <c:v>44.85</c:v>
                </c:pt>
                <c:pt idx="1713">
                  <c:v>44.85</c:v>
                </c:pt>
                <c:pt idx="1714">
                  <c:v>44.95</c:v>
                </c:pt>
                <c:pt idx="1715">
                  <c:v>45.15</c:v>
                </c:pt>
                <c:pt idx="1716">
                  <c:v>45.400000000000013</c:v>
                </c:pt>
                <c:pt idx="1717">
                  <c:v>45.35</c:v>
                </c:pt>
                <c:pt idx="1718">
                  <c:v>45.3</c:v>
                </c:pt>
                <c:pt idx="1719">
                  <c:v>45.2</c:v>
                </c:pt>
                <c:pt idx="1720">
                  <c:v>45.2</c:v>
                </c:pt>
                <c:pt idx="1721">
                  <c:v>45.15</c:v>
                </c:pt>
                <c:pt idx="1722">
                  <c:v>44.85</c:v>
                </c:pt>
                <c:pt idx="1723">
                  <c:v>44.7</c:v>
                </c:pt>
                <c:pt idx="1724">
                  <c:v>44.85</c:v>
                </c:pt>
                <c:pt idx="1725">
                  <c:v>44.75</c:v>
                </c:pt>
                <c:pt idx="1726">
                  <c:v>44.65</c:v>
                </c:pt>
                <c:pt idx="1727">
                  <c:v>44.4</c:v>
                </c:pt>
                <c:pt idx="1728">
                  <c:v>44.5</c:v>
                </c:pt>
                <c:pt idx="1729">
                  <c:v>44.65</c:v>
                </c:pt>
                <c:pt idx="1730">
                  <c:v>44.650000000000013</c:v>
                </c:pt>
                <c:pt idx="1731">
                  <c:v>44.6</c:v>
                </c:pt>
                <c:pt idx="1732">
                  <c:v>44.5</c:v>
                </c:pt>
                <c:pt idx="1733">
                  <c:v>44.4</c:v>
                </c:pt>
                <c:pt idx="1734">
                  <c:v>44.4</c:v>
                </c:pt>
                <c:pt idx="1735">
                  <c:v>44.5</c:v>
                </c:pt>
                <c:pt idx="1736">
                  <c:v>44.5</c:v>
                </c:pt>
                <c:pt idx="1737">
                  <c:v>44.35</c:v>
                </c:pt>
                <c:pt idx="1738">
                  <c:v>44.2</c:v>
                </c:pt>
                <c:pt idx="1739">
                  <c:v>44.1</c:v>
                </c:pt>
                <c:pt idx="1740">
                  <c:v>44.1</c:v>
                </c:pt>
                <c:pt idx="1741">
                  <c:v>44.05</c:v>
                </c:pt>
                <c:pt idx="1742">
                  <c:v>44.1</c:v>
                </c:pt>
                <c:pt idx="1743">
                  <c:v>43.8</c:v>
                </c:pt>
                <c:pt idx="1744">
                  <c:v>43.55</c:v>
                </c:pt>
                <c:pt idx="1745">
                  <c:v>43.5</c:v>
                </c:pt>
                <c:pt idx="1746">
                  <c:v>43.25</c:v>
                </c:pt>
                <c:pt idx="1747">
                  <c:v>43.1</c:v>
                </c:pt>
                <c:pt idx="1748">
                  <c:v>42.95</c:v>
                </c:pt>
                <c:pt idx="1749">
                  <c:v>42.8</c:v>
                </c:pt>
                <c:pt idx="1750">
                  <c:v>42.55</c:v>
                </c:pt>
                <c:pt idx="1751">
                  <c:v>42.55</c:v>
                </c:pt>
                <c:pt idx="1752">
                  <c:v>42.4</c:v>
                </c:pt>
                <c:pt idx="1753">
                  <c:v>42.4</c:v>
                </c:pt>
                <c:pt idx="1754">
                  <c:v>42.65</c:v>
                </c:pt>
                <c:pt idx="1755">
                  <c:v>43</c:v>
                </c:pt>
                <c:pt idx="1756">
                  <c:v>43</c:v>
                </c:pt>
                <c:pt idx="1757">
                  <c:v>43.1</c:v>
                </c:pt>
                <c:pt idx="1758">
                  <c:v>43.1</c:v>
                </c:pt>
                <c:pt idx="1759">
                  <c:v>43.05</c:v>
                </c:pt>
                <c:pt idx="1760">
                  <c:v>43</c:v>
                </c:pt>
                <c:pt idx="1761">
                  <c:v>43.05</c:v>
                </c:pt>
                <c:pt idx="1762">
                  <c:v>43.100000000000009</c:v>
                </c:pt>
                <c:pt idx="1763">
                  <c:v>43.400000000000013</c:v>
                </c:pt>
                <c:pt idx="1764">
                  <c:v>43.55</c:v>
                </c:pt>
                <c:pt idx="1765">
                  <c:v>43.7</c:v>
                </c:pt>
                <c:pt idx="1766">
                  <c:v>43.8</c:v>
                </c:pt>
                <c:pt idx="1767">
                  <c:v>43.85</c:v>
                </c:pt>
                <c:pt idx="1768">
                  <c:v>43.95</c:v>
                </c:pt>
                <c:pt idx="1769">
                  <c:v>44.05</c:v>
                </c:pt>
                <c:pt idx="1770">
                  <c:v>44.100000000000009</c:v>
                </c:pt>
                <c:pt idx="1771">
                  <c:v>44.100000000000009</c:v>
                </c:pt>
                <c:pt idx="1772">
                  <c:v>44.15</c:v>
                </c:pt>
                <c:pt idx="1773">
                  <c:v>44.25</c:v>
                </c:pt>
                <c:pt idx="1774">
                  <c:v>44.25</c:v>
                </c:pt>
                <c:pt idx="1775">
                  <c:v>44.35</c:v>
                </c:pt>
                <c:pt idx="1776">
                  <c:v>44.35</c:v>
                </c:pt>
                <c:pt idx="1777">
                  <c:v>44.400000000000013</c:v>
                </c:pt>
                <c:pt idx="1778">
                  <c:v>44.5</c:v>
                </c:pt>
                <c:pt idx="1779">
                  <c:v>44.7</c:v>
                </c:pt>
                <c:pt idx="1780">
                  <c:v>44.65</c:v>
                </c:pt>
                <c:pt idx="1781">
                  <c:v>44.7</c:v>
                </c:pt>
                <c:pt idx="1782">
                  <c:v>44.65</c:v>
                </c:pt>
                <c:pt idx="1783">
                  <c:v>44.5</c:v>
                </c:pt>
                <c:pt idx="1784">
                  <c:v>44.5</c:v>
                </c:pt>
                <c:pt idx="1785">
                  <c:v>44.4</c:v>
                </c:pt>
                <c:pt idx="1786">
                  <c:v>44.3</c:v>
                </c:pt>
                <c:pt idx="1787">
                  <c:v>44.05</c:v>
                </c:pt>
                <c:pt idx="1788">
                  <c:v>44</c:v>
                </c:pt>
                <c:pt idx="1789">
                  <c:v>44.1</c:v>
                </c:pt>
                <c:pt idx="1790">
                  <c:v>44</c:v>
                </c:pt>
                <c:pt idx="1791">
                  <c:v>43.95</c:v>
                </c:pt>
                <c:pt idx="1792">
                  <c:v>43.95</c:v>
                </c:pt>
                <c:pt idx="1793">
                  <c:v>43.85</c:v>
                </c:pt>
                <c:pt idx="1794">
                  <c:v>43.65</c:v>
                </c:pt>
                <c:pt idx="1795">
                  <c:v>43.65</c:v>
                </c:pt>
                <c:pt idx="1796">
                  <c:v>43.5</c:v>
                </c:pt>
                <c:pt idx="1797">
                  <c:v>43.400000000000013</c:v>
                </c:pt>
                <c:pt idx="1798">
                  <c:v>43.2</c:v>
                </c:pt>
                <c:pt idx="1799">
                  <c:v>42.95</c:v>
                </c:pt>
                <c:pt idx="1800">
                  <c:v>42.900000000000013</c:v>
                </c:pt>
                <c:pt idx="1801">
                  <c:v>42.85</c:v>
                </c:pt>
                <c:pt idx="1802">
                  <c:v>42.95</c:v>
                </c:pt>
                <c:pt idx="1803">
                  <c:v>42.900000000000013</c:v>
                </c:pt>
                <c:pt idx="1804">
                  <c:v>42.900000000000013</c:v>
                </c:pt>
                <c:pt idx="1805">
                  <c:v>42.85</c:v>
                </c:pt>
                <c:pt idx="1806">
                  <c:v>42.95</c:v>
                </c:pt>
                <c:pt idx="1807">
                  <c:v>42.95</c:v>
                </c:pt>
                <c:pt idx="1808">
                  <c:v>42.900000000000013</c:v>
                </c:pt>
                <c:pt idx="1809">
                  <c:v>43.05</c:v>
                </c:pt>
                <c:pt idx="1810">
                  <c:v>43.05</c:v>
                </c:pt>
                <c:pt idx="1811">
                  <c:v>43.05</c:v>
                </c:pt>
                <c:pt idx="1812">
                  <c:v>43.100000000000009</c:v>
                </c:pt>
                <c:pt idx="1813">
                  <c:v>43.15</c:v>
                </c:pt>
                <c:pt idx="1814">
                  <c:v>43.35</c:v>
                </c:pt>
                <c:pt idx="1815">
                  <c:v>43.55</c:v>
                </c:pt>
                <c:pt idx="1816">
                  <c:v>43.6</c:v>
                </c:pt>
                <c:pt idx="1817">
                  <c:v>43.5</c:v>
                </c:pt>
                <c:pt idx="1818">
                  <c:v>43.45</c:v>
                </c:pt>
                <c:pt idx="1819">
                  <c:v>43.3</c:v>
                </c:pt>
                <c:pt idx="1820">
                  <c:v>43.25</c:v>
                </c:pt>
                <c:pt idx="1821">
                  <c:v>43.25</c:v>
                </c:pt>
                <c:pt idx="1822">
                  <c:v>43.400000000000013</c:v>
                </c:pt>
                <c:pt idx="1823">
                  <c:v>43.7</c:v>
                </c:pt>
                <c:pt idx="1824">
                  <c:v>43.900000000000013</c:v>
                </c:pt>
                <c:pt idx="1825">
                  <c:v>43.9</c:v>
                </c:pt>
                <c:pt idx="1826">
                  <c:v>43.85</c:v>
                </c:pt>
                <c:pt idx="1827">
                  <c:v>43.95</c:v>
                </c:pt>
                <c:pt idx="1828">
                  <c:v>44</c:v>
                </c:pt>
                <c:pt idx="1829">
                  <c:v>44.1</c:v>
                </c:pt>
                <c:pt idx="1830">
                  <c:v>44.150000000000013</c:v>
                </c:pt>
                <c:pt idx="1831">
                  <c:v>44.1</c:v>
                </c:pt>
                <c:pt idx="1832">
                  <c:v>44</c:v>
                </c:pt>
                <c:pt idx="1833">
                  <c:v>44.05</c:v>
                </c:pt>
                <c:pt idx="1834">
                  <c:v>43.9</c:v>
                </c:pt>
                <c:pt idx="1835">
                  <c:v>43.75</c:v>
                </c:pt>
                <c:pt idx="1836">
                  <c:v>43.55</c:v>
                </c:pt>
                <c:pt idx="1837">
                  <c:v>43.3</c:v>
                </c:pt>
                <c:pt idx="1838">
                  <c:v>43.100000000000009</c:v>
                </c:pt>
                <c:pt idx="1839">
                  <c:v>42.900000000000013</c:v>
                </c:pt>
                <c:pt idx="1840">
                  <c:v>42.85</c:v>
                </c:pt>
                <c:pt idx="1841">
                  <c:v>43.05</c:v>
                </c:pt>
                <c:pt idx="1842">
                  <c:v>43.2</c:v>
                </c:pt>
                <c:pt idx="1843">
                  <c:v>43.2</c:v>
                </c:pt>
                <c:pt idx="1844">
                  <c:v>43.15</c:v>
                </c:pt>
                <c:pt idx="1845">
                  <c:v>43.05</c:v>
                </c:pt>
                <c:pt idx="1846">
                  <c:v>43.05</c:v>
                </c:pt>
                <c:pt idx="1847">
                  <c:v>43.2</c:v>
                </c:pt>
                <c:pt idx="1848">
                  <c:v>43.6</c:v>
                </c:pt>
                <c:pt idx="1849">
                  <c:v>44.05</c:v>
                </c:pt>
                <c:pt idx="1850">
                  <c:v>44.5</c:v>
                </c:pt>
                <c:pt idx="1851">
                  <c:v>44.85</c:v>
                </c:pt>
                <c:pt idx="1852">
                  <c:v>44.8</c:v>
                </c:pt>
                <c:pt idx="1853">
                  <c:v>44.9</c:v>
                </c:pt>
                <c:pt idx="1854">
                  <c:v>44.9</c:v>
                </c:pt>
                <c:pt idx="1855">
                  <c:v>44.95</c:v>
                </c:pt>
                <c:pt idx="1856">
                  <c:v>45</c:v>
                </c:pt>
                <c:pt idx="1857">
                  <c:v>45.25</c:v>
                </c:pt>
                <c:pt idx="1858">
                  <c:v>45.5</c:v>
                </c:pt>
                <c:pt idx="1859">
                  <c:v>45.55</c:v>
                </c:pt>
                <c:pt idx="1860">
                  <c:v>45.35</c:v>
                </c:pt>
                <c:pt idx="1861">
                  <c:v>45.2</c:v>
                </c:pt>
                <c:pt idx="1862">
                  <c:v>45.100000000000009</c:v>
                </c:pt>
                <c:pt idx="1863">
                  <c:v>45.100000000000009</c:v>
                </c:pt>
                <c:pt idx="1864">
                  <c:v>45.05</c:v>
                </c:pt>
                <c:pt idx="1865">
                  <c:v>45</c:v>
                </c:pt>
                <c:pt idx="1866">
                  <c:v>44.95</c:v>
                </c:pt>
                <c:pt idx="1867">
                  <c:v>45.05</c:v>
                </c:pt>
                <c:pt idx="1868">
                  <c:v>45.2</c:v>
                </c:pt>
                <c:pt idx="1869">
                  <c:v>45.400000000000013</c:v>
                </c:pt>
                <c:pt idx="1870">
                  <c:v>45.65</c:v>
                </c:pt>
                <c:pt idx="1871">
                  <c:v>45.7</c:v>
                </c:pt>
                <c:pt idx="1872">
                  <c:v>45.65</c:v>
                </c:pt>
                <c:pt idx="1873">
                  <c:v>45.55</c:v>
                </c:pt>
                <c:pt idx="1874">
                  <c:v>45.5</c:v>
                </c:pt>
                <c:pt idx="1875">
                  <c:v>45.400000000000013</c:v>
                </c:pt>
                <c:pt idx="1876">
                  <c:v>45.7</c:v>
                </c:pt>
                <c:pt idx="1877">
                  <c:v>46.05</c:v>
                </c:pt>
                <c:pt idx="1878">
                  <c:v>46.45</c:v>
                </c:pt>
                <c:pt idx="1879">
                  <c:v>46.75</c:v>
                </c:pt>
                <c:pt idx="1880">
                  <c:v>46.8</c:v>
                </c:pt>
                <c:pt idx="1881">
                  <c:v>46.3</c:v>
                </c:pt>
                <c:pt idx="1882">
                  <c:v>46</c:v>
                </c:pt>
                <c:pt idx="1883">
                  <c:v>45.95</c:v>
                </c:pt>
                <c:pt idx="1884">
                  <c:v>46</c:v>
                </c:pt>
                <c:pt idx="1885">
                  <c:v>46.100000000000009</c:v>
                </c:pt>
                <c:pt idx="1886">
                  <c:v>46.05</c:v>
                </c:pt>
                <c:pt idx="1887">
                  <c:v>45.8</c:v>
                </c:pt>
                <c:pt idx="1888">
                  <c:v>45.7</c:v>
                </c:pt>
                <c:pt idx="1889">
                  <c:v>45.5</c:v>
                </c:pt>
                <c:pt idx="1890">
                  <c:v>45.5</c:v>
                </c:pt>
                <c:pt idx="1891">
                  <c:v>45.55</c:v>
                </c:pt>
                <c:pt idx="1892">
                  <c:v>45.45</c:v>
                </c:pt>
                <c:pt idx="1893">
                  <c:v>45.45</c:v>
                </c:pt>
                <c:pt idx="1894">
                  <c:v>45.4</c:v>
                </c:pt>
                <c:pt idx="1895">
                  <c:v>45.35</c:v>
                </c:pt>
                <c:pt idx="1896">
                  <c:v>45.3</c:v>
                </c:pt>
                <c:pt idx="1897">
                  <c:v>45.25</c:v>
                </c:pt>
                <c:pt idx="1898">
                  <c:v>45.3</c:v>
                </c:pt>
                <c:pt idx="1899">
                  <c:v>45.4</c:v>
                </c:pt>
                <c:pt idx="1900">
                  <c:v>45.45</c:v>
                </c:pt>
                <c:pt idx="1901">
                  <c:v>45.55</c:v>
                </c:pt>
                <c:pt idx="1902">
                  <c:v>45.600000000000009</c:v>
                </c:pt>
                <c:pt idx="1903">
                  <c:v>45.55</c:v>
                </c:pt>
                <c:pt idx="1904">
                  <c:v>45.65</c:v>
                </c:pt>
                <c:pt idx="1905">
                  <c:v>45.55</c:v>
                </c:pt>
                <c:pt idx="1906">
                  <c:v>45.4</c:v>
                </c:pt>
                <c:pt idx="1907">
                  <c:v>45.4</c:v>
                </c:pt>
                <c:pt idx="1908">
                  <c:v>45.5</c:v>
                </c:pt>
                <c:pt idx="1909">
                  <c:v>45.7</c:v>
                </c:pt>
                <c:pt idx="1910">
                  <c:v>45.85</c:v>
                </c:pt>
                <c:pt idx="1911">
                  <c:v>45.8</c:v>
                </c:pt>
                <c:pt idx="1912">
                  <c:v>45.75</c:v>
                </c:pt>
                <c:pt idx="1913">
                  <c:v>45.5</c:v>
                </c:pt>
                <c:pt idx="1914">
                  <c:v>45.4</c:v>
                </c:pt>
                <c:pt idx="1915">
                  <c:v>45.25</c:v>
                </c:pt>
                <c:pt idx="1916">
                  <c:v>45.4</c:v>
                </c:pt>
                <c:pt idx="1917">
                  <c:v>45.5</c:v>
                </c:pt>
                <c:pt idx="1918">
                  <c:v>45.35</c:v>
                </c:pt>
                <c:pt idx="1919">
                  <c:v>45.35</c:v>
                </c:pt>
                <c:pt idx="1920">
                  <c:v>45.2</c:v>
                </c:pt>
                <c:pt idx="1921">
                  <c:v>45.1</c:v>
                </c:pt>
                <c:pt idx="1922">
                  <c:v>44.9</c:v>
                </c:pt>
                <c:pt idx="1923">
                  <c:v>45</c:v>
                </c:pt>
                <c:pt idx="1924">
                  <c:v>45.1</c:v>
                </c:pt>
                <c:pt idx="1925">
                  <c:v>45.25</c:v>
                </c:pt>
                <c:pt idx="1926">
                  <c:v>45.1</c:v>
                </c:pt>
                <c:pt idx="1927">
                  <c:v>45</c:v>
                </c:pt>
                <c:pt idx="1928">
                  <c:v>44.85</c:v>
                </c:pt>
                <c:pt idx="1929">
                  <c:v>44.75</c:v>
                </c:pt>
                <c:pt idx="1930">
                  <c:v>44.75</c:v>
                </c:pt>
                <c:pt idx="1931">
                  <c:v>44.9</c:v>
                </c:pt>
                <c:pt idx="1932">
                  <c:v>44.85</c:v>
                </c:pt>
                <c:pt idx="1933">
                  <c:v>44.900000000000013</c:v>
                </c:pt>
                <c:pt idx="1934">
                  <c:v>44.7</c:v>
                </c:pt>
                <c:pt idx="1935">
                  <c:v>44.5</c:v>
                </c:pt>
                <c:pt idx="1936">
                  <c:v>44.45</c:v>
                </c:pt>
                <c:pt idx="1937">
                  <c:v>44.400000000000013</c:v>
                </c:pt>
                <c:pt idx="1938">
                  <c:v>44.2</c:v>
                </c:pt>
                <c:pt idx="1939">
                  <c:v>44</c:v>
                </c:pt>
                <c:pt idx="1940">
                  <c:v>43.85</c:v>
                </c:pt>
                <c:pt idx="1941">
                  <c:v>43.75</c:v>
                </c:pt>
                <c:pt idx="1942">
                  <c:v>43.8</c:v>
                </c:pt>
                <c:pt idx="1943">
                  <c:v>43.8</c:v>
                </c:pt>
                <c:pt idx="1944">
                  <c:v>44</c:v>
                </c:pt>
                <c:pt idx="1945">
                  <c:v>44.05</c:v>
                </c:pt>
                <c:pt idx="1946">
                  <c:v>44.150000000000013</c:v>
                </c:pt>
                <c:pt idx="1947">
                  <c:v>44.2</c:v>
                </c:pt>
                <c:pt idx="1948">
                  <c:v>44.35</c:v>
                </c:pt>
                <c:pt idx="1949">
                  <c:v>44.55</c:v>
                </c:pt>
                <c:pt idx="1950">
                  <c:v>44.8</c:v>
                </c:pt>
                <c:pt idx="1951">
                  <c:v>45</c:v>
                </c:pt>
                <c:pt idx="1952">
                  <c:v>45.05</c:v>
                </c:pt>
                <c:pt idx="1953">
                  <c:v>44.95</c:v>
                </c:pt>
                <c:pt idx="1954">
                  <c:v>44.8</c:v>
                </c:pt>
                <c:pt idx="1955">
                  <c:v>44.75</c:v>
                </c:pt>
                <c:pt idx="1956">
                  <c:v>44.65</c:v>
                </c:pt>
                <c:pt idx="1957">
                  <c:v>44.55</c:v>
                </c:pt>
                <c:pt idx="1958">
                  <c:v>44.35</c:v>
                </c:pt>
                <c:pt idx="1959">
                  <c:v>44.35</c:v>
                </c:pt>
                <c:pt idx="1960">
                  <c:v>44.5</c:v>
                </c:pt>
                <c:pt idx="1961">
                  <c:v>44.35</c:v>
                </c:pt>
                <c:pt idx="1962">
                  <c:v>44.4</c:v>
                </c:pt>
                <c:pt idx="1963">
                  <c:v>44.1</c:v>
                </c:pt>
                <c:pt idx="1964">
                  <c:v>44</c:v>
                </c:pt>
                <c:pt idx="1965">
                  <c:v>43.85</c:v>
                </c:pt>
                <c:pt idx="1966">
                  <c:v>43.95</c:v>
                </c:pt>
                <c:pt idx="1967">
                  <c:v>44.25</c:v>
                </c:pt>
                <c:pt idx="1968">
                  <c:v>44.55</c:v>
                </c:pt>
                <c:pt idx="1969">
                  <c:v>44.900000000000013</c:v>
                </c:pt>
                <c:pt idx="1970">
                  <c:v>45</c:v>
                </c:pt>
                <c:pt idx="1971">
                  <c:v>44.900000000000013</c:v>
                </c:pt>
                <c:pt idx="1972">
                  <c:v>45</c:v>
                </c:pt>
                <c:pt idx="1973">
                  <c:v>45.2</c:v>
                </c:pt>
                <c:pt idx="1974">
                  <c:v>45.3</c:v>
                </c:pt>
                <c:pt idx="1975">
                  <c:v>45.25</c:v>
                </c:pt>
                <c:pt idx="1976">
                  <c:v>45.2</c:v>
                </c:pt>
                <c:pt idx="1977">
                  <c:v>45</c:v>
                </c:pt>
                <c:pt idx="1978">
                  <c:v>45</c:v>
                </c:pt>
                <c:pt idx="1979">
                  <c:v>44.8</c:v>
                </c:pt>
                <c:pt idx="1980">
                  <c:v>44.600000000000009</c:v>
                </c:pt>
                <c:pt idx="1981">
                  <c:v>44.400000000000013</c:v>
                </c:pt>
                <c:pt idx="1982">
                  <c:v>44.2</c:v>
                </c:pt>
                <c:pt idx="1983">
                  <c:v>44.400000000000013</c:v>
                </c:pt>
                <c:pt idx="1984">
                  <c:v>44.45</c:v>
                </c:pt>
                <c:pt idx="1985">
                  <c:v>44.35</c:v>
                </c:pt>
                <c:pt idx="1986">
                  <c:v>44.05</c:v>
                </c:pt>
                <c:pt idx="1987">
                  <c:v>43.75</c:v>
                </c:pt>
                <c:pt idx="1988">
                  <c:v>43.6</c:v>
                </c:pt>
                <c:pt idx="1989">
                  <c:v>43.4</c:v>
                </c:pt>
                <c:pt idx="1990">
                  <c:v>43.25</c:v>
                </c:pt>
                <c:pt idx="1991">
                  <c:v>43.2</c:v>
                </c:pt>
                <c:pt idx="1992">
                  <c:v>43.100000000000009</c:v>
                </c:pt>
                <c:pt idx="1993">
                  <c:v>43</c:v>
                </c:pt>
                <c:pt idx="1994">
                  <c:v>43.100000000000009</c:v>
                </c:pt>
                <c:pt idx="1995">
                  <c:v>43.35</c:v>
                </c:pt>
                <c:pt idx="1996">
                  <c:v>43.3</c:v>
                </c:pt>
                <c:pt idx="1997">
                  <c:v>43.15</c:v>
                </c:pt>
                <c:pt idx="1998">
                  <c:v>43.15</c:v>
                </c:pt>
                <c:pt idx="1999">
                  <c:v>43.35</c:v>
                </c:pt>
                <c:pt idx="2000">
                  <c:v>43.6</c:v>
                </c:pt>
                <c:pt idx="2001">
                  <c:v>43.85</c:v>
                </c:pt>
                <c:pt idx="2002">
                  <c:v>43.8</c:v>
                </c:pt>
                <c:pt idx="2003">
                  <c:v>43.8</c:v>
                </c:pt>
                <c:pt idx="2004">
                  <c:v>43.85</c:v>
                </c:pt>
                <c:pt idx="2005">
                  <c:v>43.95</c:v>
                </c:pt>
                <c:pt idx="2006">
                  <c:v>44.05</c:v>
                </c:pt>
                <c:pt idx="2007">
                  <c:v>44</c:v>
                </c:pt>
                <c:pt idx="2008">
                  <c:v>44.05</c:v>
                </c:pt>
                <c:pt idx="2009">
                  <c:v>44.15</c:v>
                </c:pt>
                <c:pt idx="2010">
                  <c:v>44.3</c:v>
                </c:pt>
                <c:pt idx="2011">
                  <c:v>44.100000000000009</c:v>
                </c:pt>
                <c:pt idx="2012">
                  <c:v>43.95</c:v>
                </c:pt>
                <c:pt idx="2013">
                  <c:v>43.95</c:v>
                </c:pt>
                <c:pt idx="2014">
                  <c:v>44.2</c:v>
                </c:pt>
                <c:pt idx="2015">
                  <c:v>44.55</c:v>
                </c:pt>
                <c:pt idx="2016">
                  <c:v>44.75</c:v>
                </c:pt>
                <c:pt idx="2017">
                  <c:v>44.85</c:v>
                </c:pt>
                <c:pt idx="2018">
                  <c:v>44.85</c:v>
                </c:pt>
                <c:pt idx="2019">
                  <c:v>44.8</c:v>
                </c:pt>
                <c:pt idx="2020">
                  <c:v>44.8</c:v>
                </c:pt>
                <c:pt idx="2021">
                  <c:v>44.75</c:v>
                </c:pt>
                <c:pt idx="2022">
                  <c:v>44.6</c:v>
                </c:pt>
                <c:pt idx="2023">
                  <c:v>44.4</c:v>
                </c:pt>
                <c:pt idx="2024">
                  <c:v>44.5</c:v>
                </c:pt>
                <c:pt idx="2025">
                  <c:v>44.5</c:v>
                </c:pt>
                <c:pt idx="2026">
                  <c:v>44.5</c:v>
                </c:pt>
                <c:pt idx="2027">
                  <c:v>44.6</c:v>
                </c:pt>
                <c:pt idx="2028">
                  <c:v>44.65</c:v>
                </c:pt>
                <c:pt idx="2029">
                  <c:v>44.65</c:v>
                </c:pt>
                <c:pt idx="2030">
                  <c:v>44.55</c:v>
                </c:pt>
                <c:pt idx="2031">
                  <c:v>44.65</c:v>
                </c:pt>
                <c:pt idx="2032">
                  <c:v>44.65</c:v>
                </c:pt>
                <c:pt idx="2033">
                  <c:v>44.65</c:v>
                </c:pt>
                <c:pt idx="2034">
                  <c:v>44.65</c:v>
                </c:pt>
                <c:pt idx="2035">
                  <c:v>44.65</c:v>
                </c:pt>
                <c:pt idx="2036">
                  <c:v>44.7</c:v>
                </c:pt>
                <c:pt idx="2037">
                  <c:v>44.55</c:v>
                </c:pt>
                <c:pt idx="2038">
                  <c:v>44.4</c:v>
                </c:pt>
                <c:pt idx="2039">
                  <c:v>44.45</c:v>
                </c:pt>
                <c:pt idx="2040">
                  <c:v>44.6</c:v>
                </c:pt>
                <c:pt idx="2041">
                  <c:v>44.7</c:v>
                </c:pt>
                <c:pt idx="2042">
                  <c:v>44.75</c:v>
                </c:pt>
                <c:pt idx="2043">
                  <c:v>44.75</c:v>
                </c:pt>
                <c:pt idx="2044">
                  <c:v>44.900000000000013</c:v>
                </c:pt>
                <c:pt idx="2045">
                  <c:v>44.95</c:v>
                </c:pt>
                <c:pt idx="2046">
                  <c:v>45</c:v>
                </c:pt>
                <c:pt idx="2047">
                  <c:v>45.05</c:v>
                </c:pt>
                <c:pt idx="2048">
                  <c:v>45.100000000000009</c:v>
                </c:pt>
                <c:pt idx="2049">
                  <c:v>45.400000000000013</c:v>
                </c:pt>
                <c:pt idx="2050">
                  <c:v>45.65</c:v>
                </c:pt>
                <c:pt idx="2051">
                  <c:v>45.85</c:v>
                </c:pt>
                <c:pt idx="2052">
                  <c:v>46.05</c:v>
                </c:pt>
                <c:pt idx="2053">
                  <c:v>46.25</c:v>
                </c:pt>
                <c:pt idx="2054">
                  <c:v>46.35</c:v>
                </c:pt>
                <c:pt idx="2055">
                  <c:v>46.45</c:v>
                </c:pt>
                <c:pt idx="2056">
                  <c:v>46.45</c:v>
                </c:pt>
                <c:pt idx="2057">
                  <c:v>46.5</c:v>
                </c:pt>
                <c:pt idx="2058">
                  <c:v>46.55</c:v>
                </c:pt>
                <c:pt idx="2059">
                  <c:v>46.5</c:v>
                </c:pt>
                <c:pt idx="2060">
                  <c:v>46.35</c:v>
                </c:pt>
                <c:pt idx="2061">
                  <c:v>46.45</c:v>
                </c:pt>
                <c:pt idx="2062">
                  <c:v>46.45</c:v>
                </c:pt>
                <c:pt idx="2063">
                  <c:v>46.45</c:v>
                </c:pt>
                <c:pt idx="2064">
                  <c:v>46.45</c:v>
                </c:pt>
                <c:pt idx="2065">
                  <c:v>46.35</c:v>
                </c:pt>
                <c:pt idx="2066">
                  <c:v>46.35</c:v>
                </c:pt>
                <c:pt idx="2067">
                  <c:v>46.400000000000013</c:v>
                </c:pt>
                <c:pt idx="2068">
                  <c:v>46.45</c:v>
                </c:pt>
                <c:pt idx="2069">
                  <c:v>46.65</c:v>
                </c:pt>
                <c:pt idx="2070">
                  <c:v>46.65</c:v>
                </c:pt>
                <c:pt idx="2071">
                  <c:v>46.8</c:v>
                </c:pt>
                <c:pt idx="2072">
                  <c:v>46.95</c:v>
                </c:pt>
                <c:pt idx="2073">
                  <c:v>46.9</c:v>
                </c:pt>
                <c:pt idx="2074">
                  <c:v>46.85</c:v>
                </c:pt>
                <c:pt idx="2075">
                  <c:v>46.8</c:v>
                </c:pt>
                <c:pt idx="2076">
                  <c:v>46.75</c:v>
                </c:pt>
                <c:pt idx="2077">
                  <c:v>46.7</c:v>
                </c:pt>
                <c:pt idx="2078">
                  <c:v>46.5</c:v>
                </c:pt>
                <c:pt idx="2079">
                  <c:v>46.45</c:v>
                </c:pt>
                <c:pt idx="2080">
                  <c:v>46.3</c:v>
                </c:pt>
                <c:pt idx="2081">
                  <c:v>46.2</c:v>
                </c:pt>
                <c:pt idx="2082">
                  <c:v>46.2</c:v>
                </c:pt>
                <c:pt idx="2083">
                  <c:v>46.150000000000013</c:v>
                </c:pt>
                <c:pt idx="2084">
                  <c:v>46.05</c:v>
                </c:pt>
                <c:pt idx="2085">
                  <c:v>46.05</c:v>
                </c:pt>
                <c:pt idx="2086">
                  <c:v>46</c:v>
                </c:pt>
                <c:pt idx="2087">
                  <c:v>45.9</c:v>
                </c:pt>
                <c:pt idx="2088">
                  <c:v>45.8</c:v>
                </c:pt>
                <c:pt idx="2089">
                  <c:v>45.8</c:v>
                </c:pt>
                <c:pt idx="2090">
                  <c:v>45.6</c:v>
                </c:pt>
                <c:pt idx="2091">
                  <c:v>45.4</c:v>
                </c:pt>
                <c:pt idx="2092">
                  <c:v>45.3</c:v>
                </c:pt>
                <c:pt idx="2093">
                  <c:v>45.3</c:v>
                </c:pt>
                <c:pt idx="2094">
                  <c:v>45.2</c:v>
                </c:pt>
                <c:pt idx="2095">
                  <c:v>45.150000000000013</c:v>
                </c:pt>
                <c:pt idx="2096">
                  <c:v>45.150000000000013</c:v>
                </c:pt>
                <c:pt idx="2097">
                  <c:v>45.2</c:v>
                </c:pt>
                <c:pt idx="2098">
                  <c:v>45.15</c:v>
                </c:pt>
                <c:pt idx="2099">
                  <c:v>45.2</c:v>
                </c:pt>
                <c:pt idx="2100">
                  <c:v>45.150000000000013</c:v>
                </c:pt>
                <c:pt idx="2101">
                  <c:v>45.150000000000013</c:v>
                </c:pt>
                <c:pt idx="2102">
                  <c:v>45</c:v>
                </c:pt>
                <c:pt idx="2103">
                  <c:v>44.85</c:v>
                </c:pt>
                <c:pt idx="2104">
                  <c:v>44.7</c:v>
                </c:pt>
                <c:pt idx="2105">
                  <c:v>44.7</c:v>
                </c:pt>
                <c:pt idx="2106">
                  <c:v>44.55</c:v>
                </c:pt>
                <c:pt idx="2107">
                  <c:v>44.55</c:v>
                </c:pt>
                <c:pt idx="2108">
                  <c:v>44.45</c:v>
                </c:pt>
                <c:pt idx="2109">
                  <c:v>44.4</c:v>
                </c:pt>
                <c:pt idx="2110">
                  <c:v>44.4</c:v>
                </c:pt>
                <c:pt idx="2111">
                  <c:v>44.4</c:v>
                </c:pt>
                <c:pt idx="2112">
                  <c:v>44.4</c:v>
                </c:pt>
                <c:pt idx="2113">
                  <c:v>44.35</c:v>
                </c:pt>
                <c:pt idx="2114">
                  <c:v>44.3</c:v>
                </c:pt>
                <c:pt idx="2115">
                  <c:v>44.25</c:v>
                </c:pt>
                <c:pt idx="2116">
                  <c:v>44.150000000000013</c:v>
                </c:pt>
                <c:pt idx="2117">
                  <c:v>44.2</c:v>
                </c:pt>
                <c:pt idx="2118">
                  <c:v>44.2</c:v>
                </c:pt>
                <c:pt idx="2119">
                  <c:v>44.2</c:v>
                </c:pt>
                <c:pt idx="2120">
                  <c:v>44.2</c:v>
                </c:pt>
                <c:pt idx="2121">
                  <c:v>44.35</c:v>
                </c:pt>
                <c:pt idx="2122">
                  <c:v>44.5</c:v>
                </c:pt>
                <c:pt idx="2123">
                  <c:v>44.5</c:v>
                </c:pt>
                <c:pt idx="2124">
                  <c:v>44.5</c:v>
                </c:pt>
                <c:pt idx="2125">
                  <c:v>44.5</c:v>
                </c:pt>
                <c:pt idx="2126">
                  <c:v>44.45</c:v>
                </c:pt>
                <c:pt idx="2127">
                  <c:v>44.55</c:v>
                </c:pt>
                <c:pt idx="2128">
                  <c:v>44.650000000000013</c:v>
                </c:pt>
                <c:pt idx="2129">
                  <c:v>44.7</c:v>
                </c:pt>
                <c:pt idx="2130">
                  <c:v>44.8</c:v>
                </c:pt>
                <c:pt idx="2131">
                  <c:v>44.95</c:v>
                </c:pt>
                <c:pt idx="2132">
                  <c:v>44.95</c:v>
                </c:pt>
                <c:pt idx="2133">
                  <c:v>45.05</c:v>
                </c:pt>
                <c:pt idx="2134">
                  <c:v>45.1</c:v>
                </c:pt>
                <c:pt idx="2135">
                  <c:v>45.05</c:v>
                </c:pt>
                <c:pt idx="2136">
                  <c:v>44.9</c:v>
                </c:pt>
                <c:pt idx="2137">
                  <c:v>44.85</c:v>
                </c:pt>
                <c:pt idx="2138">
                  <c:v>44.75</c:v>
                </c:pt>
                <c:pt idx="2139">
                  <c:v>44.85</c:v>
                </c:pt>
                <c:pt idx="2140">
                  <c:v>44.8</c:v>
                </c:pt>
                <c:pt idx="2141">
                  <c:v>44.75</c:v>
                </c:pt>
                <c:pt idx="2142">
                  <c:v>44.75</c:v>
                </c:pt>
                <c:pt idx="2143">
                  <c:v>44.8</c:v>
                </c:pt>
                <c:pt idx="2144">
                  <c:v>44.95</c:v>
                </c:pt>
                <c:pt idx="2145">
                  <c:v>45.1</c:v>
                </c:pt>
                <c:pt idx="2146">
                  <c:v>45.1</c:v>
                </c:pt>
                <c:pt idx="2147">
                  <c:v>45.2</c:v>
                </c:pt>
                <c:pt idx="2148">
                  <c:v>45.2</c:v>
                </c:pt>
                <c:pt idx="2149">
                  <c:v>45.2</c:v>
                </c:pt>
                <c:pt idx="2150">
                  <c:v>45.2</c:v>
                </c:pt>
                <c:pt idx="2151">
                  <c:v>45.150000000000013</c:v>
                </c:pt>
                <c:pt idx="2152">
                  <c:v>45.150000000000013</c:v>
                </c:pt>
                <c:pt idx="2153">
                  <c:v>45.2</c:v>
                </c:pt>
                <c:pt idx="2154">
                  <c:v>45.2</c:v>
                </c:pt>
                <c:pt idx="2155">
                  <c:v>45.2</c:v>
                </c:pt>
                <c:pt idx="2156">
                  <c:v>45.05</c:v>
                </c:pt>
                <c:pt idx="2157">
                  <c:v>45.05</c:v>
                </c:pt>
                <c:pt idx="2158">
                  <c:v>45.05</c:v>
                </c:pt>
                <c:pt idx="2159">
                  <c:v>45.05</c:v>
                </c:pt>
                <c:pt idx="2160">
                  <c:v>45.05</c:v>
                </c:pt>
                <c:pt idx="2161">
                  <c:v>44.95</c:v>
                </c:pt>
                <c:pt idx="2162">
                  <c:v>45.1</c:v>
                </c:pt>
                <c:pt idx="2163">
                  <c:v>45.2</c:v>
                </c:pt>
                <c:pt idx="2164">
                  <c:v>45.1</c:v>
                </c:pt>
                <c:pt idx="2165">
                  <c:v>45.05</c:v>
                </c:pt>
                <c:pt idx="2166">
                  <c:v>45.05</c:v>
                </c:pt>
                <c:pt idx="2167">
                  <c:v>45.1</c:v>
                </c:pt>
                <c:pt idx="2168">
                  <c:v>45.05</c:v>
                </c:pt>
                <c:pt idx="2169">
                  <c:v>44.85</c:v>
                </c:pt>
                <c:pt idx="2170">
                  <c:v>44.85</c:v>
                </c:pt>
                <c:pt idx="2171">
                  <c:v>44.85</c:v>
                </c:pt>
                <c:pt idx="2172">
                  <c:v>44.95</c:v>
                </c:pt>
                <c:pt idx="2173">
                  <c:v>44.85</c:v>
                </c:pt>
                <c:pt idx="2174">
                  <c:v>44.85</c:v>
                </c:pt>
                <c:pt idx="2175">
                  <c:v>44.95</c:v>
                </c:pt>
                <c:pt idx="2176">
                  <c:v>44.85</c:v>
                </c:pt>
                <c:pt idx="2177">
                  <c:v>44.75</c:v>
                </c:pt>
                <c:pt idx="2178">
                  <c:v>44.650000000000013</c:v>
                </c:pt>
                <c:pt idx="2179">
                  <c:v>44.650000000000013</c:v>
                </c:pt>
                <c:pt idx="2180">
                  <c:v>44.7</c:v>
                </c:pt>
                <c:pt idx="2181">
                  <c:v>44.650000000000013</c:v>
                </c:pt>
                <c:pt idx="2182">
                  <c:v>44.6</c:v>
                </c:pt>
                <c:pt idx="2183">
                  <c:v>44.7</c:v>
                </c:pt>
                <c:pt idx="2184">
                  <c:v>44.6</c:v>
                </c:pt>
                <c:pt idx="2185">
                  <c:v>44.6</c:v>
                </c:pt>
                <c:pt idx="2186">
                  <c:v>44.5</c:v>
                </c:pt>
                <c:pt idx="2187">
                  <c:v>44.5</c:v>
                </c:pt>
                <c:pt idx="2188">
                  <c:v>44.8</c:v>
                </c:pt>
                <c:pt idx="2189">
                  <c:v>45.05</c:v>
                </c:pt>
                <c:pt idx="2190">
                  <c:v>45.3</c:v>
                </c:pt>
                <c:pt idx="2191">
                  <c:v>45.4</c:v>
                </c:pt>
                <c:pt idx="2192">
                  <c:v>45.5</c:v>
                </c:pt>
                <c:pt idx="2193">
                  <c:v>45.6</c:v>
                </c:pt>
                <c:pt idx="2194">
                  <c:v>45.75</c:v>
                </c:pt>
                <c:pt idx="2195">
                  <c:v>45.75</c:v>
                </c:pt>
                <c:pt idx="2196">
                  <c:v>45.9</c:v>
                </c:pt>
                <c:pt idx="2197">
                  <c:v>45.9</c:v>
                </c:pt>
                <c:pt idx="2198">
                  <c:v>45.95</c:v>
                </c:pt>
                <c:pt idx="2199">
                  <c:v>46</c:v>
                </c:pt>
                <c:pt idx="2200">
                  <c:v>46</c:v>
                </c:pt>
                <c:pt idx="2201">
                  <c:v>46</c:v>
                </c:pt>
                <c:pt idx="2202">
                  <c:v>45.8</c:v>
                </c:pt>
                <c:pt idx="2203">
                  <c:v>45.9</c:v>
                </c:pt>
                <c:pt idx="2204">
                  <c:v>45.8</c:v>
                </c:pt>
                <c:pt idx="2205">
                  <c:v>45.8</c:v>
                </c:pt>
                <c:pt idx="2206">
                  <c:v>45.8</c:v>
                </c:pt>
                <c:pt idx="2207">
                  <c:v>45.7</c:v>
                </c:pt>
                <c:pt idx="2208">
                  <c:v>45.6</c:v>
                </c:pt>
                <c:pt idx="2209">
                  <c:v>45.5</c:v>
                </c:pt>
                <c:pt idx="2210">
                  <c:v>45.35</c:v>
                </c:pt>
                <c:pt idx="2211">
                  <c:v>45.35</c:v>
                </c:pt>
                <c:pt idx="2212">
                  <c:v>45.4</c:v>
                </c:pt>
                <c:pt idx="2213">
                  <c:v>45.45</c:v>
                </c:pt>
                <c:pt idx="2214">
                  <c:v>45.6</c:v>
                </c:pt>
                <c:pt idx="2215">
                  <c:v>45.650000000000013</c:v>
                </c:pt>
                <c:pt idx="2216">
                  <c:v>45.75</c:v>
                </c:pt>
                <c:pt idx="2217">
                  <c:v>45.85</c:v>
                </c:pt>
                <c:pt idx="2218">
                  <c:v>45.85</c:v>
                </c:pt>
                <c:pt idx="2219">
                  <c:v>45.85</c:v>
                </c:pt>
                <c:pt idx="2220">
                  <c:v>45.75</c:v>
                </c:pt>
                <c:pt idx="2221">
                  <c:v>45.65</c:v>
                </c:pt>
                <c:pt idx="2222">
                  <c:v>45.65</c:v>
                </c:pt>
                <c:pt idx="2223">
                  <c:v>45.75</c:v>
                </c:pt>
                <c:pt idx="2224">
                  <c:v>45.9</c:v>
                </c:pt>
                <c:pt idx="2225">
                  <c:v>45.9</c:v>
                </c:pt>
                <c:pt idx="2226">
                  <c:v>45.7</c:v>
                </c:pt>
                <c:pt idx="2227">
                  <c:v>45.650000000000013</c:v>
                </c:pt>
                <c:pt idx="2228">
                  <c:v>45.650000000000013</c:v>
                </c:pt>
                <c:pt idx="2229">
                  <c:v>45.6</c:v>
                </c:pt>
                <c:pt idx="2230">
                  <c:v>45.5</c:v>
                </c:pt>
                <c:pt idx="2231">
                  <c:v>45.45</c:v>
                </c:pt>
                <c:pt idx="2232">
                  <c:v>45.4</c:v>
                </c:pt>
                <c:pt idx="2233">
                  <c:v>45.5</c:v>
                </c:pt>
                <c:pt idx="2234">
                  <c:v>45.55</c:v>
                </c:pt>
                <c:pt idx="2235">
                  <c:v>45.6</c:v>
                </c:pt>
                <c:pt idx="2236">
                  <c:v>45.75</c:v>
                </c:pt>
                <c:pt idx="2237">
                  <c:v>45.85</c:v>
                </c:pt>
                <c:pt idx="2238">
                  <c:v>46</c:v>
                </c:pt>
                <c:pt idx="2239">
                  <c:v>46</c:v>
                </c:pt>
                <c:pt idx="2240">
                  <c:v>46</c:v>
                </c:pt>
                <c:pt idx="2241">
                  <c:v>46</c:v>
                </c:pt>
                <c:pt idx="2242">
                  <c:v>46.05</c:v>
                </c:pt>
                <c:pt idx="2243">
                  <c:v>46</c:v>
                </c:pt>
                <c:pt idx="2244">
                  <c:v>45.95</c:v>
                </c:pt>
                <c:pt idx="2245">
                  <c:v>45.75</c:v>
                </c:pt>
                <c:pt idx="2246">
                  <c:v>45.8</c:v>
                </c:pt>
                <c:pt idx="2247">
                  <c:v>45.85</c:v>
                </c:pt>
                <c:pt idx="2248">
                  <c:v>45.85</c:v>
                </c:pt>
                <c:pt idx="2249">
                  <c:v>45.85</c:v>
                </c:pt>
                <c:pt idx="2250">
                  <c:v>45.85</c:v>
                </c:pt>
                <c:pt idx="2251">
                  <c:v>45.95</c:v>
                </c:pt>
                <c:pt idx="2252">
                  <c:v>46</c:v>
                </c:pt>
                <c:pt idx="2253">
                  <c:v>46.05</c:v>
                </c:pt>
                <c:pt idx="2254">
                  <c:v>45.95</c:v>
                </c:pt>
                <c:pt idx="2255">
                  <c:v>45.9</c:v>
                </c:pt>
                <c:pt idx="2256">
                  <c:v>45.8</c:v>
                </c:pt>
                <c:pt idx="2257">
                  <c:v>45.85</c:v>
                </c:pt>
                <c:pt idx="2258">
                  <c:v>45.85</c:v>
                </c:pt>
                <c:pt idx="2259">
                  <c:v>45.8</c:v>
                </c:pt>
                <c:pt idx="2260">
                  <c:v>45.7</c:v>
                </c:pt>
                <c:pt idx="2261">
                  <c:v>45.7</c:v>
                </c:pt>
                <c:pt idx="2262">
                  <c:v>45.650000000000013</c:v>
                </c:pt>
                <c:pt idx="2263">
                  <c:v>45.45</c:v>
                </c:pt>
                <c:pt idx="2264">
                  <c:v>45.4</c:v>
                </c:pt>
                <c:pt idx="2265">
                  <c:v>45.3</c:v>
                </c:pt>
                <c:pt idx="2266">
                  <c:v>45.3</c:v>
                </c:pt>
                <c:pt idx="2267">
                  <c:v>45.5</c:v>
                </c:pt>
                <c:pt idx="2268">
                  <c:v>45.65</c:v>
                </c:pt>
                <c:pt idx="2269">
                  <c:v>45.8</c:v>
                </c:pt>
                <c:pt idx="2270">
                  <c:v>45.75</c:v>
                </c:pt>
                <c:pt idx="2271">
                  <c:v>45.5</c:v>
                </c:pt>
                <c:pt idx="2272">
                  <c:v>45.35</c:v>
                </c:pt>
                <c:pt idx="2273">
                  <c:v>45.2</c:v>
                </c:pt>
                <c:pt idx="2274">
                  <c:v>45.150000000000013</c:v>
                </c:pt>
                <c:pt idx="2275">
                  <c:v>45.150000000000013</c:v>
                </c:pt>
                <c:pt idx="2276">
                  <c:v>45.1</c:v>
                </c:pt>
                <c:pt idx="2277">
                  <c:v>45.05</c:v>
                </c:pt>
                <c:pt idx="2278">
                  <c:v>44.9</c:v>
                </c:pt>
                <c:pt idx="2279">
                  <c:v>44.95</c:v>
                </c:pt>
                <c:pt idx="2280">
                  <c:v>44.95</c:v>
                </c:pt>
                <c:pt idx="2281">
                  <c:v>45.05</c:v>
                </c:pt>
                <c:pt idx="2282">
                  <c:v>45.2</c:v>
                </c:pt>
                <c:pt idx="2283">
                  <c:v>45.35</c:v>
                </c:pt>
                <c:pt idx="2284">
                  <c:v>45.35</c:v>
                </c:pt>
                <c:pt idx="2285">
                  <c:v>45.35</c:v>
                </c:pt>
                <c:pt idx="2286">
                  <c:v>45.25</c:v>
                </c:pt>
                <c:pt idx="2287">
                  <c:v>45.2</c:v>
                </c:pt>
                <c:pt idx="2288">
                  <c:v>45.2</c:v>
                </c:pt>
                <c:pt idx="2289">
                  <c:v>45.2</c:v>
                </c:pt>
                <c:pt idx="2290">
                  <c:v>45.15</c:v>
                </c:pt>
                <c:pt idx="2291">
                  <c:v>45.2</c:v>
                </c:pt>
                <c:pt idx="2292">
                  <c:v>45.1</c:v>
                </c:pt>
                <c:pt idx="2293">
                  <c:v>45.1</c:v>
                </c:pt>
                <c:pt idx="2294">
                  <c:v>45.3</c:v>
                </c:pt>
                <c:pt idx="2295">
                  <c:v>45.5</c:v>
                </c:pt>
                <c:pt idx="2296">
                  <c:v>45.650000000000013</c:v>
                </c:pt>
                <c:pt idx="2297">
                  <c:v>45.8</c:v>
                </c:pt>
                <c:pt idx="2298">
                  <c:v>45.6</c:v>
                </c:pt>
                <c:pt idx="2299">
                  <c:v>45.4</c:v>
                </c:pt>
                <c:pt idx="2300">
                  <c:v>45.35</c:v>
                </c:pt>
                <c:pt idx="2301">
                  <c:v>45.2</c:v>
                </c:pt>
                <c:pt idx="2302">
                  <c:v>45.1</c:v>
                </c:pt>
                <c:pt idx="2303">
                  <c:v>45.1</c:v>
                </c:pt>
                <c:pt idx="2304">
                  <c:v>44.95</c:v>
                </c:pt>
                <c:pt idx="2305">
                  <c:v>44.7</c:v>
                </c:pt>
                <c:pt idx="2306">
                  <c:v>44.5</c:v>
                </c:pt>
                <c:pt idx="2307">
                  <c:v>44.25</c:v>
                </c:pt>
                <c:pt idx="2308">
                  <c:v>44.1</c:v>
                </c:pt>
                <c:pt idx="2309">
                  <c:v>43.9</c:v>
                </c:pt>
                <c:pt idx="2310">
                  <c:v>43.650000000000013</c:v>
                </c:pt>
                <c:pt idx="2311">
                  <c:v>43.650000000000013</c:v>
                </c:pt>
                <c:pt idx="2312">
                  <c:v>43.8</c:v>
                </c:pt>
                <c:pt idx="2313">
                  <c:v>43.85</c:v>
                </c:pt>
                <c:pt idx="2314">
                  <c:v>43.95</c:v>
                </c:pt>
                <c:pt idx="2315">
                  <c:v>44</c:v>
                </c:pt>
                <c:pt idx="2316">
                  <c:v>43.8</c:v>
                </c:pt>
                <c:pt idx="2317">
                  <c:v>43.7</c:v>
                </c:pt>
                <c:pt idx="2318">
                  <c:v>43.6</c:v>
                </c:pt>
                <c:pt idx="2319">
                  <c:v>43.4</c:v>
                </c:pt>
                <c:pt idx="2320">
                  <c:v>43.35</c:v>
                </c:pt>
                <c:pt idx="2321">
                  <c:v>43.600000000000009</c:v>
                </c:pt>
                <c:pt idx="2322">
                  <c:v>43.65</c:v>
                </c:pt>
                <c:pt idx="2323">
                  <c:v>43.8</c:v>
                </c:pt>
                <c:pt idx="2324">
                  <c:v>43.95</c:v>
                </c:pt>
                <c:pt idx="2325">
                  <c:v>43.95</c:v>
                </c:pt>
                <c:pt idx="2326">
                  <c:v>44</c:v>
                </c:pt>
                <c:pt idx="2327">
                  <c:v>44</c:v>
                </c:pt>
                <c:pt idx="2328">
                  <c:v>43.85</c:v>
                </c:pt>
                <c:pt idx="2329">
                  <c:v>43.900000000000013</c:v>
                </c:pt>
                <c:pt idx="2330">
                  <c:v>43.85</c:v>
                </c:pt>
                <c:pt idx="2331">
                  <c:v>43.85</c:v>
                </c:pt>
                <c:pt idx="2332">
                  <c:v>43.900000000000013</c:v>
                </c:pt>
                <c:pt idx="2333">
                  <c:v>44</c:v>
                </c:pt>
                <c:pt idx="2334">
                  <c:v>44.05</c:v>
                </c:pt>
                <c:pt idx="2335">
                  <c:v>44.100000000000009</c:v>
                </c:pt>
                <c:pt idx="2336">
                  <c:v>44.05</c:v>
                </c:pt>
                <c:pt idx="2337">
                  <c:v>44.05</c:v>
                </c:pt>
                <c:pt idx="2338">
                  <c:v>44</c:v>
                </c:pt>
                <c:pt idx="2339">
                  <c:v>44.100000000000009</c:v>
                </c:pt>
                <c:pt idx="2340">
                  <c:v>44.05</c:v>
                </c:pt>
                <c:pt idx="2341">
                  <c:v>44.05</c:v>
                </c:pt>
                <c:pt idx="2342">
                  <c:v>44.100000000000009</c:v>
                </c:pt>
                <c:pt idx="2343">
                  <c:v>44.2</c:v>
                </c:pt>
                <c:pt idx="2344">
                  <c:v>44.15</c:v>
                </c:pt>
                <c:pt idx="2345">
                  <c:v>44.15</c:v>
                </c:pt>
                <c:pt idx="2346">
                  <c:v>44.2</c:v>
                </c:pt>
                <c:pt idx="2347">
                  <c:v>44.3</c:v>
                </c:pt>
                <c:pt idx="2348">
                  <c:v>44.4</c:v>
                </c:pt>
                <c:pt idx="2349">
                  <c:v>44.35</c:v>
                </c:pt>
                <c:pt idx="2350">
                  <c:v>44.5</c:v>
                </c:pt>
                <c:pt idx="2351">
                  <c:v>44.55</c:v>
                </c:pt>
                <c:pt idx="2352">
                  <c:v>44.55</c:v>
                </c:pt>
                <c:pt idx="2353">
                  <c:v>44.65</c:v>
                </c:pt>
                <c:pt idx="2354">
                  <c:v>44.65</c:v>
                </c:pt>
                <c:pt idx="2355">
                  <c:v>44.75</c:v>
                </c:pt>
                <c:pt idx="2356">
                  <c:v>44.8</c:v>
                </c:pt>
                <c:pt idx="2357">
                  <c:v>44.8</c:v>
                </c:pt>
                <c:pt idx="2358">
                  <c:v>44.9</c:v>
                </c:pt>
                <c:pt idx="2359">
                  <c:v>45.05</c:v>
                </c:pt>
                <c:pt idx="2360">
                  <c:v>45.1</c:v>
                </c:pt>
                <c:pt idx="2361">
                  <c:v>44.9</c:v>
                </c:pt>
                <c:pt idx="2362">
                  <c:v>44.95</c:v>
                </c:pt>
                <c:pt idx="2363">
                  <c:v>44.9</c:v>
                </c:pt>
                <c:pt idx="2364">
                  <c:v>44.9</c:v>
                </c:pt>
                <c:pt idx="2365">
                  <c:v>44.85</c:v>
                </c:pt>
                <c:pt idx="2366">
                  <c:v>44.85</c:v>
                </c:pt>
                <c:pt idx="2367">
                  <c:v>44.8</c:v>
                </c:pt>
                <c:pt idx="2368">
                  <c:v>44.7</c:v>
                </c:pt>
                <c:pt idx="2369">
                  <c:v>44.65</c:v>
                </c:pt>
                <c:pt idx="2370">
                  <c:v>44.7</c:v>
                </c:pt>
                <c:pt idx="2371">
                  <c:v>44.7</c:v>
                </c:pt>
                <c:pt idx="2372">
                  <c:v>44.600000000000009</c:v>
                </c:pt>
                <c:pt idx="2373">
                  <c:v>44.55</c:v>
                </c:pt>
                <c:pt idx="2374">
                  <c:v>44.55</c:v>
                </c:pt>
                <c:pt idx="2375">
                  <c:v>44.400000000000013</c:v>
                </c:pt>
                <c:pt idx="2376">
                  <c:v>44.400000000000013</c:v>
                </c:pt>
                <c:pt idx="2377">
                  <c:v>44.400000000000013</c:v>
                </c:pt>
                <c:pt idx="2378">
                  <c:v>44.5</c:v>
                </c:pt>
                <c:pt idx="2379">
                  <c:v>44.5</c:v>
                </c:pt>
                <c:pt idx="2380">
                  <c:v>44.55</c:v>
                </c:pt>
                <c:pt idx="2381">
                  <c:v>44.55</c:v>
                </c:pt>
                <c:pt idx="2382">
                  <c:v>44.600000000000009</c:v>
                </c:pt>
                <c:pt idx="2383">
                  <c:v>44.55</c:v>
                </c:pt>
                <c:pt idx="2384">
                  <c:v>44.600000000000009</c:v>
                </c:pt>
                <c:pt idx="2385">
                  <c:v>44.7</c:v>
                </c:pt>
                <c:pt idx="2386">
                  <c:v>44.75</c:v>
                </c:pt>
                <c:pt idx="2387">
                  <c:v>44.8</c:v>
                </c:pt>
                <c:pt idx="2388">
                  <c:v>44.900000000000013</c:v>
                </c:pt>
                <c:pt idx="2389">
                  <c:v>44.900000000000013</c:v>
                </c:pt>
                <c:pt idx="2390">
                  <c:v>44.900000000000013</c:v>
                </c:pt>
                <c:pt idx="2391">
                  <c:v>45</c:v>
                </c:pt>
                <c:pt idx="2392">
                  <c:v>44.95</c:v>
                </c:pt>
                <c:pt idx="2393">
                  <c:v>44.95</c:v>
                </c:pt>
                <c:pt idx="2394">
                  <c:v>45</c:v>
                </c:pt>
                <c:pt idx="2395">
                  <c:v>44.95</c:v>
                </c:pt>
                <c:pt idx="2396">
                  <c:v>44.900000000000013</c:v>
                </c:pt>
                <c:pt idx="2397">
                  <c:v>44.900000000000013</c:v>
                </c:pt>
                <c:pt idx="2398">
                  <c:v>44.900000000000013</c:v>
                </c:pt>
                <c:pt idx="2399">
                  <c:v>44.900000000000013</c:v>
                </c:pt>
                <c:pt idx="2400">
                  <c:v>44.900000000000013</c:v>
                </c:pt>
                <c:pt idx="2401">
                  <c:v>44.85</c:v>
                </c:pt>
                <c:pt idx="2402">
                  <c:v>44.95</c:v>
                </c:pt>
                <c:pt idx="2403">
                  <c:v>44.8</c:v>
                </c:pt>
                <c:pt idx="2404">
                  <c:v>44.7</c:v>
                </c:pt>
                <c:pt idx="2405">
                  <c:v>44.7</c:v>
                </c:pt>
                <c:pt idx="2406">
                  <c:v>44.600000000000009</c:v>
                </c:pt>
                <c:pt idx="2407">
                  <c:v>44.55</c:v>
                </c:pt>
                <c:pt idx="2408">
                  <c:v>44.55</c:v>
                </c:pt>
                <c:pt idx="2409">
                  <c:v>44.65</c:v>
                </c:pt>
                <c:pt idx="2410">
                  <c:v>45</c:v>
                </c:pt>
                <c:pt idx="2411">
                  <c:v>44.95</c:v>
                </c:pt>
                <c:pt idx="2412">
                  <c:v>44.8</c:v>
                </c:pt>
                <c:pt idx="2413">
                  <c:v>44.8</c:v>
                </c:pt>
                <c:pt idx="2414">
                  <c:v>44.8</c:v>
                </c:pt>
                <c:pt idx="2415">
                  <c:v>44.8</c:v>
                </c:pt>
                <c:pt idx="2416">
                  <c:v>44.75</c:v>
                </c:pt>
                <c:pt idx="2417">
                  <c:v>44.7</c:v>
                </c:pt>
                <c:pt idx="2418">
                  <c:v>44.75</c:v>
                </c:pt>
                <c:pt idx="2419">
                  <c:v>44.8</c:v>
                </c:pt>
                <c:pt idx="2420">
                  <c:v>44.8</c:v>
                </c:pt>
                <c:pt idx="2421">
                  <c:v>44.65</c:v>
                </c:pt>
                <c:pt idx="2422">
                  <c:v>44.65</c:v>
                </c:pt>
                <c:pt idx="2423">
                  <c:v>44.9</c:v>
                </c:pt>
                <c:pt idx="2424">
                  <c:v>45.3</c:v>
                </c:pt>
                <c:pt idx="2425">
                  <c:v>45.5</c:v>
                </c:pt>
                <c:pt idx="2426">
                  <c:v>45.75</c:v>
                </c:pt>
                <c:pt idx="2427">
                  <c:v>45.95</c:v>
                </c:pt>
                <c:pt idx="2428">
                  <c:v>46.2</c:v>
                </c:pt>
                <c:pt idx="2429">
                  <c:v>46.35</c:v>
                </c:pt>
                <c:pt idx="2430">
                  <c:v>46.45</c:v>
                </c:pt>
                <c:pt idx="2431">
                  <c:v>46.5</c:v>
                </c:pt>
                <c:pt idx="2432">
                  <c:v>46.7</c:v>
                </c:pt>
                <c:pt idx="2433">
                  <c:v>46.6</c:v>
                </c:pt>
                <c:pt idx="2434">
                  <c:v>46.9</c:v>
                </c:pt>
                <c:pt idx="2435">
                  <c:v>47.1</c:v>
                </c:pt>
                <c:pt idx="2436">
                  <c:v>47.25</c:v>
                </c:pt>
                <c:pt idx="2437">
                  <c:v>47.5</c:v>
                </c:pt>
                <c:pt idx="2438">
                  <c:v>47.650000000000013</c:v>
                </c:pt>
                <c:pt idx="2439">
                  <c:v>47.650000000000013</c:v>
                </c:pt>
                <c:pt idx="2440">
                  <c:v>47.05</c:v>
                </c:pt>
                <c:pt idx="2441">
                  <c:v>47.55</c:v>
                </c:pt>
                <c:pt idx="2442">
                  <c:v>47.7</c:v>
                </c:pt>
                <c:pt idx="2443">
                  <c:v>47.75</c:v>
                </c:pt>
                <c:pt idx="2444">
                  <c:v>47.2</c:v>
                </c:pt>
                <c:pt idx="2445">
                  <c:v>46.5</c:v>
                </c:pt>
                <c:pt idx="2446">
                  <c:v>46.5</c:v>
                </c:pt>
                <c:pt idx="2447">
                  <c:v>46.15</c:v>
                </c:pt>
                <c:pt idx="2448">
                  <c:v>45.7</c:v>
                </c:pt>
                <c:pt idx="2449">
                  <c:v>45.2</c:v>
                </c:pt>
                <c:pt idx="2450">
                  <c:v>44.9</c:v>
                </c:pt>
                <c:pt idx="2451">
                  <c:v>44.75</c:v>
                </c:pt>
                <c:pt idx="2452">
                  <c:v>44.55</c:v>
                </c:pt>
                <c:pt idx="2453">
                  <c:v>44.3</c:v>
                </c:pt>
                <c:pt idx="2454">
                  <c:v>44</c:v>
                </c:pt>
                <c:pt idx="2455">
                  <c:v>43.95</c:v>
                </c:pt>
                <c:pt idx="2456">
                  <c:v>44.05</c:v>
                </c:pt>
                <c:pt idx="2457">
                  <c:v>44</c:v>
                </c:pt>
                <c:pt idx="2458">
                  <c:v>44.05</c:v>
                </c:pt>
                <c:pt idx="2459">
                  <c:v>44.1</c:v>
                </c:pt>
                <c:pt idx="2460">
                  <c:v>44.1</c:v>
                </c:pt>
                <c:pt idx="2461">
                  <c:v>44.15</c:v>
                </c:pt>
                <c:pt idx="2462">
                  <c:v>44.05</c:v>
                </c:pt>
                <c:pt idx="2463">
                  <c:v>44</c:v>
                </c:pt>
                <c:pt idx="2464">
                  <c:v>44.05</c:v>
                </c:pt>
                <c:pt idx="2465">
                  <c:v>44.05</c:v>
                </c:pt>
                <c:pt idx="2466">
                  <c:v>44</c:v>
                </c:pt>
                <c:pt idx="2467">
                  <c:v>44</c:v>
                </c:pt>
                <c:pt idx="2468">
                  <c:v>44</c:v>
                </c:pt>
                <c:pt idx="2469">
                  <c:v>44.05</c:v>
                </c:pt>
                <c:pt idx="2470">
                  <c:v>44.100000000000009</c:v>
                </c:pt>
                <c:pt idx="2471">
                  <c:v>43.900000000000013</c:v>
                </c:pt>
                <c:pt idx="2472">
                  <c:v>43.85</c:v>
                </c:pt>
                <c:pt idx="2473">
                  <c:v>43.75</c:v>
                </c:pt>
                <c:pt idx="2474">
                  <c:v>43.650000000000013</c:v>
                </c:pt>
                <c:pt idx="2475">
                  <c:v>43.7</c:v>
                </c:pt>
                <c:pt idx="2476">
                  <c:v>43.75</c:v>
                </c:pt>
                <c:pt idx="2477">
                  <c:v>43.7</c:v>
                </c:pt>
                <c:pt idx="2478">
                  <c:v>43.7</c:v>
                </c:pt>
                <c:pt idx="2479">
                  <c:v>43.75</c:v>
                </c:pt>
                <c:pt idx="2480">
                  <c:v>43.7</c:v>
                </c:pt>
                <c:pt idx="2481">
                  <c:v>43.8</c:v>
                </c:pt>
                <c:pt idx="2482">
                  <c:v>43.8</c:v>
                </c:pt>
                <c:pt idx="2483">
                  <c:v>44</c:v>
                </c:pt>
                <c:pt idx="2484">
                  <c:v>43.95</c:v>
                </c:pt>
                <c:pt idx="2485">
                  <c:v>43.85</c:v>
                </c:pt>
                <c:pt idx="2486">
                  <c:v>43.85</c:v>
                </c:pt>
                <c:pt idx="2487">
                  <c:v>43.8</c:v>
                </c:pt>
                <c:pt idx="2488">
                  <c:v>43.85</c:v>
                </c:pt>
                <c:pt idx="2489">
                  <c:v>43.9</c:v>
                </c:pt>
                <c:pt idx="2490">
                  <c:v>44</c:v>
                </c:pt>
                <c:pt idx="2491">
                  <c:v>44.05</c:v>
                </c:pt>
                <c:pt idx="2492">
                  <c:v>44.1</c:v>
                </c:pt>
                <c:pt idx="2493">
                  <c:v>44.1</c:v>
                </c:pt>
                <c:pt idx="2494">
                  <c:v>44.150000000000013</c:v>
                </c:pt>
                <c:pt idx="2495">
                  <c:v>44.25</c:v>
                </c:pt>
                <c:pt idx="2496">
                  <c:v>44.35</c:v>
                </c:pt>
                <c:pt idx="2497">
                  <c:v>44.35</c:v>
                </c:pt>
                <c:pt idx="2498">
                  <c:v>44.45</c:v>
                </c:pt>
                <c:pt idx="2499">
                  <c:v>44.400000000000013</c:v>
                </c:pt>
                <c:pt idx="2500">
                  <c:v>44.35</c:v>
                </c:pt>
                <c:pt idx="2501">
                  <c:v>44.35</c:v>
                </c:pt>
                <c:pt idx="2502">
                  <c:v>44.35</c:v>
                </c:pt>
                <c:pt idx="2503">
                  <c:v>44.35</c:v>
                </c:pt>
                <c:pt idx="2504">
                  <c:v>44.35</c:v>
                </c:pt>
                <c:pt idx="2505">
                  <c:v>44.35</c:v>
                </c:pt>
                <c:pt idx="2506">
                  <c:v>44.25</c:v>
                </c:pt>
                <c:pt idx="2507">
                  <c:v>44.25</c:v>
                </c:pt>
                <c:pt idx="2508">
                  <c:v>44.25</c:v>
                </c:pt>
                <c:pt idx="2509">
                  <c:v>44.2</c:v>
                </c:pt>
                <c:pt idx="2510">
                  <c:v>44.3</c:v>
                </c:pt>
                <c:pt idx="2511">
                  <c:v>44.3</c:v>
                </c:pt>
                <c:pt idx="2512">
                  <c:v>44.35</c:v>
                </c:pt>
                <c:pt idx="2513">
                  <c:v>44.5</c:v>
                </c:pt>
                <c:pt idx="2514">
                  <c:v>44.5</c:v>
                </c:pt>
                <c:pt idx="2515">
                  <c:v>44.55</c:v>
                </c:pt>
                <c:pt idx="2516">
                  <c:v>44.55</c:v>
                </c:pt>
                <c:pt idx="2517">
                  <c:v>44.5</c:v>
                </c:pt>
                <c:pt idx="2518">
                  <c:v>44.35</c:v>
                </c:pt>
                <c:pt idx="2519">
                  <c:v>44.3</c:v>
                </c:pt>
                <c:pt idx="2520">
                  <c:v>44.100000000000009</c:v>
                </c:pt>
                <c:pt idx="2521">
                  <c:v>44</c:v>
                </c:pt>
                <c:pt idx="2522">
                  <c:v>43.95</c:v>
                </c:pt>
                <c:pt idx="2523">
                  <c:v>43.8</c:v>
                </c:pt>
                <c:pt idx="2524">
                  <c:v>43.75</c:v>
                </c:pt>
                <c:pt idx="2525">
                  <c:v>43.75</c:v>
                </c:pt>
                <c:pt idx="2526">
                  <c:v>43.8</c:v>
                </c:pt>
                <c:pt idx="2527">
                  <c:v>43.85</c:v>
                </c:pt>
                <c:pt idx="2528">
                  <c:v>43.85</c:v>
                </c:pt>
                <c:pt idx="2529">
                  <c:v>43.75</c:v>
                </c:pt>
                <c:pt idx="2530">
                  <c:v>43.8</c:v>
                </c:pt>
                <c:pt idx="2531">
                  <c:v>43.8</c:v>
                </c:pt>
                <c:pt idx="2532">
                  <c:v>43.8</c:v>
                </c:pt>
                <c:pt idx="2533">
                  <c:v>43.65</c:v>
                </c:pt>
                <c:pt idx="2534">
                  <c:v>43.600000000000009</c:v>
                </c:pt>
                <c:pt idx="2535">
                  <c:v>43.5</c:v>
                </c:pt>
                <c:pt idx="2536">
                  <c:v>43.400000000000013</c:v>
                </c:pt>
                <c:pt idx="2537">
                  <c:v>43.45</c:v>
                </c:pt>
                <c:pt idx="2538">
                  <c:v>43.55</c:v>
                </c:pt>
                <c:pt idx="2539">
                  <c:v>43.55</c:v>
                </c:pt>
                <c:pt idx="2540">
                  <c:v>43.55</c:v>
                </c:pt>
                <c:pt idx="2541">
                  <c:v>43.400000000000013</c:v>
                </c:pt>
                <c:pt idx="2542">
                  <c:v>43.35</c:v>
                </c:pt>
                <c:pt idx="2543">
                  <c:v>43.25</c:v>
                </c:pt>
                <c:pt idx="2544">
                  <c:v>43.2</c:v>
                </c:pt>
                <c:pt idx="2545">
                  <c:v>43.05</c:v>
                </c:pt>
                <c:pt idx="2546">
                  <c:v>43</c:v>
                </c:pt>
                <c:pt idx="2547">
                  <c:v>43.05</c:v>
                </c:pt>
                <c:pt idx="2548">
                  <c:v>43.100000000000009</c:v>
                </c:pt>
                <c:pt idx="2549">
                  <c:v>43</c:v>
                </c:pt>
                <c:pt idx="2550">
                  <c:v>42.95</c:v>
                </c:pt>
                <c:pt idx="2551">
                  <c:v>42.900000000000013</c:v>
                </c:pt>
                <c:pt idx="2552">
                  <c:v>42.95</c:v>
                </c:pt>
                <c:pt idx="2553">
                  <c:v>43.05</c:v>
                </c:pt>
                <c:pt idx="2554">
                  <c:v>43.100000000000009</c:v>
                </c:pt>
                <c:pt idx="2555">
                  <c:v>43.100000000000009</c:v>
                </c:pt>
                <c:pt idx="2556">
                  <c:v>43.100000000000009</c:v>
                </c:pt>
                <c:pt idx="2557">
                  <c:v>43.05</c:v>
                </c:pt>
                <c:pt idx="2558">
                  <c:v>43</c:v>
                </c:pt>
                <c:pt idx="2559">
                  <c:v>43.15</c:v>
                </c:pt>
                <c:pt idx="2560">
                  <c:v>43.25</c:v>
                </c:pt>
                <c:pt idx="2561">
                  <c:v>43.35</c:v>
                </c:pt>
                <c:pt idx="2562">
                  <c:v>43.3</c:v>
                </c:pt>
                <c:pt idx="2563">
                  <c:v>43.3</c:v>
                </c:pt>
                <c:pt idx="2564">
                  <c:v>43.3</c:v>
                </c:pt>
                <c:pt idx="2565">
                  <c:v>43.3</c:v>
                </c:pt>
                <c:pt idx="2566">
                  <c:v>43.3</c:v>
                </c:pt>
                <c:pt idx="2567">
                  <c:v>43.3</c:v>
                </c:pt>
                <c:pt idx="2568">
                  <c:v>43.35</c:v>
                </c:pt>
                <c:pt idx="2569">
                  <c:v>43.35</c:v>
                </c:pt>
                <c:pt idx="2570">
                  <c:v>43.35</c:v>
                </c:pt>
                <c:pt idx="2571">
                  <c:v>43.45</c:v>
                </c:pt>
                <c:pt idx="2572">
                  <c:v>43.45</c:v>
                </c:pt>
                <c:pt idx="2573">
                  <c:v>43.400000000000013</c:v>
                </c:pt>
                <c:pt idx="2574">
                  <c:v>43.400000000000013</c:v>
                </c:pt>
                <c:pt idx="2575">
                  <c:v>43.65</c:v>
                </c:pt>
                <c:pt idx="2576">
                  <c:v>43.75</c:v>
                </c:pt>
                <c:pt idx="2577">
                  <c:v>43.85</c:v>
                </c:pt>
                <c:pt idx="2578">
                  <c:v>44.05</c:v>
                </c:pt>
                <c:pt idx="2579">
                  <c:v>44.100000000000009</c:v>
                </c:pt>
                <c:pt idx="2580">
                  <c:v>44.2</c:v>
                </c:pt>
                <c:pt idx="2581">
                  <c:v>44.25</c:v>
                </c:pt>
                <c:pt idx="2582">
                  <c:v>44.25</c:v>
                </c:pt>
                <c:pt idx="2583">
                  <c:v>44.3</c:v>
                </c:pt>
                <c:pt idx="2584">
                  <c:v>44.35</c:v>
                </c:pt>
                <c:pt idx="2585">
                  <c:v>44.4</c:v>
                </c:pt>
                <c:pt idx="2586">
                  <c:v>44.45</c:v>
                </c:pt>
                <c:pt idx="2587">
                  <c:v>44.45</c:v>
                </c:pt>
                <c:pt idx="2588">
                  <c:v>44.35</c:v>
                </c:pt>
                <c:pt idx="2589">
                  <c:v>44.25</c:v>
                </c:pt>
                <c:pt idx="2590">
                  <c:v>44.35</c:v>
                </c:pt>
                <c:pt idx="2591">
                  <c:v>44.4</c:v>
                </c:pt>
                <c:pt idx="2592">
                  <c:v>44.4</c:v>
                </c:pt>
                <c:pt idx="2593">
                  <c:v>44.35</c:v>
                </c:pt>
                <c:pt idx="2594">
                  <c:v>44.35</c:v>
                </c:pt>
                <c:pt idx="2595">
                  <c:v>44.35</c:v>
                </c:pt>
                <c:pt idx="2596">
                  <c:v>44.45</c:v>
                </c:pt>
                <c:pt idx="2597">
                  <c:v>44.45</c:v>
                </c:pt>
                <c:pt idx="2598">
                  <c:v>44.5</c:v>
                </c:pt>
                <c:pt idx="2599">
                  <c:v>44.6</c:v>
                </c:pt>
                <c:pt idx="2600">
                  <c:v>44.7</c:v>
                </c:pt>
                <c:pt idx="2601">
                  <c:v>44.65</c:v>
                </c:pt>
                <c:pt idx="2602">
                  <c:v>44.65</c:v>
                </c:pt>
                <c:pt idx="2603">
                  <c:v>44.7</c:v>
                </c:pt>
                <c:pt idx="2604">
                  <c:v>44.7</c:v>
                </c:pt>
                <c:pt idx="2605">
                  <c:v>44.7</c:v>
                </c:pt>
                <c:pt idx="2606">
                  <c:v>44.7</c:v>
                </c:pt>
                <c:pt idx="2607">
                  <c:v>44.85</c:v>
                </c:pt>
                <c:pt idx="2608">
                  <c:v>44.85</c:v>
                </c:pt>
                <c:pt idx="2609">
                  <c:v>44.9</c:v>
                </c:pt>
                <c:pt idx="2610">
                  <c:v>44.95</c:v>
                </c:pt>
                <c:pt idx="2611">
                  <c:v>44.95</c:v>
                </c:pt>
                <c:pt idx="2612">
                  <c:v>44.75</c:v>
                </c:pt>
                <c:pt idx="2613">
                  <c:v>44.5</c:v>
                </c:pt>
                <c:pt idx="2614">
                  <c:v>44.5</c:v>
                </c:pt>
                <c:pt idx="2615">
                  <c:v>44.75</c:v>
                </c:pt>
                <c:pt idx="2616">
                  <c:v>44.900000000000013</c:v>
                </c:pt>
                <c:pt idx="2617">
                  <c:v>44.95</c:v>
                </c:pt>
                <c:pt idx="2618">
                  <c:v>45.100000000000009</c:v>
                </c:pt>
                <c:pt idx="2619">
                  <c:v>45.2</c:v>
                </c:pt>
                <c:pt idx="2620">
                  <c:v>45.3</c:v>
                </c:pt>
                <c:pt idx="2621">
                  <c:v>45.35</c:v>
                </c:pt>
                <c:pt idx="2622">
                  <c:v>45.25</c:v>
                </c:pt>
                <c:pt idx="2623">
                  <c:v>45.15</c:v>
                </c:pt>
                <c:pt idx="2624">
                  <c:v>45.2</c:v>
                </c:pt>
                <c:pt idx="2625">
                  <c:v>45.35</c:v>
                </c:pt>
                <c:pt idx="2626">
                  <c:v>45.45</c:v>
                </c:pt>
                <c:pt idx="2627">
                  <c:v>45.5</c:v>
                </c:pt>
                <c:pt idx="2628">
                  <c:v>45.4</c:v>
                </c:pt>
                <c:pt idx="2629">
                  <c:v>45.2</c:v>
                </c:pt>
                <c:pt idx="2630">
                  <c:v>45.05</c:v>
                </c:pt>
                <c:pt idx="2631">
                  <c:v>44.8</c:v>
                </c:pt>
                <c:pt idx="2632">
                  <c:v>44.6</c:v>
                </c:pt>
                <c:pt idx="2633">
                  <c:v>44.55</c:v>
                </c:pt>
                <c:pt idx="2634">
                  <c:v>44.4</c:v>
                </c:pt>
                <c:pt idx="2635">
                  <c:v>44.3</c:v>
                </c:pt>
                <c:pt idx="2636">
                  <c:v>44.25</c:v>
                </c:pt>
                <c:pt idx="2637">
                  <c:v>44.05</c:v>
                </c:pt>
                <c:pt idx="2638">
                  <c:v>43.9</c:v>
                </c:pt>
                <c:pt idx="2639">
                  <c:v>43.8</c:v>
                </c:pt>
                <c:pt idx="2640">
                  <c:v>43.7</c:v>
                </c:pt>
                <c:pt idx="2641">
                  <c:v>43.65</c:v>
                </c:pt>
                <c:pt idx="2642">
                  <c:v>43.5</c:v>
                </c:pt>
                <c:pt idx="2643">
                  <c:v>43.400000000000013</c:v>
                </c:pt>
                <c:pt idx="2644">
                  <c:v>43.25</c:v>
                </c:pt>
                <c:pt idx="2645">
                  <c:v>43.15</c:v>
                </c:pt>
                <c:pt idx="2646">
                  <c:v>43.100000000000009</c:v>
                </c:pt>
                <c:pt idx="2647">
                  <c:v>43</c:v>
                </c:pt>
                <c:pt idx="2648">
                  <c:v>42.85</c:v>
                </c:pt>
                <c:pt idx="2649">
                  <c:v>42.75</c:v>
                </c:pt>
                <c:pt idx="2650">
                  <c:v>42.7</c:v>
                </c:pt>
                <c:pt idx="2651">
                  <c:v>42.65</c:v>
                </c:pt>
                <c:pt idx="2652">
                  <c:v>42.55</c:v>
                </c:pt>
                <c:pt idx="2653">
                  <c:v>42.5</c:v>
                </c:pt>
                <c:pt idx="2654">
                  <c:v>42.5</c:v>
                </c:pt>
                <c:pt idx="2655">
                  <c:v>42.5</c:v>
                </c:pt>
                <c:pt idx="2656">
                  <c:v>42.400000000000013</c:v>
                </c:pt>
                <c:pt idx="2657">
                  <c:v>42.400000000000013</c:v>
                </c:pt>
                <c:pt idx="2658">
                  <c:v>42.3</c:v>
                </c:pt>
                <c:pt idx="2659">
                  <c:v>42.3</c:v>
                </c:pt>
                <c:pt idx="2660">
                  <c:v>42.25</c:v>
                </c:pt>
                <c:pt idx="2661">
                  <c:v>42.25</c:v>
                </c:pt>
                <c:pt idx="2662">
                  <c:v>42.2</c:v>
                </c:pt>
                <c:pt idx="2663">
                  <c:v>42.15</c:v>
                </c:pt>
                <c:pt idx="2664">
                  <c:v>42.05</c:v>
                </c:pt>
                <c:pt idx="2665">
                  <c:v>42</c:v>
                </c:pt>
                <c:pt idx="2666">
                  <c:v>41.900000000000013</c:v>
                </c:pt>
                <c:pt idx="2667">
                  <c:v>41.8</c:v>
                </c:pt>
                <c:pt idx="2668">
                  <c:v>41.75</c:v>
                </c:pt>
                <c:pt idx="2669">
                  <c:v>41.7</c:v>
                </c:pt>
                <c:pt idx="2670">
                  <c:v>41.600000000000009</c:v>
                </c:pt>
                <c:pt idx="2671">
                  <c:v>41.55</c:v>
                </c:pt>
                <c:pt idx="2672">
                  <c:v>41.55</c:v>
                </c:pt>
                <c:pt idx="2673">
                  <c:v>41.600000000000009</c:v>
                </c:pt>
                <c:pt idx="2674">
                  <c:v>41.600000000000009</c:v>
                </c:pt>
                <c:pt idx="2675">
                  <c:v>41.65</c:v>
                </c:pt>
                <c:pt idx="2676">
                  <c:v>41.7</c:v>
                </c:pt>
                <c:pt idx="2677">
                  <c:v>41.7</c:v>
                </c:pt>
                <c:pt idx="2678">
                  <c:v>41.75</c:v>
                </c:pt>
                <c:pt idx="2679">
                  <c:v>41.8</c:v>
                </c:pt>
                <c:pt idx="2680">
                  <c:v>41.75</c:v>
                </c:pt>
                <c:pt idx="2681">
                  <c:v>41.8</c:v>
                </c:pt>
                <c:pt idx="2682">
                  <c:v>41.8</c:v>
                </c:pt>
                <c:pt idx="2683">
                  <c:v>41.85</c:v>
                </c:pt>
                <c:pt idx="2684">
                  <c:v>41.8</c:v>
                </c:pt>
                <c:pt idx="2685">
                  <c:v>41.9</c:v>
                </c:pt>
                <c:pt idx="2686">
                  <c:v>42.100000000000009</c:v>
                </c:pt>
                <c:pt idx="2687">
                  <c:v>42.25</c:v>
                </c:pt>
                <c:pt idx="2688">
                  <c:v>42.35</c:v>
                </c:pt>
                <c:pt idx="2689">
                  <c:v>42.400000000000013</c:v>
                </c:pt>
                <c:pt idx="2690">
                  <c:v>42.35</c:v>
                </c:pt>
                <c:pt idx="2691">
                  <c:v>42.35</c:v>
                </c:pt>
                <c:pt idx="2692">
                  <c:v>42.5</c:v>
                </c:pt>
                <c:pt idx="2693">
                  <c:v>42.600000000000009</c:v>
                </c:pt>
                <c:pt idx="2694">
                  <c:v>42.55</c:v>
                </c:pt>
                <c:pt idx="2695">
                  <c:v>42.55</c:v>
                </c:pt>
                <c:pt idx="2696">
                  <c:v>42.5</c:v>
                </c:pt>
                <c:pt idx="2697">
                  <c:v>42.55</c:v>
                </c:pt>
                <c:pt idx="2698">
                  <c:v>42.45</c:v>
                </c:pt>
                <c:pt idx="2699">
                  <c:v>42.45</c:v>
                </c:pt>
                <c:pt idx="2700">
                  <c:v>42.55</c:v>
                </c:pt>
                <c:pt idx="2701">
                  <c:v>42.65</c:v>
                </c:pt>
                <c:pt idx="2702">
                  <c:v>42.600000000000009</c:v>
                </c:pt>
                <c:pt idx="2703">
                  <c:v>42.5</c:v>
                </c:pt>
                <c:pt idx="2704">
                  <c:v>42.55</c:v>
                </c:pt>
                <c:pt idx="2705">
                  <c:v>42.65</c:v>
                </c:pt>
                <c:pt idx="2706">
                  <c:v>42.8</c:v>
                </c:pt>
                <c:pt idx="2707">
                  <c:v>42.85</c:v>
                </c:pt>
                <c:pt idx="2708">
                  <c:v>42.8</c:v>
                </c:pt>
                <c:pt idx="2709">
                  <c:v>43.100000000000009</c:v>
                </c:pt>
                <c:pt idx="2710">
                  <c:v>43.6</c:v>
                </c:pt>
                <c:pt idx="2711">
                  <c:v>43.75</c:v>
                </c:pt>
                <c:pt idx="2712">
                  <c:v>43.8</c:v>
                </c:pt>
                <c:pt idx="2713">
                  <c:v>43.95</c:v>
                </c:pt>
                <c:pt idx="2714">
                  <c:v>44.1</c:v>
                </c:pt>
                <c:pt idx="2715">
                  <c:v>44.2</c:v>
                </c:pt>
                <c:pt idx="2716">
                  <c:v>44.4</c:v>
                </c:pt>
                <c:pt idx="2717">
                  <c:v>44.6</c:v>
                </c:pt>
                <c:pt idx="2718">
                  <c:v>44.7</c:v>
                </c:pt>
                <c:pt idx="2719">
                  <c:v>44.9</c:v>
                </c:pt>
                <c:pt idx="2720">
                  <c:v>45</c:v>
                </c:pt>
                <c:pt idx="2721">
                  <c:v>45.2</c:v>
                </c:pt>
                <c:pt idx="2722">
                  <c:v>45.45</c:v>
                </c:pt>
                <c:pt idx="2723">
                  <c:v>45.5</c:v>
                </c:pt>
                <c:pt idx="2724">
                  <c:v>45.6</c:v>
                </c:pt>
                <c:pt idx="2725">
                  <c:v>45.75</c:v>
                </c:pt>
                <c:pt idx="2726">
                  <c:v>45.95</c:v>
                </c:pt>
                <c:pt idx="2727">
                  <c:v>46.1</c:v>
                </c:pt>
                <c:pt idx="2728">
                  <c:v>46.150000000000013</c:v>
                </c:pt>
                <c:pt idx="2729">
                  <c:v>46.2</c:v>
                </c:pt>
                <c:pt idx="2730">
                  <c:v>46.25</c:v>
                </c:pt>
                <c:pt idx="2731">
                  <c:v>46.3</c:v>
                </c:pt>
                <c:pt idx="2732">
                  <c:v>46.4</c:v>
                </c:pt>
                <c:pt idx="2733">
                  <c:v>46.45</c:v>
                </c:pt>
                <c:pt idx="2734">
                  <c:v>46.6</c:v>
                </c:pt>
                <c:pt idx="2735">
                  <c:v>46.650000000000013</c:v>
                </c:pt>
                <c:pt idx="2736">
                  <c:v>46.8</c:v>
                </c:pt>
                <c:pt idx="2737">
                  <c:v>46.9</c:v>
                </c:pt>
                <c:pt idx="2738">
                  <c:v>47</c:v>
                </c:pt>
                <c:pt idx="2739">
                  <c:v>47.2</c:v>
                </c:pt>
                <c:pt idx="2740">
                  <c:v>47.2</c:v>
                </c:pt>
                <c:pt idx="2741">
                  <c:v>47.1</c:v>
                </c:pt>
                <c:pt idx="2742">
                  <c:v>47.150000000000013</c:v>
                </c:pt>
                <c:pt idx="2743">
                  <c:v>47.35</c:v>
                </c:pt>
                <c:pt idx="2744">
                  <c:v>47.35</c:v>
                </c:pt>
                <c:pt idx="2745">
                  <c:v>47.45</c:v>
                </c:pt>
                <c:pt idx="2746">
                  <c:v>47.45</c:v>
                </c:pt>
                <c:pt idx="2747">
                  <c:v>47.3</c:v>
                </c:pt>
                <c:pt idx="2748">
                  <c:v>47.25</c:v>
                </c:pt>
                <c:pt idx="2749">
                  <c:v>47.150000000000013</c:v>
                </c:pt>
                <c:pt idx="2750">
                  <c:v>47.1</c:v>
                </c:pt>
                <c:pt idx="2751">
                  <c:v>47.2</c:v>
                </c:pt>
                <c:pt idx="2752">
                  <c:v>47.150000000000013</c:v>
                </c:pt>
                <c:pt idx="2753">
                  <c:v>47.3</c:v>
                </c:pt>
                <c:pt idx="2754">
                  <c:v>47.5</c:v>
                </c:pt>
                <c:pt idx="2755">
                  <c:v>47.7</c:v>
                </c:pt>
                <c:pt idx="2756">
                  <c:v>47.8</c:v>
                </c:pt>
                <c:pt idx="2757">
                  <c:v>47.85</c:v>
                </c:pt>
                <c:pt idx="2758">
                  <c:v>47.8</c:v>
                </c:pt>
                <c:pt idx="2759">
                  <c:v>47.7</c:v>
                </c:pt>
                <c:pt idx="2760">
                  <c:v>47.75</c:v>
                </c:pt>
                <c:pt idx="2761">
                  <c:v>47.9</c:v>
                </c:pt>
                <c:pt idx="2762">
                  <c:v>47.95</c:v>
                </c:pt>
                <c:pt idx="2763">
                  <c:v>48.1</c:v>
                </c:pt>
                <c:pt idx="2764">
                  <c:v>48.150000000000013</c:v>
                </c:pt>
                <c:pt idx="2765">
                  <c:v>48.2</c:v>
                </c:pt>
                <c:pt idx="2766">
                  <c:v>48.2</c:v>
                </c:pt>
                <c:pt idx="2767">
                  <c:v>48.3</c:v>
                </c:pt>
                <c:pt idx="2768">
                  <c:v>48.3</c:v>
                </c:pt>
                <c:pt idx="2769">
                  <c:v>48.3</c:v>
                </c:pt>
                <c:pt idx="2770">
                  <c:v>48.25</c:v>
                </c:pt>
                <c:pt idx="2771">
                  <c:v>48.25</c:v>
                </c:pt>
                <c:pt idx="2772">
                  <c:v>48.3</c:v>
                </c:pt>
                <c:pt idx="2773">
                  <c:v>48.25</c:v>
                </c:pt>
                <c:pt idx="2774">
                  <c:v>48.2</c:v>
                </c:pt>
                <c:pt idx="2775">
                  <c:v>48.1</c:v>
                </c:pt>
                <c:pt idx="2776">
                  <c:v>48</c:v>
                </c:pt>
                <c:pt idx="2777">
                  <c:v>47.9</c:v>
                </c:pt>
                <c:pt idx="2778">
                  <c:v>47.8</c:v>
                </c:pt>
                <c:pt idx="2779">
                  <c:v>47.8</c:v>
                </c:pt>
                <c:pt idx="2780">
                  <c:v>47.7</c:v>
                </c:pt>
                <c:pt idx="2781">
                  <c:v>47.650000000000013</c:v>
                </c:pt>
                <c:pt idx="2782">
                  <c:v>47.7</c:v>
                </c:pt>
                <c:pt idx="2783">
                  <c:v>47.75</c:v>
                </c:pt>
                <c:pt idx="2784">
                  <c:v>47.8</c:v>
                </c:pt>
                <c:pt idx="2785">
                  <c:v>47.75</c:v>
                </c:pt>
                <c:pt idx="2786">
                  <c:v>47.75</c:v>
                </c:pt>
                <c:pt idx="2787">
                  <c:v>47.75</c:v>
                </c:pt>
                <c:pt idx="2788">
                  <c:v>47.75</c:v>
                </c:pt>
                <c:pt idx="2789">
                  <c:v>47.7</c:v>
                </c:pt>
                <c:pt idx="2790">
                  <c:v>47.7</c:v>
                </c:pt>
                <c:pt idx="2791">
                  <c:v>47.650000000000013</c:v>
                </c:pt>
                <c:pt idx="2792">
                  <c:v>47.6</c:v>
                </c:pt>
                <c:pt idx="2793">
                  <c:v>47.5</c:v>
                </c:pt>
                <c:pt idx="2794">
                  <c:v>47.4</c:v>
                </c:pt>
                <c:pt idx="2795">
                  <c:v>47.2</c:v>
                </c:pt>
                <c:pt idx="2796">
                  <c:v>47.150000000000013</c:v>
                </c:pt>
                <c:pt idx="2797">
                  <c:v>47.25</c:v>
                </c:pt>
                <c:pt idx="2798">
                  <c:v>47.25</c:v>
                </c:pt>
                <c:pt idx="2799">
                  <c:v>47.35</c:v>
                </c:pt>
                <c:pt idx="2800">
                  <c:v>47.45</c:v>
                </c:pt>
                <c:pt idx="2801">
                  <c:v>47.5</c:v>
                </c:pt>
                <c:pt idx="2802">
                  <c:v>47.5</c:v>
                </c:pt>
                <c:pt idx="2803">
                  <c:v>47.6</c:v>
                </c:pt>
                <c:pt idx="2804">
                  <c:v>47.650000000000013</c:v>
                </c:pt>
                <c:pt idx="2805">
                  <c:v>47.55</c:v>
                </c:pt>
                <c:pt idx="2806">
                  <c:v>47.55</c:v>
                </c:pt>
                <c:pt idx="2807">
                  <c:v>47.5</c:v>
                </c:pt>
                <c:pt idx="2808">
                  <c:v>47.4</c:v>
                </c:pt>
                <c:pt idx="2809">
                  <c:v>47.35</c:v>
                </c:pt>
                <c:pt idx="2810">
                  <c:v>47.35</c:v>
                </c:pt>
                <c:pt idx="2811">
                  <c:v>47.3</c:v>
                </c:pt>
                <c:pt idx="2812">
                  <c:v>47.2</c:v>
                </c:pt>
                <c:pt idx="2813">
                  <c:v>47.1</c:v>
                </c:pt>
                <c:pt idx="2814">
                  <c:v>47.15</c:v>
                </c:pt>
                <c:pt idx="2815">
                  <c:v>47.2</c:v>
                </c:pt>
                <c:pt idx="2816">
                  <c:v>47.3</c:v>
                </c:pt>
                <c:pt idx="2817">
                  <c:v>47.4</c:v>
                </c:pt>
                <c:pt idx="2818">
                  <c:v>47.5</c:v>
                </c:pt>
                <c:pt idx="2819">
                  <c:v>47.6</c:v>
                </c:pt>
                <c:pt idx="2820">
                  <c:v>47.75</c:v>
                </c:pt>
                <c:pt idx="2821">
                  <c:v>47.85</c:v>
                </c:pt>
                <c:pt idx="2822">
                  <c:v>47.95</c:v>
                </c:pt>
                <c:pt idx="2823">
                  <c:v>48.1</c:v>
                </c:pt>
                <c:pt idx="2824">
                  <c:v>48.2</c:v>
                </c:pt>
                <c:pt idx="2825">
                  <c:v>48.2</c:v>
                </c:pt>
                <c:pt idx="2826">
                  <c:v>48.150000000000013</c:v>
                </c:pt>
                <c:pt idx="2827">
                  <c:v>48.05</c:v>
                </c:pt>
                <c:pt idx="2828">
                  <c:v>48</c:v>
                </c:pt>
                <c:pt idx="2829">
                  <c:v>47.9</c:v>
                </c:pt>
                <c:pt idx="2830">
                  <c:v>47.8</c:v>
                </c:pt>
                <c:pt idx="2831">
                  <c:v>47.650000000000013</c:v>
                </c:pt>
                <c:pt idx="2832">
                  <c:v>47.6</c:v>
                </c:pt>
                <c:pt idx="2833">
                  <c:v>47.55</c:v>
                </c:pt>
                <c:pt idx="2834">
                  <c:v>47.45</c:v>
                </c:pt>
                <c:pt idx="2835">
                  <c:v>47.45</c:v>
                </c:pt>
                <c:pt idx="2836">
                  <c:v>47.35</c:v>
                </c:pt>
                <c:pt idx="2837">
                  <c:v>47.35</c:v>
                </c:pt>
                <c:pt idx="2838">
                  <c:v>47.35</c:v>
                </c:pt>
                <c:pt idx="2839">
                  <c:v>47.4</c:v>
                </c:pt>
                <c:pt idx="2840">
                  <c:v>47.5</c:v>
                </c:pt>
                <c:pt idx="2841">
                  <c:v>47.5</c:v>
                </c:pt>
                <c:pt idx="2842">
                  <c:v>47.45</c:v>
                </c:pt>
                <c:pt idx="2843">
                  <c:v>47.25</c:v>
                </c:pt>
                <c:pt idx="2844">
                  <c:v>47.3</c:v>
                </c:pt>
                <c:pt idx="2845">
                  <c:v>47.25</c:v>
                </c:pt>
                <c:pt idx="2846">
                  <c:v>47.25</c:v>
                </c:pt>
                <c:pt idx="2847">
                  <c:v>47.150000000000013</c:v>
                </c:pt>
                <c:pt idx="2848">
                  <c:v>47.05</c:v>
                </c:pt>
                <c:pt idx="2849">
                  <c:v>46.9</c:v>
                </c:pt>
                <c:pt idx="2850">
                  <c:v>46.8</c:v>
                </c:pt>
                <c:pt idx="2851">
                  <c:v>46.7</c:v>
                </c:pt>
                <c:pt idx="2852">
                  <c:v>46.7</c:v>
                </c:pt>
                <c:pt idx="2853">
                  <c:v>46.7</c:v>
                </c:pt>
                <c:pt idx="2854">
                  <c:v>46.650000000000013</c:v>
                </c:pt>
                <c:pt idx="2855">
                  <c:v>46.2</c:v>
                </c:pt>
                <c:pt idx="2856">
                  <c:v>45.7</c:v>
                </c:pt>
                <c:pt idx="2857">
                  <c:v>45.45</c:v>
                </c:pt>
                <c:pt idx="2858">
                  <c:v>45.2</c:v>
                </c:pt>
                <c:pt idx="2859">
                  <c:v>45.100000000000009</c:v>
                </c:pt>
                <c:pt idx="2860">
                  <c:v>44.9</c:v>
                </c:pt>
                <c:pt idx="2861">
                  <c:v>44.650000000000013</c:v>
                </c:pt>
                <c:pt idx="2862">
                  <c:v>44.5</c:v>
                </c:pt>
                <c:pt idx="2863">
                  <c:v>44.45</c:v>
                </c:pt>
                <c:pt idx="2864">
                  <c:v>44.45</c:v>
                </c:pt>
                <c:pt idx="2865">
                  <c:v>44.55</c:v>
                </c:pt>
                <c:pt idx="2866">
                  <c:v>44.5</c:v>
                </c:pt>
                <c:pt idx="2867">
                  <c:v>44.45</c:v>
                </c:pt>
                <c:pt idx="2868">
                  <c:v>44.55</c:v>
                </c:pt>
                <c:pt idx="2869">
                  <c:v>44.600000000000009</c:v>
                </c:pt>
                <c:pt idx="2870">
                  <c:v>44.65</c:v>
                </c:pt>
                <c:pt idx="2871">
                  <c:v>44.7</c:v>
                </c:pt>
                <c:pt idx="2872">
                  <c:v>44.65</c:v>
                </c:pt>
                <c:pt idx="2873">
                  <c:v>44.55</c:v>
                </c:pt>
                <c:pt idx="2874">
                  <c:v>44.45</c:v>
                </c:pt>
                <c:pt idx="2875">
                  <c:v>44.400000000000013</c:v>
                </c:pt>
                <c:pt idx="2876">
                  <c:v>44.3</c:v>
                </c:pt>
                <c:pt idx="2877">
                  <c:v>44.15</c:v>
                </c:pt>
                <c:pt idx="2878">
                  <c:v>44.05</c:v>
                </c:pt>
                <c:pt idx="2879">
                  <c:v>43.95</c:v>
                </c:pt>
                <c:pt idx="2880">
                  <c:v>43.75</c:v>
                </c:pt>
                <c:pt idx="2881">
                  <c:v>43.55</c:v>
                </c:pt>
                <c:pt idx="2882">
                  <c:v>43.5</c:v>
                </c:pt>
                <c:pt idx="2883">
                  <c:v>43.5</c:v>
                </c:pt>
                <c:pt idx="2884">
                  <c:v>43.6</c:v>
                </c:pt>
                <c:pt idx="2885">
                  <c:v>43.5</c:v>
                </c:pt>
                <c:pt idx="2886">
                  <c:v>43.4</c:v>
                </c:pt>
                <c:pt idx="2887">
                  <c:v>43.4</c:v>
                </c:pt>
                <c:pt idx="2888">
                  <c:v>43.3</c:v>
                </c:pt>
                <c:pt idx="2889">
                  <c:v>43.2</c:v>
                </c:pt>
                <c:pt idx="2890">
                  <c:v>43.1</c:v>
                </c:pt>
                <c:pt idx="2891">
                  <c:v>43.05</c:v>
                </c:pt>
                <c:pt idx="2892">
                  <c:v>42.95</c:v>
                </c:pt>
                <c:pt idx="2893">
                  <c:v>42.8</c:v>
                </c:pt>
                <c:pt idx="2894">
                  <c:v>42.75</c:v>
                </c:pt>
                <c:pt idx="2895">
                  <c:v>42.7</c:v>
                </c:pt>
                <c:pt idx="2896">
                  <c:v>42.65</c:v>
                </c:pt>
                <c:pt idx="2897">
                  <c:v>42.55</c:v>
                </c:pt>
                <c:pt idx="2898">
                  <c:v>42.55</c:v>
                </c:pt>
                <c:pt idx="2899">
                  <c:v>42.55</c:v>
                </c:pt>
                <c:pt idx="2900">
                  <c:v>42.55</c:v>
                </c:pt>
                <c:pt idx="2901">
                  <c:v>42.5</c:v>
                </c:pt>
                <c:pt idx="2902">
                  <c:v>42.55</c:v>
                </c:pt>
                <c:pt idx="2903">
                  <c:v>42.55</c:v>
                </c:pt>
                <c:pt idx="2904">
                  <c:v>42.5</c:v>
                </c:pt>
                <c:pt idx="2905">
                  <c:v>42.5</c:v>
                </c:pt>
                <c:pt idx="2906">
                  <c:v>42.5</c:v>
                </c:pt>
                <c:pt idx="2907">
                  <c:v>42.5</c:v>
                </c:pt>
                <c:pt idx="2908">
                  <c:v>42.55</c:v>
                </c:pt>
                <c:pt idx="2909">
                  <c:v>42.5</c:v>
                </c:pt>
                <c:pt idx="2910">
                  <c:v>42.45</c:v>
                </c:pt>
                <c:pt idx="2911">
                  <c:v>42.45</c:v>
                </c:pt>
                <c:pt idx="2912">
                  <c:v>42.45</c:v>
                </c:pt>
                <c:pt idx="2913">
                  <c:v>42.45</c:v>
                </c:pt>
                <c:pt idx="2914">
                  <c:v>42.45</c:v>
                </c:pt>
                <c:pt idx="2915">
                  <c:v>42.45</c:v>
                </c:pt>
                <c:pt idx="2916">
                  <c:v>42.45</c:v>
                </c:pt>
                <c:pt idx="2917">
                  <c:v>42.45</c:v>
                </c:pt>
                <c:pt idx="2918">
                  <c:v>42.5</c:v>
                </c:pt>
                <c:pt idx="2919">
                  <c:v>42.45</c:v>
                </c:pt>
                <c:pt idx="2920">
                  <c:v>42.55</c:v>
                </c:pt>
                <c:pt idx="2921">
                  <c:v>42.9</c:v>
                </c:pt>
                <c:pt idx="2922">
                  <c:v>43.150000000000013</c:v>
                </c:pt>
                <c:pt idx="2923">
                  <c:v>43.25</c:v>
                </c:pt>
                <c:pt idx="2924">
                  <c:v>43.25</c:v>
                </c:pt>
                <c:pt idx="2925">
                  <c:v>43.3</c:v>
                </c:pt>
                <c:pt idx="2926">
                  <c:v>43.35</c:v>
                </c:pt>
                <c:pt idx="2927">
                  <c:v>43.5</c:v>
                </c:pt>
                <c:pt idx="2928">
                  <c:v>43.6</c:v>
                </c:pt>
                <c:pt idx="2929">
                  <c:v>43.55</c:v>
                </c:pt>
                <c:pt idx="2930">
                  <c:v>43.35</c:v>
                </c:pt>
                <c:pt idx="2931">
                  <c:v>43.2</c:v>
                </c:pt>
                <c:pt idx="2932">
                  <c:v>43.05</c:v>
                </c:pt>
                <c:pt idx="2933">
                  <c:v>42.9</c:v>
                </c:pt>
                <c:pt idx="2934">
                  <c:v>42.8</c:v>
                </c:pt>
                <c:pt idx="2935">
                  <c:v>43</c:v>
                </c:pt>
                <c:pt idx="2936">
                  <c:v>43</c:v>
                </c:pt>
                <c:pt idx="2937">
                  <c:v>43.05</c:v>
                </c:pt>
                <c:pt idx="2938">
                  <c:v>43.1</c:v>
                </c:pt>
                <c:pt idx="2939">
                  <c:v>43.2</c:v>
                </c:pt>
                <c:pt idx="2940">
                  <c:v>43.2</c:v>
                </c:pt>
                <c:pt idx="2941">
                  <c:v>43.150000000000013</c:v>
                </c:pt>
              </c:numCache>
            </c:numRef>
          </c:yVal>
          <c:smooth val="0"/>
          <c:extLst>
            <c:ext xmlns:c16="http://schemas.microsoft.com/office/drawing/2014/chart" uri="{C3380CC4-5D6E-409C-BE32-E72D297353CC}">
              <c16:uniqueId val="{00000001-0B3F-4503-9A61-D10D4D5CCEE2}"/>
            </c:ext>
          </c:extLst>
        </c:ser>
        <c:dLbls>
          <c:showLegendKey val="0"/>
          <c:showVal val="0"/>
          <c:showCatName val="0"/>
          <c:showSerName val="0"/>
          <c:showPercent val="0"/>
          <c:showBubbleSize val="0"/>
        </c:dLbls>
        <c:axId val="-1948094176"/>
        <c:axId val="-1948101968"/>
      </c:scatterChart>
      <c:valAx>
        <c:axId val="-1948117952"/>
        <c:scaling>
          <c:orientation val="minMax"/>
          <c:max val="500"/>
          <c:min val="0"/>
        </c:scaling>
        <c:delete val="0"/>
        <c:axPos val="b"/>
        <c:title>
          <c:tx>
            <c:rich>
              <a:bodyPr/>
              <a:lstStyle/>
              <a:p>
                <a:pPr>
                  <a:defRPr sz="1000">
                    <a:latin typeface="Arial" pitchFamily="34" charset="0"/>
                    <a:cs typeface="Arial" pitchFamily="34" charset="0"/>
                  </a:defRPr>
                </a:pPr>
                <a:r>
                  <a:rPr lang="de-DE" sz="1000" dirty="0">
                    <a:latin typeface="Arial" pitchFamily="34" charset="0"/>
                    <a:cs typeface="Arial" pitchFamily="34" charset="0"/>
                  </a:rPr>
                  <a:t>Test Duration, h</a:t>
                </a:r>
              </a:p>
            </c:rich>
          </c:tx>
          <c:overlay val="0"/>
        </c:title>
        <c:numFmt formatCode="0" sourceLinked="0"/>
        <c:majorTickMark val="out"/>
        <c:minorTickMark val="none"/>
        <c:tickLblPos val="nextTo"/>
        <c:spPr>
          <a:ln>
            <a:solidFill>
              <a:schemeClr val="tx1"/>
            </a:solidFill>
          </a:ln>
        </c:spPr>
        <c:txPr>
          <a:bodyPr/>
          <a:lstStyle/>
          <a:p>
            <a:pPr>
              <a:defRPr sz="1000" b="1">
                <a:latin typeface="Arial" pitchFamily="34" charset="0"/>
                <a:cs typeface="Arial" pitchFamily="34" charset="0"/>
              </a:defRPr>
            </a:pPr>
            <a:endParaRPr lang="en-US"/>
          </a:p>
        </c:txPr>
        <c:crossAx val="-1948110368"/>
        <c:crosses val="autoZero"/>
        <c:crossBetween val="midCat"/>
        <c:majorUnit val="50"/>
        <c:minorUnit val="50"/>
      </c:valAx>
      <c:valAx>
        <c:axId val="-1948110368"/>
        <c:scaling>
          <c:orientation val="minMax"/>
          <c:max val="50"/>
          <c:min val="0"/>
        </c:scaling>
        <c:delete val="0"/>
        <c:axPos val="l"/>
        <c:majorGridlines>
          <c:spPr>
            <a:ln w="6350"/>
          </c:spPr>
        </c:majorGridlines>
        <c:title>
          <c:tx>
            <c:rich>
              <a:bodyPr rot="-5400000" vert="horz"/>
              <a:lstStyle/>
              <a:p>
                <a:pPr>
                  <a:defRPr sz="1000"/>
                </a:pPr>
                <a:r>
                  <a:rPr lang="de-DE" sz="1000">
                    <a:solidFill>
                      <a:srgbClr val="002060"/>
                    </a:solidFill>
                    <a:latin typeface="Arial" pitchFamily="34" charset="0"/>
                    <a:cs typeface="Arial" pitchFamily="34" charset="0"/>
                  </a:rPr>
                  <a:t>Friction Torque [Nm]</a:t>
                </a:r>
              </a:p>
            </c:rich>
          </c:tx>
          <c:overlay val="0"/>
        </c:title>
        <c:numFmt formatCode="General" sourceLinked="1"/>
        <c:majorTickMark val="out"/>
        <c:minorTickMark val="none"/>
        <c:tickLblPos val="nextTo"/>
        <c:spPr>
          <a:ln>
            <a:solidFill>
              <a:schemeClr val="tx1"/>
            </a:solidFill>
          </a:ln>
        </c:spPr>
        <c:txPr>
          <a:bodyPr/>
          <a:lstStyle/>
          <a:p>
            <a:pPr>
              <a:defRPr sz="1000" b="1">
                <a:latin typeface="Arial" pitchFamily="34" charset="0"/>
                <a:cs typeface="Arial" pitchFamily="34" charset="0"/>
              </a:defRPr>
            </a:pPr>
            <a:endParaRPr lang="en-US"/>
          </a:p>
        </c:txPr>
        <c:crossAx val="-1948117952"/>
        <c:crosses val="autoZero"/>
        <c:crossBetween val="midCat"/>
        <c:majorUnit val="5"/>
        <c:minorUnit val="1"/>
      </c:valAx>
      <c:valAx>
        <c:axId val="-1948101968"/>
        <c:scaling>
          <c:orientation val="minMax"/>
          <c:max val="100"/>
          <c:min val="0"/>
        </c:scaling>
        <c:delete val="0"/>
        <c:axPos val="r"/>
        <c:title>
          <c:tx>
            <c:rich>
              <a:bodyPr rot="-5400000" vert="horz"/>
              <a:lstStyle/>
              <a:p>
                <a:pPr>
                  <a:defRPr sz="1000">
                    <a:solidFill>
                      <a:srgbClr val="FF0000"/>
                    </a:solidFill>
                  </a:defRPr>
                </a:pPr>
                <a:r>
                  <a:rPr lang="de-DE" sz="1000" dirty="0">
                    <a:solidFill>
                      <a:srgbClr val="FF0000"/>
                    </a:solidFill>
                    <a:latin typeface="Arial" pitchFamily="34" charset="0"/>
                    <a:cs typeface="Arial" pitchFamily="34" charset="0"/>
                  </a:rPr>
                  <a:t>Bearing Temperature [ °C]</a:t>
                </a:r>
              </a:p>
            </c:rich>
          </c:tx>
          <c:overlay val="0"/>
          <c:spPr>
            <a:noFill/>
          </c:spPr>
        </c:title>
        <c:numFmt formatCode="General" sourceLinked="1"/>
        <c:majorTickMark val="out"/>
        <c:minorTickMark val="none"/>
        <c:tickLblPos val="nextTo"/>
        <c:spPr>
          <a:ln w="12700">
            <a:solidFill>
              <a:schemeClr val="tx1"/>
            </a:solidFill>
          </a:ln>
        </c:spPr>
        <c:txPr>
          <a:bodyPr/>
          <a:lstStyle/>
          <a:p>
            <a:pPr>
              <a:defRPr sz="1000" b="1">
                <a:latin typeface="Arial" pitchFamily="34" charset="0"/>
                <a:cs typeface="Arial" pitchFamily="34" charset="0"/>
              </a:defRPr>
            </a:pPr>
            <a:endParaRPr lang="en-US"/>
          </a:p>
        </c:txPr>
        <c:crossAx val="-1948094176"/>
        <c:crosses val="max"/>
        <c:crossBetween val="midCat"/>
        <c:majorUnit val="10"/>
        <c:minorUnit val="5"/>
      </c:valAx>
      <c:valAx>
        <c:axId val="-1948094176"/>
        <c:scaling>
          <c:orientation val="minMax"/>
        </c:scaling>
        <c:delete val="1"/>
        <c:axPos val="b"/>
        <c:numFmt formatCode="0.00" sourceLinked="1"/>
        <c:majorTickMark val="out"/>
        <c:minorTickMark val="none"/>
        <c:tickLblPos val="nextTo"/>
        <c:crossAx val="-1948101968"/>
        <c:crosses val="autoZero"/>
        <c:crossBetween val="midCat"/>
      </c:valAx>
      <c:spPr>
        <a:solidFill>
          <a:schemeClr val="bg1">
            <a:lumMod val="75000"/>
            <a:alpha val="42000"/>
          </a:schemeClr>
        </a:solidFill>
        <a:ln w="25400">
          <a:noFill/>
        </a:ln>
      </c:spPr>
    </c:plotArea>
    <c:plotVisOnly val="1"/>
    <c:dispBlanksAs val="gap"/>
    <c:showDLblsOverMax val="0"/>
  </c:chart>
  <c:spPr>
    <a:ln w="12700" cmpd="sng">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latin typeface="Arial Regular" charset="0"/>
            </a:endParaRPr>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latin typeface="Arial Regular" charset="0"/>
            </a:endParaRPr>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3A7568D1-7D56-7D4C-89D0-4734ED20D080}" type="slidenum">
              <a:rPr lang="en-US" smtClean="0">
                <a:latin typeface="Arial Regular" charset="0"/>
              </a:rPr>
              <a:t>‹#›</a:t>
            </a:fld>
            <a:endParaRPr lang="en-US" dirty="0">
              <a:latin typeface="Arial Regular" charset="0"/>
            </a:endParaRPr>
          </a:p>
        </p:txBody>
      </p:sp>
    </p:spTree>
    <p:extLst>
      <p:ext uri="{BB962C8B-B14F-4D97-AF65-F5344CB8AC3E}">
        <p14:creationId xmlns:p14="http://schemas.microsoft.com/office/powerpoint/2010/main" val="680749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b="0" i="0">
                <a:latin typeface="Arial Regular" charset="0"/>
              </a:defRPr>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b="0" i="0">
                <a:latin typeface="Arial Regular" charset="0"/>
              </a:defRPr>
            </a:lvl1pPr>
          </a:lstStyle>
          <a:p>
            <a:fld id="{8B1A9C90-38FD-41A2-B97C-5196028BA573}" type="datetimeFigureOut">
              <a:rPr lang="en-GB" smtClean="0"/>
              <a:pPr/>
              <a:t>27/11/2019</a:t>
            </a:fld>
            <a:endParaRPr lang="en-GB"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b="0" i="0">
                <a:latin typeface="Arial Regular" charset="0"/>
              </a:defRPr>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b="0" i="0">
                <a:latin typeface="Arial Regular" charset="0"/>
              </a:defRPr>
            </a:lvl1pPr>
          </a:lstStyle>
          <a:p>
            <a:fld id="{1D9814D4-BFED-4BDC-9B83-A33A659CA8DE}" type="slidenum">
              <a:rPr lang="en-GB" smtClean="0"/>
              <a:pPr/>
              <a:t>‹#›</a:t>
            </a:fld>
            <a:endParaRPr lang="en-GB" dirty="0"/>
          </a:p>
        </p:txBody>
      </p:sp>
    </p:spTree>
    <p:extLst>
      <p:ext uri="{BB962C8B-B14F-4D97-AF65-F5344CB8AC3E}">
        <p14:creationId xmlns:p14="http://schemas.microsoft.com/office/powerpoint/2010/main" val="85386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Speaker Notes </a:t>
            </a:r>
          </a:p>
          <a:p>
            <a:endParaRPr lang="en-GB" b="1" baseline="0" dirty="0">
              <a:solidFill>
                <a:srgbClr val="FF0000"/>
              </a:solidFill>
            </a:endParaRPr>
          </a:p>
          <a:p>
            <a:r>
              <a:rPr lang="en-GB" b="0" baseline="0" dirty="0">
                <a:solidFill>
                  <a:srgbClr val="FF0000"/>
                </a:solidFill>
              </a:rPr>
              <a:t>Key messages:</a:t>
            </a:r>
          </a:p>
          <a:p>
            <a:pPr marL="171450" indent="-171450">
              <a:buFont typeface="Arial" panose="020B0604020202020204" pitchFamily="34" charset="0"/>
              <a:buChar char="•"/>
            </a:pPr>
            <a:r>
              <a:rPr lang="en-GB" b="0" baseline="0" dirty="0">
                <a:solidFill>
                  <a:srgbClr val="FF0000"/>
                </a:solidFill>
              </a:rPr>
              <a:t>Offer a top-level view of both BP and Castrol</a:t>
            </a:r>
          </a:p>
          <a:p>
            <a:pPr marL="171450" indent="-171450">
              <a:buFont typeface="Arial" panose="020B0604020202020204" pitchFamily="34" charset="0"/>
              <a:buChar char="•"/>
            </a:pPr>
            <a:r>
              <a:rPr lang="en-GB" b="0" baseline="0" dirty="0">
                <a:solidFill>
                  <a:srgbClr val="FF0000"/>
                </a:solidFill>
              </a:rPr>
              <a:t>Show that both organizations are major players the audience can trust</a:t>
            </a:r>
          </a:p>
          <a:p>
            <a:pPr marL="0" indent="0">
              <a:buFont typeface="Arial" panose="020B0604020202020204" pitchFamily="34" charset="0"/>
              <a:buNone/>
            </a:pPr>
            <a:endParaRPr lang="en-GB" b="0" baseline="0" dirty="0">
              <a:solidFill>
                <a:srgbClr val="FF0000"/>
              </a:solidFill>
            </a:endParaRPr>
          </a:p>
          <a:p>
            <a:pPr marL="0" indent="0">
              <a:buFont typeface="Arial" panose="020B0604020202020204" pitchFamily="34" charset="0"/>
              <a:buNone/>
            </a:pPr>
            <a:r>
              <a:rPr lang="en-GB" b="0" baseline="0" dirty="0">
                <a:solidFill>
                  <a:srgbClr val="FF0000"/>
                </a:solidFill>
              </a:rPr>
              <a:t>Speech guidance:</a:t>
            </a:r>
          </a:p>
          <a:p>
            <a:pPr marL="171450" indent="-171450">
              <a:buFont typeface="Arial" panose="020B0604020202020204" pitchFamily="34" charset="0"/>
              <a:buChar char="•"/>
            </a:pPr>
            <a:r>
              <a:rPr lang="en-GB" b="0" baseline="0" dirty="0">
                <a:solidFill>
                  <a:srgbClr val="FF0000"/>
                </a:solidFill>
              </a:rPr>
              <a:t>Focus on how both organizations operate worldwide</a:t>
            </a:r>
          </a:p>
          <a:p>
            <a:pPr marL="171450" indent="-171450">
              <a:buFont typeface="Arial" panose="020B0604020202020204" pitchFamily="34" charset="0"/>
              <a:buChar char="•"/>
            </a:pPr>
            <a:r>
              <a:rPr lang="en-GB" b="0" baseline="0" dirty="0">
                <a:solidFill>
                  <a:srgbClr val="FF0000"/>
                </a:solidFill>
              </a:rPr>
              <a:t>Wherever you operate, Castrol and BP have the ideal solution for you</a:t>
            </a:r>
          </a:p>
          <a:p>
            <a:pPr marL="171450" indent="-171450">
              <a:buFont typeface="Arial" panose="020B0604020202020204" pitchFamily="34" charset="0"/>
              <a:buChar char="•"/>
            </a:pPr>
            <a:r>
              <a:rPr lang="en-GB" b="0" baseline="0" dirty="0">
                <a:solidFill>
                  <a:srgbClr val="FF0000"/>
                </a:solidFill>
              </a:rPr>
              <a:t>Use examples to bring the number of employees to life:</a:t>
            </a:r>
          </a:p>
          <a:p>
            <a:pPr marL="628650" lvl="1" indent="-171450">
              <a:buFont typeface="Arial" panose="020B0604020202020204" pitchFamily="34" charset="0"/>
              <a:buChar char="•"/>
            </a:pPr>
            <a:r>
              <a:rPr lang="en-GB" b="0" baseline="0" dirty="0">
                <a:solidFill>
                  <a:srgbClr val="FF0000"/>
                </a:solidFill>
              </a:rPr>
              <a:t>BP employs enough people to fill the entire Principality Stadium in Cardiff</a:t>
            </a:r>
            <a:endParaRPr lang="en-GB" b="1"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37639-5282-46EE-A7BC-7C31054A19B9}" type="slidenum">
              <a:rPr kumimoji="0" lang="en-GB" sz="1200" b="0" i="0" u="none" strike="noStrike" kern="1200" cap="none" spc="0" normalizeH="0" baseline="0" noProof="0" smtClean="0">
                <a:ln>
                  <a:noFill/>
                </a:ln>
                <a:solidFill>
                  <a:prstClr val="black"/>
                </a:solidFill>
                <a:effectLst/>
                <a:uLnTx/>
                <a:uFillTx/>
                <a:latin typeface="Arial"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Arial" charset="0"/>
              <a:ea typeface="+mn-ea"/>
              <a:cs typeface="Times New Roman" pitchFamily="18" charset="0"/>
            </a:endParaRPr>
          </a:p>
        </p:txBody>
      </p:sp>
    </p:spTree>
    <p:extLst>
      <p:ext uri="{BB962C8B-B14F-4D97-AF65-F5344CB8AC3E}">
        <p14:creationId xmlns:p14="http://schemas.microsoft.com/office/powerpoint/2010/main" val="3163625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solidFill>
                  <a:srgbClr val="000000"/>
                </a:solidFill>
              </a:rPr>
              <a:t>Speaker notes:</a:t>
            </a:r>
            <a:br>
              <a:rPr lang="en-US" sz="1200" dirty="0">
                <a:solidFill>
                  <a:srgbClr val="000000"/>
                </a:solidFill>
              </a:rPr>
            </a:br>
            <a:br>
              <a:rPr lang="en-US" sz="1200" dirty="0">
                <a:solidFill>
                  <a:srgbClr val="000000"/>
                </a:solidFill>
              </a:rPr>
            </a:br>
            <a:r>
              <a:rPr lang="en-US" sz="1200" dirty="0">
                <a:solidFill>
                  <a:srgbClr val="000000"/>
                </a:solidFill>
              </a:rPr>
              <a:t>At a microscopic level, even the smoothest metal surface is covered with valleys and peaks. With a traditional lubricant, all the load is carried by a small minority</a:t>
            </a:r>
            <a:r>
              <a:rPr lang="en-US" sz="1200" baseline="0" dirty="0">
                <a:solidFill>
                  <a:srgbClr val="000000"/>
                </a:solidFill>
              </a:rPr>
              <a:t> </a:t>
            </a:r>
            <a:r>
              <a:rPr lang="en-US" sz="1200" dirty="0">
                <a:solidFill>
                  <a:srgbClr val="000000"/>
                </a:solidFill>
              </a:rPr>
              <a:t>of the surface area – increasing pressure, friction and damage. </a:t>
            </a:r>
            <a:br>
              <a:rPr lang="en-US" sz="1200" dirty="0">
                <a:solidFill>
                  <a:srgbClr val="000000"/>
                </a:solidFill>
              </a:rPr>
            </a:br>
            <a:br>
              <a:rPr lang="en-US" sz="1200" dirty="0">
                <a:solidFill>
                  <a:srgbClr val="000000"/>
                </a:solidFill>
              </a:rPr>
            </a:br>
            <a:r>
              <a:rPr lang="en-US" sz="1200" dirty="0">
                <a:solidFill>
                  <a:srgbClr val="000000"/>
                </a:solidFill>
              </a:rPr>
              <a:t>MFT (MicroFlux Trans) technology is a way of smoothing out the contact surfaces, increasing the load bearing area and reducing the coefficient of friction. The result is a dramatic reduction in wear – even in parts that have previously experienced damage and micropitting.</a:t>
            </a:r>
          </a:p>
          <a:p>
            <a:pPr>
              <a:defRPr/>
            </a:pPr>
            <a:endParaRPr lang="en-US" sz="1200" dirty="0">
              <a:solidFill>
                <a:srgbClr val="000000"/>
              </a:solidFill>
            </a:endParaRPr>
          </a:p>
          <a:p>
            <a:pPr>
              <a:defRPr/>
            </a:pPr>
            <a:endParaRPr lang="en-US" sz="1200" dirty="0">
              <a:solidFill>
                <a:srgbClr val="000000"/>
              </a:solidFill>
            </a:endParaRPr>
          </a:p>
          <a:p>
            <a:pPr>
              <a:defRPr/>
            </a:pPr>
            <a:r>
              <a:rPr lang="en-US" sz="1200" dirty="0">
                <a:solidFill>
                  <a:srgbClr val="000000"/>
                </a:solidFill>
              </a:rPr>
              <a:t>Far larger load carrying surface area 	= Reduced Pressure (thicker lube film)</a:t>
            </a:r>
          </a:p>
          <a:p>
            <a:pPr>
              <a:defRPr/>
            </a:pPr>
            <a:r>
              <a:rPr lang="en-US" sz="1200" dirty="0">
                <a:solidFill>
                  <a:srgbClr val="000000"/>
                </a:solidFill>
              </a:rPr>
              <a:t>Far less asperity collisions 		= Reduced Scuffing (adhesive wear)</a:t>
            </a:r>
          </a:p>
          <a:p>
            <a:pPr>
              <a:defRPr/>
            </a:pPr>
            <a:r>
              <a:rPr lang="en-US" sz="1200" dirty="0">
                <a:solidFill>
                  <a:srgbClr val="000000"/>
                </a:solidFill>
              </a:rPr>
              <a:t>Far less subsurface stresses 		= Reduced Pitting (fatigue wear)</a:t>
            </a:r>
            <a:endParaRPr lang="en-GB" sz="1200" dirty="0">
              <a:solidFill>
                <a:srgbClr val="000000"/>
              </a:solidFill>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9814D4-BFED-4BDC-9B83-A33A659CA8DE}" type="slidenum">
              <a:rPr kumimoji="0" lang="en-GB" sz="1200" b="0" i="0" u="none" strike="noStrike" kern="1200" cap="none" spc="0" normalizeH="0" baseline="0" noProof="0" smtClean="0">
                <a:ln>
                  <a:noFill/>
                </a:ln>
                <a:solidFill>
                  <a:prstClr val="black"/>
                </a:solidFill>
                <a:effectLst/>
                <a:uLnTx/>
                <a:uFillTx/>
                <a:latin typeface="Arial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rial Regular" charset="0"/>
              <a:ea typeface="+mn-ea"/>
              <a:cs typeface="+mn-cs"/>
            </a:endParaRPr>
          </a:p>
        </p:txBody>
      </p:sp>
    </p:spTree>
    <p:extLst>
      <p:ext uri="{BB962C8B-B14F-4D97-AF65-F5344CB8AC3E}">
        <p14:creationId xmlns:p14="http://schemas.microsoft.com/office/powerpoint/2010/main" val="3723126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GB" dirty="0"/>
              <a:t>IN SUMMARY, THIS GREASE DISPLAYS IDEAL PROPERTIES FOR WIND TURBINE BEARING OPERATIONS AND MAINTENANCE:</a:t>
            </a:r>
            <a:br>
              <a:rPr lang="en-GB" dirty="0"/>
            </a:br>
            <a:br>
              <a:rPr lang="en-GB" dirty="0"/>
            </a:br>
            <a:r>
              <a:rPr lang="en-US" dirty="0"/>
              <a:t>High shear stability for long life functionality</a:t>
            </a:r>
          </a:p>
          <a:p>
            <a:pPr lvl="1">
              <a:buFont typeface="Wingdings" panose="05000000000000000000" pitchFamily="2" charset="2"/>
              <a:buNone/>
            </a:pPr>
            <a:r>
              <a:rPr lang="en-US" dirty="0"/>
              <a:t>Excellent bearing wear protection</a:t>
            </a:r>
          </a:p>
          <a:p>
            <a:pPr lvl="1">
              <a:buFont typeface="Wingdings" panose="05000000000000000000" pitchFamily="2" charset="2"/>
              <a:buNone/>
            </a:pPr>
            <a:r>
              <a:rPr lang="en-US" dirty="0"/>
              <a:t>High load carrying capability</a:t>
            </a:r>
          </a:p>
          <a:p>
            <a:pPr lvl="1">
              <a:buFont typeface="Wingdings" panose="05000000000000000000" pitchFamily="2" charset="2"/>
              <a:buNone/>
            </a:pPr>
            <a:r>
              <a:rPr lang="en-US" dirty="0"/>
              <a:t>Excellent low temperature start-up and running torque</a:t>
            </a:r>
          </a:p>
          <a:p>
            <a:pPr lvl="1">
              <a:buFont typeface="Wingdings" panose="05000000000000000000" pitchFamily="2" charset="2"/>
              <a:buNone/>
            </a:pPr>
            <a:r>
              <a:rPr lang="en-US" dirty="0"/>
              <a:t>High water resistance</a:t>
            </a:r>
          </a:p>
          <a:p>
            <a:pPr lvl="1">
              <a:buFont typeface="Wingdings" panose="05000000000000000000" pitchFamily="2" charset="2"/>
              <a:buNone/>
            </a:pPr>
            <a:r>
              <a:rPr lang="en-US" dirty="0"/>
              <a:t>Very good corrosion resistance (sea water)</a:t>
            </a:r>
          </a:p>
          <a:p>
            <a:pPr lvl="1">
              <a:buFont typeface="Wingdings" panose="05000000000000000000" pitchFamily="2" charset="2"/>
              <a:buNone/>
            </a:pPr>
            <a:r>
              <a:rPr lang="en-US" dirty="0"/>
              <a:t>Good pumpability at low temperatures</a:t>
            </a:r>
          </a:p>
          <a:p>
            <a:pPr lvl="1">
              <a:buFont typeface="Wingdings" panose="05000000000000000000" pitchFamily="2" charset="2"/>
              <a:buNone/>
            </a:pPr>
            <a:r>
              <a:rPr lang="en-US" dirty="0"/>
              <a:t>Excellent friction properties - maximizing energy production efficiency</a:t>
            </a:r>
          </a:p>
          <a:p>
            <a:pPr lvl="1">
              <a:buFont typeface="Wingdings" panose="05000000000000000000" pitchFamily="2" charset="2"/>
              <a:buNone/>
            </a:pPr>
            <a:r>
              <a:rPr lang="en-US" dirty="0"/>
              <a:t>Good Fretting &amp; False Brinelling protection, demonstrated by SRV testing</a:t>
            </a:r>
          </a:p>
          <a:p>
            <a:pPr lvl="1">
              <a:buFont typeface="Wingdings" panose="05000000000000000000" pitchFamily="2" charset="2"/>
              <a:buNone/>
            </a:pPr>
            <a:endParaRPr lang="en-GB" dirty="0"/>
          </a:p>
          <a:p>
            <a:pPr lvl="1">
              <a:buFont typeface="Wingdings" panose="05000000000000000000" pitchFamily="2" charset="2"/>
              <a:buNone/>
            </a:pPr>
            <a:endParaRPr lang="en-GB" dirty="0"/>
          </a:p>
          <a:p>
            <a:pPr lvl="1">
              <a:buFont typeface="Wingdings" panose="05000000000000000000" pitchFamily="2" charset="2"/>
              <a:buNone/>
            </a:pPr>
            <a:r>
              <a:rPr lang="en-GB" dirty="0"/>
              <a:t>CURRENT STATUS:</a:t>
            </a:r>
            <a:br>
              <a:rPr lang="en-GB" dirty="0"/>
            </a:br>
            <a:br>
              <a:rPr lang="en-GB" dirty="0"/>
            </a:br>
            <a:r>
              <a:rPr lang="en-GB" dirty="0"/>
              <a:t>A major wind farm user is already using the grease in the US. Trials are underway in China.</a:t>
            </a:r>
            <a:endParaRPr lang="en-US" dirty="0"/>
          </a:p>
        </p:txBody>
      </p:sp>
      <p:sp>
        <p:nvSpPr>
          <p:cNvPr id="4" name="Slide Number Placeholder 3"/>
          <p:cNvSpPr>
            <a:spLocks noGrp="1"/>
          </p:cNvSpPr>
          <p:nvPr>
            <p:ph type="sldNum" sz="quarter" idx="10"/>
          </p:nvPr>
        </p:nvSpPr>
        <p:spPr/>
        <p:txBody>
          <a:bodyPr/>
          <a:lstStyle/>
          <a:p>
            <a:pPr marL="0" marR="0" lvl="0" indent="0" algn="r" defTabSz="912574" rtl="0" eaLnBrk="1" fontAlgn="base" latinLnBrk="0" hangingPunct="1">
              <a:lnSpc>
                <a:spcPct val="100000"/>
              </a:lnSpc>
              <a:spcBef>
                <a:spcPct val="0"/>
              </a:spcBef>
              <a:spcAft>
                <a:spcPct val="0"/>
              </a:spcAft>
              <a:buClrTx/>
              <a:buSzTx/>
              <a:buFontTx/>
              <a:buNone/>
              <a:tabLst/>
              <a:defRPr/>
            </a:pPr>
            <a:fld id="{DD92D932-A3A7-402A-A4EC-CD0D6393437E}"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2574"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21127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5350" y="849313"/>
            <a:ext cx="3055938" cy="22939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009342"/>
                </a:solidFill>
              </a:rPr>
              <a:t>This slide can be inserted instead of the previous one if customers are interested in Ripple Test Data and High Temperature Application (FE-9 for China). Otherwise the slide will remain hidden</a:t>
            </a:r>
            <a:endParaRPr lang="en-GB" dirty="0"/>
          </a:p>
        </p:txBody>
      </p:sp>
      <p:sp>
        <p:nvSpPr>
          <p:cNvPr id="4" name="Slide Number Placeholder 3"/>
          <p:cNvSpPr>
            <a:spLocks noGrp="1"/>
          </p:cNvSpPr>
          <p:nvPr>
            <p:ph type="sldNum" sz="quarter" idx="10"/>
          </p:nvPr>
        </p:nvSpPr>
        <p:spPr/>
        <p:txBody>
          <a:bodyPr/>
          <a:lstStyle/>
          <a:p>
            <a:pPr marL="0" marR="0" lvl="0" indent="0" algn="r" defTabSz="457146" rtl="0" eaLnBrk="1" fontAlgn="auto" latinLnBrk="0" hangingPunct="1">
              <a:lnSpc>
                <a:spcPct val="100000"/>
              </a:lnSpc>
              <a:spcBef>
                <a:spcPts val="0"/>
              </a:spcBef>
              <a:spcAft>
                <a:spcPts val="0"/>
              </a:spcAft>
              <a:buClrTx/>
              <a:buSzTx/>
              <a:buFontTx/>
              <a:buNone/>
              <a:tabLst/>
              <a:defRPr/>
            </a:pPr>
            <a:fld id="{1D9814D4-BFED-4BDC-9B83-A33A659CA8DE}" type="slidenum">
              <a:rPr kumimoji="0" lang="en-GB" sz="1200" b="0" i="0" u="none" strike="noStrike" kern="1200" cap="none" spc="0" normalizeH="0" baseline="0" noProof="0" smtClean="0">
                <a:ln>
                  <a:noFill/>
                </a:ln>
                <a:solidFill>
                  <a:prstClr val="black"/>
                </a:solidFill>
                <a:effectLst/>
                <a:uLnTx/>
                <a:uFillTx/>
                <a:latin typeface="Arial Regular" charset="0"/>
                <a:ea typeface="+mn-ea"/>
                <a:cs typeface="+mn-cs"/>
              </a:rPr>
              <a:pPr marL="0" marR="0" lvl="0" indent="0" algn="r" defTabSz="457146"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Arial Regular" charset="0"/>
              <a:ea typeface="+mn-ea"/>
              <a:cs typeface="+mn-cs"/>
            </a:endParaRPr>
          </a:p>
        </p:txBody>
      </p:sp>
    </p:spTree>
    <p:extLst>
      <p:ext uri="{BB962C8B-B14F-4D97-AF65-F5344CB8AC3E}">
        <p14:creationId xmlns:p14="http://schemas.microsoft.com/office/powerpoint/2010/main" val="815016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xfrm>
            <a:off x="3028950" y="857250"/>
            <a:ext cx="3086100" cy="2314575"/>
          </a:xfrm>
          <a:ln/>
        </p:spPr>
      </p:sp>
      <p:sp>
        <p:nvSpPr>
          <p:cNvPr id="38915" name="Notizenplatzhalt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err="1"/>
              <a:t>Tribol</a:t>
            </a:r>
            <a:r>
              <a:rPr lang="de-DE" dirty="0"/>
              <a:t> GR SW 460-1 </a:t>
            </a:r>
            <a:r>
              <a:rPr lang="de-DE" baseline="0" dirty="0"/>
              <a:t> </a:t>
            </a:r>
            <a:r>
              <a:rPr lang="de-DE" baseline="0" dirty="0" err="1"/>
              <a:t>is</a:t>
            </a:r>
            <a:r>
              <a:rPr lang="de-DE" baseline="0" dirty="0"/>
              <a:t> </a:t>
            </a:r>
            <a:r>
              <a:rPr lang="de-DE" baseline="0" dirty="0" err="1"/>
              <a:t>highly</a:t>
            </a:r>
            <a:r>
              <a:rPr lang="de-DE" baseline="0" dirty="0"/>
              <a:t> </a:t>
            </a:r>
            <a:r>
              <a:rPr lang="de-DE" baseline="0" dirty="0" err="1"/>
              <a:t>shear</a:t>
            </a:r>
            <a:r>
              <a:rPr lang="de-DE" baseline="0" dirty="0"/>
              <a:t> </a:t>
            </a:r>
            <a:r>
              <a:rPr lang="de-DE" baseline="0" dirty="0" err="1"/>
              <a:t>stable</a:t>
            </a:r>
            <a:r>
              <a:rPr lang="de-DE" baseline="0" dirty="0"/>
              <a:t> </a:t>
            </a:r>
            <a:r>
              <a:rPr lang="de-DE" baseline="0" dirty="0" err="1"/>
              <a:t>under</a:t>
            </a:r>
            <a:r>
              <a:rPr lang="de-DE" baseline="0" dirty="0"/>
              <a:t> </a:t>
            </a:r>
            <a:r>
              <a:rPr lang="de-DE" baseline="0" dirty="0" err="1"/>
              <a:t>mechanical</a:t>
            </a:r>
            <a:r>
              <a:rPr lang="de-DE" baseline="0" dirty="0"/>
              <a:t> stress; </a:t>
            </a:r>
          </a:p>
          <a:p>
            <a:endParaRPr lang="de-DE" dirty="0"/>
          </a:p>
          <a:p>
            <a:r>
              <a:rPr lang="de-DE" dirty="0"/>
              <a:t>Roll </a:t>
            </a:r>
            <a:r>
              <a:rPr lang="de-DE" dirty="0" err="1"/>
              <a:t>stability</a:t>
            </a:r>
            <a:r>
              <a:rPr lang="de-DE" dirty="0"/>
              <a:t> </a:t>
            </a:r>
            <a:r>
              <a:rPr lang="de-DE" dirty="0" err="1"/>
              <a:t>test</a:t>
            </a:r>
            <a:r>
              <a:rPr lang="de-DE" dirty="0"/>
              <a:t> at 80 °C </a:t>
            </a:r>
            <a:r>
              <a:rPr lang="de-DE" dirty="0" err="1"/>
              <a:t>for</a:t>
            </a:r>
            <a:r>
              <a:rPr lang="de-DE" baseline="0" dirty="0"/>
              <a:t> 50 h </a:t>
            </a:r>
            <a:r>
              <a:rPr lang="de-DE" baseline="0" dirty="0" err="1"/>
              <a:t>is</a:t>
            </a:r>
            <a:r>
              <a:rPr lang="de-DE" baseline="0" dirty="0"/>
              <a:t> a </a:t>
            </a:r>
            <a:r>
              <a:rPr lang="de-DE" baseline="0" dirty="0" err="1"/>
              <a:t>very</a:t>
            </a:r>
            <a:r>
              <a:rPr lang="de-DE" baseline="0" dirty="0"/>
              <a:t> </a:t>
            </a:r>
            <a:r>
              <a:rPr lang="de-DE" baseline="0" dirty="0" err="1"/>
              <a:t>severe</a:t>
            </a:r>
            <a:r>
              <a:rPr lang="de-DE" baseline="0" dirty="0"/>
              <a:t> </a:t>
            </a:r>
            <a:r>
              <a:rPr lang="de-DE" baseline="0" dirty="0" err="1"/>
              <a:t>test</a:t>
            </a:r>
            <a:r>
              <a:rPr lang="de-DE" baseline="0" dirty="0"/>
              <a:t>; </a:t>
            </a:r>
          </a:p>
          <a:p>
            <a:r>
              <a:rPr lang="de-DE" baseline="0" dirty="0"/>
              <a:t>Performance </a:t>
            </a:r>
            <a:r>
              <a:rPr lang="de-DE" baseline="0" dirty="0" err="1"/>
              <a:t>excellent</a:t>
            </a:r>
            <a:r>
              <a:rPr lang="de-DE" baseline="0" dirty="0"/>
              <a:t>; </a:t>
            </a:r>
            <a:r>
              <a:rPr lang="de-DE" baseline="0" dirty="0" err="1"/>
              <a:t>extremely</a:t>
            </a:r>
            <a:r>
              <a:rPr lang="de-DE" baseline="0" dirty="0"/>
              <a:t> </a:t>
            </a:r>
            <a:r>
              <a:rPr lang="de-DE" baseline="0" dirty="0" err="1"/>
              <a:t>shear</a:t>
            </a:r>
            <a:r>
              <a:rPr lang="de-DE" baseline="0" dirty="0"/>
              <a:t> </a:t>
            </a:r>
            <a:r>
              <a:rPr lang="de-DE" baseline="0" dirty="0" err="1"/>
              <a:t>stable</a:t>
            </a:r>
            <a:endParaRPr lang="de-DE" baseline="0" dirty="0"/>
          </a:p>
          <a:p>
            <a:endParaRPr lang="de-DE" baseline="0" dirty="0"/>
          </a:p>
          <a:p>
            <a:r>
              <a:rPr lang="de-DE" baseline="0" dirty="0"/>
              <a:t>None </a:t>
            </a:r>
            <a:r>
              <a:rPr lang="de-DE" baseline="0" dirty="0" err="1"/>
              <a:t>of</a:t>
            </a:r>
            <a:r>
              <a:rPr lang="de-DE" baseline="0" dirty="0"/>
              <a:t> </a:t>
            </a:r>
            <a:r>
              <a:rPr lang="de-DE" baseline="0" dirty="0" err="1"/>
              <a:t>the</a:t>
            </a:r>
            <a:r>
              <a:rPr lang="de-DE" baseline="0" dirty="0"/>
              <a:t> </a:t>
            </a:r>
            <a:r>
              <a:rPr lang="de-DE" baseline="0" dirty="0" err="1"/>
              <a:t>tested</a:t>
            </a:r>
            <a:r>
              <a:rPr lang="de-DE" baseline="0" dirty="0"/>
              <a:t> </a:t>
            </a:r>
            <a:r>
              <a:rPr lang="de-DE" baseline="0" dirty="0" err="1"/>
              <a:t>competitor</a:t>
            </a:r>
            <a:r>
              <a:rPr lang="de-DE" baseline="0" dirty="0"/>
              <a:t> </a:t>
            </a:r>
            <a:r>
              <a:rPr lang="de-DE" baseline="0" dirty="0" err="1"/>
              <a:t>product</a:t>
            </a:r>
            <a:r>
              <a:rPr lang="de-DE" baseline="0" dirty="0"/>
              <a:t> </a:t>
            </a:r>
            <a:r>
              <a:rPr lang="de-DE" baseline="0" dirty="0" err="1"/>
              <a:t>had</a:t>
            </a:r>
            <a:r>
              <a:rPr lang="de-DE" baseline="0" dirty="0"/>
              <a:t> </a:t>
            </a:r>
            <a:r>
              <a:rPr lang="de-DE" baseline="0" dirty="0" err="1"/>
              <a:t>less</a:t>
            </a:r>
            <a:r>
              <a:rPr lang="de-DE" baseline="0" dirty="0"/>
              <a:t> </a:t>
            </a:r>
            <a:r>
              <a:rPr lang="de-DE" baseline="0" dirty="0" err="1"/>
              <a:t>than</a:t>
            </a:r>
            <a:r>
              <a:rPr lang="de-DE" baseline="0" dirty="0"/>
              <a:t> 15% </a:t>
            </a:r>
            <a:endParaRPr lang="en-US" dirty="0"/>
          </a:p>
          <a:p>
            <a:endParaRPr lang="en-US" altLang="en-US" dirty="0"/>
          </a:p>
        </p:txBody>
      </p:sp>
      <p:sp>
        <p:nvSpPr>
          <p:cNvPr id="38916" name="Foliennummernplatzhalter 3"/>
          <p:cNvSpPr>
            <a:spLocks noGrp="1"/>
          </p:cNvSpPr>
          <p:nvPr>
            <p:ph type="sldNum" sz="quarter" idx="5"/>
          </p:nvPr>
        </p:nvSpPr>
        <p:spPr>
          <a:noFill/>
        </p:spPr>
        <p:txBody>
          <a:bodyPr/>
          <a:lstStyle>
            <a:lvl1pPr defTabSz="977900" eaLnBrk="0" hangingPunct="0">
              <a:spcBef>
                <a:spcPct val="30000"/>
              </a:spcBef>
              <a:defRPr sz="1200">
                <a:solidFill>
                  <a:schemeClr val="tx1"/>
                </a:solidFill>
                <a:latin typeface="Times New Roman" pitchFamily="18" charset="0"/>
                <a:cs typeface="Arial" charset="0"/>
              </a:defRPr>
            </a:lvl1pPr>
            <a:lvl2pPr marL="742950" indent="-285750" defTabSz="977900" eaLnBrk="0" hangingPunct="0">
              <a:spcBef>
                <a:spcPct val="30000"/>
              </a:spcBef>
              <a:defRPr sz="1200">
                <a:solidFill>
                  <a:schemeClr val="tx1"/>
                </a:solidFill>
                <a:latin typeface="Times New Roman" pitchFamily="18" charset="0"/>
                <a:cs typeface="Arial" charset="0"/>
              </a:defRPr>
            </a:lvl2pPr>
            <a:lvl3pPr marL="1143000" indent="-228600" defTabSz="977900" eaLnBrk="0" hangingPunct="0">
              <a:spcBef>
                <a:spcPct val="30000"/>
              </a:spcBef>
              <a:defRPr sz="1200">
                <a:solidFill>
                  <a:schemeClr val="tx1"/>
                </a:solidFill>
                <a:latin typeface="Times New Roman" pitchFamily="18" charset="0"/>
                <a:cs typeface="Arial" charset="0"/>
              </a:defRPr>
            </a:lvl3pPr>
            <a:lvl4pPr marL="1600200" indent="-228600" defTabSz="977900" eaLnBrk="0" hangingPunct="0">
              <a:spcBef>
                <a:spcPct val="30000"/>
              </a:spcBef>
              <a:defRPr sz="1200">
                <a:solidFill>
                  <a:schemeClr val="tx1"/>
                </a:solidFill>
                <a:latin typeface="Times New Roman" pitchFamily="18" charset="0"/>
                <a:cs typeface="Arial" charset="0"/>
              </a:defRPr>
            </a:lvl4pPr>
            <a:lvl5pPr marL="2057400" indent="-228600" defTabSz="977900" eaLnBrk="0" hangingPunct="0">
              <a:spcBef>
                <a:spcPct val="30000"/>
              </a:spcBef>
              <a:defRPr sz="1200">
                <a:solidFill>
                  <a:schemeClr val="tx1"/>
                </a:solidFill>
                <a:latin typeface="Times New Roman" pitchFamily="18" charset="0"/>
                <a:cs typeface="Arial" charset="0"/>
              </a:defRPr>
            </a:lvl5pPr>
            <a:lvl6pPr marL="2514600" indent="-228600" defTabSz="9779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779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779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77900"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fld id="{3F430A75-0B78-46AF-B76A-731E556F28F4}" type="slidenum">
              <a:rPr lang="en-GB" altLang="en-US" sz="1300" smtClean="0">
                <a:solidFill>
                  <a:prstClr val="black"/>
                </a:solidFill>
                <a:cs typeface="Times New Roman" pitchFamily="18" charset="0"/>
              </a:rPr>
              <a:pPr eaLnBrk="1" hangingPunct="1">
                <a:spcBef>
                  <a:spcPct val="0"/>
                </a:spcBef>
              </a:pPr>
              <a:t>22</a:t>
            </a:fld>
            <a:endParaRPr lang="en-GB" altLang="en-US" sz="1300" dirty="0">
              <a:solidFill>
                <a:prstClr val="black"/>
              </a:solidFill>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xfrm>
            <a:off x="3028950" y="857250"/>
            <a:ext cx="3086100" cy="2314575"/>
          </a:xfrm>
          <a:ln/>
        </p:spPr>
      </p:sp>
      <p:sp>
        <p:nvSpPr>
          <p:cNvPr id="38915" name="Notizenplatzhalter 2"/>
          <p:cNvSpPr>
            <a:spLocks noGrp="1"/>
          </p:cNvSpPr>
          <p:nvPr>
            <p:ph type="body" idx="1"/>
          </p:nvPr>
        </p:nvSpPr>
        <p:spPr>
          <a:noFill/>
        </p:spPr>
        <p:txBody>
          <a:bodyPr/>
          <a:lstStyle/>
          <a:p>
            <a:r>
              <a:rPr lang="de-DE" dirty="0" err="1"/>
              <a:t>Tribol</a:t>
            </a:r>
            <a:r>
              <a:rPr lang="de-DE" dirty="0"/>
              <a:t> GR SW 460-1 </a:t>
            </a:r>
            <a:r>
              <a:rPr lang="de-DE" dirty="0" err="1"/>
              <a:t>has</a:t>
            </a:r>
            <a:r>
              <a:rPr lang="de-DE" dirty="0"/>
              <a:t> </a:t>
            </a:r>
            <a:r>
              <a:rPr lang="de-DE" dirty="0" err="1"/>
              <a:t>excellent</a:t>
            </a:r>
            <a:r>
              <a:rPr lang="de-DE" dirty="0"/>
              <a:t> </a:t>
            </a:r>
            <a:r>
              <a:rPr lang="de-DE" dirty="0" err="1"/>
              <a:t>corrosion</a:t>
            </a:r>
            <a:r>
              <a:rPr lang="de-DE" dirty="0"/>
              <a:t> </a:t>
            </a:r>
            <a:r>
              <a:rPr lang="de-DE" dirty="0" err="1"/>
              <a:t>protection</a:t>
            </a:r>
            <a:r>
              <a:rPr lang="de-DE" dirty="0"/>
              <a:t> on</a:t>
            </a:r>
            <a:r>
              <a:rPr lang="de-DE" baseline="0" dirty="0"/>
              <a:t> </a:t>
            </a:r>
            <a:r>
              <a:rPr lang="de-DE" baseline="0" dirty="0" err="1"/>
              <a:t>steel</a:t>
            </a:r>
            <a:r>
              <a:rPr lang="de-DE" baseline="0" dirty="0"/>
              <a:t>: </a:t>
            </a:r>
          </a:p>
          <a:p>
            <a:endParaRPr lang="de-DE" baseline="0" dirty="0"/>
          </a:p>
          <a:p>
            <a:r>
              <a:rPr lang="de-DE" baseline="0" dirty="0" err="1"/>
              <a:t>Severe</a:t>
            </a:r>
            <a:r>
              <a:rPr lang="de-DE" baseline="0" dirty="0"/>
              <a:t> </a:t>
            </a:r>
            <a:r>
              <a:rPr lang="de-DE" baseline="0" dirty="0" err="1"/>
              <a:t>conditions</a:t>
            </a:r>
            <a:r>
              <a:rPr lang="de-DE" baseline="0" dirty="0"/>
              <a:t> </a:t>
            </a:r>
            <a:r>
              <a:rPr lang="de-DE" baseline="0" dirty="0" err="1"/>
              <a:t>with</a:t>
            </a:r>
            <a:r>
              <a:rPr lang="de-DE" baseline="0" dirty="0"/>
              <a:t> 1% NaCl </a:t>
            </a:r>
            <a:r>
              <a:rPr lang="de-DE" baseline="0" dirty="0" err="1"/>
              <a:t>and</a:t>
            </a:r>
            <a:r>
              <a:rPr lang="de-DE" baseline="0" dirty="0"/>
              <a:t> still </a:t>
            </a:r>
            <a:r>
              <a:rPr lang="de-DE" baseline="0" dirty="0" err="1"/>
              <a:t>the</a:t>
            </a:r>
            <a:r>
              <a:rPr lang="de-DE" baseline="0" dirty="0"/>
              <a:t> </a:t>
            </a:r>
            <a:r>
              <a:rPr lang="de-DE" baseline="0" dirty="0" err="1"/>
              <a:t>product</a:t>
            </a:r>
            <a:r>
              <a:rPr lang="de-DE" baseline="0" dirty="0"/>
              <a:t> </a:t>
            </a:r>
            <a:r>
              <a:rPr lang="de-DE" baseline="0" dirty="0" err="1"/>
              <a:t>provides</a:t>
            </a:r>
            <a:r>
              <a:rPr lang="de-DE" baseline="0" dirty="0"/>
              <a:t> </a:t>
            </a:r>
            <a:r>
              <a:rPr lang="de-DE" baseline="0" dirty="0" err="1"/>
              <a:t>the</a:t>
            </a:r>
            <a:r>
              <a:rPr lang="de-DE" baseline="0" dirty="0"/>
              <a:t> </a:t>
            </a:r>
            <a:r>
              <a:rPr lang="de-DE" baseline="0" dirty="0" err="1"/>
              <a:t>best</a:t>
            </a:r>
            <a:r>
              <a:rPr lang="de-DE" baseline="0" dirty="0"/>
              <a:t> </a:t>
            </a:r>
            <a:r>
              <a:rPr lang="de-DE" baseline="0" dirty="0" err="1"/>
              <a:t>protection</a:t>
            </a:r>
            <a:r>
              <a:rPr lang="de-DE" baseline="0" dirty="0"/>
              <a:t> </a:t>
            </a:r>
          </a:p>
          <a:p>
            <a:endParaRPr lang="de-DE" baseline="0" dirty="0"/>
          </a:p>
          <a:p>
            <a:r>
              <a:rPr lang="de-DE" baseline="0" dirty="0" err="1"/>
              <a:t>Product</a:t>
            </a:r>
            <a:r>
              <a:rPr lang="de-DE" baseline="0" dirty="0"/>
              <a:t> </a:t>
            </a:r>
            <a:r>
              <a:rPr lang="de-DE" baseline="0" dirty="0" err="1"/>
              <a:t>suitable</a:t>
            </a:r>
            <a:r>
              <a:rPr lang="de-DE" baseline="0" dirty="0"/>
              <a:t> </a:t>
            </a:r>
            <a:r>
              <a:rPr lang="de-DE" baseline="0" dirty="0" err="1"/>
              <a:t>for</a:t>
            </a:r>
            <a:r>
              <a:rPr lang="de-DE" baseline="0" dirty="0"/>
              <a:t> offshore </a:t>
            </a:r>
            <a:r>
              <a:rPr lang="de-DE" baseline="0" dirty="0" err="1"/>
              <a:t>conditions</a:t>
            </a:r>
            <a:endParaRPr lang="de-DE" baseline="0" dirty="0"/>
          </a:p>
          <a:p>
            <a:endParaRPr lang="en-US" altLang="en-US" dirty="0"/>
          </a:p>
        </p:txBody>
      </p:sp>
      <p:sp>
        <p:nvSpPr>
          <p:cNvPr id="38916" name="Foliennummernplatzhalter 3"/>
          <p:cNvSpPr>
            <a:spLocks noGrp="1"/>
          </p:cNvSpPr>
          <p:nvPr>
            <p:ph type="sldNum" sz="quarter" idx="5"/>
          </p:nvPr>
        </p:nvSpPr>
        <p:spPr>
          <a:noFill/>
        </p:spPr>
        <p:txBody>
          <a:bodyPr/>
          <a:lstStyle>
            <a:lvl1pPr defTabSz="977900" eaLnBrk="0" hangingPunct="0">
              <a:spcBef>
                <a:spcPct val="30000"/>
              </a:spcBef>
              <a:defRPr sz="1200">
                <a:solidFill>
                  <a:schemeClr val="tx1"/>
                </a:solidFill>
                <a:latin typeface="Times New Roman" pitchFamily="18" charset="0"/>
                <a:cs typeface="Arial" charset="0"/>
              </a:defRPr>
            </a:lvl1pPr>
            <a:lvl2pPr marL="742950" indent="-285750" defTabSz="977900" eaLnBrk="0" hangingPunct="0">
              <a:spcBef>
                <a:spcPct val="30000"/>
              </a:spcBef>
              <a:defRPr sz="1200">
                <a:solidFill>
                  <a:schemeClr val="tx1"/>
                </a:solidFill>
                <a:latin typeface="Times New Roman" pitchFamily="18" charset="0"/>
                <a:cs typeface="Arial" charset="0"/>
              </a:defRPr>
            </a:lvl2pPr>
            <a:lvl3pPr marL="1143000" indent="-228600" defTabSz="977900" eaLnBrk="0" hangingPunct="0">
              <a:spcBef>
                <a:spcPct val="30000"/>
              </a:spcBef>
              <a:defRPr sz="1200">
                <a:solidFill>
                  <a:schemeClr val="tx1"/>
                </a:solidFill>
                <a:latin typeface="Times New Roman" pitchFamily="18" charset="0"/>
                <a:cs typeface="Arial" charset="0"/>
              </a:defRPr>
            </a:lvl3pPr>
            <a:lvl4pPr marL="1600200" indent="-228600" defTabSz="977900" eaLnBrk="0" hangingPunct="0">
              <a:spcBef>
                <a:spcPct val="30000"/>
              </a:spcBef>
              <a:defRPr sz="1200">
                <a:solidFill>
                  <a:schemeClr val="tx1"/>
                </a:solidFill>
                <a:latin typeface="Times New Roman" pitchFamily="18" charset="0"/>
                <a:cs typeface="Arial" charset="0"/>
              </a:defRPr>
            </a:lvl4pPr>
            <a:lvl5pPr marL="2057400" indent="-228600" defTabSz="977900" eaLnBrk="0" hangingPunct="0">
              <a:spcBef>
                <a:spcPct val="30000"/>
              </a:spcBef>
              <a:defRPr sz="1200">
                <a:solidFill>
                  <a:schemeClr val="tx1"/>
                </a:solidFill>
                <a:latin typeface="Times New Roman" pitchFamily="18" charset="0"/>
                <a:cs typeface="Arial" charset="0"/>
              </a:defRPr>
            </a:lvl5pPr>
            <a:lvl6pPr marL="2514600" indent="-228600" defTabSz="9779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defTabSz="9779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defTabSz="9779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defTabSz="977900"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fld id="{3F430A75-0B78-46AF-B76A-731E556F28F4}" type="slidenum">
              <a:rPr lang="en-GB" altLang="en-US" sz="1300" smtClean="0">
                <a:solidFill>
                  <a:prstClr val="black"/>
                </a:solidFill>
                <a:cs typeface="Times New Roman" pitchFamily="18" charset="0"/>
              </a:rPr>
              <a:pPr eaLnBrk="1" hangingPunct="1">
                <a:spcBef>
                  <a:spcPct val="0"/>
                </a:spcBef>
              </a:pPr>
              <a:t>23</a:t>
            </a:fld>
            <a:endParaRPr lang="en-GB" altLang="en-US" sz="1300" dirty="0">
              <a:solidFill>
                <a:prstClr val="black"/>
              </a:solidFill>
              <a:cs typeface="Times New Roman" pitchFamily="18" charset="0"/>
            </a:endParaRPr>
          </a:p>
        </p:txBody>
      </p:sp>
    </p:spTree>
    <p:extLst>
      <p:ext uri="{BB962C8B-B14F-4D97-AF65-F5344CB8AC3E}">
        <p14:creationId xmlns:p14="http://schemas.microsoft.com/office/powerpoint/2010/main" val="693298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solidFill>
                  <a:srgbClr val="000000"/>
                </a:solidFill>
              </a:rPr>
              <a:t>Speaker notes:</a:t>
            </a:r>
            <a:br>
              <a:rPr lang="en-US" sz="1200" dirty="0">
                <a:solidFill>
                  <a:srgbClr val="000000"/>
                </a:solidFill>
              </a:rPr>
            </a:br>
            <a:br>
              <a:rPr lang="en-US" sz="1200" dirty="0">
                <a:solidFill>
                  <a:srgbClr val="000000"/>
                </a:solidFill>
              </a:rPr>
            </a:br>
            <a:r>
              <a:rPr lang="en-US" sz="1200" dirty="0">
                <a:solidFill>
                  <a:srgbClr val="000000"/>
                </a:solidFill>
              </a:rPr>
              <a:t>At a microscopic level, even the smoothest metal surface is covered with valleys and peaks. With a traditional lubricant, all the load is carried by a small minority</a:t>
            </a:r>
            <a:r>
              <a:rPr lang="en-US" sz="1200" baseline="0" dirty="0">
                <a:solidFill>
                  <a:srgbClr val="000000"/>
                </a:solidFill>
              </a:rPr>
              <a:t> </a:t>
            </a:r>
            <a:r>
              <a:rPr lang="en-US" sz="1200" dirty="0">
                <a:solidFill>
                  <a:srgbClr val="000000"/>
                </a:solidFill>
              </a:rPr>
              <a:t>of the surface area – increasing pressure, friction and damage. </a:t>
            </a:r>
            <a:br>
              <a:rPr lang="en-US" sz="1200" dirty="0">
                <a:solidFill>
                  <a:srgbClr val="000000"/>
                </a:solidFill>
              </a:rPr>
            </a:br>
            <a:br>
              <a:rPr lang="en-US" sz="1200" dirty="0">
                <a:solidFill>
                  <a:srgbClr val="000000"/>
                </a:solidFill>
              </a:rPr>
            </a:br>
            <a:r>
              <a:rPr lang="en-US" sz="1200" dirty="0">
                <a:solidFill>
                  <a:srgbClr val="000000"/>
                </a:solidFill>
              </a:rPr>
              <a:t>MFT (MicroFlux Trans) technology is a way of smoothing out the contact surfaces, increasing the load bearing area and reducing the coefficient of friction. The result is a dramatic reduction in wear – even in parts that have previously experienced damage and micropitting.</a:t>
            </a:r>
          </a:p>
          <a:p>
            <a:pPr>
              <a:defRPr/>
            </a:pPr>
            <a:endParaRPr lang="en-US" sz="1200" dirty="0">
              <a:solidFill>
                <a:srgbClr val="000000"/>
              </a:solidFill>
            </a:endParaRPr>
          </a:p>
          <a:p>
            <a:pPr>
              <a:defRPr/>
            </a:pPr>
            <a:endParaRPr lang="en-US" sz="1200" dirty="0">
              <a:solidFill>
                <a:srgbClr val="000000"/>
              </a:solidFill>
            </a:endParaRPr>
          </a:p>
          <a:p>
            <a:pPr>
              <a:defRPr/>
            </a:pPr>
            <a:r>
              <a:rPr lang="en-US" sz="1200" dirty="0">
                <a:solidFill>
                  <a:srgbClr val="000000"/>
                </a:solidFill>
              </a:rPr>
              <a:t>Far larger load carrying surface area 	= Reduced Pressure (thicker lube film)</a:t>
            </a:r>
          </a:p>
          <a:p>
            <a:pPr>
              <a:defRPr/>
            </a:pPr>
            <a:r>
              <a:rPr lang="en-US" sz="1200" dirty="0">
                <a:solidFill>
                  <a:srgbClr val="000000"/>
                </a:solidFill>
              </a:rPr>
              <a:t>Far less asperity collisions 		= Reduced Scuffing (adhesive wear)</a:t>
            </a:r>
          </a:p>
          <a:p>
            <a:pPr>
              <a:defRPr/>
            </a:pPr>
            <a:r>
              <a:rPr lang="en-US" sz="1200" dirty="0">
                <a:solidFill>
                  <a:srgbClr val="000000"/>
                </a:solidFill>
              </a:rPr>
              <a:t>Far less subsurface stresses 		= Reduced Pitting (fatigue wear)</a:t>
            </a:r>
            <a:endParaRPr lang="en-GB" sz="1200" dirty="0">
              <a:solidFill>
                <a:srgbClr val="000000"/>
              </a:solidFill>
            </a:endParaRPr>
          </a:p>
          <a:p>
            <a:endParaRPr lang="en-GB" dirty="0"/>
          </a:p>
        </p:txBody>
      </p:sp>
      <p:sp>
        <p:nvSpPr>
          <p:cNvPr id="4" name="Slide Number Placeholder 3"/>
          <p:cNvSpPr>
            <a:spLocks noGrp="1"/>
          </p:cNvSpPr>
          <p:nvPr>
            <p:ph type="sldNum" sz="quarter" idx="10"/>
          </p:nvPr>
        </p:nvSpPr>
        <p:spPr/>
        <p:txBody>
          <a:bodyPr/>
          <a:lstStyle/>
          <a:p>
            <a:fld id="{1D9814D4-BFED-4BDC-9B83-A33A659CA8DE}" type="slidenum">
              <a:rPr lang="en-GB" smtClean="0"/>
              <a:t>24</a:t>
            </a:fld>
            <a:endParaRPr lang="en-GB" dirty="0"/>
          </a:p>
        </p:txBody>
      </p:sp>
    </p:spTree>
    <p:extLst>
      <p:ext uri="{BB962C8B-B14F-4D97-AF65-F5344CB8AC3E}">
        <p14:creationId xmlns:p14="http://schemas.microsoft.com/office/powerpoint/2010/main" val="394374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1233488" y="739775"/>
            <a:ext cx="4913312" cy="3686175"/>
          </a:xfrm>
          <a:ln/>
        </p:spPr>
      </p:sp>
      <p:sp>
        <p:nvSpPr>
          <p:cNvPr id="51203" name="Notizenplatzhalter 2"/>
          <p:cNvSpPr>
            <a:spLocks noGrp="1"/>
          </p:cNvSpPr>
          <p:nvPr>
            <p:ph type="body" idx="1"/>
          </p:nvPr>
        </p:nvSpPr>
        <p:spPr>
          <a:noFill/>
        </p:spPr>
        <p:txBody>
          <a:bodyPr/>
          <a:lstStyle/>
          <a:p>
            <a:r>
              <a:rPr lang="de-DE" altLang="en-US" dirty="0"/>
              <a:t>S-214-16:</a:t>
            </a:r>
            <a:r>
              <a:rPr lang="de-DE" altLang="en-US" baseline="0" dirty="0"/>
              <a:t> 350 hPa/ S-215-16: 525 hPa</a:t>
            </a:r>
          </a:p>
          <a:p>
            <a:endParaRPr lang="de-DE" altLang="en-US" baseline="0" dirty="0"/>
          </a:p>
          <a:p>
            <a:r>
              <a:rPr lang="de-DE" altLang="en-US" baseline="0" dirty="0"/>
              <a:t>Tribol GR SW 460-1 has excellent low temperature performance,</a:t>
            </a:r>
            <a:r>
              <a:rPr lang="en-US" altLang="en-US" baseline="0" dirty="0"/>
              <a:t> due to use of High viscosity index base oils</a:t>
            </a:r>
          </a:p>
          <a:p>
            <a:endParaRPr lang="de-DE" altLang="en-US" baseline="0" dirty="0"/>
          </a:p>
          <a:p>
            <a:r>
              <a:rPr lang="de-DE" altLang="en-US" baseline="0" dirty="0"/>
              <a:t>Very low flow pressure combined with very low start-up and running torque at -40 °C </a:t>
            </a:r>
          </a:p>
          <a:p>
            <a:endParaRPr lang="de-DE" altLang="en-US" baseline="0" dirty="0"/>
          </a:p>
          <a:p>
            <a:r>
              <a:rPr lang="de-DE" altLang="en-US" baseline="0" dirty="0"/>
              <a:t>Allows product to be used in cold temperature areas; benefits with pumpability</a:t>
            </a:r>
          </a:p>
          <a:p>
            <a:endParaRPr lang="de-DE" altLang="en-US" baseline="0" dirty="0"/>
          </a:p>
          <a:p>
            <a:pPr>
              <a:defRPr/>
            </a:pPr>
            <a:r>
              <a:rPr lang="de-DE" altLang="en-US" baseline="0" dirty="0"/>
              <a:t>Test details:</a:t>
            </a:r>
            <a:br>
              <a:rPr lang="de-DE" altLang="en-US" baseline="0" dirty="0"/>
            </a:br>
            <a:br>
              <a:rPr lang="de-DE" altLang="en-US" baseline="0" dirty="0"/>
            </a:br>
            <a:r>
              <a:rPr lang="de-DE" dirty="0">
                <a:solidFill>
                  <a:srgbClr val="000000"/>
                </a:solidFill>
              </a:rPr>
              <a:t>Flow Pressure - DIN 51805: </a:t>
            </a:r>
            <a:r>
              <a:rPr lang="en-US" dirty="0">
                <a:solidFill>
                  <a:srgbClr val="000000"/>
                </a:solidFill>
              </a:rPr>
              <a:t>Determination of flow pressure of greases</a:t>
            </a:r>
          </a:p>
          <a:p>
            <a:pPr>
              <a:defRPr/>
            </a:pPr>
            <a:r>
              <a:rPr lang="de-DE" dirty="0">
                <a:solidFill>
                  <a:srgbClr val="000000"/>
                </a:solidFill>
              </a:rPr>
              <a:t>  </a:t>
            </a:r>
          </a:p>
          <a:p>
            <a:pPr>
              <a:defRPr/>
            </a:pPr>
            <a:endParaRPr lang="de-DE" dirty="0">
              <a:solidFill>
                <a:srgbClr val="000000"/>
              </a:solidFill>
            </a:endParaRPr>
          </a:p>
          <a:p>
            <a:pPr>
              <a:defRPr/>
            </a:pPr>
            <a:r>
              <a:rPr lang="de-DE" dirty="0">
                <a:solidFill>
                  <a:srgbClr val="000000"/>
                </a:solidFill>
              </a:rPr>
              <a:t>Low Temperature Torque of Ball Bearing Grease – ASTM D1478-11:</a:t>
            </a:r>
          </a:p>
          <a:p>
            <a:pPr>
              <a:defRPr/>
            </a:pPr>
            <a:r>
              <a:rPr lang="de-DE" dirty="0">
                <a:solidFill>
                  <a:srgbClr val="000000"/>
                </a:solidFill>
              </a:rPr>
              <a:t>Determination of retardation of rotation of a slow-speed ball bearing caused by a grease at low temperature below -20 °C </a:t>
            </a:r>
          </a:p>
          <a:p>
            <a:pPr marL="285650" indent="-285650">
              <a:buFont typeface="Wingdings" panose="05000000000000000000" pitchFamily="2" charset="2"/>
              <a:buChar char="§"/>
              <a:defRPr/>
            </a:pPr>
            <a:r>
              <a:rPr lang="de-DE" dirty="0">
                <a:solidFill>
                  <a:srgbClr val="000000"/>
                </a:solidFill>
              </a:rPr>
              <a:t>Bearing type: No. 6204  </a:t>
            </a:r>
            <a:r>
              <a:rPr lang="de-DE" dirty="0">
                <a:solidFill>
                  <a:srgbClr val="000000"/>
                </a:solidFill>
                <a:sym typeface="Webdings"/>
              </a:rPr>
              <a:t></a:t>
            </a:r>
            <a:r>
              <a:rPr lang="de-DE" dirty="0">
                <a:solidFill>
                  <a:srgbClr val="000000"/>
                </a:solidFill>
                <a:sym typeface="Wingdings"/>
              </a:rPr>
              <a:t>  </a:t>
            </a:r>
            <a:r>
              <a:rPr lang="de-DE" dirty="0">
                <a:solidFill>
                  <a:srgbClr val="000000"/>
                </a:solidFill>
              </a:rPr>
              <a:t>Rotation speed: 1 rpm</a:t>
            </a:r>
          </a:p>
          <a:p>
            <a:pPr marL="285650" indent="-285650">
              <a:buFont typeface="Wingdings" panose="05000000000000000000" pitchFamily="2" charset="2"/>
              <a:buChar char="§"/>
              <a:defRPr/>
            </a:pPr>
            <a:r>
              <a:rPr lang="de-DE" dirty="0">
                <a:solidFill>
                  <a:srgbClr val="000000"/>
                </a:solidFill>
              </a:rPr>
              <a:t>Measurement after 2 h incubation at low temperature of starting torque (maximum torque) and running torque (after 60 min)</a:t>
            </a:r>
          </a:p>
          <a:p>
            <a:pPr marL="285650" indent="-285650">
              <a:buFont typeface="Wingdings" panose="05000000000000000000" pitchFamily="2" charset="2"/>
              <a:buChar char="§"/>
              <a:defRPr/>
            </a:pPr>
            <a:r>
              <a:rPr lang="de-DE" dirty="0">
                <a:solidFill>
                  <a:srgbClr val="000000"/>
                </a:solidFill>
              </a:rPr>
              <a:t>Temperature range: -75 °C to -20 °C</a:t>
            </a:r>
            <a:endParaRPr lang="de-DE" altLang="en-US" baseline="0" dirty="0"/>
          </a:p>
        </p:txBody>
      </p:sp>
      <p:sp>
        <p:nvSpPr>
          <p:cNvPr id="51204" name="Foliennummernplatzhalter 3"/>
          <p:cNvSpPr>
            <a:spLocks noGrp="1"/>
          </p:cNvSpPr>
          <p:nvPr>
            <p:ph type="sldNum" sz="quarter" idx="5"/>
          </p:nvPr>
        </p:nvSpPr>
        <p:spPr>
          <a:noFill/>
        </p:spPr>
        <p:txBody>
          <a:bodyPr/>
          <a:lstStyle>
            <a:lvl1pPr defTabSz="911225" eaLnBrk="0" hangingPunct="0">
              <a:spcBef>
                <a:spcPct val="30000"/>
              </a:spcBef>
              <a:defRPr sz="1200">
                <a:solidFill>
                  <a:schemeClr val="tx1"/>
                </a:solidFill>
                <a:latin typeface="Times New Roman" pitchFamily="18" charset="0"/>
                <a:cs typeface="Arial" charset="0"/>
              </a:defRPr>
            </a:lvl1pPr>
            <a:lvl2pPr marL="736600" indent="-280988" defTabSz="911225" eaLnBrk="0" hangingPunct="0">
              <a:spcBef>
                <a:spcPct val="30000"/>
              </a:spcBef>
              <a:defRPr sz="1200">
                <a:solidFill>
                  <a:schemeClr val="tx1"/>
                </a:solidFill>
                <a:latin typeface="Times New Roman" pitchFamily="18" charset="0"/>
                <a:cs typeface="Arial" charset="0"/>
              </a:defRPr>
            </a:lvl2pPr>
            <a:lvl3pPr marL="1135063" indent="-225425" defTabSz="911225" eaLnBrk="0" hangingPunct="0">
              <a:spcBef>
                <a:spcPct val="30000"/>
              </a:spcBef>
              <a:defRPr sz="1200">
                <a:solidFill>
                  <a:schemeClr val="tx1"/>
                </a:solidFill>
                <a:latin typeface="Times New Roman" pitchFamily="18" charset="0"/>
                <a:cs typeface="Arial" charset="0"/>
              </a:defRPr>
            </a:lvl3pPr>
            <a:lvl4pPr marL="1589088" indent="-225425" defTabSz="911225" eaLnBrk="0" hangingPunct="0">
              <a:spcBef>
                <a:spcPct val="30000"/>
              </a:spcBef>
              <a:defRPr sz="1200">
                <a:solidFill>
                  <a:schemeClr val="tx1"/>
                </a:solidFill>
                <a:latin typeface="Times New Roman" pitchFamily="18" charset="0"/>
                <a:cs typeface="Arial" charset="0"/>
              </a:defRPr>
            </a:lvl4pPr>
            <a:lvl5pPr marL="2044700" indent="-225425" defTabSz="911225" eaLnBrk="0" hangingPunct="0">
              <a:spcBef>
                <a:spcPct val="30000"/>
              </a:spcBef>
              <a:defRPr sz="1200">
                <a:solidFill>
                  <a:schemeClr val="tx1"/>
                </a:solidFill>
                <a:latin typeface="Times New Roman" pitchFamily="18" charset="0"/>
                <a:cs typeface="Arial" charset="0"/>
              </a:defRPr>
            </a:lvl5pPr>
            <a:lvl6pPr marL="2501900" indent="-225425" defTabSz="911225" eaLnBrk="0" fontAlgn="base" hangingPunct="0">
              <a:spcBef>
                <a:spcPct val="30000"/>
              </a:spcBef>
              <a:spcAft>
                <a:spcPct val="0"/>
              </a:spcAft>
              <a:defRPr sz="1200">
                <a:solidFill>
                  <a:schemeClr val="tx1"/>
                </a:solidFill>
                <a:latin typeface="Times New Roman" pitchFamily="18" charset="0"/>
                <a:cs typeface="Arial" charset="0"/>
              </a:defRPr>
            </a:lvl6pPr>
            <a:lvl7pPr marL="2959100" indent="-225425" defTabSz="911225" eaLnBrk="0" fontAlgn="base" hangingPunct="0">
              <a:spcBef>
                <a:spcPct val="30000"/>
              </a:spcBef>
              <a:spcAft>
                <a:spcPct val="0"/>
              </a:spcAft>
              <a:defRPr sz="1200">
                <a:solidFill>
                  <a:schemeClr val="tx1"/>
                </a:solidFill>
                <a:latin typeface="Times New Roman" pitchFamily="18" charset="0"/>
                <a:cs typeface="Arial" charset="0"/>
              </a:defRPr>
            </a:lvl7pPr>
            <a:lvl8pPr marL="3416300" indent="-225425" defTabSz="911225" eaLnBrk="0" fontAlgn="base" hangingPunct="0">
              <a:spcBef>
                <a:spcPct val="30000"/>
              </a:spcBef>
              <a:spcAft>
                <a:spcPct val="0"/>
              </a:spcAft>
              <a:defRPr sz="1200">
                <a:solidFill>
                  <a:schemeClr val="tx1"/>
                </a:solidFill>
                <a:latin typeface="Times New Roman" pitchFamily="18" charset="0"/>
                <a:cs typeface="Arial" charset="0"/>
              </a:defRPr>
            </a:lvl8pPr>
            <a:lvl9pPr marL="3873500" indent="-225425" defTabSz="911225" eaLnBrk="0" fontAlgn="base" hangingPunct="0">
              <a:spcBef>
                <a:spcPct val="30000"/>
              </a:spcBef>
              <a:spcAft>
                <a:spcPct val="0"/>
              </a:spcAft>
              <a:defRPr sz="1200">
                <a:solidFill>
                  <a:schemeClr val="tx1"/>
                </a:solidFill>
                <a:latin typeface="Times New Roman" pitchFamily="18" charset="0"/>
                <a:cs typeface="Arial"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7A7DD947-F051-4CD5-9161-26761F33EBC7}"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1225" rtl="0" eaLnBrk="1" fontAlgn="base" latinLnBrk="0" hangingPunct="1">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10302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33488" y="739775"/>
            <a:ext cx="4913312" cy="3686175"/>
          </a:xfrm>
        </p:spPr>
      </p:sp>
      <p:sp>
        <p:nvSpPr>
          <p:cNvPr id="3" name="Notizenplatzhalter 2"/>
          <p:cNvSpPr>
            <a:spLocks noGrp="1"/>
          </p:cNvSpPr>
          <p:nvPr>
            <p:ph type="body" idx="1"/>
          </p:nvPr>
        </p:nvSpPr>
        <p:spPr/>
        <p:txBody>
          <a:bodyPr/>
          <a:lstStyle/>
          <a:p>
            <a:r>
              <a:rPr lang="de-DE" dirty="0"/>
              <a:t>FE8</a:t>
            </a:r>
            <a:r>
              <a:rPr lang="de-DE" baseline="0" dirty="0"/>
              <a:t> test is a wear test; axial load is applied, 2 bearings are tested per run, and after the run on both bearings are measured for wear on rollers, cage and inner and outer ring.</a:t>
            </a:r>
          </a:p>
          <a:p>
            <a:r>
              <a:rPr lang="de-DE" baseline="0" dirty="0"/>
              <a:t>Tribol GR SW 460-1 </a:t>
            </a:r>
            <a:r>
              <a:rPr lang="de-DE" baseline="0" dirty="0" err="1"/>
              <a:t>shows</a:t>
            </a:r>
            <a:r>
              <a:rPr lang="de-DE" baseline="0" dirty="0"/>
              <a:t> </a:t>
            </a:r>
            <a:r>
              <a:rPr lang="de-DE" baseline="0" dirty="0" err="1"/>
              <a:t>low</a:t>
            </a:r>
            <a:r>
              <a:rPr lang="de-DE" baseline="0" dirty="0"/>
              <a:t> </a:t>
            </a:r>
            <a:r>
              <a:rPr lang="de-DE" baseline="0" dirty="0" err="1"/>
              <a:t>wear</a:t>
            </a:r>
            <a:r>
              <a:rPr lang="de-DE" baseline="0" dirty="0"/>
              <a:t> on </a:t>
            </a:r>
            <a:r>
              <a:rPr lang="de-DE" baseline="0" dirty="0" err="1"/>
              <a:t>the</a:t>
            </a:r>
            <a:r>
              <a:rPr lang="de-DE" baseline="0" dirty="0"/>
              <a:t> </a:t>
            </a:r>
            <a:r>
              <a:rPr lang="de-DE" baseline="0" dirty="0" err="1"/>
              <a:t>rollers</a:t>
            </a:r>
            <a:r>
              <a:rPr lang="de-DE" baseline="0" dirty="0"/>
              <a:t> </a:t>
            </a:r>
          </a:p>
          <a:p>
            <a:pPr>
              <a:defRPr/>
            </a:pPr>
            <a:r>
              <a:rPr lang="de-DE" baseline="0" dirty="0"/>
              <a:t>Friction torque is low and also the temperature of the run is low indicating benefits re energy efficiency</a:t>
            </a:r>
            <a:br>
              <a:rPr lang="de-DE" baseline="0" dirty="0"/>
            </a:br>
            <a:br>
              <a:rPr lang="de-DE" baseline="0" dirty="0"/>
            </a:br>
            <a:r>
              <a:rPr lang="de-DE" baseline="0" dirty="0"/>
              <a:t>Test details:</a:t>
            </a:r>
            <a:br>
              <a:rPr lang="de-DE" baseline="0" dirty="0"/>
            </a:br>
            <a:br>
              <a:rPr lang="de-DE" baseline="0" dirty="0"/>
            </a:br>
            <a:r>
              <a:rPr lang="de-DE" dirty="0">
                <a:solidFill>
                  <a:srgbClr val="000000"/>
                </a:solidFill>
              </a:rPr>
              <a:t>FE8 TEST - DIN 51819-2: Mechanical-dynamic testing in roller bearing test apparatus FE8</a:t>
            </a:r>
          </a:p>
          <a:p>
            <a:pPr>
              <a:defRPr/>
            </a:pPr>
            <a:endParaRPr lang="de-DE" dirty="0">
              <a:solidFill>
                <a:srgbClr val="000000"/>
              </a:solidFill>
            </a:endParaRPr>
          </a:p>
          <a:p>
            <a:pPr marL="285650" indent="-285650">
              <a:buFont typeface="Wingdings" panose="05000000000000000000" pitchFamily="2" charset="2"/>
              <a:buChar char="§"/>
              <a:defRPr/>
            </a:pPr>
            <a:r>
              <a:rPr lang="de-DE" dirty="0">
                <a:solidFill>
                  <a:srgbClr val="000000"/>
                </a:solidFill>
              </a:rPr>
              <a:t>Fill two tappered roller bearing 31312 with 200 mL grease/ bearing </a:t>
            </a:r>
          </a:p>
          <a:p>
            <a:pPr marL="285650" indent="-285650">
              <a:buFont typeface="Wingdings" panose="05000000000000000000" pitchFamily="2" charset="2"/>
              <a:buChar char="§"/>
              <a:defRPr/>
            </a:pPr>
            <a:r>
              <a:rPr lang="de-DE" dirty="0">
                <a:solidFill>
                  <a:srgbClr val="000000"/>
                </a:solidFill>
              </a:rPr>
              <a:t>Mount on roller bearing test apparatus</a:t>
            </a:r>
          </a:p>
          <a:p>
            <a:pPr marL="285650" indent="-285650">
              <a:buFont typeface="Wingdings" panose="05000000000000000000" pitchFamily="2" charset="2"/>
              <a:buChar char="§"/>
              <a:defRPr/>
            </a:pPr>
            <a:r>
              <a:rPr lang="de-DE" dirty="0">
                <a:solidFill>
                  <a:srgbClr val="000000"/>
                </a:solidFill>
              </a:rPr>
              <a:t>Temperature =  RT, no cooling </a:t>
            </a:r>
          </a:p>
          <a:p>
            <a:pPr marL="285650" indent="-285650">
              <a:buFont typeface="Wingdings" panose="05000000000000000000" pitchFamily="2" charset="2"/>
              <a:buChar char="§"/>
              <a:defRPr/>
            </a:pPr>
            <a:r>
              <a:rPr lang="de-DE" dirty="0">
                <a:solidFill>
                  <a:srgbClr val="000000"/>
                </a:solidFill>
              </a:rPr>
              <a:t>Duration = 500 h </a:t>
            </a:r>
          </a:p>
          <a:p>
            <a:pPr marL="285650" indent="-285650">
              <a:buFont typeface="Wingdings" panose="05000000000000000000" pitchFamily="2" charset="2"/>
              <a:buChar char="§"/>
              <a:defRPr/>
            </a:pPr>
            <a:r>
              <a:rPr lang="de-DE" dirty="0">
                <a:solidFill>
                  <a:srgbClr val="000000"/>
                </a:solidFill>
              </a:rPr>
              <a:t>Speed = 75 rpm</a:t>
            </a:r>
          </a:p>
          <a:p>
            <a:pPr marL="285650" indent="-285650">
              <a:buFont typeface="Wingdings" panose="05000000000000000000" pitchFamily="2" charset="2"/>
              <a:buChar char="§"/>
              <a:defRPr/>
            </a:pPr>
            <a:r>
              <a:rPr lang="de-DE" dirty="0">
                <a:solidFill>
                  <a:srgbClr val="000000"/>
                </a:solidFill>
              </a:rPr>
              <a:t>Axial load = 50 kN</a:t>
            </a:r>
          </a:p>
          <a:p>
            <a:endParaRPr lang="de-DE" baseline="0" dirty="0"/>
          </a:p>
          <a:p>
            <a:endParaRPr lang="en-US" dirty="0"/>
          </a:p>
        </p:txBody>
      </p:sp>
      <p:sp>
        <p:nvSpPr>
          <p:cNvPr id="4" name="Foliennummernplatzhalter 3"/>
          <p:cNvSpPr>
            <a:spLocks noGrp="1"/>
          </p:cNvSpPr>
          <p:nvPr>
            <p:ph type="sldNum" sz="quarter" idx="10"/>
          </p:nvPr>
        </p:nvSpPr>
        <p:spPr/>
        <p:txBody>
          <a:bodyPr/>
          <a:lstStyle/>
          <a:p>
            <a:pPr marL="0" marR="0" lvl="0" indent="0" algn="r" defTabSz="912574" rtl="0" eaLnBrk="1" fontAlgn="base" latinLnBrk="0" hangingPunct="1">
              <a:lnSpc>
                <a:spcPct val="100000"/>
              </a:lnSpc>
              <a:spcBef>
                <a:spcPct val="0"/>
              </a:spcBef>
              <a:spcAft>
                <a:spcPct val="0"/>
              </a:spcAft>
              <a:buClrTx/>
              <a:buSzTx/>
              <a:buFontTx/>
              <a:buNone/>
              <a:tabLst/>
              <a:defRPr/>
            </a:pPr>
            <a:fld id="{DD92D932-A3A7-402A-A4EC-CD0D6393437E}" type="slidenum">
              <a:rPr kumimoji="0" lang="en-GB" sz="1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r" defTabSz="912574"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09102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6125"/>
            <a:ext cx="4959350" cy="3719513"/>
          </a:xfrm>
        </p:spPr>
      </p:sp>
      <p:sp>
        <p:nvSpPr>
          <p:cNvPr id="3" name="Notizenplatzhalter 2"/>
          <p:cNvSpPr>
            <a:spLocks noGrp="1"/>
          </p:cNvSpPr>
          <p:nvPr>
            <p:ph type="body" idx="1"/>
          </p:nvPr>
        </p:nvSpPr>
        <p:spPr/>
        <p:txBody>
          <a:bodyPr/>
          <a:lstStyle/>
          <a:p>
            <a:r>
              <a:rPr lang="de-DE" dirty="0"/>
              <a:t>FE8</a:t>
            </a:r>
            <a:r>
              <a:rPr lang="de-DE" baseline="0" dirty="0"/>
              <a:t> test is a wear test; axial load is applied, 2 bearings are tested per run, and after the run on both bearings are measured for wear on rollers, cage and inner and outer ring.</a:t>
            </a:r>
          </a:p>
          <a:p>
            <a:r>
              <a:rPr lang="de-DE" baseline="0" dirty="0"/>
              <a:t>Tribol GR SW 460-1 </a:t>
            </a:r>
            <a:r>
              <a:rPr lang="de-DE" baseline="0" dirty="0" err="1"/>
              <a:t>shows</a:t>
            </a:r>
            <a:r>
              <a:rPr lang="de-DE" baseline="0" dirty="0"/>
              <a:t> </a:t>
            </a:r>
            <a:r>
              <a:rPr lang="de-DE" baseline="0" dirty="0" err="1"/>
              <a:t>low</a:t>
            </a:r>
            <a:r>
              <a:rPr lang="de-DE" baseline="0" dirty="0"/>
              <a:t> </a:t>
            </a:r>
            <a:r>
              <a:rPr lang="de-DE" baseline="0" dirty="0" err="1"/>
              <a:t>wear</a:t>
            </a:r>
            <a:r>
              <a:rPr lang="de-DE" baseline="0" dirty="0"/>
              <a:t> on </a:t>
            </a:r>
            <a:r>
              <a:rPr lang="de-DE" baseline="0" dirty="0" err="1"/>
              <a:t>the</a:t>
            </a:r>
            <a:r>
              <a:rPr lang="de-DE" baseline="0" dirty="0"/>
              <a:t> </a:t>
            </a:r>
            <a:r>
              <a:rPr lang="de-DE" baseline="0" dirty="0" err="1"/>
              <a:t>rollers</a:t>
            </a:r>
            <a:r>
              <a:rPr lang="de-DE" baseline="0" dirty="0"/>
              <a:t> </a:t>
            </a:r>
          </a:p>
          <a:p>
            <a:pPr>
              <a:defRPr/>
            </a:pPr>
            <a:r>
              <a:rPr lang="de-DE" baseline="0" dirty="0"/>
              <a:t>Friction torque is low and also the temperature of the run is low indicating benefits re energy efficiency</a:t>
            </a:r>
            <a:br>
              <a:rPr lang="de-DE" baseline="0" dirty="0"/>
            </a:br>
            <a:br>
              <a:rPr lang="de-DE" baseline="0" dirty="0"/>
            </a:br>
            <a:r>
              <a:rPr lang="de-DE" baseline="0" dirty="0"/>
              <a:t>Test details:</a:t>
            </a:r>
            <a:br>
              <a:rPr lang="de-DE" baseline="0" dirty="0"/>
            </a:br>
            <a:br>
              <a:rPr lang="de-DE" baseline="0" dirty="0"/>
            </a:br>
            <a:r>
              <a:rPr lang="de-DE" dirty="0">
                <a:solidFill>
                  <a:srgbClr val="000000"/>
                </a:solidFill>
              </a:rPr>
              <a:t>FE8 TEST - DIN 51819-2: Mechanical-dynamic testing in roller bearing test apparatus FE8</a:t>
            </a:r>
          </a:p>
          <a:p>
            <a:pPr>
              <a:defRPr/>
            </a:pPr>
            <a:endParaRPr lang="de-DE" dirty="0">
              <a:solidFill>
                <a:srgbClr val="000000"/>
              </a:solidFill>
            </a:endParaRPr>
          </a:p>
          <a:p>
            <a:pPr marL="285650" indent="-285650">
              <a:buFont typeface="Wingdings" panose="05000000000000000000" pitchFamily="2" charset="2"/>
              <a:buChar char="§"/>
              <a:defRPr/>
            </a:pPr>
            <a:r>
              <a:rPr lang="de-DE" dirty="0">
                <a:solidFill>
                  <a:srgbClr val="000000"/>
                </a:solidFill>
              </a:rPr>
              <a:t>Fill two tappered roller bearing 31312 with 200 mL grease/ bearing </a:t>
            </a:r>
          </a:p>
          <a:p>
            <a:pPr marL="285650" indent="-285650">
              <a:buFont typeface="Wingdings" panose="05000000000000000000" pitchFamily="2" charset="2"/>
              <a:buChar char="§"/>
              <a:defRPr/>
            </a:pPr>
            <a:r>
              <a:rPr lang="de-DE" dirty="0">
                <a:solidFill>
                  <a:srgbClr val="000000"/>
                </a:solidFill>
              </a:rPr>
              <a:t>Mount on roller bearing test apparatus</a:t>
            </a:r>
          </a:p>
          <a:p>
            <a:pPr marL="285650" indent="-285650">
              <a:buFont typeface="Wingdings" panose="05000000000000000000" pitchFamily="2" charset="2"/>
              <a:buChar char="§"/>
              <a:defRPr/>
            </a:pPr>
            <a:r>
              <a:rPr lang="de-DE" dirty="0">
                <a:solidFill>
                  <a:srgbClr val="000000"/>
                </a:solidFill>
              </a:rPr>
              <a:t>Temperature =  RT, no cooling </a:t>
            </a:r>
          </a:p>
          <a:p>
            <a:pPr marL="285650" indent="-285650">
              <a:buFont typeface="Wingdings" panose="05000000000000000000" pitchFamily="2" charset="2"/>
              <a:buChar char="§"/>
              <a:defRPr/>
            </a:pPr>
            <a:r>
              <a:rPr lang="de-DE" dirty="0">
                <a:solidFill>
                  <a:srgbClr val="000000"/>
                </a:solidFill>
              </a:rPr>
              <a:t>Duration = 500 h </a:t>
            </a:r>
          </a:p>
          <a:p>
            <a:pPr marL="285650" indent="-285650">
              <a:buFont typeface="Wingdings" panose="05000000000000000000" pitchFamily="2" charset="2"/>
              <a:buChar char="§"/>
              <a:defRPr/>
            </a:pPr>
            <a:r>
              <a:rPr lang="de-DE" dirty="0">
                <a:solidFill>
                  <a:srgbClr val="000000"/>
                </a:solidFill>
              </a:rPr>
              <a:t>Speed = 75 rpm</a:t>
            </a:r>
          </a:p>
          <a:p>
            <a:pPr marL="285650" indent="-285650">
              <a:buFont typeface="Wingdings" panose="05000000000000000000" pitchFamily="2" charset="2"/>
              <a:buChar char="§"/>
              <a:defRPr/>
            </a:pPr>
            <a:r>
              <a:rPr lang="de-DE" dirty="0">
                <a:solidFill>
                  <a:srgbClr val="000000"/>
                </a:solidFill>
              </a:rPr>
              <a:t>Axial load = 50 kN</a:t>
            </a:r>
          </a:p>
          <a:p>
            <a:endParaRPr lang="de-DE" baseline="0" dirty="0"/>
          </a:p>
          <a:p>
            <a:endParaRPr lang="en-US" dirty="0"/>
          </a:p>
        </p:txBody>
      </p:sp>
      <p:sp>
        <p:nvSpPr>
          <p:cNvPr id="4" name="Foliennummernplatzhalter 3"/>
          <p:cNvSpPr>
            <a:spLocks noGrp="1"/>
          </p:cNvSpPr>
          <p:nvPr>
            <p:ph type="sldNum" sz="quarter" idx="10"/>
          </p:nvPr>
        </p:nvSpPr>
        <p:spPr/>
        <p:txBody>
          <a:bodyPr/>
          <a:lstStyle/>
          <a:p>
            <a:pPr marL="0" marR="0" lvl="0" indent="0" algn="r" defTabSz="912574" rtl="0" eaLnBrk="1" fontAlgn="base" latinLnBrk="0" hangingPunct="1">
              <a:lnSpc>
                <a:spcPct val="100000"/>
              </a:lnSpc>
              <a:spcBef>
                <a:spcPct val="0"/>
              </a:spcBef>
              <a:spcAft>
                <a:spcPct val="0"/>
              </a:spcAft>
              <a:buClrTx/>
              <a:buSzTx/>
              <a:buFontTx/>
              <a:buNone/>
              <a:tabLst/>
              <a:defRPr/>
            </a:pPr>
            <a:fld id="{DD92D932-A3A7-402A-A4EC-CD0D6393437E}" type="slidenum">
              <a:rPr kumimoji="0" lang="en-GB" sz="1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r" defTabSz="912574"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79746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6125"/>
            <a:ext cx="4959350" cy="3719513"/>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2574" rtl="0" eaLnBrk="1" fontAlgn="base" latinLnBrk="0" hangingPunct="1">
              <a:lnSpc>
                <a:spcPct val="100000"/>
              </a:lnSpc>
              <a:spcBef>
                <a:spcPct val="0"/>
              </a:spcBef>
              <a:spcAft>
                <a:spcPct val="0"/>
              </a:spcAft>
              <a:buClrTx/>
              <a:buSzTx/>
              <a:buFontTx/>
              <a:buNone/>
              <a:tabLst/>
              <a:defRPr/>
            </a:pPr>
            <a:fld id="{DD92D932-A3A7-402A-A4EC-CD0D6393437E}" type="slidenum">
              <a:rPr kumimoji="0" lang="en-GB" sz="1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r" defTabSz="912574"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26084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Speaker Notes</a:t>
            </a:r>
          </a:p>
          <a:p>
            <a:endParaRPr lang="en-GB" b="1" baseline="0" dirty="0">
              <a:solidFill>
                <a:srgbClr val="FF0000"/>
              </a:solidFill>
            </a:endParaRPr>
          </a:p>
          <a:p>
            <a:r>
              <a:rPr lang="en-GB" b="0" baseline="0" dirty="0">
                <a:solidFill>
                  <a:srgbClr val="FF0000"/>
                </a:solidFill>
              </a:rPr>
              <a:t>Key messages:</a:t>
            </a:r>
          </a:p>
          <a:p>
            <a:pPr marL="171450" indent="-171450">
              <a:buFont typeface="Arial" panose="020B0604020202020204" pitchFamily="34" charset="0"/>
              <a:buChar char="•"/>
            </a:pPr>
            <a:r>
              <a:rPr lang="en-GB" b="0" baseline="0" dirty="0">
                <a:solidFill>
                  <a:srgbClr val="FF0000"/>
                </a:solidFill>
              </a:rPr>
              <a:t>Show the entire BP oil process, and where Castrol come in</a:t>
            </a:r>
          </a:p>
          <a:p>
            <a:pPr marL="171450" indent="-171450">
              <a:buFont typeface="Arial" panose="020B0604020202020204" pitchFamily="34" charset="0"/>
              <a:buChar char="•"/>
            </a:pPr>
            <a:r>
              <a:rPr lang="en-GB" b="0" baseline="0" dirty="0">
                <a:solidFill>
                  <a:srgbClr val="FF0000"/>
                </a:solidFill>
              </a:rPr>
              <a:t>Show the audience just how much goes on behind the scenes, and build confidence in BP and Castrol</a:t>
            </a:r>
          </a:p>
          <a:p>
            <a:pPr marL="171450" indent="-171450">
              <a:buFont typeface="Arial" panose="020B0604020202020204" pitchFamily="34" charset="0"/>
              <a:buChar char="•"/>
            </a:pPr>
            <a:endParaRPr lang="en-GB" b="0" baseline="0" dirty="0">
              <a:solidFill>
                <a:srgbClr val="FF0000"/>
              </a:solidFill>
            </a:endParaRPr>
          </a:p>
          <a:p>
            <a:pPr marL="0" indent="0">
              <a:buFont typeface="Arial" panose="020B0604020202020204" pitchFamily="34" charset="0"/>
              <a:buNone/>
            </a:pPr>
            <a:r>
              <a:rPr lang="en-GB" b="0" baseline="0" dirty="0">
                <a:solidFill>
                  <a:srgbClr val="FF0000"/>
                </a:solidFill>
              </a:rPr>
              <a:t>Speech guidance:</a:t>
            </a:r>
          </a:p>
          <a:p>
            <a:pPr marL="171450" indent="-171450">
              <a:buFont typeface="Arial" panose="020B0604020202020204" pitchFamily="34" charset="0"/>
              <a:buChar char="•"/>
            </a:pPr>
            <a:r>
              <a:rPr lang="en-GB" b="0" baseline="0" dirty="0">
                <a:solidFill>
                  <a:srgbClr val="FF0000"/>
                </a:solidFill>
              </a:rPr>
              <a:t>Ask a few questions to engage audience:</a:t>
            </a:r>
          </a:p>
          <a:p>
            <a:pPr marL="628650" lvl="1" indent="-171450">
              <a:buFont typeface="Arial" panose="020B0604020202020204" pitchFamily="34" charset="0"/>
              <a:buChar char="•"/>
            </a:pPr>
            <a:r>
              <a:rPr lang="en-GB" b="0" baseline="0" dirty="0">
                <a:solidFill>
                  <a:srgbClr val="FF0000"/>
                </a:solidFill>
              </a:rPr>
              <a:t>Did you know Castrol was owned by BP?</a:t>
            </a:r>
          </a:p>
          <a:p>
            <a:pPr marL="628650" lvl="1" indent="-171450">
              <a:buFont typeface="Arial" panose="020B0604020202020204" pitchFamily="34" charset="0"/>
              <a:buChar char="•"/>
            </a:pPr>
            <a:r>
              <a:rPr lang="en-GB" b="0" baseline="0" dirty="0">
                <a:solidFill>
                  <a:srgbClr val="FF0000"/>
                </a:solidFill>
              </a:rPr>
              <a:t>When you think of BP, what comes to mind? A petrol station? Filling up your car?</a:t>
            </a:r>
          </a:p>
          <a:p>
            <a:pPr marL="628650" lvl="1" indent="-171450">
              <a:buFont typeface="Arial" panose="020B0604020202020204" pitchFamily="34" charset="0"/>
              <a:buChar char="•"/>
            </a:pPr>
            <a:r>
              <a:rPr lang="en-GB" b="0" baseline="0" dirty="0">
                <a:solidFill>
                  <a:srgbClr val="FF0000"/>
                </a:solidFill>
              </a:rPr>
              <a:t>Did you know BP is involved in all stages of oil and gas extraction?</a:t>
            </a:r>
          </a:p>
          <a:p>
            <a:pPr marL="171450" lvl="0" indent="-171450">
              <a:buFont typeface="Arial" panose="020B0604020202020204" pitchFamily="34" charset="0"/>
              <a:buChar char="•"/>
            </a:pPr>
            <a:r>
              <a:rPr lang="en-GB" b="0" baseline="0" dirty="0">
                <a:solidFill>
                  <a:srgbClr val="FF0000"/>
                </a:solidFill>
              </a:rPr>
              <a:t>Extra info on the processes:</a:t>
            </a:r>
          </a:p>
          <a:p>
            <a:pPr marL="628650" lvl="1" indent="-171450" eaLnBrk="1" fontAlgn="auto" hangingPunct="1">
              <a:spcBef>
                <a:spcPct val="0"/>
              </a:spcBef>
              <a:spcAft>
                <a:spcPts val="0"/>
              </a:spcAft>
              <a:buFont typeface="Arial" panose="020B0604020202020204" pitchFamily="34" charset="0"/>
              <a:buChar char="•"/>
              <a:defRPr/>
            </a:pPr>
            <a:r>
              <a:rPr lang="en-GB" dirty="0"/>
              <a:t>Through our Upstream and Downstream segments, we find, develop and produce essential sources of energy, turning them into products that people need.</a:t>
            </a:r>
          </a:p>
          <a:p>
            <a:pPr marL="628650" lvl="1" indent="-171450" eaLnBrk="1" fontAlgn="auto" hangingPunct="1">
              <a:spcBef>
                <a:spcPct val="0"/>
              </a:spcBef>
              <a:spcAft>
                <a:spcPts val="0"/>
              </a:spcAft>
              <a:buFont typeface="Arial" panose="020B0604020202020204" pitchFamily="34" charset="0"/>
              <a:buChar char="•"/>
              <a:defRPr/>
            </a:pPr>
            <a:r>
              <a:rPr lang="en-GB" dirty="0"/>
              <a:t>We also buy and sell at each stage of the hydrocarbon value chain.</a:t>
            </a:r>
          </a:p>
          <a:p>
            <a:pPr marL="628650" lvl="1" indent="-171450" eaLnBrk="1" fontAlgn="auto" hangingPunct="1">
              <a:spcBef>
                <a:spcPct val="0"/>
              </a:spcBef>
              <a:spcAft>
                <a:spcPts val="0"/>
              </a:spcAft>
              <a:buFont typeface="Arial" panose="020B0604020202020204" pitchFamily="34" charset="0"/>
              <a:buChar char="•"/>
              <a:defRPr/>
            </a:pPr>
            <a:r>
              <a:rPr lang="en-GB" dirty="0"/>
              <a:t>Our Upstream segment manages exploration, development and production activities.</a:t>
            </a:r>
          </a:p>
          <a:p>
            <a:pPr marL="628650" lvl="1" indent="-171450" eaLnBrk="1" fontAlgn="auto" hangingPunct="1">
              <a:spcBef>
                <a:spcPct val="0"/>
              </a:spcBef>
              <a:spcAft>
                <a:spcPts val="0"/>
              </a:spcAft>
              <a:buFont typeface="Arial" panose="020B0604020202020204" pitchFamily="34" charset="0"/>
              <a:buChar char="•"/>
              <a:defRPr/>
            </a:pPr>
            <a:r>
              <a:rPr lang="en-GB" dirty="0"/>
              <a:t>Our Downstream segment operates hydrocarbon value chains, covering three main businesses – fuels, lubricants and petrochemicals.</a:t>
            </a:r>
          </a:p>
          <a:p>
            <a:pPr marL="628650" lvl="1" indent="-171450" eaLnBrk="1" fontAlgn="auto" hangingPunct="1">
              <a:spcBef>
                <a:spcPct val="0"/>
              </a:spcBef>
              <a:spcAft>
                <a:spcPts val="0"/>
              </a:spcAft>
              <a:buFont typeface="Arial" panose="020B0604020202020204" pitchFamily="34" charset="0"/>
              <a:buChar char="•"/>
              <a:defRPr/>
            </a:pPr>
            <a:r>
              <a:rPr lang="en-GB" dirty="0"/>
              <a:t>We also focus on renewable sources including biofuels and onshore wind.</a:t>
            </a:r>
          </a:p>
          <a:p>
            <a:pPr eaLnBrk="1" fontAlgn="auto" hangingPunct="1">
              <a:spcBef>
                <a:spcPct val="0"/>
              </a:spcBef>
              <a:spcAft>
                <a:spcPts val="0"/>
              </a:spcAft>
              <a:buFont typeface="Arial" panose="020B0604020202020204" pitchFamily="34" charset="0"/>
              <a:buNone/>
              <a:defRPr/>
            </a:pPr>
            <a:endParaRPr lang="en-GB" b="1" dirty="0"/>
          </a:p>
          <a:p>
            <a:pPr eaLnBrk="1" fontAlgn="auto" hangingPunct="1">
              <a:spcBef>
                <a:spcPts val="0"/>
              </a:spcBef>
              <a:spcAft>
                <a:spcPts val="0"/>
              </a:spcAft>
              <a:defRPr/>
            </a:pPr>
            <a:r>
              <a:rPr lang="en-GB" dirty="0"/>
              <a:t>What does this mean for Castrol? It means that Castrol and its customers benefit from the resources, science and relationships of BP.</a:t>
            </a:r>
          </a:p>
        </p:txBody>
      </p:sp>
      <p:sp>
        <p:nvSpPr>
          <p:cNvPr id="4" name="Slide Number Placeholder 3"/>
          <p:cNvSpPr>
            <a:spLocks noGrp="1"/>
          </p:cNvSpPr>
          <p:nvPr>
            <p:ph type="sldNum" sz="quarter" idx="10"/>
          </p:nvPr>
        </p:nvSpPr>
        <p:spPr/>
        <p:txBody>
          <a:bodyPr/>
          <a:lstStyle/>
          <a:p>
            <a:pPr marL="0" marR="0" lvl="0" indent="0" algn="r" defTabSz="912574" rtl="0" eaLnBrk="1" fontAlgn="base" latinLnBrk="0" hangingPunct="1">
              <a:lnSpc>
                <a:spcPct val="100000"/>
              </a:lnSpc>
              <a:spcBef>
                <a:spcPct val="0"/>
              </a:spcBef>
              <a:spcAft>
                <a:spcPct val="0"/>
              </a:spcAft>
              <a:buClrTx/>
              <a:buSzTx/>
              <a:buFontTx/>
              <a:buNone/>
              <a:tabLst/>
              <a:defRPr/>
            </a:pPr>
            <a:fld id="{DF437639-5282-46EE-A7BC-7C31054A19B9}"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2574"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16457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6125"/>
            <a:ext cx="4959350" cy="3719513"/>
          </a:xfrm>
        </p:spPr>
      </p:sp>
      <p:sp>
        <p:nvSpPr>
          <p:cNvPr id="3" name="Notizenplatzhalter 2"/>
          <p:cNvSpPr>
            <a:spLocks noGrp="1"/>
          </p:cNvSpPr>
          <p:nvPr>
            <p:ph type="body" idx="1"/>
          </p:nvPr>
        </p:nvSpPr>
        <p:spPr/>
        <p:txBody>
          <a:bodyPr/>
          <a:lstStyle/>
          <a:p>
            <a:r>
              <a:rPr lang="de-DE" dirty="0"/>
              <a:t>False brinelling protection</a:t>
            </a:r>
            <a:r>
              <a:rPr lang="de-DE" baseline="0" dirty="0"/>
              <a:t> tested with SRV at 50°C </a:t>
            </a:r>
          </a:p>
          <a:p>
            <a:endParaRPr lang="de-DE" baseline="0" dirty="0"/>
          </a:p>
          <a:p>
            <a:r>
              <a:rPr lang="de-DE" baseline="0" dirty="0"/>
              <a:t>Very low friction for Tribol GR SW 460-1 – with lower wear than all competitors.</a:t>
            </a:r>
          </a:p>
          <a:p>
            <a:endParaRPr lang="de-DE" baseline="0" dirty="0"/>
          </a:p>
          <a:p>
            <a:r>
              <a:rPr lang="de-DE" baseline="0" dirty="0"/>
              <a:t>Test details:</a:t>
            </a:r>
          </a:p>
          <a:p>
            <a:endParaRPr lang="de-DE" baseline="0" dirty="0"/>
          </a:p>
          <a:p>
            <a:r>
              <a:rPr lang="de-DE" altLang="en-US" dirty="0"/>
              <a:t>SRV – Fretting Test ASTM 7594-10</a:t>
            </a:r>
            <a:br>
              <a:rPr lang="de-DE" altLang="en-US" dirty="0"/>
            </a:br>
            <a:r>
              <a:rPr lang="de-DE" altLang="en-US" dirty="0"/>
              <a:t>(100 N</a:t>
            </a:r>
            <a:r>
              <a:rPr lang="de-DE" altLang="en-US" dirty="0">
                <a:sym typeface="Webdings" pitchFamily="18" charset="2"/>
              </a:rPr>
              <a:t>50 Hz50 °C0.3 mm4 h)</a:t>
            </a:r>
            <a:endParaRPr lang="en-US" dirty="0"/>
          </a:p>
        </p:txBody>
      </p:sp>
      <p:sp>
        <p:nvSpPr>
          <p:cNvPr id="4" name="Foliennummernplatzhalter 3"/>
          <p:cNvSpPr>
            <a:spLocks noGrp="1"/>
          </p:cNvSpPr>
          <p:nvPr>
            <p:ph type="sldNum" sz="quarter" idx="10"/>
          </p:nvPr>
        </p:nvSpPr>
        <p:spPr/>
        <p:txBody>
          <a:bodyPr/>
          <a:lstStyle/>
          <a:p>
            <a:pPr marL="0" marR="0" lvl="0" indent="0" algn="r" defTabSz="912574" rtl="0" eaLnBrk="1" fontAlgn="base" latinLnBrk="0" hangingPunct="1">
              <a:lnSpc>
                <a:spcPct val="100000"/>
              </a:lnSpc>
              <a:spcBef>
                <a:spcPct val="0"/>
              </a:spcBef>
              <a:spcAft>
                <a:spcPct val="0"/>
              </a:spcAft>
              <a:buClrTx/>
              <a:buSzTx/>
              <a:buFontTx/>
              <a:buNone/>
              <a:tabLst/>
              <a:defRPr/>
            </a:pPr>
            <a:fld id="{DD92D932-A3A7-402A-A4EC-CD0D6393437E}" type="slidenum">
              <a:rPr kumimoji="0" lang="en-GB" sz="1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r" defTabSz="912574"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49673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6125"/>
            <a:ext cx="4959350" cy="3719513"/>
          </a:xfrm>
        </p:spPr>
      </p:sp>
      <p:sp>
        <p:nvSpPr>
          <p:cNvPr id="3" name="Notizenplatzhalter 2"/>
          <p:cNvSpPr>
            <a:spLocks noGrp="1"/>
          </p:cNvSpPr>
          <p:nvPr>
            <p:ph type="body" idx="1"/>
          </p:nvPr>
        </p:nvSpPr>
        <p:spPr/>
        <p:txBody>
          <a:bodyPr/>
          <a:lstStyle/>
          <a:p>
            <a:r>
              <a:rPr lang="de-DE" dirty="0"/>
              <a:t>False brinelling protection</a:t>
            </a:r>
            <a:r>
              <a:rPr lang="de-DE" baseline="0" dirty="0"/>
              <a:t> tested with SRV at 50°C </a:t>
            </a:r>
          </a:p>
          <a:p>
            <a:endParaRPr lang="de-DE" baseline="0" dirty="0"/>
          </a:p>
          <a:p>
            <a:r>
              <a:rPr lang="de-DE" baseline="0" dirty="0"/>
              <a:t>Very low friction for Tribol GR SW 460-1 – with lower wear than all competitors.</a:t>
            </a:r>
          </a:p>
          <a:p>
            <a:endParaRPr lang="de-DE" baseline="0" dirty="0"/>
          </a:p>
          <a:p>
            <a:r>
              <a:rPr lang="de-DE" baseline="0" dirty="0"/>
              <a:t>Test details:</a:t>
            </a:r>
          </a:p>
          <a:p>
            <a:endParaRPr lang="de-DE" baseline="0" dirty="0"/>
          </a:p>
          <a:p>
            <a:r>
              <a:rPr lang="de-DE" altLang="en-US" dirty="0"/>
              <a:t>SRV – Fretting Test ASTM 7594-10</a:t>
            </a:r>
            <a:br>
              <a:rPr lang="de-DE" altLang="en-US" dirty="0"/>
            </a:br>
            <a:r>
              <a:rPr lang="de-DE" altLang="en-US" dirty="0"/>
              <a:t>(100 N</a:t>
            </a:r>
            <a:r>
              <a:rPr lang="de-DE" altLang="en-US" dirty="0">
                <a:sym typeface="Webdings" pitchFamily="18" charset="2"/>
              </a:rPr>
              <a:t>50 Hz50 °C0.3 mm4 h)</a:t>
            </a:r>
            <a:endParaRPr lang="en-US" dirty="0"/>
          </a:p>
        </p:txBody>
      </p:sp>
      <p:sp>
        <p:nvSpPr>
          <p:cNvPr id="4" name="Foliennummernplatzhalter 3"/>
          <p:cNvSpPr>
            <a:spLocks noGrp="1"/>
          </p:cNvSpPr>
          <p:nvPr>
            <p:ph type="sldNum" sz="quarter" idx="10"/>
          </p:nvPr>
        </p:nvSpPr>
        <p:spPr/>
        <p:txBody>
          <a:bodyPr/>
          <a:lstStyle/>
          <a:p>
            <a:pPr marL="0" marR="0" lvl="0" indent="0" algn="r" defTabSz="912574" rtl="0" eaLnBrk="1" fontAlgn="base" latinLnBrk="0" hangingPunct="1">
              <a:lnSpc>
                <a:spcPct val="100000"/>
              </a:lnSpc>
              <a:spcBef>
                <a:spcPct val="0"/>
              </a:spcBef>
              <a:spcAft>
                <a:spcPct val="0"/>
              </a:spcAft>
              <a:buClrTx/>
              <a:buSzTx/>
              <a:buFontTx/>
              <a:buNone/>
              <a:tabLst/>
              <a:defRPr/>
            </a:pPr>
            <a:fld id="{DD92D932-A3A7-402A-A4EC-CD0D6393437E}" type="slidenum">
              <a:rPr kumimoji="0" lang="en-GB" sz="1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r" defTabSz="912574" rtl="0" eaLnBrk="1" fontAlgn="base" latinLnBrk="0" hangingPunct="1">
                <a:lnSpc>
                  <a:spcPct val="100000"/>
                </a:lnSpc>
                <a:spcBef>
                  <a:spcPct val="0"/>
                </a:spcBef>
                <a:spcAft>
                  <a:spcPct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63034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6125"/>
            <a:ext cx="4959350" cy="3719513"/>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2574" rtl="0" eaLnBrk="1" fontAlgn="base" latinLnBrk="0" hangingPunct="1">
              <a:lnSpc>
                <a:spcPct val="100000"/>
              </a:lnSpc>
              <a:spcBef>
                <a:spcPct val="0"/>
              </a:spcBef>
              <a:spcAft>
                <a:spcPct val="0"/>
              </a:spcAft>
              <a:buClrTx/>
              <a:buSzTx/>
              <a:buFontTx/>
              <a:buNone/>
              <a:tabLst/>
              <a:defRPr/>
            </a:pPr>
            <a:fld id="{DD92D932-A3A7-402A-A4EC-CD0D6393437E}" type="slidenum">
              <a:rPr kumimoji="0" lang="en-GB" sz="1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r" defTabSz="912574"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26084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9163" y="746125"/>
            <a:ext cx="4959350" cy="3719513"/>
          </a:xfrm>
        </p:spPr>
      </p:sp>
      <p:sp>
        <p:nvSpPr>
          <p:cNvPr id="3" name="Notizenplatzhalter 2"/>
          <p:cNvSpPr>
            <a:spLocks noGrp="1"/>
          </p:cNvSpPr>
          <p:nvPr>
            <p:ph type="body" idx="1"/>
          </p:nvPr>
        </p:nvSpPr>
        <p:spPr/>
        <p:txBody>
          <a:bodyPr/>
          <a:lstStyle/>
          <a:p>
            <a:r>
              <a:rPr lang="de-DE" dirty="0"/>
              <a:t>FE9 </a:t>
            </a:r>
            <a:r>
              <a:rPr lang="de-DE" dirty="0" err="1"/>
              <a:t>test</a:t>
            </a:r>
            <a:r>
              <a:rPr lang="de-DE" dirty="0"/>
              <a:t> </a:t>
            </a:r>
            <a:r>
              <a:rPr lang="de-DE" dirty="0" err="1"/>
              <a:t>used</a:t>
            </a:r>
            <a:r>
              <a:rPr lang="de-DE" baseline="0" dirty="0"/>
              <a:t> </a:t>
            </a:r>
            <a:r>
              <a:rPr lang="de-DE" baseline="0" dirty="0" err="1"/>
              <a:t>to</a:t>
            </a:r>
            <a:r>
              <a:rPr lang="de-DE" baseline="0" dirty="0"/>
              <a:t> </a:t>
            </a:r>
            <a:r>
              <a:rPr lang="de-DE" baseline="0" dirty="0" err="1"/>
              <a:t>determine</a:t>
            </a:r>
            <a:r>
              <a:rPr lang="de-DE" baseline="0" dirty="0"/>
              <a:t> </a:t>
            </a:r>
            <a:r>
              <a:rPr lang="de-DE" baseline="0" dirty="0" err="1"/>
              <a:t>upper</a:t>
            </a:r>
            <a:r>
              <a:rPr lang="de-DE" baseline="0" dirty="0"/>
              <a:t> </a:t>
            </a:r>
            <a:r>
              <a:rPr lang="de-DE" baseline="0" dirty="0" err="1"/>
              <a:t>operating</a:t>
            </a:r>
            <a:r>
              <a:rPr lang="de-DE" baseline="0" dirty="0"/>
              <a:t> </a:t>
            </a:r>
            <a:r>
              <a:rPr lang="de-DE" baseline="0" dirty="0" err="1"/>
              <a:t>temperature</a:t>
            </a:r>
            <a:endParaRPr lang="de-DE" baseline="0" dirty="0"/>
          </a:p>
          <a:p>
            <a:pPr>
              <a:defRPr/>
            </a:pPr>
            <a:r>
              <a:rPr lang="de-DE" baseline="0" dirty="0"/>
              <a:t>Test is passed when F50 &gt;100 h. Our result is 217 h! </a:t>
            </a:r>
            <a:br>
              <a:rPr lang="de-DE" baseline="0" dirty="0"/>
            </a:br>
            <a:br>
              <a:rPr lang="de-DE" baseline="0" dirty="0"/>
            </a:br>
            <a:r>
              <a:rPr lang="de-DE" baseline="0" dirty="0"/>
              <a:t>Test details:</a:t>
            </a:r>
            <a:br>
              <a:rPr lang="de-DE" baseline="0" dirty="0"/>
            </a:br>
            <a:br>
              <a:rPr lang="de-DE" baseline="0" dirty="0"/>
            </a:br>
            <a:r>
              <a:rPr lang="de-DE" dirty="0">
                <a:solidFill>
                  <a:srgbClr val="000000"/>
                </a:solidFill>
              </a:rPr>
              <a:t>FE9 TEST - DIN 51821-2: Testing of grease properties under  dynamic and thermic stress</a:t>
            </a:r>
          </a:p>
          <a:p>
            <a:pPr>
              <a:defRPr/>
            </a:pPr>
            <a:endParaRPr lang="de-DE" dirty="0">
              <a:solidFill>
                <a:srgbClr val="000000"/>
              </a:solidFill>
            </a:endParaRPr>
          </a:p>
          <a:p>
            <a:pPr marL="285650" indent="-285650">
              <a:buFont typeface="Wingdings" panose="05000000000000000000" pitchFamily="2" charset="2"/>
              <a:buChar char="§"/>
              <a:defRPr/>
            </a:pPr>
            <a:r>
              <a:rPr lang="de-DE" dirty="0">
                <a:solidFill>
                  <a:srgbClr val="000000"/>
                </a:solidFill>
              </a:rPr>
              <a:t>Fill five angular contact ball bearings (FAG-Z.-Nr 529689) with 2 cm³ grease/ bearing </a:t>
            </a:r>
          </a:p>
          <a:p>
            <a:pPr marL="285650" indent="-285650">
              <a:buFont typeface="Wingdings" panose="05000000000000000000" pitchFamily="2" charset="2"/>
              <a:buChar char="§"/>
              <a:defRPr/>
            </a:pPr>
            <a:r>
              <a:rPr lang="de-DE" dirty="0">
                <a:solidFill>
                  <a:srgbClr val="000000"/>
                </a:solidFill>
              </a:rPr>
              <a:t>Temperature =  140 °C</a:t>
            </a:r>
          </a:p>
          <a:p>
            <a:pPr marL="285650" indent="-285650">
              <a:buFont typeface="Wingdings" panose="05000000000000000000" pitchFamily="2" charset="2"/>
              <a:buChar char="§"/>
              <a:defRPr/>
            </a:pPr>
            <a:r>
              <a:rPr lang="de-DE" dirty="0">
                <a:solidFill>
                  <a:srgbClr val="000000"/>
                </a:solidFill>
              </a:rPr>
              <a:t>Speed = 6000 rpm</a:t>
            </a:r>
          </a:p>
          <a:p>
            <a:pPr marL="285650" indent="-285650">
              <a:buFont typeface="Wingdings" panose="05000000000000000000" pitchFamily="2" charset="2"/>
              <a:buChar char="§"/>
              <a:defRPr/>
            </a:pPr>
            <a:r>
              <a:rPr lang="de-DE" dirty="0">
                <a:solidFill>
                  <a:srgbClr val="000000"/>
                </a:solidFill>
              </a:rPr>
              <a:t>Axial Load = 1500 N</a:t>
            </a:r>
          </a:p>
          <a:p>
            <a:pPr marL="285650" indent="-285650">
              <a:buFont typeface="Wingdings" panose="05000000000000000000" pitchFamily="2" charset="2"/>
              <a:buChar char="§"/>
              <a:defRPr/>
            </a:pPr>
            <a:r>
              <a:rPr lang="de-DE" dirty="0">
                <a:solidFill>
                  <a:srgbClr val="000000"/>
                </a:solidFill>
              </a:rPr>
              <a:t>Installing situation: B</a:t>
            </a:r>
          </a:p>
          <a:p>
            <a:pPr marL="285650" indent="-285650">
              <a:buFont typeface="Wingdings" panose="05000000000000000000" pitchFamily="2" charset="2"/>
              <a:buChar char="§"/>
              <a:defRPr/>
            </a:pPr>
            <a:r>
              <a:rPr lang="de-DE" dirty="0">
                <a:solidFill>
                  <a:srgbClr val="000000"/>
                </a:solidFill>
              </a:rPr>
              <a:t>Test criterion:  Increase of Friction Torque is being measured; if above cut-out torque, run stops</a:t>
            </a:r>
          </a:p>
          <a:p>
            <a:endParaRPr lang="de-DE" baseline="0" dirty="0"/>
          </a:p>
          <a:p>
            <a:endParaRPr lang="en-US" dirty="0"/>
          </a:p>
        </p:txBody>
      </p:sp>
      <p:sp>
        <p:nvSpPr>
          <p:cNvPr id="4" name="Foliennummernplatzhalter 3"/>
          <p:cNvSpPr>
            <a:spLocks noGrp="1"/>
          </p:cNvSpPr>
          <p:nvPr>
            <p:ph type="sldNum" sz="quarter" idx="10"/>
          </p:nvPr>
        </p:nvSpPr>
        <p:spPr/>
        <p:txBody>
          <a:bodyPr/>
          <a:lstStyle/>
          <a:p>
            <a:pPr marL="0" marR="0" lvl="0" indent="0" algn="r" defTabSz="912574" rtl="0" eaLnBrk="1" fontAlgn="base" latinLnBrk="0" hangingPunct="1">
              <a:lnSpc>
                <a:spcPct val="100000"/>
              </a:lnSpc>
              <a:spcBef>
                <a:spcPct val="0"/>
              </a:spcBef>
              <a:spcAft>
                <a:spcPct val="0"/>
              </a:spcAft>
              <a:buClrTx/>
              <a:buSzTx/>
              <a:buFontTx/>
              <a:buNone/>
              <a:tabLst/>
              <a:defRPr/>
            </a:pPr>
            <a:fld id="{DD92D932-A3A7-402A-A4EC-CD0D6393437E}" type="slidenum">
              <a:rPr kumimoji="0" lang="en-GB" sz="1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r" defTabSz="912574"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26084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814D4-BFED-4BDC-9B83-A33A659CA8DE}" type="slidenum">
              <a:rPr lang="en-GB" smtClean="0"/>
              <a:t>33</a:t>
            </a:fld>
            <a:endParaRPr lang="en-GB" dirty="0"/>
          </a:p>
        </p:txBody>
      </p:sp>
    </p:spTree>
    <p:extLst>
      <p:ext uri="{BB962C8B-B14F-4D97-AF65-F5344CB8AC3E}">
        <p14:creationId xmlns:p14="http://schemas.microsoft.com/office/powerpoint/2010/main" val="1053216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814D4-BFED-4BDC-9B83-A33A659CA8DE}" type="slidenum">
              <a:rPr lang="en-GB" smtClean="0"/>
              <a:t>34</a:t>
            </a:fld>
            <a:endParaRPr lang="en-GB" dirty="0"/>
          </a:p>
        </p:txBody>
      </p:sp>
    </p:spTree>
    <p:extLst>
      <p:ext uri="{BB962C8B-B14F-4D97-AF65-F5344CB8AC3E}">
        <p14:creationId xmlns:p14="http://schemas.microsoft.com/office/powerpoint/2010/main" val="92679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Speaker Notes</a:t>
            </a:r>
          </a:p>
          <a:p>
            <a:endParaRPr lang="en-GB" b="1" baseline="0" dirty="0">
              <a:solidFill>
                <a:srgbClr val="FF0000"/>
              </a:solidFill>
            </a:endParaRPr>
          </a:p>
          <a:p>
            <a:r>
              <a:rPr lang="en-GB" b="0" baseline="0" dirty="0">
                <a:solidFill>
                  <a:srgbClr val="FF0000"/>
                </a:solidFill>
              </a:rPr>
              <a:t>Key messages:</a:t>
            </a:r>
          </a:p>
          <a:p>
            <a:pPr marL="171450" indent="-171450">
              <a:buFont typeface="Arial" panose="020B0604020202020204" pitchFamily="34" charset="0"/>
              <a:buChar char="•"/>
            </a:pPr>
            <a:r>
              <a:rPr lang="en-GB" b="0" baseline="0" dirty="0">
                <a:solidFill>
                  <a:srgbClr val="FF0000"/>
                </a:solidFill>
              </a:rPr>
              <a:t>Show key areas where Castrol operates around the world</a:t>
            </a:r>
          </a:p>
          <a:p>
            <a:pPr marL="171450" indent="-171450">
              <a:buFont typeface="Arial" panose="020B0604020202020204" pitchFamily="34" charset="0"/>
              <a:buChar char="•"/>
            </a:pPr>
            <a:r>
              <a:rPr lang="en-GB" b="0" baseline="0" dirty="0">
                <a:solidFill>
                  <a:srgbClr val="FF0000"/>
                </a:solidFill>
              </a:rPr>
              <a:t>Demonstrate Castrol’s ability to support organisations across the globe</a:t>
            </a:r>
          </a:p>
          <a:p>
            <a:pPr marL="171450" indent="-171450">
              <a:buFont typeface="Arial" panose="020B0604020202020204" pitchFamily="34" charset="0"/>
              <a:buChar char="•"/>
            </a:pPr>
            <a:endParaRPr lang="en-GB" b="0" baseline="0" dirty="0">
              <a:solidFill>
                <a:srgbClr val="FF0000"/>
              </a:solidFill>
            </a:endParaRPr>
          </a:p>
          <a:p>
            <a:pPr marL="0" indent="0">
              <a:buFont typeface="Arial" panose="020B0604020202020204" pitchFamily="34" charset="0"/>
              <a:buNone/>
            </a:pPr>
            <a:r>
              <a:rPr lang="en-GB" b="0" baseline="0" dirty="0">
                <a:solidFill>
                  <a:srgbClr val="FF0000"/>
                </a:solidFill>
              </a:rPr>
              <a:t>Speech guidance:</a:t>
            </a:r>
          </a:p>
          <a:p>
            <a:pPr marL="171450" indent="-171450">
              <a:buFont typeface="Arial" panose="020B0604020202020204" pitchFamily="34" charset="0"/>
              <a:buChar char="•"/>
            </a:pPr>
            <a:r>
              <a:rPr lang="en-GB" b="0" baseline="0" dirty="0">
                <a:solidFill>
                  <a:srgbClr val="FF0000"/>
                </a:solidFill>
              </a:rPr>
              <a:t>Focus on where the customer is currently operating.</a:t>
            </a:r>
          </a:p>
          <a:p>
            <a:pPr marL="171450" indent="-171450">
              <a:buFont typeface="Arial" panose="020B0604020202020204" pitchFamily="34" charset="0"/>
              <a:buChar char="•"/>
            </a:pPr>
            <a:r>
              <a:rPr lang="en-GB" b="0" baseline="0" dirty="0">
                <a:solidFill>
                  <a:srgbClr val="FF0000"/>
                </a:solidFill>
              </a:rPr>
              <a:t>If you know the customer is expanding into new markets, reassure them that Castrol will be able to help them in their new markets as well.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37639-5282-46EE-A7BC-7C31054A19B9}"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2077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Growth projections based on the International Energy Agency and Global Wind Energy Council estimates: 6-15% by 2040 and 17-31% by 2050.</a:t>
            </a:r>
          </a:p>
          <a:p>
            <a:endParaRPr lang="en-GB" sz="1200" dirty="0"/>
          </a:p>
          <a:p>
            <a:r>
              <a:rPr lang="en-GB" sz="1200" dirty="0"/>
              <a:t>LCOE has two main aspects: capital cost repayments and operation &amp; maintenance costs.</a:t>
            </a:r>
            <a:endParaRPr lang="en-US" sz="1200" dirty="0"/>
          </a:p>
          <a:p>
            <a:endParaRPr lang="en-GB" dirty="0"/>
          </a:p>
          <a:p>
            <a:r>
              <a:rPr lang="en-GB" dirty="0"/>
              <a:t>24-30% cost reduction based on median expert figure, from current and projected advances in win turbine technology.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9814D4-BFED-4BDC-9B83-A33A659CA8DE}" type="slidenum">
              <a:rPr kumimoji="0" lang="en-GB" sz="1200" b="0" i="0" u="none" strike="noStrike" kern="1200" cap="none" spc="0" normalizeH="0" baseline="0" noProof="0" smtClean="0">
                <a:ln>
                  <a:noFill/>
                </a:ln>
                <a:solidFill>
                  <a:prstClr val="black"/>
                </a:solidFill>
                <a:effectLst/>
                <a:uLnTx/>
                <a:uFillTx/>
                <a:latin typeface="Arial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rial Regular" charset="0"/>
              <a:ea typeface="+mn-ea"/>
              <a:cs typeface="+mn-cs"/>
            </a:endParaRPr>
          </a:p>
        </p:txBody>
      </p:sp>
    </p:spTree>
    <p:extLst>
      <p:ext uri="{BB962C8B-B14F-4D97-AF65-F5344CB8AC3E}">
        <p14:creationId xmlns:p14="http://schemas.microsoft.com/office/powerpoint/2010/main" val="3065782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08B233-5FE7-494F-826A-C8E7FEA1AC03}" type="slidenum">
              <a:rPr kumimoji="0" lang="en-AU" sz="1200" b="0" i="0" u="none" strike="noStrike" kern="1200" cap="none" spc="0" normalizeH="0" baseline="0" noProof="0" smtClean="0">
                <a:ln>
                  <a:noFill/>
                </a:ln>
                <a:solidFill>
                  <a:prstClr val="black"/>
                </a:solidFill>
                <a:effectLst/>
                <a:uLnTx/>
                <a:uFillTx/>
                <a:latin typeface="Arial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dirty="0">
              <a:ln>
                <a:noFill/>
              </a:ln>
              <a:solidFill>
                <a:prstClr val="black"/>
              </a:solidFill>
              <a:effectLst/>
              <a:uLnTx/>
              <a:uFillTx/>
              <a:latin typeface="Arial Regular" charset="0"/>
              <a:ea typeface="+mn-ea"/>
              <a:cs typeface="+mn-cs"/>
            </a:endParaRPr>
          </a:p>
        </p:txBody>
      </p:sp>
    </p:spTree>
    <p:extLst>
      <p:ext uri="{BB962C8B-B14F-4D97-AF65-F5344CB8AC3E}">
        <p14:creationId xmlns:p14="http://schemas.microsoft.com/office/powerpoint/2010/main" val="255390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solidFill>
                  <a:srgbClr val="000000"/>
                </a:solidFill>
              </a:rPr>
              <a:t>Speaker notes:</a:t>
            </a:r>
            <a:br>
              <a:rPr lang="en-US" sz="1200" dirty="0">
                <a:solidFill>
                  <a:srgbClr val="000000"/>
                </a:solidFill>
              </a:rPr>
            </a:br>
            <a:br>
              <a:rPr lang="en-US" sz="1200" dirty="0">
                <a:solidFill>
                  <a:srgbClr val="000000"/>
                </a:solidFill>
              </a:rPr>
            </a:br>
            <a:r>
              <a:rPr lang="en-US" sz="1200" dirty="0">
                <a:solidFill>
                  <a:srgbClr val="000000"/>
                </a:solidFill>
              </a:rPr>
              <a:t>At a microscopic level, even the smoothest metal surface is covered with valleys and peaks. With a traditional lubricant, all the load is carried by a small minority</a:t>
            </a:r>
            <a:r>
              <a:rPr lang="en-US" sz="1200" baseline="0" dirty="0">
                <a:solidFill>
                  <a:srgbClr val="000000"/>
                </a:solidFill>
              </a:rPr>
              <a:t> </a:t>
            </a:r>
            <a:r>
              <a:rPr lang="en-US" sz="1200" dirty="0">
                <a:solidFill>
                  <a:srgbClr val="000000"/>
                </a:solidFill>
              </a:rPr>
              <a:t>of the surface area – increasing pressure, friction and damage. </a:t>
            </a:r>
            <a:br>
              <a:rPr lang="en-US" sz="1200" dirty="0">
                <a:solidFill>
                  <a:srgbClr val="000000"/>
                </a:solidFill>
              </a:rPr>
            </a:br>
            <a:br>
              <a:rPr lang="en-US" sz="1200" dirty="0">
                <a:solidFill>
                  <a:srgbClr val="000000"/>
                </a:solidFill>
              </a:rPr>
            </a:br>
            <a:r>
              <a:rPr lang="en-US" sz="1200" dirty="0">
                <a:solidFill>
                  <a:srgbClr val="000000"/>
                </a:solidFill>
              </a:rPr>
              <a:t>MFT (MicroFlux Trans) technology is a way of smoothing out the contact surfaces, increasing the load bearing area and reducing the coefficient of friction. The result is a dramatic reduction in wear – even in parts that have previously experienced damage and micropitting.</a:t>
            </a:r>
          </a:p>
          <a:p>
            <a:pPr>
              <a:defRPr/>
            </a:pPr>
            <a:endParaRPr lang="en-US" sz="1200" dirty="0">
              <a:solidFill>
                <a:srgbClr val="000000"/>
              </a:solidFill>
            </a:endParaRPr>
          </a:p>
          <a:p>
            <a:pPr>
              <a:defRPr/>
            </a:pPr>
            <a:endParaRPr lang="en-US" sz="1200" dirty="0">
              <a:solidFill>
                <a:srgbClr val="000000"/>
              </a:solidFill>
            </a:endParaRPr>
          </a:p>
          <a:p>
            <a:pPr>
              <a:defRPr/>
            </a:pPr>
            <a:r>
              <a:rPr lang="en-US" sz="1200" dirty="0">
                <a:solidFill>
                  <a:srgbClr val="000000"/>
                </a:solidFill>
              </a:rPr>
              <a:t>Far larger load carrying surface area 	= Reduced Pressure (thicker lube film)</a:t>
            </a:r>
          </a:p>
          <a:p>
            <a:pPr>
              <a:defRPr/>
            </a:pPr>
            <a:r>
              <a:rPr lang="en-US" sz="1200" dirty="0">
                <a:solidFill>
                  <a:srgbClr val="000000"/>
                </a:solidFill>
              </a:rPr>
              <a:t>Far less asperity collisions 		= Reduced Scuffing (adhesive wear)</a:t>
            </a:r>
          </a:p>
          <a:p>
            <a:pPr>
              <a:defRPr/>
            </a:pPr>
            <a:r>
              <a:rPr lang="en-US" sz="1200" dirty="0">
                <a:solidFill>
                  <a:srgbClr val="000000"/>
                </a:solidFill>
              </a:rPr>
              <a:t>Far less subsurface stresses 		= Reduced Pitting (fatigue wear)</a:t>
            </a:r>
            <a:endParaRPr lang="en-GB" sz="1200" dirty="0">
              <a:solidFill>
                <a:srgbClr val="000000"/>
              </a:solidFill>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9814D4-BFED-4BDC-9B83-A33A659CA8DE}" type="slidenum">
              <a:rPr kumimoji="0" lang="en-GB" sz="1200" b="0" i="0" u="none" strike="noStrike" kern="1200" cap="none" spc="0" normalizeH="0" baseline="0" noProof="0" smtClean="0">
                <a:ln>
                  <a:noFill/>
                </a:ln>
                <a:solidFill>
                  <a:prstClr val="black"/>
                </a:solidFill>
                <a:effectLst/>
                <a:uLnTx/>
                <a:uFillTx/>
                <a:latin typeface="Arial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rial Regular" charset="0"/>
              <a:ea typeface="+mn-ea"/>
              <a:cs typeface="+mn-cs"/>
            </a:endParaRPr>
          </a:p>
        </p:txBody>
      </p:sp>
    </p:spTree>
    <p:extLst>
      <p:ext uri="{BB962C8B-B14F-4D97-AF65-F5344CB8AC3E}">
        <p14:creationId xmlns:p14="http://schemas.microsoft.com/office/powerpoint/2010/main" val="319525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sng"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37639-5282-46EE-A7BC-7C31054A19B9}"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6475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814D4-BFED-4BDC-9B83-A33A659CA8DE}" type="slidenum">
              <a:rPr lang="en-GB" smtClean="0"/>
              <a:t>17</a:t>
            </a:fld>
            <a:endParaRPr lang="en-GB" dirty="0"/>
          </a:p>
        </p:txBody>
      </p:sp>
    </p:spTree>
    <p:extLst>
      <p:ext uri="{BB962C8B-B14F-4D97-AF65-F5344CB8AC3E}">
        <p14:creationId xmlns:p14="http://schemas.microsoft.com/office/powerpoint/2010/main" val="8276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a:defRPr/>
            </a:pPr>
            <a:r>
              <a:rPr lang="en-US" sz="1200" dirty="0">
                <a:solidFill>
                  <a:srgbClr val="000000"/>
                </a:solidFill>
              </a:rPr>
              <a:t>Speaker notes:</a:t>
            </a:r>
            <a:br>
              <a:rPr lang="en-US" sz="1200" dirty="0">
                <a:solidFill>
                  <a:srgbClr val="000000"/>
                </a:solidFill>
              </a:rPr>
            </a:br>
            <a:br>
              <a:rPr lang="en-US" sz="1200" dirty="0">
                <a:solidFill>
                  <a:srgbClr val="000000"/>
                </a:solidFill>
              </a:rPr>
            </a:br>
            <a:r>
              <a:rPr lang="en-US" sz="1200" dirty="0">
                <a:solidFill>
                  <a:srgbClr val="000000"/>
                </a:solidFill>
              </a:rPr>
              <a:t>At a microscopic level, even the smoothest metal surface is covered with valleys and peaks. With a traditional lubricant, all the load is carried by a small minority</a:t>
            </a:r>
            <a:r>
              <a:rPr lang="en-US" sz="1200" baseline="0" dirty="0">
                <a:solidFill>
                  <a:srgbClr val="000000"/>
                </a:solidFill>
              </a:rPr>
              <a:t> </a:t>
            </a:r>
            <a:r>
              <a:rPr lang="en-US" sz="1200" dirty="0">
                <a:solidFill>
                  <a:srgbClr val="000000"/>
                </a:solidFill>
              </a:rPr>
              <a:t>of the surface area – increasing pressure, friction and damage. </a:t>
            </a:r>
            <a:br>
              <a:rPr lang="en-US" sz="1200" dirty="0">
                <a:solidFill>
                  <a:srgbClr val="000000"/>
                </a:solidFill>
              </a:rPr>
            </a:br>
            <a:br>
              <a:rPr lang="en-US" sz="1200" dirty="0">
                <a:solidFill>
                  <a:srgbClr val="000000"/>
                </a:solidFill>
              </a:rPr>
            </a:br>
            <a:r>
              <a:rPr lang="en-US" sz="1200" dirty="0">
                <a:solidFill>
                  <a:srgbClr val="000000"/>
                </a:solidFill>
              </a:rPr>
              <a:t>MFT (MicroFlux Trans) technology is a way of smoothing out the contact surfaces, increasing the load bearing area and reducing the coefficient of friction. The result is a dramatic reduction in wear – even in parts that have previously experienced damage and micropitting.</a:t>
            </a:r>
          </a:p>
          <a:p>
            <a:pPr>
              <a:defRPr/>
            </a:pPr>
            <a:endParaRPr lang="en-US" sz="1200" dirty="0">
              <a:solidFill>
                <a:srgbClr val="000000"/>
              </a:solidFill>
            </a:endParaRPr>
          </a:p>
          <a:p>
            <a:pPr>
              <a:defRPr/>
            </a:pPr>
            <a:endParaRPr lang="en-US" sz="1200" dirty="0">
              <a:solidFill>
                <a:srgbClr val="000000"/>
              </a:solidFill>
            </a:endParaRPr>
          </a:p>
          <a:p>
            <a:pPr>
              <a:defRPr/>
            </a:pPr>
            <a:r>
              <a:rPr lang="en-US" sz="1200" dirty="0">
                <a:solidFill>
                  <a:srgbClr val="000000"/>
                </a:solidFill>
              </a:rPr>
              <a:t>Far larger load carrying surface area 	= Reduced Pressure (thicker lube film)</a:t>
            </a:r>
          </a:p>
          <a:p>
            <a:pPr>
              <a:defRPr/>
            </a:pPr>
            <a:r>
              <a:rPr lang="en-US" sz="1200" dirty="0">
                <a:solidFill>
                  <a:srgbClr val="000000"/>
                </a:solidFill>
              </a:rPr>
              <a:t>Far less asperity collisions 		= Reduced Scuffing (adhesive wear)</a:t>
            </a:r>
          </a:p>
          <a:p>
            <a:pPr>
              <a:defRPr/>
            </a:pPr>
            <a:r>
              <a:rPr lang="en-US" sz="1200" dirty="0">
                <a:solidFill>
                  <a:srgbClr val="000000"/>
                </a:solidFill>
              </a:rPr>
              <a:t>Far less subsurface stresses 		= Reduced Pitting (fatigue wear)</a:t>
            </a:r>
            <a:endParaRPr lang="en-GB" sz="1200" dirty="0">
              <a:solidFill>
                <a:srgbClr val="000000"/>
              </a:solidFill>
            </a:endParaRPr>
          </a:p>
          <a:p>
            <a:endParaRPr lang="en-GB" dirty="0"/>
          </a:p>
        </p:txBody>
      </p:sp>
      <p:sp>
        <p:nvSpPr>
          <p:cNvPr id="4" name="Slide Number Placeholder 3"/>
          <p:cNvSpPr>
            <a:spLocks noGrp="1"/>
          </p:cNvSpPr>
          <p:nvPr>
            <p:ph type="sldNum" sz="quarter" idx="10"/>
          </p:nvPr>
        </p:nvSpPr>
        <p:spPr/>
        <p:txBody>
          <a:bodyPr/>
          <a:lstStyle/>
          <a:p>
            <a:fld id="{1D9814D4-BFED-4BDC-9B83-A33A659CA8DE}"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117668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0"/>
            <a:ext cx="9144000" cy="6858000"/>
          </a:xfrm>
          <a:prstGeom prst="rect">
            <a:avLst/>
          </a:prstGeom>
        </p:spPr>
      </p:pic>
      <p:sp>
        <p:nvSpPr>
          <p:cNvPr id="7" name="Rectangle 2"/>
          <p:cNvSpPr/>
          <p:nvPr userDrawn="1"/>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636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83400"/>
          </a:xfrm>
          <a:prstGeom prst="rect">
            <a:avLst/>
          </a:prstGeom>
        </p:spPr>
      </p:pic>
      <p:sp>
        <p:nvSpPr>
          <p:cNvPr id="3" name="Rectangle 2"/>
          <p:cNvSpPr/>
          <p:nvPr userDrawn="1"/>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8871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4">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860875"/>
          </a:xfrm>
          <a:prstGeom prst="rect">
            <a:avLst/>
          </a:prstGeom>
        </p:spPr>
      </p:pic>
      <p:sp>
        <p:nvSpPr>
          <p:cNvPr id="4" name="Rectangle 2"/>
          <p:cNvSpPr/>
          <p:nvPr userDrawn="1"/>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9684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24636"/>
            <a:ext cx="9144000" cy="6895814"/>
          </a:xfrm>
          <a:prstGeom prst="rect">
            <a:avLst/>
          </a:prstGeom>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181600"/>
            <a:ext cx="9144000" cy="1692195"/>
          </a:xfrm>
          <a:prstGeom prst="rect">
            <a:avLst/>
          </a:prstGeom>
        </p:spPr>
      </p:pic>
      <p:pic>
        <p:nvPicPr>
          <p:cNvPr id="7" name="Picture 6"/>
          <p:cNvPicPr>
            <a:picLocks noChangeAspect="1"/>
          </p:cNvPicPr>
          <p:nvPr userDrawn="1"/>
        </p:nvPicPr>
        <p:blipFill rotWithShape="1">
          <a:blip r:embed="rId4">
            <a:extLst>
              <a:ext uri="{28A0092B-C50C-407E-A947-70E740481C1C}">
                <a14:useLocalDpi xmlns:a14="http://schemas.microsoft.com/office/drawing/2010/main"/>
              </a:ext>
            </a:extLst>
          </a:blip>
          <a:srcRect r="25858"/>
          <a:stretch/>
        </p:blipFill>
        <p:spPr>
          <a:xfrm>
            <a:off x="2895600" y="6028610"/>
            <a:ext cx="3496562" cy="29337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427200" y="5988670"/>
            <a:ext cx="2412000" cy="364439"/>
          </a:xfrm>
          <a:prstGeom prst="rect">
            <a:avLst/>
          </a:prstGeom>
        </p:spPr>
      </p:pic>
    </p:spTree>
    <p:extLst>
      <p:ext uri="{BB962C8B-B14F-4D97-AF65-F5344CB8AC3E}">
        <p14:creationId xmlns:p14="http://schemas.microsoft.com/office/powerpoint/2010/main" val="915173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2286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24800" y="6400800"/>
            <a:ext cx="946150" cy="241507"/>
          </a:xfrm>
          <a:prstGeom prst="rect">
            <a:avLst/>
          </a:prstGeom>
        </p:spPr>
      </p:pic>
    </p:spTree>
    <p:extLst>
      <p:ext uri="{BB962C8B-B14F-4D97-AF65-F5344CB8AC3E}">
        <p14:creationId xmlns:p14="http://schemas.microsoft.com/office/powerpoint/2010/main" val="764034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171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2"/>
          <p:cNvSpPr/>
          <p:nvPr userDrawn="1"/>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Rectangle 2"/>
          <p:cNvSpPr/>
          <p:nvPr userDrawn="1"/>
        </p:nvSpPr>
        <p:spPr>
          <a:xfrm>
            <a:off x="341896" y="102802"/>
            <a:ext cx="1087477" cy="441018"/>
          </a:xfrm>
          <a:prstGeom prst="rect">
            <a:avLst/>
          </a:prstGeom>
        </p:spPr>
        <p:txBody>
          <a:bodyPr wrap="none">
            <a:spAutoFit/>
          </a:bodyPr>
          <a:lstStyle/>
          <a:p>
            <a:pPr marL="12700" marR="5080" lvl="1" indent="0" algn="l" defTabSz="457200" rtl="0" eaLnBrk="1" fontAlgn="auto" latinLnBrk="0" hangingPunct="1">
              <a:lnSpc>
                <a:spcPct val="102600"/>
              </a:lnSpc>
              <a:spcBef>
                <a:spcPts val="0"/>
              </a:spcBef>
              <a:spcAft>
                <a:spcPts val="0"/>
              </a:spcAft>
              <a:buClrTx/>
              <a:buSzTx/>
              <a:buFontTx/>
              <a:buNone/>
              <a:tabLst/>
              <a:defRPr/>
            </a:pPr>
            <a:r>
              <a:rPr lang="en-US" sz="1100" b="1" dirty="0">
                <a:solidFill>
                  <a:schemeClr val="bg2"/>
                </a:solidFill>
                <a:latin typeface="Arial Narrow" charset="0"/>
                <a:ea typeface="Arial Narrow" charset="0"/>
                <a:cs typeface="Arial Narrow" charset="0"/>
              </a:rPr>
              <a:t>THE SITUATION</a:t>
            </a:r>
            <a:endParaRPr lang="en-US" sz="1100" b="0" dirty="0">
              <a:solidFill>
                <a:schemeClr val="bg2"/>
              </a:solidFill>
              <a:latin typeface="Arial Narrow" charset="0"/>
              <a:ea typeface="Arial Narrow" charset="0"/>
              <a:cs typeface="Arial Narrow" charset="0"/>
            </a:endParaRPr>
          </a:p>
          <a:p>
            <a:pPr marL="12700" marR="5080" lvl="1" indent="0" algn="l" defTabSz="457200" rtl="0" eaLnBrk="1" fontAlgn="auto" latinLnBrk="0" hangingPunct="1">
              <a:lnSpc>
                <a:spcPct val="102600"/>
              </a:lnSpc>
              <a:spcBef>
                <a:spcPts val="0"/>
              </a:spcBef>
              <a:spcAft>
                <a:spcPts val="0"/>
              </a:spcAft>
              <a:buClrTx/>
              <a:buSzTx/>
              <a:buFontTx/>
              <a:buNone/>
              <a:tabLst/>
              <a:defRPr/>
            </a:pPr>
            <a:r>
              <a:rPr lang="en-US" sz="1100" b="1" dirty="0">
                <a:solidFill>
                  <a:schemeClr val="bg1"/>
                </a:solidFill>
                <a:latin typeface="Arial Narrow" charset="0"/>
                <a:ea typeface="Arial Narrow" charset="0"/>
                <a:cs typeface="Arial Narrow" charset="0"/>
              </a:rPr>
              <a:t> </a:t>
            </a:r>
            <a:endParaRPr lang="en-US" sz="1100" dirty="0">
              <a:solidFill>
                <a:schemeClr val="bg1"/>
              </a:solidFill>
              <a:latin typeface="Arial" charset="0"/>
              <a:ea typeface="Arial" charset="0"/>
              <a:cs typeface="Arial" charset="0"/>
            </a:endParaRPr>
          </a:p>
        </p:txBody>
      </p:sp>
      <p:sp>
        <p:nvSpPr>
          <p:cNvPr id="7" name="Title 6"/>
          <p:cNvSpPr>
            <a:spLocks noGrp="1"/>
          </p:cNvSpPr>
          <p:nvPr>
            <p:ph type="title"/>
          </p:nvPr>
        </p:nvSpPr>
        <p:spPr/>
        <p:txBody>
          <a:bodyPr/>
          <a:lstStyle/>
          <a:p>
            <a:r>
              <a:rPr lang="en-US" dirty="0"/>
              <a:t>Click to edit Master title style</a:t>
            </a:r>
            <a:endParaRPr lang="en-GB" dirty="0"/>
          </a:p>
        </p:txBody>
      </p:sp>
      <p:sp>
        <p:nvSpPr>
          <p:cNvPr id="8" name="bk object 16"/>
          <p:cNvSpPr/>
          <p:nvPr userDrawn="1"/>
        </p:nvSpPr>
        <p:spPr>
          <a:xfrm flipV="1">
            <a:off x="469462" y="1415621"/>
            <a:ext cx="8122590" cy="180000"/>
          </a:xfrm>
          <a:custGeom>
            <a:avLst/>
            <a:gdLst/>
            <a:ahLst/>
            <a:cxnLst/>
            <a:rect l="l" t="t" r="r" b="b"/>
            <a:pathLst>
              <a:path w="8424545">
                <a:moveTo>
                  <a:pt x="0" y="0"/>
                </a:moveTo>
                <a:lnTo>
                  <a:pt x="8423998" y="0"/>
                </a:lnTo>
              </a:path>
            </a:pathLst>
          </a:custGeom>
          <a:ln w="9525">
            <a:solidFill>
              <a:schemeClr val="tx1"/>
            </a:solidFill>
          </a:ln>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3357397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trol Unique Solution">
    <p:spTree>
      <p:nvGrpSpPr>
        <p:cNvPr id="1" name=""/>
        <p:cNvGrpSpPr/>
        <p:nvPr/>
      </p:nvGrpSpPr>
      <p:grpSpPr>
        <a:xfrm>
          <a:off x="0" y="0"/>
          <a:ext cx="0" cy="0"/>
          <a:chOff x="0" y="0"/>
          <a:chExt cx="0" cy="0"/>
        </a:xfrm>
      </p:grpSpPr>
      <p:sp>
        <p:nvSpPr>
          <p:cNvPr id="5" name="Rectangle 2"/>
          <p:cNvSpPr/>
          <p:nvPr userDrawn="1"/>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3" name="Rectangle 2"/>
          <p:cNvSpPr/>
          <p:nvPr userDrawn="1"/>
        </p:nvSpPr>
        <p:spPr>
          <a:xfrm>
            <a:off x="341896" y="102802"/>
            <a:ext cx="2325104" cy="266676"/>
          </a:xfrm>
          <a:prstGeom prst="rect">
            <a:avLst/>
          </a:prstGeom>
        </p:spPr>
        <p:txBody>
          <a:bodyPr wrap="square">
            <a:spAutoFit/>
          </a:bodyPr>
          <a:lstStyle/>
          <a:p>
            <a:pPr marL="12700" marR="5080" indent="0" algn="l" defTabSz="457200" rtl="0" eaLnBrk="1" fontAlgn="auto" latinLnBrk="0" hangingPunct="1">
              <a:lnSpc>
                <a:spcPct val="102600"/>
              </a:lnSpc>
              <a:spcBef>
                <a:spcPts val="0"/>
              </a:spcBef>
              <a:spcAft>
                <a:spcPts val="0"/>
              </a:spcAft>
              <a:buClrTx/>
              <a:buSzTx/>
              <a:buFontTx/>
              <a:buNone/>
              <a:tabLst/>
              <a:defRPr/>
            </a:pPr>
            <a:r>
              <a:rPr lang="en-US" sz="1100" b="1" dirty="0">
                <a:solidFill>
                  <a:schemeClr val="bg2"/>
                </a:solidFill>
                <a:latin typeface="Arial Narrow" charset="0"/>
                <a:ea typeface="Arial Narrow" charset="0"/>
                <a:cs typeface="Arial Narrow" charset="0"/>
              </a:rPr>
              <a:t>CASTROL’S UNIQUE SOLUTION</a:t>
            </a:r>
            <a:endParaRPr lang="en-US" sz="1100" b="0" dirty="0">
              <a:solidFill>
                <a:schemeClr val="bg2"/>
              </a:solidFill>
              <a:latin typeface="Arial" charset="0"/>
              <a:ea typeface="Arial" charset="0"/>
              <a:cs typeface="Arial" charset="0"/>
            </a:endParaRPr>
          </a:p>
        </p:txBody>
      </p:sp>
      <p:sp>
        <p:nvSpPr>
          <p:cNvPr id="4" name="Title 3"/>
          <p:cNvSpPr>
            <a:spLocks noGrp="1"/>
          </p:cNvSpPr>
          <p:nvPr>
            <p:ph type="title"/>
          </p:nvPr>
        </p:nvSpPr>
        <p:spPr/>
        <p:txBody>
          <a:bodyPr/>
          <a:lstStyle/>
          <a:p>
            <a:r>
              <a:rPr lang="en-US"/>
              <a:t>Click to edit Master title style</a:t>
            </a:r>
            <a:endParaRPr lang="en-GB"/>
          </a:p>
        </p:txBody>
      </p:sp>
      <p:sp>
        <p:nvSpPr>
          <p:cNvPr id="8" name="bk object 16"/>
          <p:cNvSpPr/>
          <p:nvPr userDrawn="1"/>
        </p:nvSpPr>
        <p:spPr>
          <a:xfrm flipV="1">
            <a:off x="469462" y="1415621"/>
            <a:ext cx="8122590" cy="180000"/>
          </a:xfrm>
          <a:custGeom>
            <a:avLst/>
            <a:gdLst/>
            <a:ahLst/>
            <a:cxnLst/>
            <a:rect l="l" t="t" r="r" b="b"/>
            <a:pathLst>
              <a:path w="8424545">
                <a:moveTo>
                  <a:pt x="0" y="0"/>
                </a:moveTo>
                <a:lnTo>
                  <a:pt x="8423998" y="0"/>
                </a:lnTo>
              </a:path>
            </a:pathLst>
          </a:custGeom>
          <a:ln w="9525">
            <a:solidFill>
              <a:schemeClr val="tx1"/>
            </a:solidFill>
          </a:ln>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580447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486" name="Rectangle 2"/>
          <p:cNvSpPr/>
          <p:nvPr userDrawn="1"/>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9" b="0" i="0" dirty="0">
              <a:latin typeface="Arial Regular" charset="0"/>
            </a:endParaRPr>
          </a:p>
        </p:txBody>
      </p:sp>
      <p:sp>
        <p:nvSpPr>
          <p:cNvPr id="13" name="Holder 6"/>
          <p:cNvSpPr>
            <a:spLocks noGrp="1"/>
          </p:cNvSpPr>
          <p:nvPr>
            <p:ph type="sldNum" sz="quarter" idx="7"/>
          </p:nvPr>
        </p:nvSpPr>
        <p:spPr>
          <a:xfrm>
            <a:off x="341896" y="6519197"/>
            <a:ext cx="198800" cy="119585"/>
          </a:xfrm>
          <a:prstGeom prst="rect">
            <a:avLst/>
          </a:prstGeom>
        </p:spPr>
        <p:txBody>
          <a:bodyPr wrap="square" lIns="0" tIns="0" rIns="0" bIns="0">
            <a:spAutoFit/>
          </a:bodyPr>
          <a:lstStyle>
            <a:lvl1pPr>
              <a:defRPr sz="777" b="0" i="0">
                <a:solidFill>
                  <a:schemeClr val="bg1"/>
                </a:solidFill>
                <a:latin typeface="Arial Narrow" charset="0"/>
                <a:ea typeface="Arial Narrow" charset="0"/>
                <a:cs typeface="Arial Narrow" charset="0"/>
              </a:defRPr>
            </a:lvl1pPr>
          </a:lstStyle>
          <a:p>
            <a:pPr marL="24654">
              <a:spcBef>
                <a:spcPts val="102"/>
              </a:spcBef>
            </a:pPr>
            <a:fld id="{81D60167-4931-47E6-BA6A-407CBD079E47}" type="slidenum">
              <a:rPr lang="uk-UA" smtClean="0"/>
              <a:pPr marL="24654">
                <a:spcBef>
                  <a:spcPts val="102"/>
                </a:spcBef>
              </a:pPr>
              <a:t>‹#›</a:t>
            </a:fld>
            <a:endParaRPr lang="uk-UA" dirty="0"/>
          </a:p>
        </p:txBody>
      </p:sp>
      <p:sp>
        <p:nvSpPr>
          <p:cNvPr id="7" name="Rectangle 6"/>
          <p:cNvSpPr/>
          <p:nvPr userDrawn="1"/>
        </p:nvSpPr>
        <p:spPr>
          <a:xfrm>
            <a:off x="341897" y="102803"/>
            <a:ext cx="1902765" cy="430887"/>
          </a:xfrm>
          <a:prstGeom prst="rect">
            <a:avLst/>
          </a:prstGeom>
        </p:spPr>
        <p:txBody>
          <a:bodyPr wrap="none">
            <a:spAutoFit/>
          </a:bodyPr>
          <a:lstStyle/>
          <a:p>
            <a:pPr marL="12327" marR="4931" lvl="1" indent="0" algn="l" defTabSz="443777" rtl="0" eaLnBrk="1" fontAlgn="auto" latinLnBrk="0" hangingPunct="1">
              <a:lnSpc>
                <a:spcPct val="102600"/>
              </a:lnSpc>
              <a:spcBef>
                <a:spcPts val="0"/>
              </a:spcBef>
              <a:spcAft>
                <a:spcPts val="0"/>
              </a:spcAft>
              <a:buClrTx/>
              <a:buSzTx/>
              <a:buFontTx/>
              <a:buNone/>
              <a:tabLst/>
              <a:defRPr/>
            </a:pPr>
            <a:r>
              <a:rPr lang="en-US" sz="1068" b="1" dirty="0">
                <a:solidFill>
                  <a:schemeClr val="bg2"/>
                </a:solidFill>
                <a:latin typeface="Arial Narrow" charset="0"/>
                <a:ea typeface="Arial Narrow" charset="0"/>
                <a:cs typeface="Arial Narrow" charset="0"/>
              </a:rPr>
              <a:t>WHO WE ARE – </a:t>
            </a:r>
            <a:r>
              <a:rPr lang="en-US" sz="1068" b="0" dirty="0">
                <a:solidFill>
                  <a:schemeClr val="bg2"/>
                </a:solidFill>
                <a:latin typeface="Arial Narrow" charset="0"/>
                <a:ea typeface="Arial Narrow" charset="0"/>
                <a:cs typeface="Arial Narrow" charset="0"/>
              </a:rPr>
              <a:t>CASTROL &amp; BP</a:t>
            </a:r>
          </a:p>
          <a:p>
            <a:pPr marL="12327" marR="4931" lvl="1" indent="0" algn="l" defTabSz="443777" rtl="0" eaLnBrk="1" fontAlgn="auto" latinLnBrk="0" hangingPunct="1">
              <a:lnSpc>
                <a:spcPct val="102600"/>
              </a:lnSpc>
              <a:spcBef>
                <a:spcPts val="0"/>
              </a:spcBef>
              <a:spcAft>
                <a:spcPts val="0"/>
              </a:spcAft>
              <a:buClrTx/>
              <a:buSzTx/>
              <a:buFontTx/>
              <a:buNone/>
              <a:tabLst/>
              <a:defRPr/>
            </a:pPr>
            <a:r>
              <a:rPr lang="en-US" sz="1068" b="1" dirty="0">
                <a:solidFill>
                  <a:schemeClr val="bg1"/>
                </a:solidFill>
                <a:latin typeface="Arial Narrow" charset="0"/>
                <a:ea typeface="Arial Narrow" charset="0"/>
                <a:cs typeface="Arial Narrow" charset="0"/>
              </a:rPr>
              <a:t> </a:t>
            </a:r>
            <a:endParaRPr lang="en-US" sz="1068" dirty="0">
              <a:solidFill>
                <a:schemeClr val="bg1"/>
              </a:solidFill>
              <a:latin typeface="Arial" charset="0"/>
              <a:ea typeface="Arial" charset="0"/>
              <a:cs typeface="Arial" charset="0"/>
            </a:endParaRPr>
          </a:p>
        </p:txBody>
      </p:sp>
      <p:sp>
        <p:nvSpPr>
          <p:cNvPr id="3" name="Title 2"/>
          <p:cNvSpPr>
            <a:spLocks noGrp="1"/>
          </p:cNvSpPr>
          <p:nvPr>
            <p:ph type="title"/>
          </p:nvPr>
        </p:nvSpPr>
        <p:spPr/>
        <p:txBody>
          <a:bodyPr/>
          <a:lstStyle/>
          <a:p>
            <a:r>
              <a:rPr lang="en-US"/>
              <a:t>Click to edit Master title style</a:t>
            </a:r>
            <a:endParaRPr lang="en-GB"/>
          </a:p>
        </p:txBody>
      </p:sp>
      <p:sp>
        <p:nvSpPr>
          <p:cNvPr id="11" name="bk object 16"/>
          <p:cNvSpPr/>
          <p:nvPr userDrawn="1"/>
        </p:nvSpPr>
        <p:spPr>
          <a:xfrm flipV="1">
            <a:off x="469462" y="1415621"/>
            <a:ext cx="8122590" cy="180000"/>
          </a:xfrm>
          <a:custGeom>
            <a:avLst/>
            <a:gdLst/>
            <a:ahLst/>
            <a:cxnLst/>
            <a:rect l="l" t="t" r="r" b="b"/>
            <a:pathLst>
              <a:path w="8424545">
                <a:moveTo>
                  <a:pt x="0" y="0"/>
                </a:moveTo>
                <a:lnTo>
                  <a:pt x="8423998" y="0"/>
                </a:lnTo>
              </a:path>
            </a:pathLst>
          </a:custGeom>
          <a:ln w="9525">
            <a:solidFill>
              <a:schemeClr val="tx1"/>
            </a:solidFill>
          </a:ln>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2738454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b test results">
    <p:spTree>
      <p:nvGrpSpPr>
        <p:cNvPr id="1" name=""/>
        <p:cNvGrpSpPr/>
        <p:nvPr/>
      </p:nvGrpSpPr>
      <p:grpSpPr>
        <a:xfrm>
          <a:off x="0" y="0"/>
          <a:ext cx="0" cy="0"/>
          <a:chOff x="0" y="0"/>
          <a:chExt cx="0" cy="0"/>
        </a:xfrm>
      </p:grpSpPr>
      <p:sp>
        <p:nvSpPr>
          <p:cNvPr id="13" name="Holder 6"/>
          <p:cNvSpPr>
            <a:spLocks noGrp="1"/>
          </p:cNvSpPr>
          <p:nvPr>
            <p:ph type="sldNum" sz="quarter" idx="7"/>
          </p:nvPr>
        </p:nvSpPr>
        <p:spPr>
          <a:xfrm>
            <a:off x="341896" y="6519197"/>
            <a:ext cx="198800" cy="123111"/>
          </a:xfrm>
          <a:prstGeom prst="rect">
            <a:avLst/>
          </a:prstGeom>
        </p:spPr>
        <p:txBody>
          <a:bodyPr wrap="square" lIns="0" tIns="0" rIns="0" bIns="0">
            <a:spAutoFit/>
          </a:bodyPr>
          <a:lstStyle>
            <a:lvl1pPr>
              <a:defRPr sz="800" b="0" i="0">
                <a:solidFill>
                  <a:schemeClr val="bg1"/>
                </a:solidFill>
                <a:latin typeface="Arial Narrow" charset="0"/>
                <a:ea typeface="Arial Narrow" charset="0"/>
                <a:cs typeface="Arial Narrow" charset="0"/>
              </a:defRPr>
            </a:lvl1pPr>
          </a:lstStyle>
          <a:p>
            <a:pPr marL="25400">
              <a:spcBef>
                <a:spcPts val="105"/>
              </a:spcBef>
            </a:pPr>
            <a:fld id="{81D60167-4931-47E6-BA6A-407CBD079E47}" type="slidenum">
              <a:rPr lang="uk-UA" smtClean="0"/>
              <a:pPr marL="25400">
                <a:spcBef>
                  <a:spcPts val="105"/>
                </a:spcBef>
              </a:pPr>
              <a:t>‹#›</a:t>
            </a:fld>
            <a:endParaRPr lang="uk-UA" dirty="0"/>
          </a:p>
        </p:txBody>
      </p:sp>
      <p:sp>
        <p:nvSpPr>
          <p:cNvPr id="9" name="Rectangle 2"/>
          <p:cNvSpPr/>
          <p:nvPr userDrawn="1"/>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11" name="Rectangle 10"/>
          <p:cNvSpPr/>
          <p:nvPr userDrawn="1"/>
        </p:nvSpPr>
        <p:spPr>
          <a:xfrm>
            <a:off x="341896" y="102802"/>
            <a:ext cx="1337546" cy="255070"/>
          </a:xfrm>
          <a:prstGeom prst="rect">
            <a:avLst/>
          </a:prstGeom>
        </p:spPr>
        <p:txBody>
          <a:bodyPr wrap="none">
            <a:spAutoFit/>
          </a:bodyPr>
          <a:lstStyle/>
          <a:p>
            <a:pPr marL="12700" marR="5080" indent="0" algn="l" defTabSz="457200" rtl="0" eaLnBrk="1" fontAlgn="auto" latinLnBrk="0" hangingPunct="1">
              <a:lnSpc>
                <a:spcPct val="102600"/>
              </a:lnSpc>
              <a:spcBef>
                <a:spcPts val="0"/>
              </a:spcBef>
              <a:spcAft>
                <a:spcPts val="0"/>
              </a:spcAft>
              <a:buClrTx/>
              <a:buSzTx/>
              <a:buFontTx/>
              <a:buNone/>
              <a:tabLst/>
              <a:defRPr/>
            </a:pPr>
            <a:r>
              <a:rPr lang="en-US" sz="1100" b="1" dirty="0">
                <a:solidFill>
                  <a:schemeClr val="bg2"/>
                </a:solidFill>
                <a:latin typeface="Arial Narrow" charset="0"/>
                <a:ea typeface="Arial Narrow" charset="0"/>
                <a:cs typeface="Arial Narrow" charset="0"/>
              </a:rPr>
              <a:t>LAB TEST RESULTS</a:t>
            </a:r>
            <a:endParaRPr lang="en-US" sz="1100" b="0" dirty="0">
              <a:solidFill>
                <a:schemeClr val="bg2"/>
              </a:solidFill>
              <a:latin typeface="Arial" charset="0"/>
              <a:ea typeface="Arial" charset="0"/>
              <a:cs typeface="Arial" charset="0"/>
            </a:endParaRPr>
          </a:p>
        </p:txBody>
      </p:sp>
      <p:sp>
        <p:nvSpPr>
          <p:cNvPr id="7" name="bk object 16"/>
          <p:cNvSpPr/>
          <p:nvPr userDrawn="1"/>
        </p:nvSpPr>
        <p:spPr>
          <a:xfrm flipV="1">
            <a:off x="469462" y="1415621"/>
            <a:ext cx="8122590" cy="180000"/>
          </a:xfrm>
          <a:custGeom>
            <a:avLst/>
            <a:gdLst/>
            <a:ahLst/>
            <a:cxnLst/>
            <a:rect l="l" t="t" r="r" b="b"/>
            <a:pathLst>
              <a:path w="8424545">
                <a:moveTo>
                  <a:pt x="0" y="0"/>
                </a:moveTo>
                <a:lnTo>
                  <a:pt x="8423998" y="0"/>
                </a:lnTo>
              </a:path>
            </a:pathLst>
          </a:custGeom>
          <a:ln w="9525">
            <a:solidFill>
              <a:schemeClr val="tx1"/>
            </a:solidFill>
          </a:ln>
        </p:spPr>
        <p:txBody>
          <a:bodyPr wrap="square" lIns="0" tIns="0" rIns="0" bIns="0" rtlCol="0"/>
          <a:lstStyle/>
          <a:p>
            <a:endParaRPr b="0" i="0" dirty="0">
              <a:latin typeface="Arial" charset="0"/>
            </a:endParaRPr>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8755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2"/>
          <p:cNvSpPr/>
          <p:nvPr userDrawn="1"/>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Rectangle 2"/>
          <p:cNvSpPr/>
          <p:nvPr userDrawn="1"/>
        </p:nvSpPr>
        <p:spPr>
          <a:xfrm>
            <a:off x="341896" y="102802"/>
            <a:ext cx="1087477" cy="441018"/>
          </a:xfrm>
          <a:prstGeom prst="rect">
            <a:avLst/>
          </a:prstGeom>
        </p:spPr>
        <p:txBody>
          <a:bodyPr wrap="none">
            <a:spAutoFit/>
          </a:bodyPr>
          <a:lstStyle/>
          <a:p>
            <a:pPr marL="12700" marR="5080" lvl="1" indent="0" algn="l" defTabSz="457200" rtl="0" eaLnBrk="1" fontAlgn="auto" latinLnBrk="0" hangingPunct="1">
              <a:lnSpc>
                <a:spcPct val="102600"/>
              </a:lnSpc>
              <a:spcBef>
                <a:spcPts val="0"/>
              </a:spcBef>
              <a:spcAft>
                <a:spcPts val="0"/>
              </a:spcAft>
              <a:buClrTx/>
              <a:buSzTx/>
              <a:buFontTx/>
              <a:buNone/>
              <a:tabLst/>
              <a:defRPr/>
            </a:pPr>
            <a:r>
              <a:rPr lang="en-US" sz="1100" b="1" dirty="0">
                <a:solidFill>
                  <a:schemeClr val="bg2"/>
                </a:solidFill>
                <a:latin typeface="Arial Narrow" charset="0"/>
                <a:ea typeface="Arial Narrow" charset="0"/>
                <a:cs typeface="Arial Narrow" charset="0"/>
              </a:rPr>
              <a:t>THE SITUATION</a:t>
            </a:r>
            <a:endParaRPr lang="en-US" sz="1100" b="0" dirty="0">
              <a:solidFill>
                <a:schemeClr val="bg2"/>
              </a:solidFill>
              <a:latin typeface="Arial Narrow" charset="0"/>
              <a:ea typeface="Arial Narrow" charset="0"/>
              <a:cs typeface="Arial Narrow" charset="0"/>
            </a:endParaRPr>
          </a:p>
          <a:p>
            <a:pPr marL="12700" marR="5080" lvl="1" indent="0" algn="l" defTabSz="457200" rtl="0" eaLnBrk="1" fontAlgn="auto" latinLnBrk="0" hangingPunct="1">
              <a:lnSpc>
                <a:spcPct val="102600"/>
              </a:lnSpc>
              <a:spcBef>
                <a:spcPts val="0"/>
              </a:spcBef>
              <a:spcAft>
                <a:spcPts val="0"/>
              </a:spcAft>
              <a:buClrTx/>
              <a:buSzTx/>
              <a:buFontTx/>
              <a:buNone/>
              <a:tabLst/>
              <a:defRPr/>
            </a:pPr>
            <a:r>
              <a:rPr lang="en-US" sz="1100" b="1" dirty="0">
                <a:solidFill>
                  <a:schemeClr val="bg1"/>
                </a:solidFill>
                <a:latin typeface="Arial Narrow" charset="0"/>
                <a:ea typeface="Arial Narrow" charset="0"/>
                <a:cs typeface="Arial Narrow" charset="0"/>
              </a:rPr>
              <a:t> </a:t>
            </a:r>
            <a:endParaRPr lang="en-US" sz="1100" dirty="0">
              <a:solidFill>
                <a:schemeClr val="bg1"/>
              </a:solidFill>
              <a:latin typeface="Arial" charset="0"/>
              <a:ea typeface="Arial" charset="0"/>
              <a:cs typeface="Arial" charset="0"/>
            </a:endParaRPr>
          </a:p>
        </p:txBody>
      </p:sp>
      <p:sp>
        <p:nvSpPr>
          <p:cNvPr id="6" name="Title 5"/>
          <p:cNvSpPr>
            <a:spLocks noGrp="1"/>
          </p:cNvSpPr>
          <p:nvPr>
            <p:ph type="title"/>
          </p:nvPr>
        </p:nvSpPr>
        <p:spPr/>
        <p:txBody>
          <a:bodyPr>
            <a:noAutofit/>
          </a:bodyPr>
          <a:lstStyle/>
          <a:p>
            <a:r>
              <a:rPr lang="en-US" dirty="0"/>
              <a:t>Click to edit Master title style</a:t>
            </a:r>
          </a:p>
        </p:txBody>
      </p:sp>
      <p:sp>
        <p:nvSpPr>
          <p:cNvPr id="5" name="bk object 16"/>
          <p:cNvSpPr/>
          <p:nvPr userDrawn="1"/>
        </p:nvSpPr>
        <p:spPr>
          <a:xfrm flipV="1">
            <a:off x="469462" y="1415621"/>
            <a:ext cx="8122590" cy="180000"/>
          </a:xfrm>
          <a:custGeom>
            <a:avLst/>
            <a:gdLst/>
            <a:ahLst/>
            <a:cxnLst/>
            <a:rect l="l" t="t" r="r" b="b"/>
            <a:pathLst>
              <a:path w="8424545">
                <a:moveTo>
                  <a:pt x="0" y="0"/>
                </a:moveTo>
                <a:lnTo>
                  <a:pt x="8423998" y="0"/>
                </a:lnTo>
              </a:path>
            </a:pathLst>
          </a:custGeom>
          <a:ln w="9525">
            <a:solidFill>
              <a:schemeClr val="tx1"/>
            </a:solidFill>
          </a:ln>
        </p:spPr>
        <p:txBody>
          <a:bodyPr wrap="square" lIns="0" tIns="0" rIns="0" bIns="0" rtlCol="0"/>
          <a:lstStyle/>
          <a:p>
            <a:endParaRPr b="0" i="0" dirty="0">
              <a:latin typeface="Arial"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Rectangle 2"/>
          <p:cNvSpPr/>
          <p:nvPr userDrawn="1"/>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rgbClr val="6A8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555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trol Unique Solution, OSF">
    <p:bg>
      <p:bgPr>
        <a:solidFill>
          <a:schemeClr val="bg2"/>
        </a:solidFill>
        <a:effectLst/>
      </p:bgPr>
    </p:bg>
    <p:spTree>
      <p:nvGrpSpPr>
        <p:cNvPr id="1" name=""/>
        <p:cNvGrpSpPr/>
        <p:nvPr/>
      </p:nvGrpSpPr>
      <p:grpSpPr>
        <a:xfrm>
          <a:off x="0" y="0"/>
          <a:ext cx="0" cy="0"/>
          <a:chOff x="0" y="0"/>
          <a:chExt cx="0" cy="0"/>
        </a:xfrm>
      </p:grpSpPr>
      <p:sp>
        <p:nvSpPr>
          <p:cNvPr id="5" name="Rectangle 2"/>
          <p:cNvSpPr/>
          <p:nvPr userDrawn="1"/>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3" name="Rectangle 2"/>
          <p:cNvSpPr/>
          <p:nvPr userDrawn="1"/>
        </p:nvSpPr>
        <p:spPr>
          <a:xfrm>
            <a:off x="341896" y="102802"/>
            <a:ext cx="2325104" cy="255070"/>
          </a:xfrm>
          <a:prstGeom prst="rect">
            <a:avLst/>
          </a:prstGeom>
        </p:spPr>
        <p:txBody>
          <a:bodyPr wrap="square">
            <a:spAutoFit/>
          </a:bodyPr>
          <a:lstStyle/>
          <a:p>
            <a:pPr marL="12700" marR="5080" indent="0" algn="l" defTabSz="457200" rtl="0" eaLnBrk="1" fontAlgn="auto" latinLnBrk="0" hangingPunct="1">
              <a:lnSpc>
                <a:spcPct val="102600"/>
              </a:lnSpc>
              <a:spcBef>
                <a:spcPts val="0"/>
              </a:spcBef>
              <a:spcAft>
                <a:spcPts val="0"/>
              </a:spcAft>
              <a:buClrTx/>
              <a:buSzTx/>
              <a:buFontTx/>
              <a:buNone/>
              <a:tabLst/>
              <a:defRPr/>
            </a:pPr>
            <a:r>
              <a:rPr lang="en-US" sz="1100" b="1" dirty="0">
                <a:solidFill>
                  <a:schemeClr val="bg2"/>
                </a:solidFill>
                <a:latin typeface="Arial Narrow" charset="0"/>
                <a:ea typeface="Arial Narrow" charset="0"/>
                <a:cs typeface="Arial Narrow" charset="0"/>
              </a:rPr>
              <a:t>CASTROL UNIQUE SOLUTION</a:t>
            </a:r>
            <a:endParaRPr lang="en-US" sz="1100" b="0" dirty="0">
              <a:solidFill>
                <a:schemeClr val="bg2"/>
              </a:solidFill>
              <a:latin typeface="Arial" charset="0"/>
              <a:ea typeface="Arial" charset="0"/>
              <a:cs typeface="Arial" charset="0"/>
            </a:endParaRPr>
          </a:p>
        </p:txBody>
      </p:sp>
      <p:sp>
        <p:nvSpPr>
          <p:cNvPr id="2" name="Title 1"/>
          <p:cNvSpPr>
            <a:spLocks noGrp="1"/>
          </p:cNvSpPr>
          <p:nvPr>
            <p:ph type="title"/>
          </p:nvPr>
        </p:nvSpPr>
        <p:spPr/>
        <p:txBody>
          <a:bodyPr>
            <a:noAutofit/>
          </a:bodyPr>
          <a:lstStyle/>
          <a:p>
            <a:r>
              <a:rPr lang="en-US" dirty="0"/>
              <a:t>Click to edit Master title style</a:t>
            </a:r>
          </a:p>
        </p:txBody>
      </p:sp>
      <p:sp>
        <p:nvSpPr>
          <p:cNvPr id="6" name="bk object 16"/>
          <p:cNvSpPr/>
          <p:nvPr userDrawn="1"/>
        </p:nvSpPr>
        <p:spPr>
          <a:xfrm flipV="1">
            <a:off x="469462" y="1415621"/>
            <a:ext cx="8122590" cy="180000"/>
          </a:xfrm>
          <a:custGeom>
            <a:avLst/>
            <a:gdLst/>
            <a:ahLst/>
            <a:cxnLst/>
            <a:rect l="l" t="t" r="r" b="b"/>
            <a:pathLst>
              <a:path w="8424545">
                <a:moveTo>
                  <a:pt x="0" y="0"/>
                </a:moveTo>
                <a:lnTo>
                  <a:pt x="8423998" y="0"/>
                </a:lnTo>
              </a:path>
            </a:pathLst>
          </a:custGeom>
          <a:ln w="9525">
            <a:solidFill>
              <a:schemeClr val="tx1"/>
            </a:solidFill>
          </a:ln>
        </p:spPr>
        <p:txBody>
          <a:bodyPr wrap="square" lIns="0" tIns="0" rIns="0" bIns="0" rtlCol="0"/>
          <a:lstStyle/>
          <a:p>
            <a:endParaRPr b="0" i="0" dirty="0">
              <a:latin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ab test results">
    <p:spTree>
      <p:nvGrpSpPr>
        <p:cNvPr id="1" name=""/>
        <p:cNvGrpSpPr/>
        <p:nvPr/>
      </p:nvGrpSpPr>
      <p:grpSpPr>
        <a:xfrm>
          <a:off x="0" y="0"/>
          <a:ext cx="0" cy="0"/>
          <a:chOff x="0" y="0"/>
          <a:chExt cx="0" cy="0"/>
        </a:xfrm>
      </p:grpSpPr>
      <p:sp>
        <p:nvSpPr>
          <p:cNvPr id="13" name="Holder 6"/>
          <p:cNvSpPr>
            <a:spLocks noGrp="1"/>
          </p:cNvSpPr>
          <p:nvPr>
            <p:ph type="sldNum" sz="quarter" idx="7"/>
          </p:nvPr>
        </p:nvSpPr>
        <p:spPr>
          <a:xfrm>
            <a:off x="341896" y="6519197"/>
            <a:ext cx="198800" cy="123111"/>
          </a:xfrm>
          <a:prstGeom prst="rect">
            <a:avLst/>
          </a:prstGeom>
        </p:spPr>
        <p:txBody>
          <a:bodyPr wrap="square" lIns="0" tIns="0" rIns="0" bIns="0">
            <a:spAutoFit/>
          </a:bodyPr>
          <a:lstStyle>
            <a:lvl1pPr>
              <a:defRPr sz="800" b="0" i="0">
                <a:solidFill>
                  <a:schemeClr val="bg1"/>
                </a:solidFill>
                <a:latin typeface="Arial Narrow" charset="0"/>
                <a:ea typeface="Arial Narrow" charset="0"/>
                <a:cs typeface="Arial Narrow" charset="0"/>
              </a:defRPr>
            </a:lvl1pPr>
          </a:lstStyle>
          <a:p>
            <a:pPr marL="25400">
              <a:spcBef>
                <a:spcPts val="105"/>
              </a:spcBef>
            </a:pPr>
            <a:fld id="{81D60167-4931-47E6-BA6A-407CBD079E47}" type="slidenum">
              <a:rPr lang="uk-UA" smtClean="0"/>
              <a:pPr marL="25400">
                <a:spcBef>
                  <a:spcPts val="105"/>
                </a:spcBef>
              </a:pPr>
              <a:t>‹#›</a:t>
            </a:fld>
            <a:endParaRPr lang="uk-UA" dirty="0"/>
          </a:p>
        </p:txBody>
      </p:sp>
      <p:sp>
        <p:nvSpPr>
          <p:cNvPr id="9" name="Rectangle 2"/>
          <p:cNvSpPr/>
          <p:nvPr userDrawn="1"/>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11" name="Rectangle 10"/>
          <p:cNvSpPr/>
          <p:nvPr userDrawn="1"/>
        </p:nvSpPr>
        <p:spPr>
          <a:xfrm>
            <a:off x="341896" y="102802"/>
            <a:ext cx="1337546" cy="255070"/>
          </a:xfrm>
          <a:prstGeom prst="rect">
            <a:avLst/>
          </a:prstGeom>
        </p:spPr>
        <p:txBody>
          <a:bodyPr wrap="none">
            <a:spAutoFit/>
          </a:bodyPr>
          <a:lstStyle/>
          <a:p>
            <a:pPr marL="12700" marR="5080" indent="0" algn="l" defTabSz="457200" rtl="0" eaLnBrk="1" fontAlgn="auto" latinLnBrk="0" hangingPunct="1">
              <a:lnSpc>
                <a:spcPct val="102600"/>
              </a:lnSpc>
              <a:spcBef>
                <a:spcPts val="0"/>
              </a:spcBef>
              <a:spcAft>
                <a:spcPts val="0"/>
              </a:spcAft>
              <a:buClrTx/>
              <a:buSzTx/>
              <a:buFontTx/>
              <a:buNone/>
              <a:tabLst/>
              <a:defRPr/>
            </a:pPr>
            <a:r>
              <a:rPr lang="en-US" sz="1100" b="1" dirty="0">
                <a:solidFill>
                  <a:schemeClr val="bg2"/>
                </a:solidFill>
                <a:latin typeface="Arial Narrow" charset="0"/>
                <a:ea typeface="Arial Narrow" charset="0"/>
                <a:cs typeface="Arial Narrow" charset="0"/>
              </a:rPr>
              <a:t>LAB TEST RESULTS</a:t>
            </a:r>
            <a:endParaRPr lang="en-US" sz="1100" b="0" dirty="0">
              <a:solidFill>
                <a:schemeClr val="bg2"/>
              </a:solidFill>
              <a:latin typeface="Arial" charset="0"/>
              <a:ea typeface="Arial" charset="0"/>
              <a:cs typeface="Arial" charset="0"/>
            </a:endParaRPr>
          </a:p>
        </p:txBody>
      </p:sp>
      <p:sp>
        <p:nvSpPr>
          <p:cNvPr id="2" name="Title 1"/>
          <p:cNvSpPr>
            <a:spLocks noGrp="1"/>
          </p:cNvSpPr>
          <p:nvPr>
            <p:ph type="title"/>
          </p:nvPr>
        </p:nvSpPr>
        <p:spPr/>
        <p:txBody>
          <a:bodyPr>
            <a:noAutofit/>
          </a:bodyPr>
          <a:lstStyle/>
          <a:p>
            <a:r>
              <a:rPr lang="en-US"/>
              <a:t>Click to edit Master title style</a:t>
            </a:r>
          </a:p>
        </p:txBody>
      </p:sp>
      <p:sp>
        <p:nvSpPr>
          <p:cNvPr id="7" name="bk object 16"/>
          <p:cNvSpPr/>
          <p:nvPr userDrawn="1"/>
        </p:nvSpPr>
        <p:spPr>
          <a:xfrm flipV="1">
            <a:off x="469462" y="1415621"/>
            <a:ext cx="8122590" cy="180000"/>
          </a:xfrm>
          <a:custGeom>
            <a:avLst/>
            <a:gdLst/>
            <a:ahLst/>
            <a:cxnLst/>
            <a:rect l="l" t="t" r="r" b="b"/>
            <a:pathLst>
              <a:path w="8424545">
                <a:moveTo>
                  <a:pt x="0" y="0"/>
                </a:moveTo>
                <a:lnTo>
                  <a:pt x="8423998" y="0"/>
                </a:lnTo>
              </a:path>
            </a:pathLst>
          </a:custGeom>
          <a:ln w="9525">
            <a:solidFill>
              <a:schemeClr val="tx1"/>
            </a:solidFill>
          </a:ln>
        </p:spPr>
        <p:txBody>
          <a:bodyPr wrap="square" lIns="0" tIns="0" rIns="0" bIns="0" rtlCol="0"/>
          <a:lstStyle/>
          <a:p>
            <a:endParaRPr b="0" i="0" dirty="0">
              <a:latin typeface="Arial" charset="0"/>
            </a:endParaRPr>
          </a:p>
        </p:txBody>
      </p:sp>
    </p:spTree>
    <p:extLst>
      <p:ext uri="{BB962C8B-B14F-4D97-AF65-F5344CB8AC3E}">
        <p14:creationId xmlns:p14="http://schemas.microsoft.com/office/powerpoint/2010/main" val="16247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s">
    <p:spTree>
      <p:nvGrpSpPr>
        <p:cNvPr id="1" name=""/>
        <p:cNvGrpSpPr/>
        <p:nvPr/>
      </p:nvGrpSpPr>
      <p:grpSpPr>
        <a:xfrm>
          <a:off x="0" y="0"/>
          <a:ext cx="0" cy="0"/>
          <a:chOff x="0" y="0"/>
          <a:chExt cx="0" cy="0"/>
        </a:xfrm>
      </p:grpSpPr>
      <p:sp>
        <p:nvSpPr>
          <p:cNvPr id="13" name="Holder 6"/>
          <p:cNvSpPr>
            <a:spLocks noGrp="1"/>
          </p:cNvSpPr>
          <p:nvPr>
            <p:ph type="sldNum" sz="quarter" idx="7"/>
          </p:nvPr>
        </p:nvSpPr>
        <p:spPr>
          <a:xfrm>
            <a:off x="341896" y="6519197"/>
            <a:ext cx="198800" cy="123111"/>
          </a:xfrm>
          <a:prstGeom prst="rect">
            <a:avLst/>
          </a:prstGeom>
        </p:spPr>
        <p:txBody>
          <a:bodyPr wrap="square" lIns="0" tIns="0" rIns="0" bIns="0">
            <a:spAutoFit/>
          </a:bodyPr>
          <a:lstStyle>
            <a:lvl1pPr>
              <a:defRPr sz="800" b="0" i="0">
                <a:solidFill>
                  <a:schemeClr val="bg1"/>
                </a:solidFill>
                <a:latin typeface="Arial Narrow" charset="0"/>
                <a:ea typeface="Arial Narrow" charset="0"/>
                <a:cs typeface="Arial Narrow" charset="0"/>
              </a:defRPr>
            </a:lvl1pPr>
          </a:lstStyle>
          <a:p>
            <a:pPr marL="25400">
              <a:spcBef>
                <a:spcPts val="105"/>
              </a:spcBef>
            </a:pPr>
            <a:fld id="{81D60167-4931-47E6-BA6A-407CBD079E47}" type="slidenum">
              <a:rPr lang="uk-UA" smtClean="0"/>
              <a:pPr marL="25400">
                <a:spcBef>
                  <a:spcPts val="105"/>
                </a:spcBef>
              </a:pPr>
              <a:t>‹#›</a:t>
            </a:fld>
            <a:endParaRPr lang="uk-UA" dirty="0"/>
          </a:p>
        </p:txBody>
      </p:sp>
      <p:sp>
        <p:nvSpPr>
          <p:cNvPr id="9" name="Rectangle 2"/>
          <p:cNvSpPr/>
          <p:nvPr userDrawn="1"/>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11" name="Rectangle 10"/>
          <p:cNvSpPr/>
          <p:nvPr userDrawn="1"/>
        </p:nvSpPr>
        <p:spPr>
          <a:xfrm>
            <a:off x="341896" y="102802"/>
            <a:ext cx="1927451" cy="255070"/>
          </a:xfrm>
          <a:prstGeom prst="rect">
            <a:avLst/>
          </a:prstGeom>
        </p:spPr>
        <p:txBody>
          <a:bodyPr wrap="none">
            <a:spAutoFit/>
          </a:bodyPr>
          <a:lstStyle/>
          <a:p>
            <a:pPr marL="12700" marR="5080" indent="0" algn="l" defTabSz="457200" rtl="0" eaLnBrk="1" fontAlgn="auto" latinLnBrk="0" hangingPunct="1">
              <a:lnSpc>
                <a:spcPct val="102600"/>
              </a:lnSpc>
              <a:spcBef>
                <a:spcPts val="0"/>
              </a:spcBef>
              <a:spcAft>
                <a:spcPts val="0"/>
              </a:spcAft>
              <a:buClrTx/>
              <a:buSzTx/>
              <a:buFontTx/>
              <a:buNone/>
              <a:tabLst/>
              <a:defRPr/>
            </a:pPr>
            <a:r>
              <a:rPr lang="en-US" sz="1100" b="1" dirty="0">
                <a:solidFill>
                  <a:schemeClr val="bg2"/>
                </a:solidFill>
                <a:latin typeface="Arial Narrow" charset="0"/>
                <a:ea typeface="Arial Narrow" charset="0"/>
                <a:cs typeface="Arial Narrow" charset="0"/>
              </a:rPr>
              <a:t>SUCCESSFUL CASES IN FIELD</a:t>
            </a:r>
            <a:endParaRPr lang="en-US" sz="1100" b="0" dirty="0">
              <a:solidFill>
                <a:schemeClr val="bg2"/>
              </a:solidFill>
              <a:latin typeface="Arial" charset="0"/>
              <a:ea typeface="Arial" charset="0"/>
              <a:cs typeface="Arial" charset="0"/>
            </a:endParaRPr>
          </a:p>
        </p:txBody>
      </p:sp>
      <p:sp>
        <p:nvSpPr>
          <p:cNvPr id="2" name="Title 1"/>
          <p:cNvSpPr>
            <a:spLocks noGrp="1"/>
          </p:cNvSpPr>
          <p:nvPr>
            <p:ph type="title"/>
          </p:nvPr>
        </p:nvSpPr>
        <p:spPr/>
        <p:txBody>
          <a:bodyPr>
            <a:noAutofit/>
          </a:bodyPr>
          <a:lstStyle/>
          <a:p>
            <a:r>
              <a:rPr lang="en-US"/>
              <a:t>Click to edit Master title style</a:t>
            </a:r>
          </a:p>
        </p:txBody>
      </p:sp>
      <p:sp>
        <p:nvSpPr>
          <p:cNvPr id="7" name="bk object 16"/>
          <p:cNvSpPr/>
          <p:nvPr userDrawn="1"/>
        </p:nvSpPr>
        <p:spPr>
          <a:xfrm flipV="1">
            <a:off x="469462" y="1091447"/>
            <a:ext cx="8122590" cy="180000"/>
          </a:xfrm>
          <a:custGeom>
            <a:avLst/>
            <a:gdLst/>
            <a:ahLst/>
            <a:cxnLst/>
            <a:rect l="l" t="t" r="r" b="b"/>
            <a:pathLst>
              <a:path w="8424545">
                <a:moveTo>
                  <a:pt x="0" y="0"/>
                </a:moveTo>
                <a:lnTo>
                  <a:pt x="8423998" y="0"/>
                </a:lnTo>
              </a:path>
            </a:pathLst>
          </a:custGeom>
          <a:ln w="9525">
            <a:solidFill>
              <a:schemeClr val="tx1"/>
            </a:solidFill>
          </a:ln>
        </p:spPr>
        <p:txBody>
          <a:bodyPr wrap="square" lIns="0" tIns="0" rIns="0" bIns="0" rtlCol="0"/>
          <a:lstStyle/>
          <a:p>
            <a:endParaRPr b="0" i="0" dirty="0">
              <a:latin typeface="Arial" charset="0"/>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cedure">
    <p:spTree>
      <p:nvGrpSpPr>
        <p:cNvPr id="1" name=""/>
        <p:cNvGrpSpPr/>
        <p:nvPr/>
      </p:nvGrpSpPr>
      <p:grpSpPr>
        <a:xfrm>
          <a:off x="0" y="0"/>
          <a:ext cx="0" cy="0"/>
          <a:chOff x="0" y="0"/>
          <a:chExt cx="0" cy="0"/>
        </a:xfrm>
      </p:grpSpPr>
      <p:sp>
        <p:nvSpPr>
          <p:cNvPr id="10" name="Rectangle 2"/>
          <p:cNvSpPr/>
          <p:nvPr userDrawn="1"/>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rgbClr val="FF5A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13" name="Holder 6"/>
          <p:cNvSpPr>
            <a:spLocks noGrp="1"/>
          </p:cNvSpPr>
          <p:nvPr>
            <p:ph type="sldNum" sz="quarter" idx="7"/>
          </p:nvPr>
        </p:nvSpPr>
        <p:spPr>
          <a:xfrm>
            <a:off x="341896" y="6519197"/>
            <a:ext cx="198800" cy="123111"/>
          </a:xfrm>
          <a:prstGeom prst="rect">
            <a:avLst/>
          </a:prstGeom>
        </p:spPr>
        <p:txBody>
          <a:bodyPr wrap="square" lIns="0" tIns="0" rIns="0" bIns="0">
            <a:spAutoFit/>
          </a:bodyPr>
          <a:lstStyle>
            <a:lvl1pPr>
              <a:defRPr sz="800" b="0" i="0">
                <a:solidFill>
                  <a:schemeClr val="bg1"/>
                </a:solidFill>
                <a:latin typeface="Arial Narrow" charset="0"/>
                <a:ea typeface="Arial Narrow" charset="0"/>
                <a:cs typeface="Arial Narrow" charset="0"/>
              </a:defRPr>
            </a:lvl1pPr>
          </a:lstStyle>
          <a:p>
            <a:pPr marL="25400">
              <a:spcBef>
                <a:spcPts val="105"/>
              </a:spcBef>
            </a:pPr>
            <a:fld id="{81D60167-4931-47E6-BA6A-407CBD079E47}" type="slidenum">
              <a:rPr lang="uk-UA" smtClean="0"/>
              <a:pPr marL="25400">
                <a:spcBef>
                  <a:spcPts val="105"/>
                </a:spcBef>
              </a:pPr>
              <a:t>‹#›</a:t>
            </a:fld>
            <a:endParaRPr lang="uk-UA" dirty="0"/>
          </a:p>
        </p:txBody>
      </p:sp>
      <p:sp>
        <p:nvSpPr>
          <p:cNvPr id="2" name="Title 1"/>
          <p:cNvSpPr>
            <a:spLocks noGrp="1"/>
          </p:cNvSpPr>
          <p:nvPr>
            <p:ph type="title"/>
          </p:nvPr>
        </p:nvSpPr>
        <p:spPr/>
        <p:txBody>
          <a:bodyPr>
            <a:noAutofit/>
          </a:bodyPr>
          <a:lstStyle/>
          <a:p>
            <a:r>
              <a:rPr lang="en-US"/>
              <a:t>Click to edit Master title style</a:t>
            </a:r>
          </a:p>
        </p:txBody>
      </p:sp>
      <p:sp>
        <p:nvSpPr>
          <p:cNvPr id="8" name="Rectangle 7"/>
          <p:cNvSpPr/>
          <p:nvPr userDrawn="1"/>
        </p:nvSpPr>
        <p:spPr>
          <a:xfrm>
            <a:off x="341896" y="102802"/>
            <a:ext cx="1799210" cy="255070"/>
          </a:xfrm>
          <a:prstGeom prst="rect">
            <a:avLst/>
          </a:prstGeom>
        </p:spPr>
        <p:txBody>
          <a:bodyPr wrap="none">
            <a:spAutoFit/>
          </a:bodyPr>
          <a:lstStyle/>
          <a:p>
            <a:pPr marL="12700" marR="5080" indent="0" algn="l" defTabSz="457200" rtl="0" eaLnBrk="1" fontAlgn="auto" latinLnBrk="0" hangingPunct="1">
              <a:lnSpc>
                <a:spcPct val="102600"/>
              </a:lnSpc>
              <a:spcBef>
                <a:spcPts val="0"/>
              </a:spcBef>
              <a:spcAft>
                <a:spcPts val="0"/>
              </a:spcAft>
              <a:buClrTx/>
              <a:buSzTx/>
              <a:buFontTx/>
              <a:buNone/>
              <a:tabLst/>
              <a:defRPr/>
            </a:pPr>
            <a:r>
              <a:rPr lang="en-US" sz="1100" b="1" dirty="0">
                <a:solidFill>
                  <a:schemeClr val="bg2"/>
                </a:solidFill>
                <a:latin typeface="Arial Narrow" charset="0"/>
                <a:ea typeface="Arial Narrow" charset="0"/>
                <a:cs typeface="Arial Narrow" charset="0"/>
              </a:rPr>
              <a:t>CHANGEOVER PROCEDURE</a:t>
            </a:r>
            <a:endParaRPr lang="en-US" sz="1100" b="0" dirty="0">
              <a:solidFill>
                <a:schemeClr val="bg2"/>
              </a:solidFill>
              <a:latin typeface="Arial" charset="0"/>
              <a:ea typeface="Arial" charset="0"/>
              <a:cs typeface="Arial" charset="0"/>
            </a:endParaRPr>
          </a:p>
        </p:txBody>
      </p:sp>
      <p:sp>
        <p:nvSpPr>
          <p:cNvPr id="12" name="bk object 16"/>
          <p:cNvSpPr/>
          <p:nvPr userDrawn="1"/>
        </p:nvSpPr>
        <p:spPr>
          <a:xfrm flipV="1">
            <a:off x="469462" y="1415621"/>
            <a:ext cx="8122590" cy="180000"/>
          </a:xfrm>
          <a:custGeom>
            <a:avLst/>
            <a:gdLst/>
            <a:ahLst/>
            <a:cxnLst/>
            <a:rect l="l" t="t" r="r" b="b"/>
            <a:pathLst>
              <a:path w="8424545">
                <a:moveTo>
                  <a:pt x="0" y="0"/>
                </a:moveTo>
                <a:lnTo>
                  <a:pt x="8423998" y="0"/>
                </a:lnTo>
              </a:path>
            </a:pathLst>
          </a:custGeom>
          <a:ln w="9525">
            <a:solidFill>
              <a:schemeClr val="tx1"/>
            </a:solidFill>
          </a:ln>
        </p:spPr>
        <p:txBody>
          <a:bodyPr wrap="square" lIns="0" tIns="0" rIns="0" bIns="0" rtlCol="0"/>
          <a:lstStyle/>
          <a:p>
            <a:endParaRPr b="0" i="0" dirty="0">
              <a:latin typeface="Arial" charset="0"/>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9144000" cy="6858000"/>
          </a:xfrm>
          <a:prstGeom prst="rect">
            <a:avLst/>
          </a:prstGeom>
        </p:spPr>
      </p:pic>
      <p:sp>
        <p:nvSpPr>
          <p:cNvPr id="4" name="Rectangle 2"/>
          <p:cNvSpPr/>
          <p:nvPr userDrawn="1"/>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rgbClr val="FF5A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5" name="Rectangle 4"/>
          <p:cNvSpPr/>
          <p:nvPr userDrawn="1"/>
        </p:nvSpPr>
        <p:spPr>
          <a:xfrm>
            <a:off x="341896" y="102802"/>
            <a:ext cx="1799210" cy="255070"/>
          </a:xfrm>
          <a:prstGeom prst="rect">
            <a:avLst/>
          </a:prstGeom>
        </p:spPr>
        <p:txBody>
          <a:bodyPr wrap="none">
            <a:spAutoFit/>
          </a:bodyPr>
          <a:lstStyle/>
          <a:p>
            <a:pPr marL="12700" marR="5080" indent="0" algn="l" defTabSz="457200" rtl="0" eaLnBrk="1" fontAlgn="auto" latinLnBrk="0" hangingPunct="1">
              <a:lnSpc>
                <a:spcPct val="102600"/>
              </a:lnSpc>
              <a:spcBef>
                <a:spcPts val="0"/>
              </a:spcBef>
              <a:spcAft>
                <a:spcPts val="0"/>
              </a:spcAft>
              <a:buClrTx/>
              <a:buSzTx/>
              <a:buFontTx/>
              <a:buNone/>
              <a:tabLst/>
              <a:defRPr/>
            </a:pPr>
            <a:r>
              <a:rPr lang="en-US" sz="1100" b="1" dirty="0">
                <a:solidFill>
                  <a:schemeClr val="bg2"/>
                </a:solidFill>
                <a:latin typeface="Arial Narrow" charset="0"/>
                <a:ea typeface="Arial Narrow" charset="0"/>
                <a:cs typeface="Arial Narrow" charset="0"/>
              </a:rPr>
              <a:t>CHANGEOVER PROCEDURE</a:t>
            </a:r>
            <a:endParaRPr lang="en-US" sz="1100" b="0" dirty="0">
              <a:solidFill>
                <a:schemeClr val="bg2"/>
              </a:solidFill>
              <a:latin typeface="Arial" charset="0"/>
              <a:ea typeface="Arial" charset="0"/>
              <a:cs typeface="Arial" charset="0"/>
            </a:endParaRPr>
          </a:p>
        </p:txBody>
      </p:sp>
    </p:spTree>
    <p:extLst>
      <p:ext uri="{BB962C8B-B14F-4D97-AF65-F5344CB8AC3E}">
        <p14:creationId xmlns:p14="http://schemas.microsoft.com/office/powerpoint/2010/main" val="172451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ont Pag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9144000" cy="6476999"/>
          </a:xfrm>
          <a:prstGeom prst="rect">
            <a:avLst/>
          </a:prstGeom>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181600"/>
            <a:ext cx="9144000" cy="1692195"/>
          </a:xfrm>
          <a:prstGeom prst="rect">
            <a:avLst/>
          </a:prstGeom>
        </p:spPr>
      </p:pic>
      <p:pic>
        <p:nvPicPr>
          <p:cNvPr id="7" name="Picture 6"/>
          <p:cNvPicPr>
            <a:picLocks noChangeAspect="1"/>
          </p:cNvPicPr>
          <p:nvPr userDrawn="1"/>
        </p:nvPicPr>
        <p:blipFill rotWithShape="1">
          <a:blip r:embed="rId4">
            <a:extLst>
              <a:ext uri="{28A0092B-C50C-407E-A947-70E740481C1C}">
                <a14:useLocalDpi xmlns:a14="http://schemas.microsoft.com/office/drawing/2010/main"/>
              </a:ext>
            </a:extLst>
          </a:blip>
          <a:srcRect r="25858"/>
          <a:stretch/>
        </p:blipFill>
        <p:spPr>
          <a:xfrm>
            <a:off x="2895600" y="6028610"/>
            <a:ext cx="3496562" cy="29337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427200" y="5988670"/>
            <a:ext cx="2412000" cy="364439"/>
          </a:xfrm>
          <a:prstGeom prst="rect">
            <a:avLst/>
          </a:prstGeom>
        </p:spPr>
      </p:pic>
    </p:spTree>
    <p:extLst>
      <p:ext uri="{BB962C8B-B14F-4D97-AF65-F5344CB8AC3E}">
        <p14:creationId xmlns:p14="http://schemas.microsoft.com/office/powerpoint/2010/main" val="186114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l="-2"/>
          <a:stretch/>
        </p:blipFill>
        <p:spPr>
          <a:xfrm>
            <a:off x="0" y="0"/>
            <a:ext cx="9144000" cy="6858000"/>
          </a:xfrm>
          <a:prstGeom prst="rect">
            <a:avLst/>
          </a:prstGeom>
        </p:spPr>
      </p:pic>
      <p:sp>
        <p:nvSpPr>
          <p:cNvPr id="7" name="Rectangle 2"/>
          <p:cNvSpPr/>
          <p:nvPr userDrawn="1"/>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64598" y="672347"/>
            <a:ext cx="8040104" cy="838200"/>
          </a:xfrm>
          <a:prstGeom prst="rect">
            <a:avLst/>
          </a:prstGeom>
        </p:spPr>
        <p:txBody>
          <a:bodyPr vert="horz" lIns="0" tIns="45720" rIns="91440" bIns="45720" rtlCol="0" anchor="t">
            <a:noAutofit/>
          </a:bodyPr>
          <a:lstStyle/>
          <a:p>
            <a:r>
              <a:rPr lang="en-US" dirty="0"/>
              <a:t>Click to edit Master title style</a:t>
            </a:r>
          </a:p>
        </p:txBody>
      </p:sp>
      <p:sp>
        <p:nvSpPr>
          <p:cNvPr id="3" name="Holder 3"/>
          <p:cNvSpPr>
            <a:spLocks noGrp="1"/>
          </p:cNvSpPr>
          <p:nvPr>
            <p:ph type="body" idx="1"/>
          </p:nvPr>
        </p:nvSpPr>
        <p:spPr>
          <a:xfrm>
            <a:off x="464598" y="2341803"/>
            <a:ext cx="8337504"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b="0" i="0">
                <a:solidFill>
                  <a:schemeClr val="tx1">
                    <a:tint val="75000"/>
                  </a:schemeClr>
                </a:solidFill>
                <a:latin typeface="Arial Regular" charset="0"/>
              </a:defRPr>
            </a:lvl1pPr>
          </a:lstStyle>
          <a:p>
            <a:endParaRPr lang="en-US" dirty="0"/>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b="0" i="0">
                <a:solidFill>
                  <a:schemeClr val="tx1">
                    <a:tint val="75000"/>
                  </a:schemeClr>
                </a:solidFill>
                <a:latin typeface="Arial Regular" charset="0"/>
              </a:defRPr>
            </a:lvl1pPr>
          </a:lstStyle>
          <a:p>
            <a:fld id="{1D8BD707-D9CF-40AE-B4C6-C98DA3205C09}" type="datetimeFigureOut">
              <a:rPr lang="en-US" smtClean="0"/>
              <a:pPr/>
              <a:t>11/27/2019</a:t>
            </a:fld>
            <a:endParaRPr lang="en-US" dirty="0"/>
          </a:p>
        </p:txBody>
      </p:sp>
      <p:sp>
        <p:nvSpPr>
          <p:cNvPr id="6" name="Holder 6"/>
          <p:cNvSpPr>
            <a:spLocks noGrp="1"/>
          </p:cNvSpPr>
          <p:nvPr>
            <p:ph type="sldNum" sz="quarter" idx="7"/>
          </p:nvPr>
        </p:nvSpPr>
        <p:spPr>
          <a:xfrm>
            <a:off x="334600" y="6590538"/>
            <a:ext cx="116204" cy="182879"/>
          </a:xfrm>
          <a:prstGeom prst="rect">
            <a:avLst/>
          </a:prstGeom>
        </p:spPr>
        <p:txBody>
          <a:bodyPr wrap="square" lIns="0" tIns="0" rIns="0" bIns="0">
            <a:spAutoFit/>
          </a:bodyPr>
          <a:lstStyle>
            <a:lvl1pPr>
              <a:defRPr sz="1000" b="0" i="0">
                <a:solidFill>
                  <a:srgbClr val="525759"/>
                </a:solidFill>
                <a:latin typeface="CastrolSansCon-Regular"/>
                <a:cs typeface="CastrolSansCon-Regular"/>
              </a:defRPr>
            </a:lvl1pPr>
          </a:lstStyle>
          <a:p>
            <a:pPr marL="25400">
              <a:lnSpc>
                <a:spcPct val="100000"/>
              </a:lnSpc>
              <a:spcBef>
                <a:spcPts val="105"/>
              </a:spcBef>
            </a:pPr>
            <a:fld id="{81D60167-4931-47E6-BA6A-407CBD079E47}" type="slidenum">
              <a:rPr dirty="0"/>
              <a:t>‹#›</a:t>
            </a:fld>
            <a:endParaRPr dirty="0"/>
          </a:p>
        </p:txBody>
      </p:sp>
      <p:pic>
        <p:nvPicPr>
          <p:cNvPr id="9" name="Picture 8"/>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7924800" y="6400800"/>
            <a:ext cx="946150" cy="2415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798" r:id="rId4"/>
    <p:sldLayoutId id="2147483800" r:id="rId5"/>
    <p:sldLayoutId id="2147483801" r:id="rId6"/>
    <p:sldLayoutId id="2147483698" r:id="rId7"/>
  </p:sldLayoutIdLst>
  <p:txStyles>
    <p:titleStyle>
      <a:lvl1pPr>
        <a:lnSpc>
          <a:spcPts val="3000"/>
        </a:lnSpc>
        <a:defRPr sz="2800" b="1" i="0" cap="all" baseline="0">
          <a:solidFill>
            <a:srgbClr val="525759"/>
          </a:solidFill>
          <a:latin typeface="Arial Narrow" charset="0"/>
          <a:ea typeface="Arial Narrow" charset="0"/>
          <a:cs typeface="Arial Narrow" charset="0"/>
        </a:defRPr>
      </a:lvl1pPr>
    </p:titleStyle>
    <p:bodyStyle>
      <a:lvl1pPr marL="0">
        <a:defRPr b="0" i="0">
          <a:latin typeface="Arial Regular"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bwMode="auto">
          <a:xfrm>
            <a:off x="287339" y="292100"/>
            <a:ext cx="8605837"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76" name="Rectangle 3"/>
          <p:cNvSpPr>
            <a:spLocks noGrp="1" noChangeArrowheads="1"/>
          </p:cNvSpPr>
          <p:nvPr>
            <p:ph type="body" idx="1"/>
          </p:nvPr>
        </p:nvSpPr>
        <p:spPr bwMode="auto">
          <a:xfrm>
            <a:off x="287339" y="1244601"/>
            <a:ext cx="8605837"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3077" name="Picture 11"/>
          <p:cNvPicPr>
            <a:picLocks noChangeAspect="1"/>
          </p:cNvPicPr>
          <p:nvPr userDrawn="1"/>
        </p:nvPicPr>
        <p:blipFill>
          <a:blip r:embed="rId9">
            <a:extLst>
              <a:ext uri="{28A0092B-C50C-407E-A947-70E740481C1C}">
                <a14:useLocalDpi xmlns:a14="http://schemas.microsoft.com/office/drawing/2010/main"/>
              </a:ext>
            </a:extLst>
          </a:blip>
          <a:srcRect/>
          <a:stretch>
            <a:fillRect/>
          </a:stretch>
        </p:blipFill>
        <p:spPr bwMode="auto">
          <a:xfrm>
            <a:off x="1" y="6154739"/>
            <a:ext cx="28971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p:cNvPicPr>
            <a:picLocks noChangeAspect="1"/>
          </p:cNvPicPr>
          <p:nvPr userDrawn="1"/>
        </p:nvPicPr>
        <p:blipFill>
          <a:blip r:embed="rId10">
            <a:extLst>
              <a:ext uri="{28A0092B-C50C-407E-A947-70E740481C1C}">
                <a14:useLocalDpi xmlns:a14="http://schemas.microsoft.com/office/drawing/2010/main"/>
              </a:ext>
            </a:extLst>
          </a:blip>
          <a:srcRect/>
          <a:stretch>
            <a:fillRect/>
          </a:stretch>
        </p:blipFill>
        <p:spPr bwMode="auto">
          <a:xfrm>
            <a:off x="2895600" y="6365875"/>
            <a:ext cx="8763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095315"/>
      </p:ext>
    </p:extLst>
  </p:cSld>
  <p:clrMap bg1="lt1" tx1="dk1" bg2="lt2" tx2="dk2" accent1="accent1" accent2="accent2" accent3="accent3" accent4="accent4" accent5="accent5" accent6="accent6" hlink="hlink" folHlink="folHlink"/>
  <p:sldLayoutIdLst>
    <p:sldLayoutId id="2147483687" r:id="rId1"/>
    <p:sldLayoutId id="2147483697" r:id="rId2"/>
    <p:sldLayoutId id="2147483689" r:id="rId3"/>
    <p:sldLayoutId id="2147483695" r:id="rId4"/>
    <p:sldLayoutId id="2147483691" r:id="rId5"/>
    <p:sldLayoutId id="2147483693" r:id="rId6"/>
    <p:sldLayoutId id="2147483694" r:id="rId7"/>
  </p:sldLayoutIdLst>
  <p:txStyles>
    <p:titleStyle>
      <a:lvl1pPr algn="l" rtl="0" eaLnBrk="0" fontAlgn="base" hangingPunct="0">
        <a:lnSpc>
          <a:spcPct val="85000"/>
        </a:lnSpc>
        <a:spcBef>
          <a:spcPct val="0"/>
        </a:spcBef>
        <a:spcAft>
          <a:spcPct val="0"/>
        </a:spcAft>
        <a:defRPr sz="2824" b="1">
          <a:solidFill>
            <a:schemeClr val="tx2"/>
          </a:solidFill>
          <a:latin typeface="Arial Narrow Bold"/>
          <a:ea typeface="MS PGothic" pitchFamily="34" charset="-128"/>
          <a:cs typeface="Arial Narrow Bold"/>
        </a:defRPr>
      </a:lvl1pPr>
      <a:lvl2pPr algn="l" rtl="0" eaLnBrk="0" fontAlgn="base" hangingPunct="0">
        <a:lnSpc>
          <a:spcPct val="85000"/>
        </a:lnSpc>
        <a:spcBef>
          <a:spcPct val="0"/>
        </a:spcBef>
        <a:spcAft>
          <a:spcPct val="0"/>
        </a:spcAft>
        <a:defRPr sz="2824" b="1">
          <a:solidFill>
            <a:schemeClr val="tx2"/>
          </a:solidFill>
          <a:latin typeface="Arial Narrow Bold" pitchFamily="34" charset="0"/>
          <a:ea typeface="MS PGothic" pitchFamily="34" charset="-128"/>
          <a:cs typeface="Arial Narrow Bold" pitchFamily="34" charset="0"/>
        </a:defRPr>
      </a:lvl2pPr>
      <a:lvl3pPr algn="l" rtl="0" eaLnBrk="0" fontAlgn="base" hangingPunct="0">
        <a:lnSpc>
          <a:spcPct val="85000"/>
        </a:lnSpc>
        <a:spcBef>
          <a:spcPct val="0"/>
        </a:spcBef>
        <a:spcAft>
          <a:spcPct val="0"/>
        </a:spcAft>
        <a:defRPr sz="2824" b="1">
          <a:solidFill>
            <a:schemeClr val="tx2"/>
          </a:solidFill>
          <a:latin typeface="Arial Narrow Bold" pitchFamily="34" charset="0"/>
          <a:ea typeface="MS PGothic" pitchFamily="34" charset="-128"/>
          <a:cs typeface="Arial Narrow Bold" pitchFamily="34" charset="0"/>
        </a:defRPr>
      </a:lvl3pPr>
      <a:lvl4pPr algn="l" rtl="0" eaLnBrk="0" fontAlgn="base" hangingPunct="0">
        <a:lnSpc>
          <a:spcPct val="85000"/>
        </a:lnSpc>
        <a:spcBef>
          <a:spcPct val="0"/>
        </a:spcBef>
        <a:spcAft>
          <a:spcPct val="0"/>
        </a:spcAft>
        <a:defRPr sz="2824" b="1">
          <a:solidFill>
            <a:schemeClr val="tx2"/>
          </a:solidFill>
          <a:latin typeface="Arial Narrow Bold" pitchFamily="34" charset="0"/>
          <a:ea typeface="MS PGothic" pitchFamily="34" charset="-128"/>
          <a:cs typeface="Arial Narrow Bold" pitchFamily="34" charset="0"/>
        </a:defRPr>
      </a:lvl4pPr>
      <a:lvl5pPr algn="l" rtl="0" eaLnBrk="0" fontAlgn="base" hangingPunct="0">
        <a:lnSpc>
          <a:spcPct val="85000"/>
        </a:lnSpc>
        <a:spcBef>
          <a:spcPct val="0"/>
        </a:spcBef>
        <a:spcAft>
          <a:spcPct val="0"/>
        </a:spcAft>
        <a:defRPr sz="2824" b="1">
          <a:solidFill>
            <a:schemeClr val="tx2"/>
          </a:solidFill>
          <a:latin typeface="Arial Narrow Bold" pitchFamily="34" charset="0"/>
          <a:ea typeface="MS PGothic" pitchFamily="34" charset="-128"/>
          <a:cs typeface="Arial Narrow Bold" pitchFamily="34" charset="0"/>
        </a:defRPr>
      </a:lvl5pPr>
      <a:lvl6pPr marL="498543" algn="l" rtl="0" fontAlgn="base">
        <a:lnSpc>
          <a:spcPct val="90000"/>
        </a:lnSpc>
        <a:spcBef>
          <a:spcPct val="0"/>
        </a:spcBef>
        <a:spcAft>
          <a:spcPct val="0"/>
        </a:spcAft>
        <a:defRPr sz="4147">
          <a:solidFill>
            <a:schemeClr val="tx2"/>
          </a:solidFill>
          <a:latin typeface="Arial" pitchFamily="-1" charset="0"/>
        </a:defRPr>
      </a:lvl6pPr>
      <a:lvl7pPr marL="997092" algn="l" rtl="0" fontAlgn="base">
        <a:lnSpc>
          <a:spcPct val="90000"/>
        </a:lnSpc>
        <a:spcBef>
          <a:spcPct val="0"/>
        </a:spcBef>
        <a:spcAft>
          <a:spcPct val="0"/>
        </a:spcAft>
        <a:defRPr sz="4147">
          <a:solidFill>
            <a:schemeClr val="tx2"/>
          </a:solidFill>
          <a:latin typeface="Arial" pitchFamily="-1" charset="0"/>
        </a:defRPr>
      </a:lvl7pPr>
      <a:lvl8pPr marL="1495677" algn="l" rtl="0" fontAlgn="base">
        <a:lnSpc>
          <a:spcPct val="90000"/>
        </a:lnSpc>
        <a:spcBef>
          <a:spcPct val="0"/>
        </a:spcBef>
        <a:spcAft>
          <a:spcPct val="0"/>
        </a:spcAft>
        <a:defRPr sz="4147">
          <a:solidFill>
            <a:schemeClr val="tx2"/>
          </a:solidFill>
          <a:latin typeface="Arial" pitchFamily="-1" charset="0"/>
        </a:defRPr>
      </a:lvl8pPr>
      <a:lvl9pPr marL="1994198" algn="l" rtl="0" fontAlgn="base">
        <a:lnSpc>
          <a:spcPct val="90000"/>
        </a:lnSpc>
        <a:spcBef>
          <a:spcPct val="0"/>
        </a:spcBef>
        <a:spcAft>
          <a:spcPct val="0"/>
        </a:spcAft>
        <a:defRPr sz="4147">
          <a:solidFill>
            <a:schemeClr val="tx2"/>
          </a:solidFill>
          <a:latin typeface="Arial" pitchFamily="-1" charset="0"/>
        </a:defRPr>
      </a:lvl9pPr>
    </p:titleStyle>
    <p:bodyStyle>
      <a:lvl1pPr marL="193537" indent="-193537" algn="l" rtl="0" eaLnBrk="0" fontAlgn="base" hangingPunct="0">
        <a:spcBef>
          <a:spcPct val="0"/>
        </a:spcBef>
        <a:spcAft>
          <a:spcPct val="0"/>
        </a:spcAft>
        <a:buClr>
          <a:srgbClr val="525759"/>
        </a:buClr>
        <a:buChar char="•"/>
        <a:defRPr sz="2206">
          <a:solidFill>
            <a:srgbClr val="525759"/>
          </a:solidFill>
          <a:latin typeface="Arial Narrow"/>
          <a:ea typeface="MS PGothic" pitchFamily="34" charset="-128"/>
          <a:cs typeface="Arial Narrow"/>
        </a:defRPr>
      </a:lvl1pPr>
      <a:lvl2pPr marL="374588" indent="-170126" algn="l" rtl="0" eaLnBrk="0" fontAlgn="base" hangingPunct="0">
        <a:spcBef>
          <a:spcPct val="0"/>
        </a:spcBef>
        <a:spcAft>
          <a:spcPct val="0"/>
        </a:spcAft>
        <a:buClr>
          <a:srgbClr val="525759"/>
        </a:buClr>
        <a:buChar char="–"/>
        <a:defRPr sz="1941">
          <a:solidFill>
            <a:srgbClr val="525759"/>
          </a:solidFill>
          <a:latin typeface="Arial Narrow"/>
          <a:ea typeface="MS PGothic" pitchFamily="34" charset="-128"/>
          <a:cs typeface="Arial Narrow"/>
        </a:defRPr>
      </a:lvl2pPr>
      <a:lvl3pPr marL="582172" indent="-193537" algn="l" rtl="0" eaLnBrk="0" fontAlgn="base" hangingPunct="0">
        <a:spcBef>
          <a:spcPct val="0"/>
        </a:spcBef>
        <a:spcAft>
          <a:spcPct val="0"/>
        </a:spcAft>
        <a:buClr>
          <a:srgbClr val="525759"/>
        </a:buClr>
        <a:buChar char="•"/>
        <a:defRPr>
          <a:solidFill>
            <a:srgbClr val="525759"/>
          </a:solidFill>
          <a:latin typeface="Arial Narrow"/>
          <a:ea typeface="MS PGothic" pitchFamily="34" charset="-128"/>
          <a:cs typeface="Arial Narrow"/>
        </a:defRPr>
      </a:lvl3pPr>
      <a:lvl4pPr marL="778831" indent="-182612" algn="l" rtl="0" eaLnBrk="0" fontAlgn="base" hangingPunct="0">
        <a:spcBef>
          <a:spcPct val="0"/>
        </a:spcBef>
        <a:spcAft>
          <a:spcPct val="0"/>
        </a:spcAft>
        <a:buClr>
          <a:srgbClr val="525759"/>
        </a:buClr>
        <a:buChar char="–"/>
        <a:defRPr sz="1588">
          <a:solidFill>
            <a:srgbClr val="525759"/>
          </a:solidFill>
          <a:latin typeface="Arial Narrow"/>
          <a:ea typeface="MS PGothic" pitchFamily="34" charset="-128"/>
          <a:cs typeface="Arial Narrow"/>
        </a:defRPr>
      </a:lvl4pPr>
      <a:lvl5pPr marL="972368" indent="-168565" algn="l" rtl="0" eaLnBrk="0" fontAlgn="base" hangingPunct="0">
        <a:spcBef>
          <a:spcPct val="0"/>
        </a:spcBef>
        <a:spcAft>
          <a:spcPct val="0"/>
        </a:spcAft>
        <a:buClr>
          <a:srgbClr val="525759"/>
        </a:buClr>
        <a:buChar char="»"/>
        <a:defRPr sz="1588">
          <a:solidFill>
            <a:srgbClr val="525759"/>
          </a:solidFill>
          <a:latin typeface="Arial Narrow"/>
          <a:ea typeface="MS PGothic" pitchFamily="34" charset="-128"/>
          <a:cs typeface="Arial Narrow"/>
        </a:defRPr>
      </a:lvl5pPr>
      <a:lvl6pPr marL="1471404" indent="-169684" algn="l" rtl="0" fontAlgn="base">
        <a:lnSpc>
          <a:spcPct val="90000"/>
        </a:lnSpc>
        <a:spcBef>
          <a:spcPct val="10000"/>
        </a:spcBef>
        <a:spcAft>
          <a:spcPct val="0"/>
        </a:spcAft>
        <a:buChar char="»"/>
        <a:defRPr sz="1588">
          <a:solidFill>
            <a:schemeClr val="tx1"/>
          </a:solidFill>
          <a:latin typeface="+mn-lt"/>
          <a:ea typeface="ＭＳ Ｐゴシック" pitchFamily="-1" charset="-128"/>
        </a:defRPr>
      </a:lvl6pPr>
      <a:lvl7pPr marL="1969953" indent="-169684" algn="l" rtl="0" fontAlgn="base">
        <a:lnSpc>
          <a:spcPct val="90000"/>
        </a:lnSpc>
        <a:spcBef>
          <a:spcPct val="10000"/>
        </a:spcBef>
        <a:spcAft>
          <a:spcPct val="0"/>
        </a:spcAft>
        <a:buChar char="»"/>
        <a:defRPr sz="1588">
          <a:solidFill>
            <a:schemeClr val="tx1"/>
          </a:solidFill>
          <a:latin typeface="+mn-lt"/>
          <a:ea typeface="ＭＳ Ｐゴシック" pitchFamily="-1" charset="-128"/>
        </a:defRPr>
      </a:lvl7pPr>
      <a:lvl8pPr marL="2468500" indent="-169684" algn="l" rtl="0" fontAlgn="base">
        <a:lnSpc>
          <a:spcPct val="90000"/>
        </a:lnSpc>
        <a:spcBef>
          <a:spcPct val="10000"/>
        </a:spcBef>
        <a:spcAft>
          <a:spcPct val="0"/>
        </a:spcAft>
        <a:buChar char="»"/>
        <a:defRPr sz="1588">
          <a:solidFill>
            <a:schemeClr val="tx1"/>
          </a:solidFill>
          <a:latin typeface="+mn-lt"/>
          <a:ea typeface="ＭＳ Ｐゴシック" pitchFamily="-1" charset="-128"/>
        </a:defRPr>
      </a:lvl8pPr>
      <a:lvl9pPr marL="2967081" indent="-169684" algn="l" rtl="0" fontAlgn="base">
        <a:lnSpc>
          <a:spcPct val="90000"/>
        </a:lnSpc>
        <a:spcBef>
          <a:spcPct val="10000"/>
        </a:spcBef>
        <a:spcAft>
          <a:spcPct val="0"/>
        </a:spcAft>
        <a:buChar char="»"/>
        <a:defRPr sz="1588">
          <a:solidFill>
            <a:schemeClr val="tx1"/>
          </a:solidFill>
          <a:latin typeface="+mn-lt"/>
          <a:ea typeface="ＭＳ Ｐゴシック" pitchFamily="-1" charset="-128"/>
        </a:defRPr>
      </a:lvl9pPr>
    </p:bodyStyle>
    <p:otherStyle>
      <a:defPPr>
        <a:defRPr lang="en-US"/>
      </a:defPPr>
      <a:lvl1pPr marL="0" algn="l" defTabSz="498543" rtl="0" eaLnBrk="1" latinLnBrk="0" hangingPunct="1">
        <a:defRPr sz="1941" kern="1200">
          <a:solidFill>
            <a:schemeClr val="tx1"/>
          </a:solidFill>
          <a:latin typeface="+mn-lt"/>
          <a:ea typeface="+mn-ea"/>
          <a:cs typeface="+mn-cs"/>
        </a:defRPr>
      </a:lvl1pPr>
      <a:lvl2pPr marL="498543" algn="l" defTabSz="498543" rtl="0" eaLnBrk="1" latinLnBrk="0" hangingPunct="1">
        <a:defRPr sz="1941" kern="1200">
          <a:solidFill>
            <a:schemeClr val="tx1"/>
          </a:solidFill>
          <a:latin typeface="+mn-lt"/>
          <a:ea typeface="+mn-ea"/>
          <a:cs typeface="+mn-cs"/>
        </a:defRPr>
      </a:lvl2pPr>
      <a:lvl3pPr marL="997092" algn="l" defTabSz="498543" rtl="0" eaLnBrk="1" latinLnBrk="0" hangingPunct="1">
        <a:defRPr sz="1941" kern="1200">
          <a:solidFill>
            <a:schemeClr val="tx1"/>
          </a:solidFill>
          <a:latin typeface="+mn-lt"/>
          <a:ea typeface="+mn-ea"/>
          <a:cs typeface="+mn-cs"/>
        </a:defRPr>
      </a:lvl3pPr>
      <a:lvl4pPr marL="1495677" algn="l" defTabSz="498543" rtl="0" eaLnBrk="1" latinLnBrk="0" hangingPunct="1">
        <a:defRPr sz="1941" kern="1200">
          <a:solidFill>
            <a:schemeClr val="tx1"/>
          </a:solidFill>
          <a:latin typeface="+mn-lt"/>
          <a:ea typeface="+mn-ea"/>
          <a:cs typeface="+mn-cs"/>
        </a:defRPr>
      </a:lvl4pPr>
      <a:lvl5pPr marL="1994198" algn="l" defTabSz="498543" rtl="0" eaLnBrk="1" latinLnBrk="0" hangingPunct="1">
        <a:defRPr sz="1941" kern="1200">
          <a:solidFill>
            <a:schemeClr val="tx1"/>
          </a:solidFill>
          <a:latin typeface="+mn-lt"/>
          <a:ea typeface="+mn-ea"/>
          <a:cs typeface="+mn-cs"/>
        </a:defRPr>
      </a:lvl5pPr>
      <a:lvl6pPr marL="2492715" algn="l" defTabSz="498543" rtl="0" eaLnBrk="1" latinLnBrk="0" hangingPunct="1">
        <a:defRPr sz="1941" kern="1200">
          <a:solidFill>
            <a:schemeClr val="tx1"/>
          </a:solidFill>
          <a:latin typeface="+mn-lt"/>
          <a:ea typeface="+mn-ea"/>
          <a:cs typeface="+mn-cs"/>
        </a:defRPr>
      </a:lvl6pPr>
      <a:lvl7pPr marL="2991285" algn="l" defTabSz="498543" rtl="0" eaLnBrk="1" latinLnBrk="0" hangingPunct="1">
        <a:defRPr sz="1941" kern="1200">
          <a:solidFill>
            <a:schemeClr val="tx1"/>
          </a:solidFill>
          <a:latin typeface="+mn-lt"/>
          <a:ea typeface="+mn-ea"/>
          <a:cs typeface="+mn-cs"/>
        </a:defRPr>
      </a:lvl7pPr>
      <a:lvl8pPr marL="3489831" algn="l" defTabSz="498543" rtl="0" eaLnBrk="1" latinLnBrk="0" hangingPunct="1">
        <a:defRPr sz="1941" kern="1200">
          <a:solidFill>
            <a:schemeClr val="tx1"/>
          </a:solidFill>
          <a:latin typeface="+mn-lt"/>
          <a:ea typeface="+mn-ea"/>
          <a:cs typeface="+mn-cs"/>
        </a:defRPr>
      </a:lvl8pPr>
      <a:lvl9pPr marL="3988392" algn="l" defTabSz="498543" rtl="0" eaLnBrk="1" latinLnBrk="0" hangingPunct="1">
        <a:defRPr sz="194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Holder 3"/>
          <p:cNvSpPr>
            <a:spLocks noGrp="1"/>
          </p:cNvSpPr>
          <p:nvPr>
            <p:ph type="body" idx="1"/>
          </p:nvPr>
        </p:nvSpPr>
        <p:spPr>
          <a:xfrm>
            <a:off x="464598" y="2341803"/>
            <a:ext cx="8337504"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b="0" i="0">
                <a:solidFill>
                  <a:schemeClr val="tx1">
                    <a:tint val="75000"/>
                  </a:schemeClr>
                </a:solidFill>
                <a:latin typeface="Arial Regular" charset="0"/>
              </a:defRPr>
            </a:lvl1pPr>
          </a:lstStyle>
          <a:p>
            <a:endParaRPr lang="en-US" dirty="0"/>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b="0" i="0">
                <a:solidFill>
                  <a:schemeClr val="tx1">
                    <a:tint val="75000"/>
                  </a:schemeClr>
                </a:solidFill>
                <a:latin typeface="Arial Regular" charset="0"/>
              </a:defRPr>
            </a:lvl1pPr>
          </a:lstStyle>
          <a:p>
            <a:fld id="{1D8BD707-D9CF-40AE-B4C6-C98DA3205C09}" type="datetimeFigureOut">
              <a:rPr lang="en-US" smtClean="0"/>
              <a:pPr/>
              <a:t>11/27/2019</a:t>
            </a:fld>
            <a:endParaRPr lang="en-US" dirty="0"/>
          </a:p>
        </p:txBody>
      </p:sp>
      <p:sp>
        <p:nvSpPr>
          <p:cNvPr id="6" name="Holder 6"/>
          <p:cNvSpPr>
            <a:spLocks noGrp="1"/>
          </p:cNvSpPr>
          <p:nvPr>
            <p:ph type="sldNum" sz="quarter" idx="7"/>
          </p:nvPr>
        </p:nvSpPr>
        <p:spPr>
          <a:xfrm>
            <a:off x="334600" y="6590538"/>
            <a:ext cx="116204" cy="182879"/>
          </a:xfrm>
          <a:prstGeom prst="rect">
            <a:avLst/>
          </a:prstGeom>
        </p:spPr>
        <p:txBody>
          <a:bodyPr wrap="square" lIns="0" tIns="0" rIns="0" bIns="0">
            <a:spAutoFit/>
          </a:bodyPr>
          <a:lstStyle>
            <a:lvl1pPr>
              <a:defRPr sz="1000" b="0" i="0">
                <a:solidFill>
                  <a:srgbClr val="525759"/>
                </a:solidFill>
                <a:latin typeface="CastrolSansCon-Regular"/>
                <a:cs typeface="CastrolSansCon-Regular"/>
              </a:defRPr>
            </a:lvl1pPr>
          </a:lstStyle>
          <a:p>
            <a:pPr marL="25400">
              <a:lnSpc>
                <a:spcPct val="100000"/>
              </a:lnSpc>
              <a:spcBef>
                <a:spcPts val="105"/>
              </a:spcBef>
            </a:pPr>
            <a:fld id="{81D60167-4931-47E6-BA6A-407CBD079E47}" type="slidenum">
              <a:rPr dirty="0"/>
              <a:t>‹#›</a:t>
            </a:fld>
            <a:endParaRPr dirty="0"/>
          </a:p>
        </p:txBody>
      </p:sp>
      <p:sp>
        <p:nvSpPr>
          <p:cNvPr id="8" name="Title Placeholder 7"/>
          <p:cNvSpPr>
            <a:spLocks noGrp="1"/>
          </p:cNvSpPr>
          <p:nvPr>
            <p:ph type="title"/>
          </p:nvPr>
        </p:nvSpPr>
        <p:spPr>
          <a:xfrm>
            <a:off x="464598" y="672347"/>
            <a:ext cx="8127454" cy="838200"/>
          </a:xfrm>
          <a:prstGeom prst="rect">
            <a:avLst/>
          </a:prstGeom>
        </p:spPr>
        <p:txBody>
          <a:bodyPr vert="horz" lIns="0" tIns="45720" rIns="91440" bIns="45720" rtlCol="0" anchor="t">
            <a:noAutofit/>
          </a:bodyPr>
          <a:lstStyle/>
          <a:p>
            <a:r>
              <a:rPr lang="en-US" dirty="0"/>
              <a:t>Click to edit Master title style</a:t>
            </a:r>
          </a:p>
        </p:txBody>
      </p:sp>
      <p:pic>
        <p:nvPicPr>
          <p:cNvPr id="9" name="Picture 8"/>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7924800" y="6400800"/>
            <a:ext cx="946150" cy="241507"/>
          </a:xfrm>
          <a:prstGeom prst="rect">
            <a:avLst/>
          </a:prstGeom>
        </p:spPr>
      </p:pic>
    </p:spTree>
    <p:extLst>
      <p:ext uri="{BB962C8B-B14F-4D97-AF65-F5344CB8AC3E}">
        <p14:creationId xmlns:p14="http://schemas.microsoft.com/office/powerpoint/2010/main" val="196387188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Lst>
  <p:txStyles>
    <p:titleStyle>
      <a:lvl1pPr>
        <a:lnSpc>
          <a:spcPts val="3000"/>
        </a:lnSpc>
        <a:defRPr sz="2800" b="1" i="0" cap="all" baseline="0">
          <a:solidFill>
            <a:srgbClr val="525759"/>
          </a:solidFill>
          <a:latin typeface="Arial Narrow" charset="0"/>
          <a:ea typeface="Arial Narrow" charset="0"/>
          <a:cs typeface="Arial Narrow" charset="0"/>
        </a:defRPr>
      </a:lvl1pPr>
    </p:titleStyle>
    <p:bodyStyle>
      <a:lvl1pPr marL="0">
        <a:defRPr b="0" i="0">
          <a:latin typeface="Arial Regular"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6.tiff"/><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69.tiff"/><Relationship Id="rId5" Type="http://schemas.openxmlformats.org/officeDocument/2006/relationships/image" Target="../media/image68.tiff"/><Relationship Id="rId4" Type="http://schemas.openxmlformats.org/officeDocument/2006/relationships/image" Target="../media/image67.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6.xml"/><Relationship Id="rId4" Type="http://schemas.openxmlformats.org/officeDocument/2006/relationships/image" Target="../media/image73.jpeg"/></Relationships>
</file>

<file path=ppt/slides/_rels/slide3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xml"/><Relationship Id="rId5" Type="http://schemas.openxmlformats.org/officeDocument/2006/relationships/image" Target="../media/image79.jpeg"/><Relationship Id="rId4" Type="http://schemas.openxmlformats.org/officeDocument/2006/relationships/image" Target="../media/image7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6.xml"/><Relationship Id="rId4" Type="http://schemas.openxmlformats.org/officeDocument/2006/relationships/image" Target="../media/image82.jpeg"/></Relationships>
</file>

<file path=ppt/slides/_rels/slide4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6.xml"/><Relationship Id="rId5" Type="http://schemas.openxmlformats.org/officeDocument/2006/relationships/image" Target="../media/image86.jpeg"/><Relationship Id="rId4" Type="http://schemas.openxmlformats.org/officeDocument/2006/relationships/image" Target="../media/image85.jpeg"/></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 Id="rId5" Type="http://schemas.openxmlformats.org/officeDocument/2006/relationships/image" Target="../media/image90.png"/><Relationship Id="rId4" Type="http://schemas.openxmlformats.org/officeDocument/2006/relationships/image" Target="../media/image8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xml"/><Relationship Id="rId7" Type="http://schemas.openxmlformats.org/officeDocument/2006/relationships/image" Target="../media/image21.png"/><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342"/>
        </a:solidFill>
        <a:effectLst/>
      </p:bgPr>
    </p:bg>
    <p:spTree>
      <p:nvGrpSpPr>
        <p:cNvPr id="1" name=""/>
        <p:cNvGrpSpPr/>
        <p:nvPr/>
      </p:nvGrpSpPr>
      <p:grpSpPr>
        <a:xfrm>
          <a:off x="0" y="0"/>
          <a:ext cx="0" cy="0"/>
          <a:chOff x="0" y="0"/>
          <a:chExt cx="0" cy="0"/>
        </a:xfrm>
      </p:grpSpPr>
      <p:sp>
        <p:nvSpPr>
          <p:cNvPr id="13" name="object 256"/>
          <p:cNvSpPr/>
          <p:nvPr/>
        </p:nvSpPr>
        <p:spPr>
          <a:xfrm>
            <a:off x="338658" y="789762"/>
            <a:ext cx="5628632" cy="2235200"/>
          </a:xfrm>
          <a:custGeom>
            <a:avLst/>
            <a:gdLst/>
            <a:ahLst/>
            <a:cxnLst/>
            <a:rect l="l" t="t" r="r" b="b"/>
            <a:pathLst>
              <a:path w="4212590" h="1854200">
                <a:moveTo>
                  <a:pt x="0" y="1854200"/>
                </a:moveTo>
                <a:lnTo>
                  <a:pt x="4212005" y="1854200"/>
                </a:lnTo>
                <a:lnTo>
                  <a:pt x="4212005" y="0"/>
                </a:lnTo>
                <a:lnTo>
                  <a:pt x="0" y="0"/>
                </a:lnTo>
                <a:lnTo>
                  <a:pt x="0" y="1854200"/>
                </a:lnTo>
                <a:close/>
              </a:path>
            </a:pathLst>
          </a:custGeom>
          <a:solidFill>
            <a:srgbClr val="FFFFFF">
              <a:alpha val="90000"/>
            </a:srgbClr>
          </a:solidFill>
        </p:spPr>
        <p:txBody>
          <a:bodyPr wrap="square" lIns="0" tIns="0" rIns="0" bIns="0" rtlCol="0"/>
          <a:lstStyle/>
          <a:p>
            <a:endParaRPr dirty="0"/>
          </a:p>
        </p:txBody>
      </p:sp>
      <p:sp>
        <p:nvSpPr>
          <p:cNvPr id="14" name="Title 1"/>
          <p:cNvSpPr txBox="1">
            <a:spLocks/>
          </p:cNvSpPr>
          <p:nvPr/>
        </p:nvSpPr>
        <p:spPr>
          <a:xfrm>
            <a:off x="466729" y="1219200"/>
            <a:ext cx="5562600" cy="1904199"/>
          </a:xfrm>
          <a:prstGeom prst="rect">
            <a:avLst/>
          </a:prstGeom>
        </p:spPr>
        <p:txBody>
          <a:bodyPr wrap="square" lIns="0" tIns="0" rIns="0" bIns="0">
            <a:noAutofit/>
          </a:bodyPr>
          <a:lstStyle>
            <a:lvl1pPr>
              <a:defRPr sz="3200" b="0" i="0">
                <a:solidFill>
                  <a:srgbClr val="525759"/>
                </a:solidFill>
                <a:latin typeface="CastrolSansCon-Medium"/>
                <a:ea typeface="+mj-ea"/>
                <a:cs typeface="CastrolSansCon-Medium"/>
              </a:defRPr>
            </a:lvl1pPr>
          </a:lstStyle>
          <a:p>
            <a:pPr defTabSz="914400">
              <a:lnSpc>
                <a:spcPts val="4080"/>
              </a:lnSpc>
              <a:spcAft>
                <a:spcPts val="600"/>
              </a:spcAft>
            </a:pPr>
            <a:r>
              <a:rPr lang="de-DE" sz="4400" b="1" kern="0" dirty="0">
                <a:latin typeface="Arial Narrow" charset="0"/>
                <a:ea typeface="Arial Narrow" charset="0"/>
                <a:cs typeface="Arial Narrow" charset="0"/>
              </a:rPr>
              <a:t>TRIBOL GR SW 460-1</a:t>
            </a:r>
            <a:br>
              <a:rPr lang="de-DE" sz="4400" b="1" kern="0" dirty="0">
                <a:latin typeface="Arial Narrow" charset="0"/>
                <a:ea typeface="Arial Narrow" charset="0"/>
                <a:cs typeface="Arial Narrow" charset="0"/>
              </a:rPr>
            </a:br>
            <a:r>
              <a:rPr lang="de-DE" sz="4000" b="1" kern="0" dirty="0">
                <a:latin typeface="Arial Narrow" charset="0"/>
                <a:ea typeface="Arial Narrow" charset="0"/>
                <a:cs typeface="Arial Narrow" charset="0"/>
              </a:rPr>
              <a:t>WIND TURBINE GREASE</a:t>
            </a:r>
          </a:p>
        </p:txBody>
      </p:sp>
      <p:sp>
        <p:nvSpPr>
          <p:cNvPr id="259" name="object 259"/>
          <p:cNvSpPr txBox="1"/>
          <p:nvPr/>
        </p:nvSpPr>
        <p:spPr>
          <a:xfrm>
            <a:off x="447874" y="2620137"/>
            <a:ext cx="5410200" cy="233462"/>
          </a:xfrm>
          <a:prstGeom prst="rect">
            <a:avLst/>
          </a:prstGeom>
        </p:spPr>
        <p:txBody>
          <a:bodyPr vert="horz" wrap="square" lIns="0" tIns="0" rIns="0" bIns="0" rtlCol="0">
            <a:spAutoFit/>
          </a:bodyPr>
          <a:lstStyle/>
          <a:p>
            <a:pPr marL="12700" marR="5080">
              <a:lnSpc>
                <a:spcPts val="1600"/>
              </a:lnSpc>
            </a:pPr>
            <a:r>
              <a:rPr lang="en-GB" sz="2800" spc="-15" dirty="0">
                <a:solidFill>
                  <a:srgbClr val="525759"/>
                </a:solidFill>
                <a:latin typeface="Arial Narrow" charset="0"/>
                <a:ea typeface="Arial Narrow" charset="0"/>
                <a:cs typeface="Arial Narrow" charset="0"/>
              </a:rPr>
              <a:t>Name</a:t>
            </a:r>
          </a:p>
        </p:txBody>
      </p:sp>
      <p:sp>
        <p:nvSpPr>
          <p:cNvPr id="257" name="object 257"/>
          <p:cNvSpPr/>
          <p:nvPr/>
        </p:nvSpPr>
        <p:spPr>
          <a:xfrm>
            <a:off x="479297" y="2350337"/>
            <a:ext cx="4864232" cy="198345"/>
          </a:xfrm>
          <a:custGeom>
            <a:avLst/>
            <a:gdLst/>
            <a:ahLst/>
            <a:cxnLst/>
            <a:rect l="l" t="t" r="r" b="b"/>
            <a:pathLst>
              <a:path w="3924300">
                <a:moveTo>
                  <a:pt x="0" y="0"/>
                </a:moveTo>
                <a:lnTo>
                  <a:pt x="3923995" y="0"/>
                </a:lnTo>
              </a:path>
            </a:pathLst>
          </a:custGeom>
          <a:ln w="12700">
            <a:solidFill>
              <a:schemeClr val="tx1">
                <a:lumMod val="50000"/>
                <a:lumOff val="50000"/>
              </a:schemeClr>
            </a:solidFill>
          </a:ln>
        </p:spPr>
        <p:txBody>
          <a:bodyPr wrap="square" lIns="0" tIns="0" rIns="0" bIns="0" rtlCol="0"/>
          <a:lstStyle/>
          <a:p>
            <a:endParaRPr dirty="0"/>
          </a:p>
        </p:txBody>
      </p:sp>
      <p:sp>
        <p:nvSpPr>
          <p:cNvPr id="2" name="TextBox 1"/>
          <p:cNvSpPr txBox="1"/>
          <p:nvPr/>
        </p:nvSpPr>
        <p:spPr>
          <a:xfrm>
            <a:off x="373164" y="849515"/>
            <a:ext cx="3048000" cy="276999"/>
          </a:xfrm>
          <a:prstGeom prst="rect">
            <a:avLst/>
          </a:prstGeom>
          <a:noFill/>
        </p:spPr>
        <p:txBody>
          <a:bodyPr wrap="square" rtlCol="0">
            <a:spAutoFit/>
          </a:bodyPr>
          <a:lstStyle/>
          <a:p>
            <a:r>
              <a:rPr lang="en-GB" sz="1200" b="1" baseline="0" dirty="0">
                <a:solidFill>
                  <a:srgbClr val="C9205C"/>
                </a:solidFill>
                <a:latin typeface="+mn-lt"/>
              </a:rPr>
              <a:t>TECHNICAL PRESENTATION</a:t>
            </a:r>
          </a:p>
        </p:txBody>
      </p:sp>
      <p:sp>
        <p:nvSpPr>
          <p:cNvPr id="7" name="TextBox 6">
            <a:extLst>
              <a:ext uri="{FF2B5EF4-FFF2-40B4-BE49-F238E27FC236}">
                <a16:creationId xmlns:a16="http://schemas.microsoft.com/office/drawing/2014/main" id="{034019CD-419C-4BCF-9BC6-06B96C1DAC87}"/>
              </a:ext>
            </a:extLst>
          </p:cNvPr>
          <p:cNvSpPr txBox="1"/>
          <p:nvPr/>
        </p:nvSpPr>
        <p:spPr>
          <a:xfrm>
            <a:off x="8206819" y="6540656"/>
            <a:ext cx="914400" cy="338554"/>
          </a:xfrm>
          <a:prstGeom prst="rect">
            <a:avLst/>
          </a:prstGeom>
          <a:noFill/>
        </p:spPr>
        <p:txBody>
          <a:bodyPr wrap="square" rtlCol="0">
            <a:spAutoFit/>
          </a:bodyPr>
          <a:lstStyle/>
          <a:p>
            <a:r>
              <a:rPr lang="en-US" sz="1600" baseline="0" dirty="0">
                <a:solidFill>
                  <a:schemeClr val="accent4"/>
                </a:solidFill>
                <a:latin typeface="+mn-lt"/>
              </a:rPr>
              <a:t>1.1.2020</a:t>
            </a:r>
          </a:p>
        </p:txBody>
      </p:sp>
    </p:spTree>
    <p:extLst>
      <p:ext uri="{BB962C8B-B14F-4D97-AF65-F5344CB8AC3E}">
        <p14:creationId xmlns:p14="http://schemas.microsoft.com/office/powerpoint/2010/main" val="1233805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3800" y="1938526"/>
            <a:ext cx="5133288" cy="4185761"/>
          </a:xfrm>
          <a:prstGeom prst="rect">
            <a:avLst/>
          </a:prstGeom>
          <a:noFill/>
        </p:spPr>
        <p:txBody>
          <a:bodyPr wrap="square" rtlCol="0">
            <a:spAutoFit/>
          </a:bodyPr>
          <a:lstStyle/>
          <a:p>
            <a:pPr marL="0" marR="0" lvl="0" indent="0" algn="l" defTabSz="913758" rtl="0" eaLnBrk="1" fontAlgn="auto" latinLnBrk="0" hangingPunct="1">
              <a:lnSpc>
                <a:spcPct val="100000"/>
              </a:lnSpc>
              <a:spcBef>
                <a:spcPts val="600"/>
              </a:spcBef>
              <a:spcAft>
                <a:spcPts val="0"/>
              </a:spcAft>
              <a:buClrTx/>
              <a:buSzTx/>
              <a:buFontTx/>
              <a:buNone/>
              <a:tabLst/>
              <a:defRPr/>
            </a:pPr>
            <a:r>
              <a:rPr kumimoji="0" lang="en-US" sz="1350" b="1" i="0" u="none" strike="noStrike" kern="1200" cap="none" spc="0" normalizeH="0" baseline="0" noProof="0" dirty="0">
                <a:ln>
                  <a:noFill/>
                </a:ln>
                <a:solidFill>
                  <a:srgbClr val="525759"/>
                </a:solidFill>
                <a:effectLst/>
                <a:uLnTx/>
                <a:uFillTx/>
                <a:latin typeface="Arial" charset="0"/>
                <a:ea typeface="Arial" charset="0"/>
                <a:cs typeface="Arial" charset="0"/>
              </a:rPr>
              <a:t>Monitor: </a:t>
            </a:r>
          </a:p>
          <a:p>
            <a:pPr marL="285750" marR="0" lvl="0" indent="-285750" algn="l" defTabSz="913758"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You can’t improve what you don’t measure</a:t>
            </a:r>
          </a:p>
          <a:p>
            <a:pPr marL="0" marR="0" lvl="0" indent="0" algn="l" defTabSz="913758" rtl="0" eaLnBrk="1" fontAlgn="auto" latinLnBrk="0" hangingPunct="1">
              <a:lnSpc>
                <a:spcPct val="100000"/>
              </a:lnSpc>
              <a:spcBef>
                <a:spcPts val="600"/>
              </a:spcBef>
              <a:spcAft>
                <a:spcPts val="0"/>
              </a:spcAft>
              <a:buClrTx/>
              <a:buSzTx/>
              <a:buFontTx/>
              <a:buNone/>
              <a:tabLst/>
              <a:defRPr/>
            </a:pPr>
            <a:r>
              <a:rPr kumimoji="0" lang="en-US" sz="1350" b="1" i="0" u="none" strike="noStrike" kern="1200" cap="none" spc="0" normalizeH="0" baseline="0" noProof="0" dirty="0">
                <a:ln>
                  <a:noFill/>
                </a:ln>
                <a:solidFill>
                  <a:srgbClr val="525759"/>
                </a:solidFill>
                <a:effectLst/>
                <a:uLnTx/>
                <a:uFillTx/>
                <a:latin typeface="Arial" charset="0"/>
                <a:ea typeface="Arial" charset="0"/>
                <a:cs typeface="Arial" charset="0"/>
              </a:rPr>
              <a:t>Improved Maintenance: </a:t>
            </a:r>
          </a:p>
          <a:p>
            <a:pPr marL="285750" marR="0" lvl="0" indent="-285750" algn="l" defTabSz="913758"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Through increased monitoring using grease </a:t>
            </a:r>
            <a:b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b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analysis and CMS</a:t>
            </a:r>
          </a:p>
          <a:p>
            <a:pPr marL="285750" marR="0" lvl="0" indent="-285750" algn="l" defTabSz="913758"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Ensure proper regreasing frequency is followed</a:t>
            </a:r>
          </a:p>
          <a:p>
            <a:pPr marL="0" marR="0" lvl="0" indent="0" algn="l" defTabSz="913758" rtl="0" eaLnBrk="1" fontAlgn="auto" latinLnBrk="0" hangingPunct="1">
              <a:lnSpc>
                <a:spcPct val="100000"/>
              </a:lnSpc>
              <a:spcBef>
                <a:spcPts val="600"/>
              </a:spcBef>
              <a:spcAft>
                <a:spcPts val="0"/>
              </a:spcAft>
              <a:buClrTx/>
              <a:buSzTx/>
              <a:buFontTx/>
              <a:buNone/>
              <a:tabLst/>
              <a:defRPr/>
            </a:pPr>
            <a:r>
              <a:rPr kumimoji="0" lang="en-US" sz="1350" b="1" i="0" u="none" strike="noStrike" kern="1200" cap="none" spc="0" normalizeH="0" baseline="0" noProof="0" dirty="0">
                <a:ln>
                  <a:noFill/>
                </a:ln>
                <a:solidFill>
                  <a:srgbClr val="525759"/>
                </a:solidFill>
                <a:effectLst/>
                <a:uLnTx/>
                <a:uFillTx/>
                <a:latin typeface="Arial" charset="0"/>
                <a:ea typeface="Arial" charset="0"/>
                <a:cs typeface="Arial" charset="0"/>
              </a:rPr>
              <a:t>Lubricant based options to extend bearing life:</a:t>
            </a:r>
          </a:p>
          <a:p>
            <a:pPr marL="285750" marR="0" lvl="0" indent="-285750" algn="l" defTabSz="913758"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Understand the unique operational challenges </a:t>
            </a:r>
            <a:b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b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of main bearings</a:t>
            </a:r>
          </a:p>
          <a:p>
            <a:pPr marL="285750" marR="0" lvl="0" indent="-285750" algn="l" defTabSz="913758"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Benchmark current product performance in use</a:t>
            </a:r>
          </a:p>
          <a:p>
            <a:pPr marL="285750" marR="0" lvl="0" indent="-285750" algn="l" defTabSz="913758"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Identify lab tests to correlate to field challenges and performance</a:t>
            </a:r>
          </a:p>
          <a:p>
            <a:pPr marL="285750" marR="0" lvl="0" indent="-285750" algn="l" defTabSz="913758"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Formulate based on grease thickening systems, </a:t>
            </a:r>
            <a:b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b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base oils and additive interactions / synergies</a:t>
            </a:r>
          </a:p>
          <a:p>
            <a:pPr marL="285750" marR="0" lvl="0" indent="-285750" algn="l" defTabSz="913758"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Higher technology grease with unique surface improving qualities to </a:t>
            </a:r>
            <a:r>
              <a:rPr kumimoji="0" lang="en-US" sz="1350" b="0" i="0" u="none" strike="noStrike" kern="1200" cap="none" spc="0" normalizeH="0" baseline="0" noProof="0" dirty="0" err="1">
                <a:ln>
                  <a:noFill/>
                </a:ln>
                <a:solidFill>
                  <a:srgbClr val="525759"/>
                </a:solidFill>
                <a:effectLst/>
                <a:uLnTx/>
                <a:uFillTx/>
                <a:latin typeface="Arial" charset="0"/>
                <a:ea typeface="Arial" charset="0"/>
                <a:cs typeface="Arial" charset="0"/>
              </a:rPr>
              <a:t>maximise</a:t>
            </a: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 bearing life</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3364"/>
          <a:stretch/>
        </p:blipFill>
        <p:spPr bwMode="auto">
          <a:xfrm>
            <a:off x="417689" y="2006367"/>
            <a:ext cx="3163711" cy="426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Improved Maintenance </a:t>
            </a:r>
            <a:br>
              <a:rPr lang="en-US" dirty="0"/>
            </a:br>
            <a:r>
              <a:rPr lang="en-US" b="0" dirty="0"/>
              <a:t>Increases Reliability</a:t>
            </a:r>
            <a:endParaRPr lang="en-GB" dirty="0"/>
          </a:p>
        </p:txBody>
      </p:sp>
    </p:spTree>
    <p:extLst>
      <p:ext uri="{BB962C8B-B14F-4D97-AF65-F5344CB8AC3E}">
        <p14:creationId xmlns:p14="http://schemas.microsoft.com/office/powerpoint/2010/main" val="3210857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56"/>
          <p:cNvSpPr/>
          <p:nvPr/>
        </p:nvSpPr>
        <p:spPr>
          <a:xfrm>
            <a:off x="338658" y="789762"/>
            <a:ext cx="5147742" cy="2334438"/>
          </a:xfrm>
          <a:custGeom>
            <a:avLst/>
            <a:gdLst/>
            <a:ahLst/>
            <a:cxnLst/>
            <a:rect l="l" t="t" r="r" b="b"/>
            <a:pathLst>
              <a:path w="4212590" h="1854200">
                <a:moveTo>
                  <a:pt x="0" y="1854200"/>
                </a:moveTo>
                <a:lnTo>
                  <a:pt x="4212005" y="1854200"/>
                </a:lnTo>
                <a:lnTo>
                  <a:pt x="4212005" y="0"/>
                </a:lnTo>
                <a:lnTo>
                  <a:pt x="0" y="0"/>
                </a:lnTo>
                <a:lnTo>
                  <a:pt x="0" y="1854200"/>
                </a:lnTo>
                <a:close/>
              </a:path>
            </a:pathLst>
          </a:custGeom>
          <a:solidFill>
            <a:srgbClr val="FFFFFF">
              <a:alpha val="90000"/>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2" name="Title 1"/>
          <p:cNvSpPr txBox="1">
            <a:spLocks/>
          </p:cNvSpPr>
          <p:nvPr/>
        </p:nvSpPr>
        <p:spPr>
          <a:xfrm>
            <a:off x="685800" y="1120763"/>
            <a:ext cx="4267200" cy="1904199"/>
          </a:xfrm>
          <a:prstGeom prst="rect">
            <a:avLst/>
          </a:prstGeom>
        </p:spPr>
        <p:txBody>
          <a:bodyPr wrap="square" lIns="0" tIns="0" rIns="0" bIns="0">
            <a:noAutofit/>
          </a:bodyPr>
          <a:lstStyle>
            <a:lvl1pPr>
              <a:defRPr sz="3200" b="0" i="0">
                <a:solidFill>
                  <a:srgbClr val="525759"/>
                </a:solidFill>
                <a:latin typeface="CastrolSansCon-Medium"/>
                <a:ea typeface="+mj-ea"/>
                <a:cs typeface="CastrolSansCon-Medium"/>
              </a:defRPr>
            </a:lvl1pPr>
          </a:lstStyle>
          <a:p>
            <a:pPr marL="0" marR="0" lvl="0" indent="0" algn="l" defTabSz="914400" rtl="0" eaLnBrk="1" fontAlgn="auto" latinLnBrk="0" hangingPunct="1">
              <a:lnSpc>
                <a:spcPts val="4080"/>
              </a:lnSpc>
              <a:spcBef>
                <a:spcPts val="0"/>
              </a:spcBef>
              <a:spcAft>
                <a:spcPts val="600"/>
              </a:spcAft>
              <a:buClrTx/>
              <a:buSzTx/>
              <a:buFontTx/>
              <a:buNone/>
              <a:tabLst/>
              <a:defRPr/>
            </a:pPr>
            <a:r>
              <a:rPr kumimoji="0" lang="de-DE" sz="4400" b="1" i="0" u="none" strike="noStrike" kern="0" cap="none" spc="0" normalizeH="0" baseline="0" noProof="0" dirty="0">
                <a:ln>
                  <a:noFill/>
                </a:ln>
                <a:solidFill>
                  <a:srgbClr val="525759"/>
                </a:solidFill>
                <a:effectLst/>
                <a:uLnTx/>
                <a:uFillTx/>
                <a:latin typeface="Arial Narrow" charset="0"/>
                <a:ea typeface="Arial Narrow" charset="0"/>
                <a:cs typeface="Arial Narrow" charset="0"/>
              </a:rPr>
              <a:t>SECTION 3</a:t>
            </a:r>
          </a:p>
          <a:p>
            <a:pPr marL="0" marR="0" lvl="0" indent="0" algn="l" defTabSz="914400" rtl="0" eaLnBrk="1" fontAlgn="auto" latinLnBrk="0" hangingPunct="1">
              <a:lnSpc>
                <a:spcPts val="4080"/>
              </a:lnSpc>
              <a:spcBef>
                <a:spcPts val="0"/>
              </a:spcBef>
              <a:spcAft>
                <a:spcPts val="600"/>
              </a:spcAft>
              <a:buClrTx/>
              <a:buSzTx/>
              <a:buFontTx/>
              <a:buNone/>
              <a:tabLst/>
              <a:defRPr/>
            </a:pPr>
            <a:r>
              <a:rPr kumimoji="0" lang="de-DE" sz="4400" b="0" i="0" u="none" strike="noStrike" kern="0" cap="none" spc="0" normalizeH="0" baseline="0" noProof="0" dirty="0">
                <a:ln>
                  <a:noFill/>
                </a:ln>
                <a:solidFill>
                  <a:srgbClr val="525759"/>
                </a:solidFill>
                <a:effectLst/>
                <a:uLnTx/>
                <a:uFillTx/>
                <a:latin typeface="Arial Narrow" charset="0"/>
                <a:ea typeface="Arial Narrow" charset="0"/>
                <a:cs typeface="Arial Narrow" charset="0"/>
              </a:rPr>
              <a:t>CASTROL‘S UNIQUE SOLUTION</a:t>
            </a:r>
            <a:endParaRPr kumimoji="0" lang="de-DE" sz="4000" b="0" i="0" u="none" strike="noStrike" kern="0" cap="none" spc="0" normalizeH="0" baseline="0" noProof="0" dirty="0">
              <a:ln>
                <a:noFill/>
              </a:ln>
              <a:solidFill>
                <a:srgbClr val="525759"/>
              </a:solidFill>
              <a:effectLst/>
              <a:uLnTx/>
              <a:uFillTx/>
              <a:latin typeface="Arial Narrow" charset="0"/>
              <a:ea typeface="Arial Narrow" charset="0"/>
              <a:cs typeface="Arial Narrow" charset="0"/>
            </a:endParaRPr>
          </a:p>
        </p:txBody>
      </p:sp>
      <p:sp>
        <p:nvSpPr>
          <p:cNvPr id="14" name="object 257"/>
          <p:cNvSpPr/>
          <p:nvPr/>
        </p:nvSpPr>
        <p:spPr>
          <a:xfrm>
            <a:off x="703520" y="2826617"/>
            <a:ext cx="4478080" cy="198345"/>
          </a:xfrm>
          <a:custGeom>
            <a:avLst/>
            <a:gdLst/>
            <a:ahLst/>
            <a:cxnLst/>
            <a:rect l="l" t="t" r="r" b="b"/>
            <a:pathLst>
              <a:path w="3924300">
                <a:moveTo>
                  <a:pt x="0" y="0"/>
                </a:moveTo>
                <a:lnTo>
                  <a:pt x="3923995" y="0"/>
                </a:lnTo>
              </a:path>
            </a:pathLst>
          </a:custGeom>
          <a:ln w="12700">
            <a:solidFill>
              <a:schemeClr val="tx1">
                <a:lumMod val="50000"/>
                <a:lumOff val="50000"/>
              </a:schemeClr>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8" name="Rectangle 7"/>
          <p:cNvSpPr/>
          <p:nvPr/>
        </p:nvSpPr>
        <p:spPr>
          <a:xfrm>
            <a:off x="341896" y="102802"/>
            <a:ext cx="1978747" cy="266676"/>
          </a:xfrm>
          <a:prstGeom prst="rect">
            <a:avLst/>
          </a:prstGeom>
        </p:spPr>
        <p:txBody>
          <a:bodyPr wrap="none">
            <a:spAutoFit/>
          </a:bodyPr>
          <a:lstStyle/>
          <a:p>
            <a:pPr marL="12700" marR="5080" lvl="0" indent="0" algn="l" defTabSz="457200" rtl="0" eaLnBrk="1" fontAlgn="auto" latinLnBrk="0" hangingPunct="1">
              <a:lnSpc>
                <a:spcPct val="1026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CASTROL’S UNIQUE SOLUTION</a:t>
            </a:r>
            <a:endParaRPr kumimoji="0" lang="en-US" sz="11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2716685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rallelogram 12"/>
          <p:cNvSpPr/>
          <p:nvPr/>
        </p:nvSpPr>
        <p:spPr>
          <a:xfrm>
            <a:off x="417690" y="1933456"/>
            <a:ext cx="5144910" cy="2293880"/>
          </a:xfrm>
          <a:prstGeom prst="parallelogram">
            <a:avLst>
              <a:gd name="adj" fmla="val 0"/>
            </a:avLst>
          </a:prstGeom>
          <a:solidFill>
            <a:srgbClr val="E5F6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charset="0"/>
              <a:ea typeface="+mn-ea"/>
              <a:cs typeface="+mn-cs"/>
            </a:endParaRPr>
          </a:p>
        </p:txBody>
      </p:sp>
      <p:sp>
        <p:nvSpPr>
          <p:cNvPr id="96259" name="Text Box 4"/>
          <p:cNvSpPr txBox="1">
            <a:spLocks noChangeArrowheads="1"/>
          </p:cNvSpPr>
          <p:nvPr/>
        </p:nvSpPr>
        <p:spPr bwMode="auto">
          <a:xfrm>
            <a:off x="589377" y="2052824"/>
            <a:ext cx="4801536" cy="2029118"/>
          </a:xfrm>
          <a:prstGeom prst="rect">
            <a:avLst/>
          </a:prstGeom>
          <a:noFill/>
          <a:ln w="9525">
            <a:noFill/>
            <a:miter lim="800000"/>
            <a:headEnd/>
            <a:tailEnd/>
          </a:ln>
        </p:spPr>
        <p:txBody>
          <a:bodyPr wrap="square" lIns="81633" tIns="40817" rIns="81633" bIns="40817">
            <a:spAutoFit/>
          </a:bodyPr>
          <a:lstStyle>
            <a:lvl1pPr eaLnBrk="0" hangingPunct="0">
              <a:lnSpc>
                <a:spcPct val="90000"/>
              </a:lnSpc>
              <a:spcBef>
                <a:spcPct val="60000"/>
              </a:spcBef>
              <a:buChar char="•"/>
              <a:defRPr sz="3200">
                <a:solidFill>
                  <a:schemeClr val="tx1"/>
                </a:solidFill>
                <a:latin typeface="Arial" pitchFamily="34" charset="0"/>
                <a:cs typeface="Arial" pitchFamily="34" charset="0"/>
              </a:defRPr>
            </a:lvl1pPr>
            <a:lvl2pPr marL="742950" indent="-285750" eaLnBrk="0" hangingPunct="0">
              <a:lnSpc>
                <a:spcPct val="90000"/>
              </a:lnSpc>
              <a:spcBef>
                <a:spcPct val="30000"/>
              </a:spcBef>
              <a:buChar char="–"/>
              <a:defRPr sz="2900">
                <a:solidFill>
                  <a:schemeClr val="tx1"/>
                </a:solidFill>
                <a:latin typeface="Arial" pitchFamily="34" charset="0"/>
                <a:cs typeface="Arial" pitchFamily="34" charset="0"/>
              </a:defRPr>
            </a:lvl2pPr>
            <a:lvl3pPr marL="1143000" indent="-228600" eaLnBrk="0" hangingPunct="0">
              <a:lnSpc>
                <a:spcPct val="90000"/>
              </a:lnSpc>
              <a:spcBef>
                <a:spcPct val="20000"/>
              </a:spcBef>
              <a:buChar char="•"/>
              <a:defRPr sz="2500">
                <a:solidFill>
                  <a:schemeClr val="tx1"/>
                </a:solidFill>
                <a:latin typeface="Arial" pitchFamily="34" charset="0"/>
                <a:cs typeface="Arial" pitchFamily="34" charset="0"/>
              </a:defRPr>
            </a:lvl3pPr>
            <a:lvl4pPr marL="1600200" indent="-228600" eaLnBrk="0" hangingPunct="0">
              <a:lnSpc>
                <a:spcPct val="90000"/>
              </a:lnSpc>
              <a:spcBef>
                <a:spcPct val="10000"/>
              </a:spcBef>
              <a:buChar char="–"/>
              <a:defRPr sz="2200">
                <a:solidFill>
                  <a:schemeClr val="tx1"/>
                </a:solidFill>
                <a:latin typeface="Arial" pitchFamily="34" charset="0"/>
                <a:cs typeface="Arial" pitchFamily="34" charset="0"/>
              </a:defRPr>
            </a:lvl4pPr>
            <a:lvl5pPr marL="2057400" indent="-228600" eaLnBrk="0" hangingPunct="0">
              <a:lnSpc>
                <a:spcPct val="90000"/>
              </a:lnSpc>
              <a:spcBef>
                <a:spcPct val="10000"/>
              </a:spcBef>
              <a:buChar char="»"/>
              <a:defRPr sz="2200">
                <a:solidFill>
                  <a:schemeClr val="tx1"/>
                </a:solidFill>
                <a:latin typeface="Arial" pitchFamily="34" charset="0"/>
                <a:cs typeface="Arial" pitchFamily="34" charset="0"/>
              </a:defRPr>
            </a:lvl5pPr>
            <a:lvl6pPr marL="2514600" indent="-228600" eaLnBrk="0" fontAlgn="base" hangingPunct="0">
              <a:lnSpc>
                <a:spcPct val="90000"/>
              </a:lnSpc>
              <a:spcBef>
                <a:spcPct val="10000"/>
              </a:spcBef>
              <a:spcAft>
                <a:spcPct val="0"/>
              </a:spcAft>
              <a:buChar char="»"/>
              <a:defRPr sz="2200">
                <a:solidFill>
                  <a:schemeClr val="tx1"/>
                </a:solidFill>
                <a:latin typeface="Arial" pitchFamily="34" charset="0"/>
                <a:cs typeface="Arial" pitchFamily="34" charset="0"/>
              </a:defRPr>
            </a:lvl6pPr>
            <a:lvl7pPr marL="2971800" indent="-228600" eaLnBrk="0" fontAlgn="base" hangingPunct="0">
              <a:lnSpc>
                <a:spcPct val="90000"/>
              </a:lnSpc>
              <a:spcBef>
                <a:spcPct val="10000"/>
              </a:spcBef>
              <a:spcAft>
                <a:spcPct val="0"/>
              </a:spcAft>
              <a:buChar char="»"/>
              <a:defRPr sz="2200">
                <a:solidFill>
                  <a:schemeClr val="tx1"/>
                </a:solidFill>
                <a:latin typeface="Arial" pitchFamily="34" charset="0"/>
                <a:cs typeface="Arial" pitchFamily="34" charset="0"/>
              </a:defRPr>
            </a:lvl7pPr>
            <a:lvl8pPr marL="3429000" indent="-228600" eaLnBrk="0" fontAlgn="base" hangingPunct="0">
              <a:lnSpc>
                <a:spcPct val="90000"/>
              </a:lnSpc>
              <a:spcBef>
                <a:spcPct val="10000"/>
              </a:spcBef>
              <a:spcAft>
                <a:spcPct val="0"/>
              </a:spcAft>
              <a:buChar char="»"/>
              <a:defRPr sz="2200">
                <a:solidFill>
                  <a:schemeClr val="tx1"/>
                </a:solidFill>
                <a:latin typeface="Arial" pitchFamily="34" charset="0"/>
                <a:cs typeface="Arial" pitchFamily="34" charset="0"/>
              </a:defRPr>
            </a:lvl8pPr>
            <a:lvl9pPr marL="3886200" indent="-228600" eaLnBrk="0" fontAlgn="base" hangingPunct="0">
              <a:lnSpc>
                <a:spcPct val="90000"/>
              </a:lnSpc>
              <a:spcBef>
                <a:spcPct val="10000"/>
              </a:spcBef>
              <a:spcAft>
                <a:spcPct val="0"/>
              </a:spcAft>
              <a:buChar char="»"/>
              <a:defRPr sz="2200">
                <a:solidFill>
                  <a:schemeClr val="tx1"/>
                </a:solidFill>
                <a:latin typeface="Arial" pitchFamily="34" charset="0"/>
                <a:cs typeface="Arial" pitchFamily="34" charset="0"/>
              </a:defRPr>
            </a:lvl9pPr>
          </a:lstStyle>
          <a:p>
            <a:pPr marL="0" marR="0" lvl="0" indent="0" algn="l" defTabSz="913758" rtl="0" eaLnBrk="1" fontAlgn="auto" latinLnBrk="0" hangingPunct="1">
              <a:lnSpc>
                <a:spcPct val="100000"/>
              </a:lnSpc>
              <a:spcBef>
                <a:spcPct val="0"/>
              </a:spcBef>
              <a:spcAft>
                <a:spcPts val="0"/>
              </a:spcAft>
              <a:buClrTx/>
              <a:buSzTx/>
              <a:buFontTx/>
              <a:buNone/>
              <a:tabLst/>
              <a:defRPr/>
            </a:pPr>
            <a:r>
              <a:rPr kumimoji="0" lang="en-GB" altLang="en-US" sz="1250" b="1" i="0" u="none" strike="noStrike" kern="1200" cap="none" spc="0" normalizeH="0" baseline="0" noProof="0" dirty="0">
                <a:ln>
                  <a:noFill/>
                </a:ln>
                <a:solidFill>
                  <a:srgbClr val="525759"/>
                </a:solidFill>
                <a:effectLst/>
                <a:uLnTx/>
                <a:uFillTx/>
                <a:latin typeface="Arial" pitchFamily="34" charset="0"/>
                <a:ea typeface="+mn-ea"/>
                <a:cs typeface="Arial" pitchFamily="34" charset="0"/>
              </a:rPr>
              <a:t>Wind turbine main</a:t>
            </a:r>
            <a:r>
              <a:rPr kumimoji="0" lang="en-GB" altLang="en-US" sz="1250" b="1" i="0" u="none" strike="noStrike" kern="1200" cap="none" spc="0" normalizeH="0" noProof="0" dirty="0">
                <a:ln>
                  <a:noFill/>
                </a:ln>
                <a:solidFill>
                  <a:srgbClr val="525759"/>
                </a:solidFill>
                <a:effectLst/>
                <a:uLnTx/>
                <a:uFillTx/>
                <a:latin typeface="Arial" pitchFamily="34" charset="0"/>
                <a:ea typeface="+mn-ea"/>
                <a:cs typeface="Arial" pitchFamily="34" charset="0"/>
              </a:rPr>
              <a:t> </a:t>
            </a:r>
            <a:r>
              <a:rPr kumimoji="0" lang="en-GB" altLang="en-US" sz="1250" b="1" i="0" u="none" strike="noStrike" kern="1200" cap="none" spc="0" normalizeH="0" baseline="0" noProof="0" dirty="0">
                <a:ln>
                  <a:noFill/>
                </a:ln>
                <a:solidFill>
                  <a:srgbClr val="525759"/>
                </a:solidFill>
                <a:effectLst/>
                <a:uLnTx/>
                <a:uFillTx/>
                <a:latin typeface="Arial" pitchFamily="34" charset="0"/>
                <a:ea typeface="+mn-ea"/>
                <a:cs typeface="Arial" pitchFamily="34" charset="0"/>
              </a:rPr>
              <a:t>bearing grease product profile </a:t>
            </a:r>
            <a:endParaRPr kumimoji="0" lang="en-GB" altLang="en-US" sz="1250" b="0" i="0" u="none" strike="noStrike" kern="1200" cap="none" spc="0" normalizeH="0" baseline="0" noProof="0" dirty="0">
              <a:ln>
                <a:noFill/>
              </a:ln>
              <a:solidFill>
                <a:srgbClr val="525759"/>
              </a:solidFill>
              <a:effectLst/>
              <a:uLnTx/>
              <a:uFillTx/>
              <a:latin typeface="Arial" pitchFamily="34" charset="0"/>
              <a:ea typeface="+mn-ea"/>
              <a:cs typeface="Arial" pitchFamily="34" charset="0"/>
            </a:endParaRPr>
          </a:p>
          <a:p>
            <a:pPr marL="285750" marR="0" lvl="0" indent="-285750" algn="l" defTabSz="913758" rtl="0" eaLnBrk="1" fontAlgn="auto" latinLnBrk="0" hangingPunct="1">
              <a:lnSpc>
                <a:spcPct val="100000"/>
              </a:lnSpc>
              <a:spcBef>
                <a:spcPct val="0"/>
              </a:spcBef>
              <a:spcAft>
                <a:spcPts val="0"/>
              </a:spcAft>
              <a:buClrTx/>
              <a:buSzTx/>
              <a:buFont typeface="Arial" charset="0"/>
              <a:buChar char="•"/>
              <a:tabLst/>
              <a:defRPr/>
            </a:pPr>
            <a:r>
              <a:rPr kumimoji="0" lang="en-GB" altLang="en-US" sz="1250" b="0" i="0" u="none" strike="noStrike" kern="1200" cap="none" spc="0" normalizeH="0" baseline="0" noProof="0" dirty="0">
                <a:ln>
                  <a:noFill/>
                </a:ln>
                <a:solidFill>
                  <a:srgbClr val="525759"/>
                </a:solidFill>
                <a:effectLst/>
                <a:uLnTx/>
                <a:uFillTx/>
                <a:latin typeface="Arial" pitchFamily="34" charset="0"/>
                <a:ea typeface="+mn-ea"/>
                <a:cs typeface="Arial" pitchFamily="34" charset="0"/>
              </a:rPr>
              <a:t>Withstands high loads and shock loads (including axial loads)</a:t>
            </a:r>
          </a:p>
          <a:p>
            <a:pPr marL="285750" marR="0" lvl="0" indent="-285750" algn="l" defTabSz="913758" rtl="0" eaLnBrk="1" fontAlgn="auto" latinLnBrk="0" hangingPunct="1">
              <a:lnSpc>
                <a:spcPct val="100000"/>
              </a:lnSpc>
              <a:spcBef>
                <a:spcPct val="0"/>
              </a:spcBef>
              <a:spcAft>
                <a:spcPts val="0"/>
              </a:spcAft>
              <a:buClrTx/>
              <a:buSzTx/>
              <a:buFont typeface="Arial" charset="0"/>
              <a:buChar char="•"/>
              <a:tabLst/>
              <a:defRPr/>
            </a:pPr>
            <a:r>
              <a:rPr kumimoji="0" lang="en-GB" altLang="en-US" sz="1250" b="0" i="0" u="none" strike="noStrike" kern="1200" cap="none" spc="0" normalizeH="0" baseline="0" noProof="0" dirty="0">
                <a:ln>
                  <a:noFill/>
                </a:ln>
                <a:solidFill>
                  <a:srgbClr val="525759"/>
                </a:solidFill>
                <a:effectLst/>
                <a:uLnTx/>
                <a:uFillTx/>
                <a:latin typeface="Arial" pitchFamily="34" charset="0"/>
                <a:ea typeface="+mn-ea"/>
                <a:cs typeface="Arial" pitchFamily="34" charset="0"/>
              </a:rPr>
              <a:t>Resists surface wear and fretting wear</a:t>
            </a:r>
          </a:p>
          <a:p>
            <a:pPr marL="285750" marR="0" lvl="0" indent="-285750" algn="l" defTabSz="913758" rtl="0" eaLnBrk="1" fontAlgn="auto" latinLnBrk="0" hangingPunct="1">
              <a:lnSpc>
                <a:spcPct val="100000"/>
              </a:lnSpc>
              <a:spcBef>
                <a:spcPct val="0"/>
              </a:spcBef>
              <a:spcAft>
                <a:spcPts val="0"/>
              </a:spcAft>
              <a:buClrTx/>
              <a:buSzTx/>
              <a:buFont typeface="Arial" charset="0"/>
              <a:buChar char="•"/>
              <a:tabLst/>
              <a:defRPr/>
            </a:pPr>
            <a:r>
              <a:rPr kumimoji="0" lang="en-US" sz="1250" b="0" i="0" u="none" strike="noStrike" kern="1200" cap="none" spc="0" normalizeH="0" baseline="0" noProof="0" dirty="0">
                <a:ln>
                  <a:noFill/>
                </a:ln>
                <a:solidFill>
                  <a:srgbClr val="525759"/>
                </a:solidFill>
                <a:effectLst/>
                <a:uLnTx/>
                <a:uFillTx/>
                <a:latin typeface="Arial" pitchFamily="34" charset="0"/>
                <a:ea typeface="+mn-ea"/>
                <a:cs typeface="Arial" pitchFamily="34" charset="0"/>
              </a:rPr>
              <a:t>Reduces sliding and rolling wear from axial loading</a:t>
            </a:r>
            <a:endParaRPr kumimoji="0" lang="en-GB" altLang="en-US" sz="1250" b="0" i="0" u="none" strike="noStrike" kern="1200" cap="none" spc="0" normalizeH="0" baseline="0" noProof="0" dirty="0">
              <a:ln>
                <a:noFill/>
              </a:ln>
              <a:solidFill>
                <a:srgbClr val="525759"/>
              </a:solidFill>
              <a:effectLst/>
              <a:uLnTx/>
              <a:uFillTx/>
              <a:latin typeface="Arial" pitchFamily="34" charset="0"/>
              <a:ea typeface="+mn-ea"/>
              <a:cs typeface="Arial" pitchFamily="34" charset="0"/>
            </a:endParaRPr>
          </a:p>
          <a:p>
            <a:pPr marL="285750" marR="0" lvl="0" indent="-285750" algn="l" defTabSz="913758" rtl="0" eaLnBrk="1" fontAlgn="auto" latinLnBrk="0" hangingPunct="1">
              <a:lnSpc>
                <a:spcPct val="100000"/>
              </a:lnSpc>
              <a:spcBef>
                <a:spcPct val="0"/>
              </a:spcBef>
              <a:spcAft>
                <a:spcPts val="0"/>
              </a:spcAft>
              <a:buClrTx/>
              <a:buSzTx/>
              <a:buFont typeface="Arial" charset="0"/>
              <a:buChar char="•"/>
              <a:tabLst/>
              <a:defRPr/>
            </a:pPr>
            <a:r>
              <a:rPr kumimoji="0" lang="en-GB" altLang="en-US" sz="1250" b="0" i="0" u="none" strike="noStrike" kern="1200" cap="none" spc="0" normalizeH="0" baseline="0" noProof="0" dirty="0">
                <a:ln>
                  <a:noFill/>
                </a:ln>
                <a:solidFill>
                  <a:srgbClr val="525759"/>
                </a:solidFill>
                <a:effectLst/>
                <a:uLnTx/>
                <a:uFillTx/>
                <a:latin typeface="Arial" pitchFamily="34" charset="0"/>
                <a:ea typeface="+mn-ea"/>
                <a:cs typeface="Arial" pitchFamily="34" charset="0"/>
              </a:rPr>
              <a:t>Low friction for energy saving and long component life</a:t>
            </a:r>
          </a:p>
          <a:p>
            <a:pPr marL="285750" marR="0" lvl="0" indent="-285750" algn="l" defTabSz="913758" rtl="0" eaLnBrk="1" fontAlgn="auto" latinLnBrk="0" hangingPunct="1">
              <a:lnSpc>
                <a:spcPct val="100000"/>
              </a:lnSpc>
              <a:spcBef>
                <a:spcPct val="0"/>
              </a:spcBef>
              <a:spcAft>
                <a:spcPts val="0"/>
              </a:spcAft>
              <a:buClrTx/>
              <a:buSzTx/>
              <a:buFont typeface="Arial" charset="0"/>
              <a:buChar char="•"/>
              <a:tabLst/>
              <a:defRPr/>
            </a:pPr>
            <a:r>
              <a:rPr kumimoji="0" lang="en-GB" altLang="en-US" sz="1250" b="0" i="0" u="none" strike="noStrike" kern="1200" cap="none" spc="0" normalizeH="0" baseline="0" noProof="0" dirty="0">
                <a:ln>
                  <a:noFill/>
                </a:ln>
                <a:solidFill>
                  <a:srgbClr val="525759"/>
                </a:solidFill>
                <a:effectLst/>
                <a:uLnTx/>
                <a:uFillTx/>
                <a:latin typeface="Arial" pitchFamily="34" charset="0"/>
                <a:ea typeface="+mn-ea"/>
                <a:cs typeface="Arial" pitchFamily="34" charset="0"/>
              </a:rPr>
              <a:t>Resists shearing (good mechanical stability)</a:t>
            </a:r>
          </a:p>
          <a:p>
            <a:pPr marL="285750" marR="0" lvl="0" indent="-285750" algn="l" defTabSz="913758" rtl="0" eaLnBrk="1" fontAlgn="auto" latinLnBrk="0" hangingPunct="1">
              <a:lnSpc>
                <a:spcPct val="100000"/>
              </a:lnSpc>
              <a:spcBef>
                <a:spcPct val="0"/>
              </a:spcBef>
              <a:spcAft>
                <a:spcPts val="0"/>
              </a:spcAft>
              <a:buClrTx/>
              <a:buSzTx/>
              <a:buFont typeface="Arial" charset="0"/>
              <a:buChar char="•"/>
              <a:tabLst/>
              <a:defRPr/>
            </a:pPr>
            <a:r>
              <a:rPr kumimoji="0" lang="en-GB" altLang="en-US" sz="1250" b="0" i="0" u="none" strike="noStrike" kern="1200" cap="none" spc="0" normalizeH="0" baseline="0" noProof="0" dirty="0">
                <a:ln>
                  <a:noFill/>
                </a:ln>
                <a:solidFill>
                  <a:srgbClr val="525759"/>
                </a:solidFill>
                <a:effectLst/>
                <a:uLnTx/>
                <a:uFillTx/>
                <a:latin typeface="Arial" pitchFamily="34" charset="0"/>
                <a:ea typeface="+mn-ea"/>
                <a:cs typeface="Arial" pitchFamily="34" charset="0"/>
              </a:rPr>
              <a:t>Resists water ingress</a:t>
            </a:r>
          </a:p>
          <a:p>
            <a:pPr marL="285750" marR="0" lvl="0" indent="-285750" algn="l" defTabSz="913758" rtl="0" eaLnBrk="1" fontAlgn="auto" latinLnBrk="0" hangingPunct="1">
              <a:lnSpc>
                <a:spcPct val="100000"/>
              </a:lnSpc>
              <a:spcBef>
                <a:spcPct val="0"/>
              </a:spcBef>
              <a:spcAft>
                <a:spcPts val="0"/>
              </a:spcAft>
              <a:buClrTx/>
              <a:buSzTx/>
              <a:buFont typeface="Arial" charset="0"/>
              <a:buChar char="•"/>
              <a:tabLst/>
              <a:defRPr/>
            </a:pPr>
            <a:r>
              <a:rPr kumimoji="0" lang="en-GB" altLang="en-US" sz="1250" b="0" i="0" u="none" strike="noStrike" kern="1200" cap="none" spc="0" normalizeH="0" baseline="0" noProof="0" dirty="0">
                <a:ln>
                  <a:noFill/>
                </a:ln>
                <a:solidFill>
                  <a:srgbClr val="525759"/>
                </a:solidFill>
                <a:effectLst/>
                <a:uLnTx/>
                <a:uFillTx/>
                <a:latin typeface="Arial" pitchFamily="34" charset="0"/>
                <a:ea typeface="+mn-ea"/>
                <a:cs typeface="Arial" pitchFamily="34" charset="0"/>
              </a:rPr>
              <a:t>Resists corrosion attack</a:t>
            </a:r>
          </a:p>
          <a:p>
            <a:pPr marL="285750" marR="0" lvl="0" indent="-285750" algn="l" defTabSz="913758" rtl="0" eaLnBrk="1" fontAlgn="auto" latinLnBrk="0" hangingPunct="1">
              <a:lnSpc>
                <a:spcPct val="100000"/>
              </a:lnSpc>
              <a:spcBef>
                <a:spcPct val="0"/>
              </a:spcBef>
              <a:spcAft>
                <a:spcPts val="0"/>
              </a:spcAft>
              <a:buClrTx/>
              <a:buSzTx/>
              <a:buFont typeface="Arial" charset="0"/>
              <a:buChar char="•"/>
              <a:tabLst/>
              <a:defRPr/>
            </a:pPr>
            <a:r>
              <a:rPr kumimoji="0" lang="en-GB" altLang="en-US" sz="1250" b="0" i="0" u="none" strike="noStrike" kern="1200" cap="none" spc="0" normalizeH="0" baseline="0" noProof="0" dirty="0">
                <a:ln>
                  <a:noFill/>
                </a:ln>
                <a:solidFill>
                  <a:srgbClr val="525759"/>
                </a:solidFill>
                <a:effectLst/>
                <a:uLnTx/>
                <a:uFillTx/>
                <a:latin typeface="Arial" pitchFamily="34" charset="0"/>
                <a:ea typeface="+mn-ea"/>
                <a:cs typeface="Arial" pitchFamily="34" charset="0"/>
              </a:rPr>
              <a:t>Good mobility at low temperatures (easy start up)</a:t>
            </a:r>
          </a:p>
          <a:p>
            <a:pPr marL="285750" marR="0" lvl="0" indent="-285750" algn="l" defTabSz="913758" rtl="0" eaLnBrk="1" fontAlgn="auto" latinLnBrk="0" hangingPunct="1">
              <a:lnSpc>
                <a:spcPct val="100000"/>
              </a:lnSpc>
              <a:spcBef>
                <a:spcPct val="0"/>
              </a:spcBef>
              <a:spcAft>
                <a:spcPts val="0"/>
              </a:spcAft>
              <a:buClrTx/>
              <a:buSzTx/>
              <a:buFont typeface="Arial" charset="0"/>
              <a:buChar char="•"/>
              <a:tabLst/>
              <a:defRPr/>
            </a:pPr>
            <a:r>
              <a:rPr kumimoji="0" lang="en-GB" altLang="en-US" sz="1250" b="0" i="0" u="none" strike="noStrike" kern="1200" cap="none" spc="0" normalizeH="0" baseline="0" noProof="0" dirty="0">
                <a:ln>
                  <a:noFill/>
                </a:ln>
                <a:solidFill>
                  <a:srgbClr val="525759"/>
                </a:solidFill>
                <a:effectLst/>
                <a:uLnTx/>
                <a:uFillTx/>
                <a:latin typeface="Arial" pitchFamily="34" charset="0"/>
                <a:ea typeface="+mn-ea"/>
                <a:cs typeface="Arial" pitchFamily="34" charset="0"/>
              </a:rPr>
              <a:t>Controlled bleed rate and oil separation</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1" y="4254342"/>
            <a:ext cx="2867970" cy="161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2447776"/>
            <a:ext cx="1814769" cy="1564456"/>
          </a:xfrm>
          <a:prstGeom prst="rect">
            <a:avLst/>
          </a:prstGeom>
          <a:noFill/>
          <a:ln w="9525">
            <a:noFill/>
            <a:miter lim="800000"/>
            <a:headEnd/>
            <a:tailEnd/>
          </a:ln>
          <a:effectLst/>
        </p:spPr>
      </p:pic>
      <p:sp>
        <p:nvSpPr>
          <p:cNvPr id="8" name="Left Arrow 7"/>
          <p:cNvSpPr/>
          <p:nvPr/>
        </p:nvSpPr>
        <p:spPr bwMode="auto">
          <a:xfrm>
            <a:off x="6406168" y="4012232"/>
            <a:ext cx="1194432" cy="390071"/>
          </a:xfrm>
          <a:prstGeom prst="leftArrow">
            <a:avLst/>
          </a:prstGeom>
          <a:solidFill>
            <a:schemeClr val="bg2"/>
          </a:solidFill>
          <a:ln w="9525" cap="flat" cmpd="sng" algn="ctr">
            <a:noFill/>
            <a:prstDash val="solid"/>
            <a:round/>
            <a:headEnd type="none" w="med" len="med"/>
            <a:tailEnd type="none" w="med" len="med"/>
          </a:ln>
          <a:effectLst/>
        </p:spPr>
        <p:txBody>
          <a:bodyPr vert="horz" wrap="square" lIns="91202" tIns="45599" rIns="91202" bIns="45599"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Regular" charset="0"/>
              <a:ea typeface="+mn-ea"/>
              <a:cs typeface="Arial" charset="0"/>
            </a:endParaRPr>
          </a:p>
        </p:txBody>
      </p:sp>
      <p:sp>
        <p:nvSpPr>
          <p:cNvPr id="9" name="TextBox 8"/>
          <p:cNvSpPr txBox="1"/>
          <p:nvPr/>
        </p:nvSpPr>
        <p:spPr>
          <a:xfrm>
            <a:off x="6149036" y="3650173"/>
            <a:ext cx="1690661" cy="276765"/>
          </a:xfrm>
          <a:prstGeom prst="rect">
            <a:avLst/>
          </a:prstGeom>
          <a:noFill/>
        </p:spPr>
        <p:txBody>
          <a:bodyPr wrap="square" lIns="91212" tIns="45604" rIns="91212" bIns="45604"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759"/>
                </a:solidFill>
                <a:effectLst/>
                <a:uLnTx/>
                <a:uFillTx/>
                <a:latin typeface="Arial" charset="0"/>
                <a:ea typeface="Arial" charset="0"/>
                <a:cs typeface="Arial" charset="0"/>
              </a:rPr>
              <a:t>Axial Loading</a:t>
            </a:r>
          </a:p>
        </p:txBody>
      </p:sp>
      <p:sp>
        <p:nvSpPr>
          <p:cNvPr id="10" name="TextBox 9"/>
          <p:cNvSpPr txBox="1"/>
          <p:nvPr/>
        </p:nvSpPr>
        <p:spPr>
          <a:xfrm>
            <a:off x="7003384" y="1897154"/>
            <a:ext cx="852155" cy="461431"/>
          </a:xfrm>
          <a:prstGeom prst="rect">
            <a:avLst/>
          </a:prstGeom>
          <a:noFill/>
        </p:spPr>
        <p:txBody>
          <a:bodyPr wrap="square" lIns="91212" tIns="45604" rIns="91212" bIns="45604"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759"/>
                </a:solidFill>
                <a:effectLst/>
                <a:uLnTx/>
                <a:uFillTx/>
                <a:latin typeface="Arial" charset="0"/>
                <a:ea typeface="Arial" charset="0"/>
                <a:cs typeface="Arial" charset="0"/>
              </a:rPr>
              <a:t>Upwind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759"/>
                </a:solidFill>
                <a:effectLst/>
                <a:uLnTx/>
                <a:uFillTx/>
                <a:latin typeface="Arial" charset="0"/>
                <a:ea typeface="Arial" charset="0"/>
                <a:cs typeface="Arial" charset="0"/>
              </a:rPr>
              <a:t>Roller</a:t>
            </a:r>
          </a:p>
        </p:txBody>
      </p:sp>
      <p:sp>
        <p:nvSpPr>
          <p:cNvPr id="11" name="TextBox 10"/>
          <p:cNvSpPr txBox="1"/>
          <p:nvPr/>
        </p:nvSpPr>
        <p:spPr>
          <a:xfrm>
            <a:off x="6014950" y="1897154"/>
            <a:ext cx="1174112" cy="461431"/>
          </a:xfrm>
          <a:prstGeom prst="rect">
            <a:avLst/>
          </a:prstGeom>
          <a:noFill/>
        </p:spPr>
        <p:txBody>
          <a:bodyPr wrap="square" lIns="91212" tIns="45604" rIns="91212" bIns="45604"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759"/>
                </a:solidFill>
                <a:effectLst/>
                <a:uLnTx/>
                <a:uFillTx/>
                <a:latin typeface="Arial" charset="0"/>
                <a:ea typeface="Arial" charset="0"/>
                <a:cs typeface="Arial" charset="0"/>
              </a:rPr>
              <a:t>Downwind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5759"/>
                </a:solidFill>
                <a:effectLst/>
                <a:uLnTx/>
                <a:uFillTx/>
                <a:latin typeface="Arial" charset="0"/>
                <a:ea typeface="Arial" charset="0"/>
                <a:cs typeface="Arial" charset="0"/>
              </a:rPr>
              <a:t>Roller</a:t>
            </a:r>
          </a:p>
        </p:txBody>
      </p:sp>
      <p:sp>
        <p:nvSpPr>
          <p:cNvPr id="14" name="Parallelogram 13"/>
          <p:cNvSpPr/>
          <p:nvPr/>
        </p:nvSpPr>
        <p:spPr>
          <a:xfrm>
            <a:off x="417690" y="4402302"/>
            <a:ext cx="5144910" cy="1465097"/>
          </a:xfrm>
          <a:prstGeom prst="parallelogram">
            <a:avLst>
              <a:gd name="adj" fmla="val 0"/>
            </a:avLst>
          </a:prstGeom>
          <a:solidFill>
            <a:srgbClr val="B3E0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charset="0"/>
              <a:ea typeface="+mn-ea"/>
              <a:cs typeface="+mn-cs"/>
            </a:endParaRPr>
          </a:p>
        </p:txBody>
      </p:sp>
      <p:sp>
        <p:nvSpPr>
          <p:cNvPr id="15" name="Text Box 4"/>
          <p:cNvSpPr txBox="1">
            <a:spLocks noChangeArrowheads="1"/>
          </p:cNvSpPr>
          <p:nvPr/>
        </p:nvSpPr>
        <p:spPr bwMode="auto">
          <a:xfrm>
            <a:off x="589377" y="4648200"/>
            <a:ext cx="4801536" cy="1044233"/>
          </a:xfrm>
          <a:prstGeom prst="rect">
            <a:avLst/>
          </a:prstGeom>
          <a:noFill/>
          <a:ln w="9525">
            <a:noFill/>
            <a:miter lim="800000"/>
            <a:headEnd/>
            <a:tailEnd/>
          </a:ln>
        </p:spPr>
        <p:txBody>
          <a:bodyPr wrap="square" lIns="81633" tIns="40817" rIns="81633" bIns="40817">
            <a:spAutoFit/>
          </a:bodyPr>
          <a:lstStyle>
            <a:lvl1pPr eaLnBrk="0" hangingPunct="0">
              <a:lnSpc>
                <a:spcPct val="90000"/>
              </a:lnSpc>
              <a:spcBef>
                <a:spcPct val="60000"/>
              </a:spcBef>
              <a:buChar char="•"/>
              <a:defRPr sz="3200">
                <a:solidFill>
                  <a:schemeClr val="tx1"/>
                </a:solidFill>
                <a:latin typeface="Arial" pitchFamily="34" charset="0"/>
                <a:cs typeface="Arial" pitchFamily="34" charset="0"/>
              </a:defRPr>
            </a:lvl1pPr>
            <a:lvl2pPr marL="742950" indent="-285750" eaLnBrk="0" hangingPunct="0">
              <a:lnSpc>
                <a:spcPct val="90000"/>
              </a:lnSpc>
              <a:spcBef>
                <a:spcPct val="30000"/>
              </a:spcBef>
              <a:buChar char="–"/>
              <a:defRPr sz="2900">
                <a:solidFill>
                  <a:schemeClr val="tx1"/>
                </a:solidFill>
                <a:latin typeface="Arial" pitchFamily="34" charset="0"/>
                <a:cs typeface="Arial" pitchFamily="34" charset="0"/>
              </a:defRPr>
            </a:lvl2pPr>
            <a:lvl3pPr marL="1143000" indent="-228600" eaLnBrk="0" hangingPunct="0">
              <a:lnSpc>
                <a:spcPct val="90000"/>
              </a:lnSpc>
              <a:spcBef>
                <a:spcPct val="20000"/>
              </a:spcBef>
              <a:buChar char="•"/>
              <a:defRPr sz="2500">
                <a:solidFill>
                  <a:schemeClr val="tx1"/>
                </a:solidFill>
                <a:latin typeface="Arial" pitchFamily="34" charset="0"/>
                <a:cs typeface="Arial" pitchFamily="34" charset="0"/>
              </a:defRPr>
            </a:lvl3pPr>
            <a:lvl4pPr marL="1600200" indent="-228600" eaLnBrk="0" hangingPunct="0">
              <a:lnSpc>
                <a:spcPct val="90000"/>
              </a:lnSpc>
              <a:spcBef>
                <a:spcPct val="10000"/>
              </a:spcBef>
              <a:buChar char="–"/>
              <a:defRPr sz="2200">
                <a:solidFill>
                  <a:schemeClr val="tx1"/>
                </a:solidFill>
                <a:latin typeface="Arial" pitchFamily="34" charset="0"/>
                <a:cs typeface="Arial" pitchFamily="34" charset="0"/>
              </a:defRPr>
            </a:lvl4pPr>
            <a:lvl5pPr marL="2057400" indent="-228600" eaLnBrk="0" hangingPunct="0">
              <a:lnSpc>
                <a:spcPct val="90000"/>
              </a:lnSpc>
              <a:spcBef>
                <a:spcPct val="10000"/>
              </a:spcBef>
              <a:buChar char="»"/>
              <a:defRPr sz="2200">
                <a:solidFill>
                  <a:schemeClr val="tx1"/>
                </a:solidFill>
                <a:latin typeface="Arial" pitchFamily="34" charset="0"/>
                <a:cs typeface="Arial" pitchFamily="34" charset="0"/>
              </a:defRPr>
            </a:lvl5pPr>
            <a:lvl6pPr marL="2514600" indent="-228600" eaLnBrk="0" fontAlgn="base" hangingPunct="0">
              <a:lnSpc>
                <a:spcPct val="90000"/>
              </a:lnSpc>
              <a:spcBef>
                <a:spcPct val="10000"/>
              </a:spcBef>
              <a:spcAft>
                <a:spcPct val="0"/>
              </a:spcAft>
              <a:buChar char="»"/>
              <a:defRPr sz="2200">
                <a:solidFill>
                  <a:schemeClr val="tx1"/>
                </a:solidFill>
                <a:latin typeface="Arial" pitchFamily="34" charset="0"/>
                <a:cs typeface="Arial" pitchFamily="34" charset="0"/>
              </a:defRPr>
            </a:lvl6pPr>
            <a:lvl7pPr marL="2971800" indent="-228600" eaLnBrk="0" fontAlgn="base" hangingPunct="0">
              <a:lnSpc>
                <a:spcPct val="90000"/>
              </a:lnSpc>
              <a:spcBef>
                <a:spcPct val="10000"/>
              </a:spcBef>
              <a:spcAft>
                <a:spcPct val="0"/>
              </a:spcAft>
              <a:buChar char="»"/>
              <a:defRPr sz="2200">
                <a:solidFill>
                  <a:schemeClr val="tx1"/>
                </a:solidFill>
                <a:latin typeface="Arial" pitchFamily="34" charset="0"/>
                <a:cs typeface="Arial" pitchFamily="34" charset="0"/>
              </a:defRPr>
            </a:lvl7pPr>
            <a:lvl8pPr marL="3429000" indent="-228600" eaLnBrk="0" fontAlgn="base" hangingPunct="0">
              <a:lnSpc>
                <a:spcPct val="90000"/>
              </a:lnSpc>
              <a:spcBef>
                <a:spcPct val="10000"/>
              </a:spcBef>
              <a:spcAft>
                <a:spcPct val="0"/>
              </a:spcAft>
              <a:buChar char="»"/>
              <a:defRPr sz="2200">
                <a:solidFill>
                  <a:schemeClr val="tx1"/>
                </a:solidFill>
                <a:latin typeface="Arial" pitchFamily="34" charset="0"/>
                <a:cs typeface="Arial" pitchFamily="34" charset="0"/>
              </a:defRPr>
            </a:lvl8pPr>
            <a:lvl9pPr marL="3886200" indent="-228600" eaLnBrk="0" fontAlgn="base" hangingPunct="0">
              <a:lnSpc>
                <a:spcPct val="90000"/>
              </a:lnSpc>
              <a:spcBef>
                <a:spcPct val="10000"/>
              </a:spcBef>
              <a:spcAft>
                <a:spcPct val="0"/>
              </a:spcAft>
              <a:buChar char="»"/>
              <a:defRPr sz="2200">
                <a:solidFill>
                  <a:schemeClr val="tx1"/>
                </a:solidFill>
                <a:latin typeface="Arial" pitchFamily="34" charset="0"/>
                <a:cs typeface="Arial" pitchFamily="34" charset="0"/>
              </a:defRPr>
            </a:lvl9pPr>
          </a:lstStyle>
          <a:p>
            <a:pPr marL="0" marR="0" lvl="0" indent="0" algn="l" defTabSz="913758" rtl="0" eaLnBrk="1" fontAlgn="auto" latinLnBrk="0" hangingPunct="1">
              <a:lnSpc>
                <a:spcPct val="100000"/>
              </a:lnSpc>
              <a:spcBef>
                <a:spcPct val="0"/>
              </a:spcBef>
              <a:spcAft>
                <a:spcPts val="0"/>
              </a:spcAft>
              <a:buClrTx/>
              <a:buSzTx/>
              <a:buFontTx/>
              <a:buNone/>
              <a:tabLst/>
              <a:defRPr/>
            </a:pPr>
            <a:r>
              <a:rPr kumimoji="0" lang="en-GB" altLang="en-US" sz="1250" b="1" i="0" u="none" strike="noStrike" kern="1200" cap="none" spc="0" normalizeH="0" baseline="0" noProof="0" dirty="0">
                <a:ln>
                  <a:noFill/>
                </a:ln>
                <a:solidFill>
                  <a:srgbClr val="525759"/>
                </a:solidFill>
                <a:effectLst/>
                <a:uLnTx/>
                <a:uFillTx/>
                <a:latin typeface="Arial" pitchFamily="34" charset="0"/>
                <a:ea typeface="+mn-ea"/>
                <a:cs typeface="Arial" pitchFamily="34" charset="0"/>
              </a:rPr>
              <a:t>Challenge</a:t>
            </a:r>
          </a:p>
          <a:p>
            <a:pPr marL="285750" marR="0" lvl="0" indent="-285750" algn="l" defTabSz="913758" rtl="0" eaLnBrk="1" fontAlgn="auto" latinLnBrk="0" hangingPunct="1">
              <a:lnSpc>
                <a:spcPct val="100000"/>
              </a:lnSpc>
              <a:spcBef>
                <a:spcPct val="0"/>
              </a:spcBef>
              <a:spcAft>
                <a:spcPts val="0"/>
              </a:spcAft>
              <a:buClrTx/>
              <a:buSzTx/>
              <a:buFont typeface="Arial" charset="0"/>
              <a:buChar char="•"/>
              <a:tabLst/>
              <a:defRPr/>
            </a:pPr>
            <a:r>
              <a:rPr kumimoji="0" lang="en-GB" altLang="en-US" sz="1250" b="0" i="0" u="none" strike="noStrike" kern="1200" cap="none" spc="0" normalizeH="0" baseline="0" noProof="0" dirty="0">
                <a:ln>
                  <a:noFill/>
                </a:ln>
                <a:solidFill>
                  <a:srgbClr val="525759"/>
                </a:solidFill>
                <a:effectLst/>
                <a:uLnTx/>
                <a:uFillTx/>
                <a:latin typeface="Arial" pitchFamily="34" charset="0"/>
                <a:ea typeface="+mn-ea"/>
                <a:cs typeface="Arial" pitchFamily="34" charset="0"/>
              </a:rPr>
              <a:t>Multiple test protocols and specifications</a:t>
            </a:r>
          </a:p>
          <a:p>
            <a:pPr marL="285750" marR="0" lvl="0" indent="-285750" algn="l" defTabSz="913758" rtl="0" eaLnBrk="1" fontAlgn="auto" latinLnBrk="0" hangingPunct="1">
              <a:lnSpc>
                <a:spcPct val="100000"/>
              </a:lnSpc>
              <a:spcBef>
                <a:spcPct val="0"/>
              </a:spcBef>
              <a:spcAft>
                <a:spcPts val="0"/>
              </a:spcAft>
              <a:buClrTx/>
              <a:buSzTx/>
              <a:buFont typeface="Arial" charset="0"/>
              <a:buChar char="•"/>
              <a:tabLst/>
              <a:defRPr/>
            </a:pPr>
            <a:r>
              <a:rPr kumimoji="0" lang="en-GB" altLang="en-US" sz="1250" b="0" i="0" u="none" strike="noStrike" kern="1200" cap="none" spc="0" normalizeH="0" baseline="0" noProof="0" dirty="0">
                <a:ln>
                  <a:noFill/>
                </a:ln>
                <a:solidFill>
                  <a:srgbClr val="525759"/>
                </a:solidFill>
                <a:effectLst/>
                <a:uLnTx/>
                <a:uFillTx/>
                <a:latin typeface="Arial" pitchFamily="34" charset="0"/>
                <a:ea typeface="+mn-ea"/>
                <a:cs typeface="Arial" pitchFamily="34" charset="0"/>
              </a:rPr>
              <a:t>Combining all needs for a grease into just </a:t>
            </a:r>
            <a:r>
              <a:rPr kumimoji="0" lang="en-GB" altLang="en-US" sz="1250" b="1" i="0" u="none" strike="noStrike" kern="1200" cap="none" spc="0" normalizeH="0" baseline="0" noProof="0" dirty="0">
                <a:ln>
                  <a:noFill/>
                </a:ln>
                <a:solidFill>
                  <a:srgbClr val="525759"/>
                </a:solidFill>
                <a:effectLst/>
                <a:uLnTx/>
                <a:uFillTx/>
                <a:latin typeface="Arial" pitchFamily="34" charset="0"/>
                <a:ea typeface="+mn-ea"/>
                <a:cs typeface="Arial" pitchFamily="34" charset="0"/>
              </a:rPr>
              <a:t>one</a:t>
            </a:r>
            <a:r>
              <a:rPr kumimoji="0" lang="en-GB" altLang="en-US" sz="1250" b="0" i="0" u="none" strike="noStrike" kern="1200" cap="none" spc="0" normalizeH="0" baseline="0" noProof="0" dirty="0">
                <a:ln>
                  <a:noFill/>
                </a:ln>
                <a:solidFill>
                  <a:srgbClr val="525759"/>
                </a:solidFill>
                <a:effectLst/>
                <a:uLnTx/>
                <a:uFillTx/>
                <a:latin typeface="Arial" pitchFamily="34" charset="0"/>
                <a:ea typeface="+mn-ea"/>
                <a:cs typeface="Arial" pitchFamily="34" charset="0"/>
              </a:rPr>
              <a:t> product</a:t>
            </a:r>
          </a:p>
          <a:p>
            <a:pPr marL="285750" marR="0" lvl="0" indent="-285750" algn="l" defTabSz="913758" rtl="0" eaLnBrk="1" fontAlgn="auto" latinLnBrk="0" hangingPunct="1">
              <a:lnSpc>
                <a:spcPct val="100000"/>
              </a:lnSpc>
              <a:spcBef>
                <a:spcPct val="0"/>
              </a:spcBef>
              <a:spcAft>
                <a:spcPts val="0"/>
              </a:spcAft>
              <a:buClrTx/>
              <a:buSzTx/>
              <a:buFont typeface="Arial" charset="0"/>
              <a:buChar char="•"/>
              <a:tabLst/>
              <a:defRPr/>
            </a:pPr>
            <a:r>
              <a:rPr kumimoji="0" lang="en-GB" altLang="en-US" sz="1250" b="0" i="0" u="none" strike="noStrike" kern="1200" cap="none" spc="0" normalizeH="0" baseline="0" noProof="0" dirty="0">
                <a:ln>
                  <a:noFill/>
                </a:ln>
                <a:solidFill>
                  <a:srgbClr val="525759"/>
                </a:solidFill>
                <a:effectLst/>
                <a:uLnTx/>
                <a:uFillTx/>
                <a:latin typeface="Arial" pitchFamily="34" charset="0"/>
                <a:ea typeface="+mn-ea"/>
                <a:cs typeface="Arial" pitchFamily="34" charset="0"/>
              </a:rPr>
              <a:t>Requirements continue to change based on Wind </a:t>
            </a:r>
            <a:br>
              <a:rPr kumimoji="0" lang="en-GB" altLang="en-US" sz="1250" b="0" i="0" u="none" strike="noStrike" kern="1200" cap="none" spc="0" normalizeH="0" baseline="0" noProof="0" dirty="0">
                <a:ln>
                  <a:noFill/>
                </a:ln>
                <a:solidFill>
                  <a:srgbClr val="525759"/>
                </a:solidFill>
                <a:effectLst/>
                <a:uLnTx/>
                <a:uFillTx/>
                <a:latin typeface="Arial" pitchFamily="34" charset="0"/>
                <a:ea typeface="+mn-ea"/>
                <a:cs typeface="Arial" pitchFamily="34" charset="0"/>
              </a:rPr>
            </a:br>
            <a:r>
              <a:rPr kumimoji="0" lang="en-GB" altLang="en-US" sz="1250" b="0" i="0" u="none" strike="noStrike" kern="1200" cap="none" spc="0" normalizeH="0" baseline="0" noProof="0" dirty="0">
                <a:ln>
                  <a:noFill/>
                </a:ln>
                <a:solidFill>
                  <a:srgbClr val="525759"/>
                </a:solidFill>
                <a:effectLst/>
                <a:uLnTx/>
                <a:uFillTx/>
                <a:latin typeface="Arial" pitchFamily="34" charset="0"/>
                <a:ea typeface="+mn-ea"/>
                <a:cs typeface="Arial" pitchFamily="34" charset="0"/>
              </a:rPr>
              <a:t>turbine design</a:t>
            </a:r>
          </a:p>
        </p:txBody>
      </p:sp>
      <p:sp>
        <p:nvSpPr>
          <p:cNvPr id="3" name="Title 2"/>
          <p:cNvSpPr>
            <a:spLocks noGrp="1"/>
          </p:cNvSpPr>
          <p:nvPr>
            <p:ph type="title"/>
          </p:nvPr>
        </p:nvSpPr>
        <p:spPr/>
        <p:txBody>
          <a:bodyPr/>
          <a:lstStyle/>
          <a:p>
            <a:r>
              <a:rPr lang="en-GB" altLang="en-US" dirty="0"/>
              <a:t>MAIN BEARING GREASE</a:t>
            </a:r>
            <a:br>
              <a:rPr lang="en-GB" altLang="en-US" dirty="0"/>
            </a:br>
            <a:r>
              <a:rPr lang="en-GB" altLang="en-US" b="0" dirty="0"/>
              <a:t>FORMULATING TO MEET THE CHALLENGES</a:t>
            </a:r>
            <a:endParaRPr lang="en-GB" dirty="0"/>
          </a:p>
        </p:txBody>
      </p:sp>
    </p:spTree>
    <p:extLst>
      <p:ext uri="{BB962C8B-B14F-4D97-AF65-F5344CB8AC3E}">
        <p14:creationId xmlns:p14="http://schemas.microsoft.com/office/powerpoint/2010/main" val="269681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l="13878" r="36289"/>
          <a:stretch/>
        </p:blipFill>
        <p:spPr>
          <a:xfrm>
            <a:off x="4490883" y="3918013"/>
            <a:ext cx="4077676" cy="2308527"/>
          </a:xfrm>
          <a:prstGeom prst="rect">
            <a:avLst/>
          </a:prstGeom>
        </p:spPr>
      </p:pic>
      <p:sp>
        <p:nvSpPr>
          <p:cNvPr id="14" name="TextBox 13"/>
          <p:cNvSpPr txBox="1"/>
          <p:nvPr/>
        </p:nvSpPr>
        <p:spPr>
          <a:xfrm>
            <a:off x="334600" y="2297095"/>
            <a:ext cx="4250093" cy="707854"/>
          </a:xfrm>
          <a:prstGeom prst="rect">
            <a:avLst/>
          </a:prstGeom>
          <a:noFill/>
        </p:spPr>
        <p:txBody>
          <a:bodyPr wrap="square" lIns="91408" tIns="45704" rIns="91408" bIns="45704">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25759"/>
                </a:solidFill>
                <a:effectLst/>
                <a:uLnTx/>
                <a:uFillTx/>
                <a:latin typeface="Arial" charset="0"/>
                <a:ea typeface="Arial" charset="0"/>
                <a:cs typeface="Arial" charset="0"/>
              </a:rPr>
              <a:t>FROM SACRIFICIAL PROTECTION…</a:t>
            </a:r>
            <a:endParaRPr kumimoji="0" lang="en-GB" sz="2000" b="0" i="0" u="none" strike="noStrike" kern="1200" cap="none" spc="0" normalizeH="0" baseline="0" noProof="0" dirty="0">
              <a:ln>
                <a:noFill/>
              </a:ln>
              <a:solidFill>
                <a:srgbClr val="525759"/>
              </a:solidFill>
              <a:effectLst/>
              <a:uLnTx/>
              <a:uFillTx/>
              <a:latin typeface="Arial" charset="0"/>
              <a:ea typeface="Arial" charset="0"/>
              <a:cs typeface="Arial" charset="0"/>
            </a:endParaRPr>
          </a:p>
        </p:txBody>
      </p:sp>
      <p:sp>
        <p:nvSpPr>
          <p:cNvPr id="15" name="TextBox 14"/>
          <p:cNvSpPr txBox="1"/>
          <p:nvPr/>
        </p:nvSpPr>
        <p:spPr>
          <a:xfrm>
            <a:off x="334600" y="4557118"/>
            <a:ext cx="4322423" cy="707854"/>
          </a:xfrm>
          <a:prstGeom prst="rect">
            <a:avLst/>
          </a:prstGeom>
          <a:noFill/>
        </p:spPr>
        <p:txBody>
          <a:bodyPr wrap="square" lIns="91408" tIns="45704" rIns="91408" bIns="45704">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25759"/>
                </a:solidFill>
                <a:effectLst/>
                <a:uLnTx/>
                <a:uFillTx/>
                <a:latin typeface="Arial" charset="0"/>
                <a:ea typeface="Arial" charset="0"/>
                <a:cs typeface="Arial" charset="0"/>
              </a:rPr>
              <a:t>…TO SURFACE MICROSMOOTHING</a:t>
            </a:r>
            <a:endParaRPr kumimoji="0" lang="en-GB" sz="2000" b="0" i="0" u="none" strike="noStrike" kern="1200" cap="none" spc="0" normalizeH="0" baseline="0" noProof="0" dirty="0">
              <a:ln>
                <a:noFill/>
              </a:ln>
              <a:solidFill>
                <a:srgbClr val="525759"/>
              </a:solidFill>
              <a:effectLst/>
              <a:uLnTx/>
              <a:uFillTx/>
              <a:latin typeface="Arial" charset="0"/>
              <a:ea typeface="Arial" charset="0"/>
              <a:cs typeface="Arial" charset="0"/>
            </a:endParaRPr>
          </a:p>
        </p:txBody>
      </p:sp>
      <p:cxnSp>
        <p:nvCxnSpPr>
          <p:cNvPr id="4" name="Straight Connector 3"/>
          <p:cNvCxnSpPr/>
          <p:nvPr/>
        </p:nvCxnSpPr>
        <p:spPr>
          <a:xfrm>
            <a:off x="4490883" y="4051031"/>
            <a:ext cx="0" cy="205740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90883" y="4051031"/>
            <a:ext cx="106503" cy="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90883" y="6108431"/>
            <a:ext cx="106503" cy="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24200" y="5041631"/>
            <a:ext cx="1366683" cy="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90883" y="1765031"/>
            <a:ext cx="0" cy="205740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90883" y="1765031"/>
            <a:ext cx="106503" cy="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90883" y="3822431"/>
            <a:ext cx="106503" cy="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124200" y="2755631"/>
            <a:ext cx="1366683" cy="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l="12262" r="41331"/>
          <a:stretch/>
        </p:blipFill>
        <p:spPr>
          <a:xfrm>
            <a:off x="4584692" y="1828800"/>
            <a:ext cx="3797307" cy="1917520"/>
          </a:xfrm>
          <a:prstGeom prst="rect">
            <a:avLst/>
          </a:prstGeom>
        </p:spPr>
      </p:pic>
      <p:sp>
        <p:nvSpPr>
          <p:cNvPr id="20" name="bk object 16"/>
          <p:cNvSpPr/>
          <p:nvPr/>
        </p:nvSpPr>
        <p:spPr>
          <a:xfrm flipV="1">
            <a:off x="450850" y="1417246"/>
            <a:ext cx="6407150" cy="180000"/>
          </a:xfrm>
          <a:custGeom>
            <a:avLst/>
            <a:gdLst/>
            <a:ahLst/>
            <a:cxnLst/>
            <a:rect l="l" t="t" r="r" b="b"/>
            <a:pathLst>
              <a:path w="8424545">
                <a:moveTo>
                  <a:pt x="0" y="0"/>
                </a:moveTo>
                <a:lnTo>
                  <a:pt x="8423998" y="0"/>
                </a:lnTo>
              </a:path>
            </a:pathLst>
          </a:custGeom>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 name="TextBox 17"/>
          <p:cNvSpPr txBox="1"/>
          <p:nvPr/>
        </p:nvSpPr>
        <p:spPr>
          <a:xfrm>
            <a:off x="475387" y="6400800"/>
            <a:ext cx="4401413" cy="238572"/>
          </a:xfrm>
          <a:prstGeom prst="rect">
            <a:avLst/>
          </a:prstGeom>
          <a:noFill/>
        </p:spPr>
        <p:txBody>
          <a:bodyPr wrap="square" lIns="0" rtlCol="0">
            <a:noAutofit/>
          </a:bodyPr>
          <a:lstStyle/>
          <a:p>
            <a:pPr lvl="0">
              <a:defRPr/>
            </a:pPr>
            <a:r>
              <a:rPr lang="en-GB" sz="800" dirty="0">
                <a:solidFill>
                  <a:srgbClr val="525759"/>
                </a:solidFill>
                <a:latin typeface="Arial Regular" charset="0"/>
              </a:rPr>
              <a:t>*MFT-PD Technology = TGOA Technology </a:t>
            </a:r>
            <a:endParaRPr kumimoji="0" lang="en-GB" sz="800" b="0" i="0" u="none" strike="noStrike" kern="1200" cap="none" spc="0" normalizeH="0" baseline="0" noProof="0" dirty="0">
              <a:ln>
                <a:noFill/>
              </a:ln>
              <a:solidFill>
                <a:srgbClr val="525759"/>
              </a:solidFill>
              <a:effectLst/>
              <a:uLnTx/>
              <a:uFillTx/>
              <a:latin typeface="Arial Regular" charset="0"/>
              <a:ea typeface="+mn-ea"/>
              <a:cs typeface="+mn-cs"/>
            </a:endParaRPr>
          </a:p>
        </p:txBody>
      </p:sp>
      <p:sp>
        <p:nvSpPr>
          <p:cNvPr id="5" name="Title 4"/>
          <p:cNvSpPr>
            <a:spLocks noGrp="1"/>
          </p:cNvSpPr>
          <p:nvPr>
            <p:ph type="title"/>
          </p:nvPr>
        </p:nvSpPr>
        <p:spPr>
          <a:xfrm>
            <a:off x="464598" y="672347"/>
            <a:ext cx="8679402" cy="838200"/>
          </a:xfrm>
        </p:spPr>
        <p:txBody>
          <a:bodyPr/>
          <a:lstStyle/>
          <a:p>
            <a:r>
              <a:rPr lang="en-US" dirty="0"/>
              <a:t>A NEW, LONG-LASTING APPROACH: </a:t>
            </a:r>
            <a:r>
              <a:rPr lang="fr-FR" b="0" dirty="0"/>
              <a:t>MICROFLUX </a:t>
            </a:r>
            <a:br>
              <a:rPr lang="fr-FR" b="0" dirty="0"/>
            </a:br>
            <a:r>
              <a:rPr lang="fr-FR" b="0" dirty="0"/>
              <a:t>TRANS PLASTIC DEFORMATION TECHNOLOGY</a:t>
            </a:r>
            <a:r>
              <a:rPr lang="en-US" b="0" dirty="0"/>
              <a:t>*</a:t>
            </a:r>
            <a:endParaRPr lang="en-GB" dirty="0"/>
          </a:p>
        </p:txBody>
      </p:sp>
    </p:spTree>
    <p:extLst>
      <p:ext uri="{BB962C8B-B14F-4D97-AF65-F5344CB8AC3E}">
        <p14:creationId xmlns:p14="http://schemas.microsoft.com/office/powerpoint/2010/main" val="1736679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l="15418" t="3056" r="40370" b="3282"/>
          <a:stretch/>
        </p:blipFill>
        <p:spPr>
          <a:xfrm>
            <a:off x="444518" y="3614281"/>
            <a:ext cx="2603481" cy="1292518"/>
          </a:xfrm>
          <a:prstGeom prst="rect">
            <a:avLst/>
          </a:prstGeom>
        </p:spPr>
      </p:pic>
      <p:sp>
        <p:nvSpPr>
          <p:cNvPr id="4" name="TextBox 3"/>
          <p:cNvSpPr txBox="1"/>
          <p:nvPr/>
        </p:nvSpPr>
        <p:spPr>
          <a:xfrm>
            <a:off x="469102" y="5034613"/>
            <a:ext cx="2540652" cy="557985"/>
          </a:xfrm>
          <a:prstGeom prst="rect">
            <a:avLst/>
          </a:prstGeom>
          <a:noFill/>
        </p:spPr>
        <p:txBody>
          <a:bodyPr wrap="square" lIns="0" tIns="0" rIns="0" b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25759"/>
                </a:solidFill>
                <a:effectLst/>
                <a:uLnTx/>
                <a:uFillTx/>
                <a:latin typeface="Arial" charset="0"/>
                <a:ea typeface="Arial" charset="0"/>
                <a:cs typeface="Arial" charset="0"/>
              </a:rPr>
              <a:t>PROTECTIVE LAYER </a:t>
            </a:r>
            <a:br>
              <a:rPr kumimoji="0" lang="en-US" sz="1200" b="1" i="0" u="none" strike="noStrike" kern="1200" cap="none" spc="0" normalizeH="0" baseline="0" noProof="0" dirty="0">
                <a:ln>
                  <a:noFill/>
                </a:ln>
                <a:solidFill>
                  <a:srgbClr val="525759"/>
                </a:solidFill>
                <a:effectLst/>
                <a:uLnTx/>
                <a:uFillTx/>
                <a:latin typeface="Arial" charset="0"/>
                <a:ea typeface="Arial" charset="0"/>
                <a:cs typeface="Arial" charset="0"/>
              </a:rPr>
            </a:br>
            <a:r>
              <a:rPr kumimoji="0" lang="en-US" sz="1200" b="1" i="0" u="none" strike="noStrike" kern="1200" cap="none" spc="0" normalizeH="0" baseline="0" noProof="0" dirty="0">
                <a:ln>
                  <a:noFill/>
                </a:ln>
                <a:solidFill>
                  <a:srgbClr val="525759"/>
                </a:solidFill>
                <a:effectLst/>
                <a:uLnTx/>
                <a:uFillTx/>
                <a:latin typeface="Arial" charset="0"/>
                <a:ea typeface="Arial" charset="0"/>
                <a:cs typeface="Arial" charset="0"/>
              </a:rPr>
              <a:t>FORMS IMMEDIATELY</a:t>
            </a:r>
            <a:endParaRPr kumimoji="0" lang="en-GB" sz="1200" b="1" i="0" u="none" strike="noStrike" kern="1200" cap="none" spc="0" normalizeH="0" baseline="0" noProof="0" dirty="0">
              <a:ln>
                <a:noFill/>
              </a:ln>
              <a:solidFill>
                <a:srgbClr val="525759"/>
              </a:solidFill>
              <a:effectLst/>
              <a:uLnTx/>
              <a:uFillTx/>
              <a:latin typeface="Arial" charset="0"/>
              <a:ea typeface="Arial" charset="0"/>
              <a:cs typeface="Arial" charset="0"/>
            </a:endParaRPr>
          </a:p>
        </p:txBody>
      </p:sp>
      <p:grpSp>
        <p:nvGrpSpPr>
          <p:cNvPr id="5" name="Group 4"/>
          <p:cNvGrpSpPr/>
          <p:nvPr/>
        </p:nvGrpSpPr>
        <p:grpSpPr>
          <a:xfrm rot="5400000">
            <a:off x="1539199" y="2007904"/>
            <a:ext cx="400458" cy="2540651"/>
            <a:chOff x="4624328" y="3077467"/>
            <a:chExt cx="400458" cy="2057400"/>
          </a:xfrm>
        </p:grpSpPr>
        <p:cxnSp>
          <p:nvCxnSpPr>
            <p:cNvPr id="6" name="Straight Connector 5"/>
            <p:cNvCxnSpPr/>
            <p:nvPr/>
          </p:nvCxnSpPr>
          <p:spPr>
            <a:xfrm>
              <a:off x="4918283" y="3077467"/>
              <a:ext cx="0" cy="205740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18283" y="3077467"/>
              <a:ext cx="106503" cy="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18283" y="5134867"/>
              <a:ext cx="106503" cy="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a:off x="4771306" y="3921089"/>
              <a:ext cx="0" cy="293955"/>
            </a:xfrm>
            <a:prstGeom prst="line">
              <a:avLst/>
            </a:prstGeom>
            <a:ln w="12700">
              <a:solidFill>
                <a:srgbClr val="009342"/>
              </a:solidFill>
              <a:headEnd type="ova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75387" y="6400800"/>
            <a:ext cx="2572611" cy="238572"/>
          </a:xfrm>
          <a:prstGeom prst="rect">
            <a:avLst/>
          </a:prstGeom>
          <a:noFill/>
        </p:spPr>
        <p:txBody>
          <a:bodyPr wrap="square" l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525759"/>
                </a:solidFill>
                <a:effectLst/>
                <a:uLnTx/>
                <a:uFillTx/>
                <a:latin typeface="Arial Regular" charset="0"/>
                <a:ea typeface="+mn-ea"/>
                <a:cs typeface="+mn-cs"/>
              </a:rPr>
              <a:t>*MFT-PD Technology = TGOA Technology</a:t>
            </a:r>
          </a:p>
        </p:txBody>
      </p:sp>
      <p:sp>
        <p:nvSpPr>
          <p:cNvPr id="11" name="object 8"/>
          <p:cNvSpPr/>
          <p:nvPr/>
        </p:nvSpPr>
        <p:spPr>
          <a:xfrm rot="16200000" flipH="1">
            <a:off x="1741260" y="4427291"/>
            <a:ext cx="18000" cy="2595478"/>
          </a:xfrm>
          <a:custGeom>
            <a:avLst/>
            <a:gdLst/>
            <a:ahLst/>
            <a:cxnLst/>
            <a:rect l="l" t="t" r="r" b="b"/>
            <a:pathLst>
              <a:path w="8424545" h="381000">
                <a:moveTo>
                  <a:pt x="0" y="381000"/>
                </a:moveTo>
                <a:lnTo>
                  <a:pt x="8423998" y="381000"/>
                </a:lnTo>
                <a:lnTo>
                  <a:pt x="8423998" y="0"/>
                </a:lnTo>
                <a:lnTo>
                  <a:pt x="0" y="0"/>
                </a:lnTo>
                <a:lnTo>
                  <a:pt x="0" y="381000"/>
                </a:lnTo>
                <a:close/>
              </a:path>
            </a:pathLst>
          </a:custGeom>
          <a:solidFill>
            <a:srgbClr val="B3E0C2"/>
          </a:solidFill>
          <a:ln>
            <a:solidFill>
              <a:srgbClr val="B3E0C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Regular" charset="0"/>
              <a:ea typeface="+mn-ea"/>
              <a:cs typeface="+mn-cs"/>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l="14877" t="3392" r="41769" b="3895"/>
          <a:stretch/>
        </p:blipFill>
        <p:spPr>
          <a:xfrm>
            <a:off x="3248054" y="3613690"/>
            <a:ext cx="2590800" cy="1298409"/>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a:ext>
            </a:extLst>
          </a:blip>
          <a:srcRect l="13878" r="36289"/>
          <a:stretch/>
        </p:blipFill>
        <p:spPr>
          <a:xfrm>
            <a:off x="5853127" y="3434766"/>
            <a:ext cx="2924146" cy="1655470"/>
          </a:xfrm>
          <a:prstGeom prst="rect">
            <a:avLst/>
          </a:prstGeom>
        </p:spPr>
      </p:pic>
      <p:sp>
        <p:nvSpPr>
          <p:cNvPr id="14" name="TextBox 13"/>
          <p:cNvSpPr txBox="1"/>
          <p:nvPr/>
        </p:nvSpPr>
        <p:spPr>
          <a:xfrm>
            <a:off x="3248054" y="5034614"/>
            <a:ext cx="2540652" cy="557985"/>
          </a:xfrm>
          <a:prstGeom prst="rect">
            <a:avLst/>
          </a:prstGeom>
          <a:noFill/>
        </p:spPr>
        <p:txBody>
          <a:bodyPr wrap="square" lIns="0" tIns="0" rIns="0" b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25759"/>
                </a:solidFill>
                <a:effectLst/>
                <a:uLnTx/>
                <a:uFillTx/>
                <a:latin typeface="Arial" charset="0"/>
                <a:ea typeface="Arial" charset="0"/>
                <a:cs typeface="Arial" charset="0"/>
              </a:rPr>
              <a:t>PROTECTIVE </a:t>
            </a:r>
            <a:br>
              <a:rPr kumimoji="0" lang="en-US" sz="1200" b="1" i="0" u="none" strike="noStrike" kern="1200" cap="none" spc="0" normalizeH="0" baseline="0" noProof="0" dirty="0">
                <a:ln>
                  <a:noFill/>
                </a:ln>
                <a:solidFill>
                  <a:srgbClr val="525759"/>
                </a:solidFill>
                <a:effectLst/>
                <a:uLnTx/>
                <a:uFillTx/>
                <a:latin typeface="Arial" charset="0"/>
                <a:ea typeface="Arial" charset="0"/>
                <a:cs typeface="Arial" charset="0"/>
              </a:rPr>
            </a:br>
            <a:r>
              <a:rPr kumimoji="0" lang="en-US" sz="1200" b="1" i="0" u="none" strike="noStrike" kern="1200" cap="none" spc="0" normalizeH="0" baseline="0" noProof="0" dirty="0">
                <a:ln>
                  <a:noFill/>
                </a:ln>
                <a:solidFill>
                  <a:srgbClr val="525759"/>
                </a:solidFill>
                <a:effectLst/>
                <a:uLnTx/>
                <a:uFillTx/>
                <a:latin typeface="Arial" charset="0"/>
                <a:ea typeface="Arial" charset="0"/>
                <a:cs typeface="Arial" charset="0"/>
              </a:rPr>
              <a:t>LAYER COMPRESSED, </a:t>
            </a:r>
            <a:br>
              <a:rPr kumimoji="0" lang="en-US" sz="1200" b="1" i="0" u="none" strike="noStrike" kern="1200" cap="none" spc="0" normalizeH="0" baseline="0" noProof="0" dirty="0">
                <a:ln>
                  <a:noFill/>
                </a:ln>
                <a:solidFill>
                  <a:srgbClr val="525759"/>
                </a:solidFill>
                <a:effectLst/>
                <a:uLnTx/>
                <a:uFillTx/>
                <a:latin typeface="Arial" charset="0"/>
                <a:ea typeface="Arial" charset="0"/>
                <a:cs typeface="Arial" charset="0"/>
              </a:rPr>
            </a:br>
            <a:r>
              <a:rPr kumimoji="0" lang="en-US" sz="1200" b="1" i="0" u="none" strike="noStrike" kern="1200" cap="none" spc="0" normalizeH="0" baseline="0" noProof="0" dirty="0">
                <a:ln>
                  <a:noFill/>
                </a:ln>
                <a:solidFill>
                  <a:srgbClr val="525759"/>
                </a:solidFill>
                <a:effectLst/>
                <a:uLnTx/>
                <a:uFillTx/>
                <a:latin typeface="Arial" charset="0"/>
                <a:ea typeface="Arial" charset="0"/>
                <a:cs typeface="Arial" charset="0"/>
              </a:rPr>
              <a:t>REDUCING FRICTION</a:t>
            </a:r>
          </a:p>
        </p:txBody>
      </p:sp>
      <p:sp>
        <p:nvSpPr>
          <p:cNvPr id="15" name="TextBox 14"/>
          <p:cNvSpPr txBox="1"/>
          <p:nvPr/>
        </p:nvSpPr>
        <p:spPr>
          <a:xfrm>
            <a:off x="469101" y="2696478"/>
            <a:ext cx="2578897" cy="316290"/>
          </a:xfrm>
          <a:prstGeom prst="rect">
            <a:avLst/>
          </a:prstGeom>
          <a:noFill/>
        </p:spPr>
        <p:txBody>
          <a:bodyPr wrap="square" lIns="0" tIns="0" rIns="0" b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25759"/>
                </a:solidFill>
                <a:effectLst/>
                <a:uLnTx/>
                <a:uFillTx/>
                <a:latin typeface="Arial" charset="0"/>
                <a:ea typeface="Arial" charset="0"/>
                <a:cs typeface="Arial" charset="0"/>
              </a:rPr>
              <a:t>PROTECTION</a:t>
            </a:r>
            <a:endParaRPr kumimoji="0" lang="en-GB" sz="1600" b="1" i="0" u="none" strike="noStrike" kern="1200" cap="none" spc="0" normalizeH="0" baseline="0" noProof="0" dirty="0">
              <a:ln>
                <a:noFill/>
              </a:ln>
              <a:solidFill>
                <a:srgbClr val="525759"/>
              </a:solidFill>
              <a:effectLst/>
              <a:uLnTx/>
              <a:uFillTx/>
              <a:latin typeface="Arial" charset="0"/>
              <a:ea typeface="Arial" charset="0"/>
              <a:cs typeface="Arial" charset="0"/>
            </a:endParaRPr>
          </a:p>
        </p:txBody>
      </p:sp>
      <p:sp>
        <p:nvSpPr>
          <p:cNvPr id="16" name="TextBox 15"/>
          <p:cNvSpPr txBox="1"/>
          <p:nvPr/>
        </p:nvSpPr>
        <p:spPr>
          <a:xfrm>
            <a:off x="3248054" y="2696478"/>
            <a:ext cx="2578897" cy="316290"/>
          </a:xfrm>
          <a:prstGeom prst="rect">
            <a:avLst/>
          </a:prstGeom>
          <a:noFill/>
        </p:spPr>
        <p:txBody>
          <a:bodyPr wrap="square" lIns="0" tIns="0" rIns="0" b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25759"/>
                </a:solidFill>
                <a:effectLst/>
                <a:uLnTx/>
                <a:uFillTx/>
                <a:latin typeface="Arial" charset="0"/>
                <a:ea typeface="Arial" charset="0"/>
                <a:cs typeface="Arial" charset="0"/>
              </a:rPr>
              <a:t>COMPRESSION</a:t>
            </a:r>
            <a:endParaRPr kumimoji="0" lang="en-GB" sz="1600" b="1" i="0" u="none" strike="noStrike" kern="1200" cap="none" spc="0" normalizeH="0" baseline="0" noProof="0" dirty="0">
              <a:ln>
                <a:noFill/>
              </a:ln>
              <a:solidFill>
                <a:srgbClr val="525759"/>
              </a:solidFill>
              <a:effectLst/>
              <a:uLnTx/>
              <a:uFillTx/>
              <a:latin typeface="Arial" charset="0"/>
              <a:ea typeface="Arial" charset="0"/>
              <a:cs typeface="Arial" charset="0"/>
            </a:endParaRPr>
          </a:p>
        </p:txBody>
      </p:sp>
      <p:sp>
        <p:nvSpPr>
          <p:cNvPr id="17" name="TextBox 16"/>
          <p:cNvSpPr txBox="1"/>
          <p:nvPr/>
        </p:nvSpPr>
        <p:spPr>
          <a:xfrm>
            <a:off x="6025751" y="2696478"/>
            <a:ext cx="2578897" cy="316290"/>
          </a:xfrm>
          <a:prstGeom prst="rect">
            <a:avLst/>
          </a:prstGeom>
          <a:noFill/>
        </p:spPr>
        <p:txBody>
          <a:bodyPr wrap="square" lIns="0" tIns="0" rIns="0" b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25759"/>
                </a:solidFill>
                <a:effectLst/>
                <a:uLnTx/>
                <a:uFillTx/>
                <a:latin typeface="Arial" charset="0"/>
                <a:ea typeface="Arial" charset="0"/>
                <a:cs typeface="Arial" charset="0"/>
              </a:rPr>
              <a:t>MICROSMOOTHING</a:t>
            </a:r>
            <a:endParaRPr kumimoji="0" lang="en-GB" sz="1600" b="1" i="0" u="none" strike="noStrike" kern="1200" cap="none" spc="0" normalizeH="0" baseline="0" noProof="0" dirty="0">
              <a:ln>
                <a:noFill/>
              </a:ln>
              <a:solidFill>
                <a:srgbClr val="525759"/>
              </a:solidFill>
              <a:effectLst/>
              <a:uLnTx/>
              <a:uFillTx/>
              <a:latin typeface="Arial" charset="0"/>
              <a:ea typeface="Arial" charset="0"/>
              <a:cs typeface="Arial" charset="0"/>
            </a:endParaRPr>
          </a:p>
        </p:txBody>
      </p:sp>
      <p:sp>
        <p:nvSpPr>
          <p:cNvPr id="18" name="TextBox 17"/>
          <p:cNvSpPr txBox="1"/>
          <p:nvPr/>
        </p:nvSpPr>
        <p:spPr>
          <a:xfrm>
            <a:off x="6057283" y="5034614"/>
            <a:ext cx="2574796" cy="557985"/>
          </a:xfrm>
          <a:prstGeom prst="rect">
            <a:avLst/>
          </a:prstGeom>
          <a:noFill/>
        </p:spPr>
        <p:txBody>
          <a:bodyPr wrap="square" lIns="0" tIns="0" rIns="0" b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25759"/>
                </a:solidFill>
                <a:effectLst/>
                <a:uLnTx/>
                <a:uFillTx/>
                <a:latin typeface="Arial" charset="0"/>
                <a:ea typeface="Arial" charset="0"/>
                <a:cs typeface="Arial" charset="0"/>
              </a:rPr>
              <a:t>ADDITIVES MIGRATE</a:t>
            </a:r>
            <a:br>
              <a:rPr kumimoji="0" lang="en-US" sz="1200" b="1" i="0" u="none" strike="noStrike" kern="1200" cap="none" spc="0" normalizeH="0" baseline="0" noProof="0" dirty="0">
                <a:ln>
                  <a:noFill/>
                </a:ln>
                <a:solidFill>
                  <a:srgbClr val="525759"/>
                </a:solidFill>
                <a:effectLst/>
                <a:uLnTx/>
                <a:uFillTx/>
                <a:latin typeface="Arial" charset="0"/>
                <a:ea typeface="Arial" charset="0"/>
                <a:cs typeface="Arial" charset="0"/>
              </a:rPr>
            </a:br>
            <a:r>
              <a:rPr kumimoji="0" lang="en-US" sz="1200" b="1" i="0" u="none" strike="noStrike" kern="1200" cap="none" spc="0" normalizeH="0" baseline="0" noProof="0" dirty="0">
                <a:ln>
                  <a:noFill/>
                </a:ln>
                <a:solidFill>
                  <a:srgbClr val="525759"/>
                </a:solidFill>
                <a:effectLst/>
                <a:uLnTx/>
                <a:uFillTx/>
                <a:latin typeface="Arial" charset="0"/>
                <a:ea typeface="Arial" charset="0"/>
                <a:cs typeface="Arial" charset="0"/>
              </a:rPr>
              <a:t>INTO METAL SURFACE</a:t>
            </a:r>
          </a:p>
        </p:txBody>
      </p:sp>
      <p:grpSp>
        <p:nvGrpSpPr>
          <p:cNvPr id="19" name="Group 18"/>
          <p:cNvGrpSpPr/>
          <p:nvPr/>
        </p:nvGrpSpPr>
        <p:grpSpPr>
          <a:xfrm rot="5400000">
            <a:off x="4336444" y="2007906"/>
            <a:ext cx="400458" cy="2540651"/>
            <a:chOff x="4624328" y="3077467"/>
            <a:chExt cx="400458" cy="2057400"/>
          </a:xfrm>
        </p:grpSpPr>
        <p:cxnSp>
          <p:nvCxnSpPr>
            <p:cNvPr id="20" name="Straight Connector 19"/>
            <p:cNvCxnSpPr/>
            <p:nvPr/>
          </p:nvCxnSpPr>
          <p:spPr>
            <a:xfrm>
              <a:off x="4918283" y="3077467"/>
              <a:ext cx="0" cy="205740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18283" y="3077467"/>
              <a:ext cx="106503" cy="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18283" y="5134867"/>
              <a:ext cx="106503" cy="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a:off x="4771306" y="3921089"/>
              <a:ext cx="0" cy="293955"/>
            </a:xfrm>
            <a:prstGeom prst="line">
              <a:avLst/>
            </a:prstGeom>
            <a:ln w="12700">
              <a:solidFill>
                <a:srgbClr val="009342"/>
              </a:solidFill>
              <a:headEnd type="ova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rot="5400000">
            <a:off x="7127380" y="2007907"/>
            <a:ext cx="400458" cy="2540651"/>
            <a:chOff x="4624328" y="3077467"/>
            <a:chExt cx="400458" cy="2057400"/>
          </a:xfrm>
        </p:grpSpPr>
        <p:cxnSp>
          <p:nvCxnSpPr>
            <p:cNvPr id="25" name="Straight Connector 24"/>
            <p:cNvCxnSpPr/>
            <p:nvPr/>
          </p:nvCxnSpPr>
          <p:spPr>
            <a:xfrm>
              <a:off x="4918283" y="3077467"/>
              <a:ext cx="0" cy="205740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918283" y="3077467"/>
              <a:ext cx="106503" cy="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918283" y="5134867"/>
              <a:ext cx="106503" cy="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a:off x="4771306" y="3921089"/>
              <a:ext cx="0" cy="293955"/>
            </a:xfrm>
            <a:prstGeom prst="line">
              <a:avLst/>
            </a:prstGeom>
            <a:ln w="12700">
              <a:solidFill>
                <a:srgbClr val="009342"/>
              </a:solidFill>
              <a:headEnd type="ova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439354" y="1905000"/>
            <a:ext cx="694248" cy="694246"/>
            <a:chOff x="1439354" y="1570201"/>
            <a:chExt cx="694248" cy="694246"/>
          </a:xfrm>
        </p:grpSpPr>
        <p:sp>
          <p:nvSpPr>
            <p:cNvPr id="30" name="Oval 29"/>
            <p:cNvSpPr/>
            <p:nvPr/>
          </p:nvSpPr>
          <p:spPr>
            <a:xfrm>
              <a:off x="1439355" y="1570201"/>
              <a:ext cx="694246" cy="694246"/>
            </a:xfrm>
            <a:prstGeom prst="ellipse">
              <a:avLst/>
            </a:prstGeom>
            <a:noFill/>
            <a:ln w="12700">
              <a:solidFill>
                <a:srgbClr val="ADA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Calibri"/>
                <a:ea typeface="+mn-ea"/>
                <a:cs typeface="+mn-cs"/>
              </a:endParaRPr>
            </a:p>
          </p:txBody>
        </p:sp>
        <p:sp>
          <p:nvSpPr>
            <p:cNvPr id="31" name="TextBox 30"/>
            <p:cNvSpPr txBox="1"/>
            <p:nvPr/>
          </p:nvSpPr>
          <p:spPr>
            <a:xfrm>
              <a:off x="1439354" y="1686202"/>
              <a:ext cx="694248" cy="166421"/>
            </a:xfrm>
            <a:prstGeom prst="rect">
              <a:avLst/>
            </a:prstGeom>
            <a:noFill/>
          </p:spPr>
          <p:txBody>
            <a:bodyPr wrap="square" lIns="0" tIns="0" rIns="0" b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ADA084"/>
                  </a:solidFill>
                  <a:effectLst/>
                  <a:uLnTx/>
                  <a:uFillTx/>
                  <a:latin typeface="Arial" charset="0"/>
                  <a:ea typeface="Arial" charset="0"/>
                  <a:cs typeface="Arial" charset="0"/>
                </a:rPr>
                <a:t>STAGE</a:t>
              </a:r>
              <a:endParaRPr kumimoji="0" lang="en-GB" sz="1000" b="1" i="0" u="none" strike="noStrike" kern="1200" cap="none" spc="0" normalizeH="0" baseline="0" noProof="0" dirty="0">
                <a:ln>
                  <a:noFill/>
                </a:ln>
                <a:solidFill>
                  <a:srgbClr val="ADA084"/>
                </a:solidFill>
                <a:effectLst/>
                <a:uLnTx/>
                <a:uFillTx/>
                <a:latin typeface="Arial" charset="0"/>
                <a:ea typeface="Arial" charset="0"/>
                <a:cs typeface="Arial" charset="0"/>
              </a:endParaRPr>
            </a:p>
          </p:txBody>
        </p:sp>
        <p:sp>
          <p:nvSpPr>
            <p:cNvPr id="32" name="TextBox 31"/>
            <p:cNvSpPr txBox="1"/>
            <p:nvPr/>
          </p:nvSpPr>
          <p:spPr>
            <a:xfrm>
              <a:off x="1628215" y="1790662"/>
              <a:ext cx="316523" cy="456755"/>
            </a:xfrm>
            <a:prstGeom prst="rect">
              <a:avLst/>
            </a:prstGeom>
            <a:noFill/>
          </p:spPr>
          <p:txBody>
            <a:bodyPr wrap="square" lIns="0" tIns="0" rIns="0" b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DA084"/>
                  </a:solidFill>
                  <a:effectLst/>
                  <a:uLnTx/>
                  <a:uFillTx/>
                  <a:latin typeface="Arial" charset="0"/>
                  <a:ea typeface="Arial" charset="0"/>
                  <a:cs typeface="Arial" charset="0"/>
                </a:rPr>
                <a:t>1</a:t>
              </a:r>
              <a:endParaRPr kumimoji="0" lang="en-GB" sz="2800" b="1" i="0" u="none" strike="noStrike" kern="1200" cap="none" spc="0" normalizeH="0" baseline="0" noProof="0" dirty="0">
                <a:ln>
                  <a:noFill/>
                </a:ln>
                <a:solidFill>
                  <a:srgbClr val="ADA084"/>
                </a:solidFill>
                <a:effectLst/>
                <a:uLnTx/>
                <a:uFillTx/>
                <a:latin typeface="Arial" charset="0"/>
                <a:ea typeface="Arial" charset="0"/>
                <a:cs typeface="Arial" charset="0"/>
              </a:endParaRPr>
            </a:p>
          </p:txBody>
        </p:sp>
      </p:grpSp>
      <p:grpSp>
        <p:nvGrpSpPr>
          <p:cNvPr id="33" name="Group 32"/>
          <p:cNvGrpSpPr/>
          <p:nvPr/>
        </p:nvGrpSpPr>
        <p:grpSpPr>
          <a:xfrm>
            <a:off x="4236599" y="1905000"/>
            <a:ext cx="694248" cy="694246"/>
            <a:chOff x="1439354" y="1570201"/>
            <a:chExt cx="694248" cy="694246"/>
          </a:xfrm>
        </p:grpSpPr>
        <p:sp>
          <p:nvSpPr>
            <p:cNvPr id="34" name="Oval 33"/>
            <p:cNvSpPr/>
            <p:nvPr/>
          </p:nvSpPr>
          <p:spPr>
            <a:xfrm>
              <a:off x="1439355" y="1570201"/>
              <a:ext cx="694246" cy="694246"/>
            </a:xfrm>
            <a:prstGeom prst="ellipse">
              <a:avLst/>
            </a:prstGeom>
            <a:noFill/>
            <a:ln w="12700">
              <a:solidFill>
                <a:srgbClr val="FF59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Calibri"/>
                <a:ea typeface="+mn-ea"/>
                <a:cs typeface="+mn-cs"/>
              </a:endParaRPr>
            </a:p>
          </p:txBody>
        </p:sp>
        <p:sp>
          <p:nvSpPr>
            <p:cNvPr id="35" name="TextBox 34"/>
            <p:cNvSpPr txBox="1"/>
            <p:nvPr/>
          </p:nvSpPr>
          <p:spPr>
            <a:xfrm>
              <a:off x="1439354" y="1686202"/>
              <a:ext cx="694248" cy="166421"/>
            </a:xfrm>
            <a:prstGeom prst="rect">
              <a:avLst/>
            </a:prstGeom>
            <a:noFill/>
          </p:spPr>
          <p:txBody>
            <a:bodyPr wrap="square" lIns="0" tIns="0" rIns="0" b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590F"/>
                  </a:solidFill>
                  <a:effectLst/>
                  <a:uLnTx/>
                  <a:uFillTx/>
                  <a:latin typeface="Arial" charset="0"/>
                  <a:ea typeface="Arial" charset="0"/>
                  <a:cs typeface="Arial" charset="0"/>
                </a:rPr>
                <a:t>STAGE</a:t>
              </a:r>
              <a:endParaRPr kumimoji="0" lang="en-GB" sz="1000" b="1" i="0" u="none" strike="noStrike" kern="1200" cap="none" spc="0" normalizeH="0" baseline="0" noProof="0" dirty="0">
                <a:ln>
                  <a:noFill/>
                </a:ln>
                <a:solidFill>
                  <a:srgbClr val="FF590F"/>
                </a:solidFill>
                <a:effectLst/>
                <a:uLnTx/>
                <a:uFillTx/>
                <a:latin typeface="Arial" charset="0"/>
                <a:ea typeface="Arial" charset="0"/>
                <a:cs typeface="Arial" charset="0"/>
              </a:endParaRPr>
            </a:p>
          </p:txBody>
        </p:sp>
        <p:sp>
          <p:nvSpPr>
            <p:cNvPr id="36" name="TextBox 35"/>
            <p:cNvSpPr txBox="1"/>
            <p:nvPr/>
          </p:nvSpPr>
          <p:spPr>
            <a:xfrm>
              <a:off x="1628215" y="1790662"/>
              <a:ext cx="316523" cy="456755"/>
            </a:xfrm>
            <a:prstGeom prst="rect">
              <a:avLst/>
            </a:prstGeom>
            <a:noFill/>
          </p:spPr>
          <p:txBody>
            <a:bodyPr wrap="square" lIns="0" tIns="0" rIns="0" b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590F"/>
                  </a:solidFill>
                  <a:effectLst/>
                  <a:uLnTx/>
                  <a:uFillTx/>
                  <a:latin typeface="Arial" charset="0"/>
                  <a:ea typeface="Arial" charset="0"/>
                  <a:cs typeface="Arial" charset="0"/>
                </a:rPr>
                <a:t>2</a:t>
              </a:r>
              <a:endParaRPr kumimoji="0" lang="en-GB" sz="2800" b="1" i="0" u="none" strike="noStrike" kern="1200" cap="none" spc="0" normalizeH="0" baseline="0" noProof="0" dirty="0">
                <a:ln>
                  <a:noFill/>
                </a:ln>
                <a:solidFill>
                  <a:srgbClr val="FF590F"/>
                </a:solidFill>
                <a:effectLst/>
                <a:uLnTx/>
                <a:uFillTx/>
                <a:latin typeface="Arial" charset="0"/>
                <a:ea typeface="Arial" charset="0"/>
                <a:cs typeface="Arial" charset="0"/>
              </a:endParaRPr>
            </a:p>
          </p:txBody>
        </p:sp>
      </p:grpSp>
      <p:grpSp>
        <p:nvGrpSpPr>
          <p:cNvPr id="37" name="Group 36"/>
          <p:cNvGrpSpPr/>
          <p:nvPr/>
        </p:nvGrpSpPr>
        <p:grpSpPr>
          <a:xfrm>
            <a:off x="7027535" y="1905000"/>
            <a:ext cx="694248" cy="694246"/>
            <a:chOff x="1439354" y="1570201"/>
            <a:chExt cx="694248" cy="694246"/>
          </a:xfrm>
        </p:grpSpPr>
        <p:sp>
          <p:nvSpPr>
            <p:cNvPr id="38" name="Oval 37"/>
            <p:cNvSpPr/>
            <p:nvPr/>
          </p:nvSpPr>
          <p:spPr>
            <a:xfrm>
              <a:off x="1439355" y="1570201"/>
              <a:ext cx="694246" cy="694246"/>
            </a:xfrm>
            <a:prstGeom prst="ellipse">
              <a:avLst/>
            </a:prstGeom>
            <a:noFill/>
            <a:ln w="12700">
              <a:solidFill>
                <a:srgbClr val="C920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Calibri"/>
                <a:ea typeface="+mn-ea"/>
                <a:cs typeface="+mn-cs"/>
              </a:endParaRPr>
            </a:p>
          </p:txBody>
        </p:sp>
        <p:sp>
          <p:nvSpPr>
            <p:cNvPr id="39" name="TextBox 38"/>
            <p:cNvSpPr txBox="1"/>
            <p:nvPr/>
          </p:nvSpPr>
          <p:spPr>
            <a:xfrm>
              <a:off x="1439354" y="1686202"/>
              <a:ext cx="694248" cy="166421"/>
            </a:xfrm>
            <a:prstGeom prst="rect">
              <a:avLst/>
            </a:prstGeom>
            <a:noFill/>
          </p:spPr>
          <p:txBody>
            <a:bodyPr wrap="square" lIns="0" tIns="0" rIns="0" b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C00000"/>
                  </a:solidFill>
                  <a:effectLst/>
                  <a:uLnTx/>
                  <a:uFillTx/>
                  <a:latin typeface="Arial" charset="0"/>
                  <a:ea typeface="Arial" charset="0"/>
                  <a:cs typeface="Arial" charset="0"/>
                </a:rPr>
                <a:t>STAGE</a:t>
              </a:r>
              <a:endParaRPr kumimoji="0" lang="en-GB" sz="1000" b="1" i="0" u="none" strike="noStrike" kern="1200" cap="none" spc="0" normalizeH="0" baseline="0" noProof="0" dirty="0">
                <a:ln>
                  <a:noFill/>
                </a:ln>
                <a:solidFill>
                  <a:srgbClr val="C00000"/>
                </a:solidFill>
                <a:effectLst/>
                <a:uLnTx/>
                <a:uFillTx/>
                <a:latin typeface="Arial" charset="0"/>
                <a:ea typeface="Arial" charset="0"/>
                <a:cs typeface="Arial" charset="0"/>
              </a:endParaRPr>
            </a:p>
          </p:txBody>
        </p:sp>
        <p:sp>
          <p:nvSpPr>
            <p:cNvPr id="40" name="TextBox 39"/>
            <p:cNvSpPr txBox="1"/>
            <p:nvPr/>
          </p:nvSpPr>
          <p:spPr>
            <a:xfrm>
              <a:off x="1628215" y="1790662"/>
              <a:ext cx="316523" cy="456755"/>
            </a:xfrm>
            <a:prstGeom prst="rect">
              <a:avLst/>
            </a:prstGeom>
            <a:noFill/>
          </p:spPr>
          <p:txBody>
            <a:bodyPr wrap="square" lIns="0" tIns="0" rIns="0" b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9205C"/>
                  </a:solidFill>
                  <a:effectLst/>
                  <a:uLnTx/>
                  <a:uFillTx/>
                  <a:latin typeface="Arial" charset="0"/>
                  <a:ea typeface="Arial" charset="0"/>
                  <a:cs typeface="Arial" charset="0"/>
                </a:rPr>
                <a:t>3</a:t>
              </a:r>
              <a:endParaRPr kumimoji="0" lang="en-GB" sz="2800" b="1" i="0" u="none" strike="noStrike" kern="1200" cap="none" spc="0" normalizeH="0" baseline="0" noProof="0" dirty="0">
                <a:ln>
                  <a:noFill/>
                </a:ln>
                <a:solidFill>
                  <a:srgbClr val="C9205C"/>
                </a:solidFill>
                <a:effectLst/>
                <a:uLnTx/>
                <a:uFillTx/>
                <a:latin typeface="Arial" charset="0"/>
                <a:ea typeface="Arial" charset="0"/>
                <a:cs typeface="Arial" charset="0"/>
              </a:endParaRPr>
            </a:p>
          </p:txBody>
        </p:sp>
      </p:grpSp>
      <p:sp>
        <p:nvSpPr>
          <p:cNvPr id="41" name="object 8"/>
          <p:cNvSpPr/>
          <p:nvPr/>
        </p:nvSpPr>
        <p:spPr>
          <a:xfrm rot="16200000" flipH="1">
            <a:off x="4536793" y="4426375"/>
            <a:ext cx="18000" cy="2595478"/>
          </a:xfrm>
          <a:custGeom>
            <a:avLst/>
            <a:gdLst/>
            <a:ahLst/>
            <a:cxnLst/>
            <a:rect l="l" t="t" r="r" b="b"/>
            <a:pathLst>
              <a:path w="8424545" h="381000">
                <a:moveTo>
                  <a:pt x="0" y="381000"/>
                </a:moveTo>
                <a:lnTo>
                  <a:pt x="8423998" y="381000"/>
                </a:lnTo>
                <a:lnTo>
                  <a:pt x="8423998" y="0"/>
                </a:lnTo>
                <a:lnTo>
                  <a:pt x="0" y="0"/>
                </a:lnTo>
                <a:lnTo>
                  <a:pt x="0" y="381000"/>
                </a:lnTo>
                <a:close/>
              </a:path>
            </a:pathLst>
          </a:custGeom>
          <a:solidFill>
            <a:srgbClr val="B3E0C2"/>
          </a:solidFill>
          <a:ln>
            <a:solidFill>
              <a:srgbClr val="B3E0C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Regular" charset="0"/>
              <a:ea typeface="+mn-ea"/>
              <a:cs typeface="+mn-cs"/>
            </a:endParaRPr>
          </a:p>
        </p:txBody>
      </p:sp>
      <p:sp>
        <p:nvSpPr>
          <p:cNvPr id="42" name="object 8"/>
          <p:cNvSpPr/>
          <p:nvPr/>
        </p:nvSpPr>
        <p:spPr>
          <a:xfrm rot="16200000" flipH="1">
            <a:off x="7314490" y="4427291"/>
            <a:ext cx="18000" cy="2595478"/>
          </a:xfrm>
          <a:custGeom>
            <a:avLst/>
            <a:gdLst/>
            <a:ahLst/>
            <a:cxnLst/>
            <a:rect l="l" t="t" r="r" b="b"/>
            <a:pathLst>
              <a:path w="8424545" h="381000">
                <a:moveTo>
                  <a:pt x="0" y="381000"/>
                </a:moveTo>
                <a:lnTo>
                  <a:pt x="8423998" y="381000"/>
                </a:lnTo>
                <a:lnTo>
                  <a:pt x="8423998" y="0"/>
                </a:lnTo>
                <a:lnTo>
                  <a:pt x="0" y="0"/>
                </a:lnTo>
                <a:lnTo>
                  <a:pt x="0" y="381000"/>
                </a:lnTo>
                <a:close/>
              </a:path>
            </a:pathLst>
          </a:custGeom>
          <a:solidFill>
            <a:srgbClr val="B3E0C2"/>
          </a:solidFill>
          <a:ln>
            <a:solidFill>
              <a:srgbClr val="B3E0C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Regular" charset="0"/>
              <a:ea typeface="+mn-ea"/>
              <a:cs typeface="+mn-cs"/>
            </a:endParaRPr>
          </a:p>
        </p:txBody>
      </p:sp>
      <p:sp>
        <p:nvSpPr>
          <p:cNvPr id="43" name="Title 42"/>
          <p:cNvSpPr>
            <a:spLocks noGrp="1"/>
          </p:cNvSpPr>
          <p:nvPr>
            <p:ph type="title"/>
          </p:nvPr>
        </p:nvSpPr>
        <p:spPr/>
        <p:txBody>
          <a:bodyPr/>
          <a:lstStyle/>
          <a:p>
            <a:r>
              <a:rPr lang="en-US" dirty="0"/>
              <a:t>MFT PLASTIC DEFORMATION </a:t>
            </a:r>
            <a:br>
              <a:rPr lang="en-US" dirty="0"/>
            </a:br>
            <a:r>
              <a:rPr lang="en-US" dirty="0"/>
              <a:t>TECHNOLOGY*</a:t>
            </a:r>
            <a:endParaRPr lang="en-GB" dirty="0"/>
          </a:p>
        </p:txBody>
      </p:sp>
    </p:spTree>
    <p:extLst>
      <p:ext uri="{BB962C8B-B14F-4D97-AF65-F5344CB8AC3E}">
        <p14:creationId xmlns:p14="http://schemas.microsoft.com/office/powerpoint/2010/main" val="1753549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l="10477" t="6011" r="12237" b="16703"/>
          <a:stretch/>
        </p:blipFill>
        <p:spPr>
          <a:xfrm>
            <a:off x="0" y="6715"/>
            <a:ext cx="9144000" cy="6858000"/>
          </a:xfrm>
          <a:prstGeom prst="rect">
            <a:avLst/>
          </a:prstGeom>
        </p:spPr>
      </p:pic>
      <p:sp>
        <p:nvSpPr>
          <p:cNvPr id="13" name="TextBox 12"/>
          <p:cNvSpPr txBox="1"/>
          <p:nvPr/>
        </p:nvSpPr>
        <p:spPr>
          <a:xfrm>
            <a:off x="359999" y="2590800"/>
            <a:ext cx="171010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25759"/>
                </a:solidFill>
                <a:effectLst/>
                <a:uLnTx/>
                <a:uFillTx/>
                <a:latin typeface="Arial" panose="020B0604020202020204"/>
                <a:ea typeface="+mn-ea"/>
                <a:cs typeface="+mn-cs"/>
              </a:rPr>
              <a:t>WATCH THE VIDEO HERE</a:t>
            </a:r>
          </a:p>
        </p:txBody>
      </p:sp>
      <p:grpSp>
        <p:nvGrpSpPr>
          <p:cNvPr id="14" name="Group 13"/>
          <p:cNvGrpSpPr/>
          <p:nvPr/>
        </p:nvGrpSpPr>
        <p:grpSpPr>
          <a:xfrm>
            <a:off x="533400" y="3442917"/>
            <a:ext cx="1159844" cy="1159844"/>
            <a:chOff x="457200" y="3070490"/>
            <a:chExt cx="499242" cy="499242"/>
          </a:xfrm>
        </p:grpSpPr>
        <p:sp>
          <p:nvSpPr>
            <p:cNvPr id="15" name="Oval 14"/>
            <p:cNvSpPr/>
            <p:nvPr/>
          </p:nvSpPr>
          <p:spPr>
            <a:xfrm>
              <a:off x="457200" y="3070490"/>
              <a:ext cx="499242" cy="499242"/>
            </a:xfrm>
            <a:prstGeom prst="ellipse">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16" name="Triangle 15"/>
            <p:cNvSpPr/>
            <p:nvPr/>
          </p:nvSpPr>
          <p:spPr>
            <a:xfrm rot="5400000">
              <a:off x="635440" y="3226241"/>
              <a:ext cx="217780" cy="18774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grpSp>
      <p:sp>
        <p:nvSpPr>
          <p:cNvPr id="2" name="Title 1"/>
          <p:cNvSpPr>
            <a:spLocks noGrp="1"/>
          </p:cNvSpPr>
          <p:nvPr>
            <p:ph type="title"/>
          </p:nvPr>
        </p:nvSpPr>
        <p:spPr/>
        <p:txBody>
          <a:bodyPr/>
          <a:lstStyle/>
          <a:p>
            <a:r>
              <a:rPr lang="en-US" spc="-35" dirty="0"/>
              <a:t>SUMMARY ANIMATION </a:t>
            </a:r>
            <a:br>
              <a:rPr lang="en-US" spc="-35" dirty="0"/>
            </a:br>
            <a:r>
              <a:rPr lang="en-US" spc="-35" dirty="0"/>
              <a:t>OF MFT-PD TECHNOLOGY*</a:t>
            </a:r>
            <a:endParaRPr lang="en-GB" dirty="0"/>
          </a:p>
        </p:txBody>
      </p:sp>
      <p:sp>
        <p:nvSpPr>
          <p:cNvPr id="10" name="TextBox 9"/>
          <p:cNvSpPr txBox="1"/>
          <p:nvPr/>
        </p:nvSpPr>
        <p:spPr>
          <a:xfrm>
            <a:off x="475387" y="6400800"/>
            <a:ext cx="2572611" cy="238572"/>
          </a:xfrm>
          <a:prstGeom prst="rect">
            <a:avLst/>
          </a:prstGeom>
          <a:noFill/>
        </p:spPr>
        <p:txBody>
          <a:bodyPr wrap="square" l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525759"/>
                </a:solidFill>
                <a:effectLst/>
                <a:uLnTx/>
                <a:uFillTx/>
                <a:latin typeface="Arial Regular" charset="0"/>
                <a:ea typeface="+mn-ea"/>
                <a:cs typeface="+mn-cs"/>
              </a:rPr>
              <a:t>*MFT-PD Technology = TGOA Technology</a:t>
            </a:r>
          </a:p>
        </p:txBody>
      </p:sp>
    </p:spTree>
    <p:extLst>
      <p:ext uri="{BB962C8B-B14F-4D97-AF65-F5344CB8AC3E}">
        <p14:creationId xmlns:p14="http://schemas.microsoft.com/office/powerpoint/2010/main" val="1666942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208" y="1990479"/>
            <a:ext cx="5987592" cy="3924151"/>
          </a:xfrm>
          <a:prstGeom prst="rect">
            <a:avLst/>
          </a:prstGeom>
          <a:noFill/>
        </p:spPr>
        <p:txBody>
          <a:bodyPr wrap="square" rtlCol="0">
            <a:spAutoFit/>
          </a:bodyPr>
          <a:lstStyle/>
          <a:p>
            <a:pPr marL="0" marR="0" lvl="0" indent="0" algn="l" defTabSz="913758" rtl="0" eaLnBrk="1" fontAlgn="auto" latinLnBrk="0" hangingPunct="1">
              <a:lnSpc>
                <a:spcPct val="100000"/>
              </a:lnSpc>
              <a:spcBef>
                <a:spcPts val="600"/>
              </a:spcBef>
              <a:spcAft>
                <a:spcPts val="0"/>
              </a:spcAft>
              <a:buClrTx/>
              <a:buSzTx/>
              <a:buFontTx/>
              <a:buNone/>
              <a:tabLst/>
              <a:defRPr/>
            </a:pPr>
            <a:r>
              <a:rPr kumimoji="0" lang="en-US" sz="1350" b="1" i="0" u="none" strike="noStrike" kern="1200" cap="none" spc="0" normalizeH="0" baseline="0" noProof="0" dirty="0">
                <a:ln>
                  <a:noFill/>
                </a:ln>
                <a:solidFill>
                  <a:srgbClr val="525759"/>
                </a:solidFill>
                <a:effectLst/>
                <a:uLnTx/>
                <a:uFillTx/>
                <a:latin typeface="Arial" charset="0"/>
                <a:ea typeface="Arial" charset="0"/>
                <a:cs typeface="Arial" charset="0"/>
              </a:rPr>
              <a:t>One grease to meet the multiple challenges faced by wind turbines</a:t>
            </a:r>
          </a:p>
          <a:p>
            <a:pPr marL="285750" marR="0" lvl="0" indent="-285750" algn="l" defTabSz="913758"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Difficult environmental conditions</a:t>
            </a:r>
          </a:p>
          <a:p>
            <a:pPr marL="285750" marR="0" lvl="0" indent="-285750" algn="l" defTabSz="913758"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Extremely long re-lubrication intervals </a:t>
            </a:r>
          </a:p>
          <a:p>
            <a:pPr marL="285750" marR="0" lvl="0" indent="-285750" algn="l" defTabSz="913758"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Failure caused by sliding, axial loading, vibration, fretting corrosion and false brinelling</a:t>
            </a:r>
          </a:p>
          <a:p>
            <a:pPr marL="285750" marR="0" lvl="0" indent="-285750" algn="l" defTabSz="913758"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Multiple test protocols and specifications</a:t>
            </a:r>
          </a:p>
          <a:p>
            <a:pPr marL="285750" marR="0" lvl="0" indent="-285750" algn="l" defTabSz="913758"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350" b="1" i="0" u="none" strike="noStrike" kern="1200" cap="none" spc="0" normalizeH="0" baseline="0" noProof="0" dirty="0">
              <a:ln>
                <a:noFill/>
              </a:ln>
              <a:solidFill>
                <a:srgbClr val="525759"/>
              </a:solidFill>
              <a:effectLst/>
              <a:uLnTx/>
              <a:uFillTx/>
              <a:latin typeface="Arial" charset="0"/>
              <a:ea typeface="Arial" charset="0"/>
              <a:cs typeface="Arial" charset="0"/>
            </a:endParaRPr>
          </a:p>
          <a:p>
            <a:pPr marL="0" marR="0" lvl="0" indent="0" algn="l" defTabSz="913758" rtl="0" eaLnBrk="1" fontAlgn="auto" latinLnBrk="0" hangingPunct="1">
              <a:lnSpc>
                <a:spcPct val="100000"/>
              </a:lnSpc>
              <a:spcBef>
                <a:spcPts val="600"/>
              </a:spcBef>
              <a:spcAft>
                <a:spcPts val="0"/>
              </a:spcAft>
              <a:buClrTx/>
              <a:buSzTx/>
              <a:buFontTx/>
              <a:buNone/>
              <a:tabLst/>
              <a:defRPr/>
            </a:pPr>
            <a:r>
              <a:rPr kumimoji="0" lang="en-US" sz="1350" b="1" i="0" u="none" strike="noStrike" kern="1200" cap="none" spc="0" normalizeH="0" baseline="0" noProof="0" dirty="0">
                <a:ln>
                  <a:noFill/>
                </a:ln>
                <a:solidFill>
                  <a:srgbClr val="525759"/>
                </a:solidFill>
                <a:effectLst/>
                <a:uLnTx/>
                <a:uFillTx/>
                <a:latin typeface="Arial" charset="0"/>
                <a:ea typeface="Arial" charset="0"/>
                <a:cs typeface="Arial" charset="0"/>
              </a:rPr>
              <a:t>Tribol GR SW 460-1 with MFT-PD technology*</a:t>
            </a:r>
          </a:p>
          <a:p>
            <a:pPr marL="285750" marR="0" lvl="0" indent="-285750" algn="l" defTabSz="913758" rtl="0" eaLnBrk="1" fontAlgn="auto" latinLnBrk="0" hangingPunct="1">
              <a:lnSpc>
                <a:spcPct val="100000"/>
              </a:lnSpc>
              <a:spcBef>
                <a:spcPts val="600"/>
              </a:spcBef>
              <a:spcAft>
                <a:spcPts val="0"/>
              </a:spcAft>
              <a:buClr>
                <a:srgbClr val="008B41"/>
              </a:buClr>
              <a:buSzPct val="120000"/>
              <a:buFont typeface="Wingdings" charset="2"/>
              <a:buChar char="ü"/>
              <a:tabLst/>
              <a:defRPr/>
            </a:pP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Withstands high/shock loads</a:t>
            </a:r>
          </a:p>
          <a:p>
            <a:pPr marL="285750" marR="0" lvl="0" indent="-285750" algn="l" defTabSz="913758" rtl="0" eaLnBrk="1" fontAlgn="auto" latinLnBrk="0" hangingPunct="1">
              <a:lnSpc>
                <a:spcPct val="100000"/>
              </a:lnSpc>
              <a:spcBef>
                <a:spcPts val="600"/>
              </a:spcBef>
              <a:spcAft>
                <a:spcPts val="0"/>
              </a:spcAft>
              <a:buClr>
                <a:srgbClr val="008B41"/>
              </a:buClr>
              <a:buSzPct val="120000"/>
              <a:buFont typeface="Wingdings" charset="2"/>
              <a:buChar char="ü"/>
              <a:tabLst/>
              <a:defRPr/>
            </a:pP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Resists shearing and wear (fretting, rolling, sliding)</a:t>
            </a:r>
          </a:p>
          <a:p>
            <a:pPr marL="285750" marR="0" lvl="0" indent="-285750" algn="l" defTabSz="913758" rtl="0" eaLnBrk="1" fontAlgn="auto" latinLnBrk="0" hangingPunct="1">
              <a:lnSpc>
                <a:spcPct val="100000"/>
              </a:lnSpc>
              <a:spcBef>
                <a:spcPts val="600"/>
              </a:spcBef>
              <a:spcAft>
                <a:spcPts val="0"/>
              </a:spcAft>
              <a:buClr>
                <a:srgbClr val="008B41"/>
              </a:buClr>
              <a:buSzPct val="120000"/>
              <a:buFont typeface="Wingdings" charset="2"/>
              <a:buChar char="ü"/>
              <a:tabLst/>
              <a:defRPr/>
            </a:pP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Resists water ingress and corrosion</a:t>
            </a:r>
          </a:p>
          <a:p>
            <a:pPr marL="285750" marR="0" lvl="0" indent="-285750" algn="l" defTabSz="913758" rtl="0" eaLnBrk="1" fontAlgn="auto" latinLnBrk="0" hangingPunct="1">
              <a:lnSpc>
                <a:spcPct val="100000"/>
              </a:lnSpc>
              <a:spcBef>
                <a:spcPts val="600"/>
              </a:spcBef>
              <a:spcAft>
                <a:spcPts val="0"/>
              </a:spcAft>
              <a:buClr>
                <a:srgbClr val="008B41"/>
              </a:buClr>
              <a:buSzPct val="120000"/>
              <a:buFont typeface="Wingdings" charset="2"/>
              <a:buChar char="ü"/>
              <a:tabLst/>
              <a:defRPr/>
            </a:pP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Good mobility at low temperatures for easy start up</a:t>
            </a:r>
          </a:p>
          <a:p>
            <a:pPr marL="285750" marR="0" lvl="0" indent="-285750" algn="l" defTabSz="913758" rtl="0" eaLnBrk="1" fontAlgn="auto" latinLnBrk="0" hangingPunct="1">
              <a:lnSpc>
                <a:spcPct val="100000"/>
              </a:lnSpc>
              <a:spcBef>
                <a:spcPts val="600"/>
              </a:spcBef>
              <a:spcAft>
                <a:spcPts val="0"/>
              </a:spcAft>
              <a:buClr>
                <a:srgbClr val="008B41"/>
              </a:buClr>
              <a:buSzPct val="120000"/>
              <a:buFont typeface="Wingdings" charset="2"/>
              <a:buChar char="ü"/>
              <a:tabLst/>
              <a:defRPr/>
            </a:pP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Low friction – improves energy efficiency and prolongs component life</a:t>
            </a:r>
          </a:p>
          <a:p>
            <a:pPr marL="285750" marR="0" lvl="0" indent="-285750" algn="l" defTabSz="913758" rtl="0" eaLnBrk="1" fontAlgn="auto" latinLnBrk="0" hangingPunct="1">
              <a:lnSpc>
                <a:spcPct val="100000"/>
              </a:lnSpc>
              <a:spcBef>
                <a:spcPts val="600"/>
              </a:spcBef>
              <a:spcAft>
                <a:spcPts val="0"/>
              </a:spcAft>
              <a:buClr>
                <a:srgbClr val="008B41"/>
              </a:buClr>
              <a:buSzPct val="120000"/>
              <a:buFont typeface="Wingdings" charset="2"/>
              <a:buChar char="ü"/>
              <a:tabLst/>
              <a:defRPr/>
            </a:pPr>
            <a:r>
              <a:rPr kumimoji="0" lang="en-US" sz="1350" b="0" i="0" u="none" strike="noStrike" kern="1200" cap="none" spc="0" normalizeH="0" baseline="0" noProof="0" dirty="0">
                <a:ln>
                  <a:noFill/>
                </a:ln>
                <a:solidFill>
                  <a:srgbClr val="525759"/>
                </a:solidFill>
                <a:effectLst/>
                <a:uLnTx/>
                <a:uFillTx/>
                <a:latin typeface="Arial" charset="0"/>
                <a:ea typeface="Arial" charset="0"/>
                <a:cs typeface="Arial" charset="0"/>
              </a:rPr>
              <a:t>Controlled bleed rate and oil separation</a:t>
            </a:r>
          </a:p>
        </p:txBody>
      </p:sp>
      <p:sp>
        <p:nvSpPr>
          <p:cNvPr id="5" name="Parallelogram 4"/>
          <p:cNvSpPr/>
          <p:nvPr/>
        </p:nvSpPr>
        <p:spPr>
          <a:xfrm>
            <a:off x="6324600" y="1990477"/>
            <a:ext cx="2488496" cy="4134589"/>
          </a:xfrm>
          <a:prstGeom prst="parallelogram">
            <a:avLst>
              <a:gd name="adj" fmla="val 0"/>
            </a:avLst>
          </a:prstGeom>
          <a:solidFill>
            <a:srgbClr val="E5F6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 name="object 13"/>
          <p:cNvSpPr txBox="1">
            <a:spLocks/>
          </p:cNvSpPr>
          <p:nvPr/>
        </p:nvSpPr>
        <p:spPr>
          <a:xfrm>
            <a:off x="6339321" y="2240394"/>
            <a:ext cx="2473775" cy="492443"/>
          </a:xfrm>
          <a:prstGeom prst="rect">
            <a:avLst/>
          </a:prstGeom>
        </p:spPr>
        <p:txBody>
          <a:bodyPr vert="horz" wrap="square" lIns="0" tIns="0" rIns="0" bIns="0" rtlCol="0">
            <a:spAutoFit/>
          </a:bodyPr>
          <a:lstStyle>
            <a:lvl1pPr>
              <a:defRPr sz="3200" b="0" i="0">
                <a:solidFill>
                  <a:srgbClr val="525759"/>
                </a:solidFill>
                <a:latin typeface="CastrolSansCon-Medium"/>
                <a:ea typeface="+mj-ea"/>
                <a:cs typeface="CastrolSansCon-Medium"/>
              </a:defRPr>
            </a:lvl1pPr>
          </a:lstStyle>
          <a:p>
            <a:pPr marL="1270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35" normalizeH="0" baseline="0" noProof="0" dirty="0">
                <a:ln>
                  <a:noFill/>
                </a:ln>
                <a:solidFill>
                  <a:srgbClr val="666666"/>
                </a:solidFill>
                <a:effectLst/>
                <a:uLnTx/>
                <a:uFillTx/>
                <a:latin typeface="Arial Narrow" charset="0"/>
                <a:ea typeface="Arial Narrow" charset="0"/>
                <a:cs typeface="Arial Narrow" charset="0"/>
              </a:rPr>
              <a:t>Microflux Trans (MFT) plastic deformation technology*</a:t>
            </a:r>
            <a:endParaRPr kumimoji="0" lang="en-GB" sz="1600" b="1" i="0" u="none" strike="noStrike" kern="0" cap="none" spc="-35" normalizeH="0" baseline="0" noProof="0" dirty="0">
              <a:ln>
                <a:noFill/>
              </a:ln>
              <a:solidFill>
                <a:srgbClr val="666666"/>
              </a:solidFill>
              <a:effectLst/>
              <a:uLnTx/>
              <a:uFillTx/>
              <a:latin typeface="Arial Narrow" charset="0"/>
              <a:ea typeface="Arial Narrow" charset="0"/>
              <a:cs typeface="Arial Narrow"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l="18577" t="20239" r="42770" b="19783"/>
          <a:stretch/>
        </p:blipFill>
        <p:spPr>
          <a:xfrm>
            <a:off x="6784104" y="3602266"/>
            <a:ext cx="1610892" cy="640172"/>
          </a:xfrm>
          <a:prstGeom prst="rect">
            <a:avLst/>
          </a:prstGeom>
        </p:spPr>
      </p:pic>
      <p:sp>
        <p:nvSpPr>
          <p:cNvPr id="9" name="Rectangle 8"/>
          <p:cNvSpPr/>
          <p:nvPr/>
        </p:nvSpPr>
        <p:spPr>
          <a:xfrm>
            <a:off x="6784104" y="2946021"/>
            <a:ext cx="1603409" cy="5078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8B41"/>
                </a:solidFill>
                <a:effectLst/>
                <a:uLnTx/>
                <a:uFillTx/>
                <a:latin typeface="Arial" charset="0"/>
                <a:ea typeface="Arial" charset="0"/>
                <a:cs typeface="Arial" charset="0"/>
              </a:rPr>
              <a:t>Sacrificial protection</a:t>
            </a:r>
            <a:endParaRPr kumimoji="0" lang="en-US" sz="1350" b="1" i="0" u="none" strike="noStrike" kern="1200" cap="none" spc="0" normalizeH="0" baseline="0" noProof="0" dirty="0">
              <a:ln>
                <a:noFill/>
              </a:ln>
              <a:solidFill>
                <a:srgbClr val="008B41"/>
              </a:solidFill>
              <a:effectLst/>
              <a:uLnTx/>
              <a:uFillTx/>
              <a:latin typeface="Calibri"/>
              <a:ea typeface="+mn-ea"/>
              <a:cs typeface="+mn-cs"/>
            </a:endParaRPr>
          </a:p>
        </p:txBody>
      </p:sp>
      <p:sp>
        <p:nvSpPr>
          <p:cNvPr id="10" name="Rectangle 9"/>
          <p:cNvSpPr/>
          <p:nvPr/>
        </p:nvSpPr>
        <p:spPr>
          <a:xfrm>
            <a:off x="6701071" y="4367292"/>
            <a:ext cx="1735553" cy="5078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9342"/>
                </a:solidFill>
                <a:effectLst/>
                <a:uLnTx/>
                <a:uFillTx/>
                <a:latin typeface="Arial" charset="0"/>
                <a:ea typeface="+mn-ea"/>
                <a:cs typeface="Arial" charset="0"/>
              </a:rPr>
              <a:t>… to microsmoothing</a:t>
            </a:r>
            <a:endParaRPr kumimoji="0" lang="en-US" sz="1350" b="1" i="0" u="none" strike="noStrike" kern="1200" cap="none" spc="0" normalizeH="0" baseline="0" noProof="0" dirty="0">
              <a:ln>
                <a:noFill/>
              </a:ln>
              <a:solidFill>
                <a:srgbClr val="009342"/>
              </a:solidFill>
              <a:effectLst/>
              <a:uLnTx/>
              <a:uFillTx/>
              <a:latin typeface="Calibri"/>
              <a:ea typeface="+mn-ea"/>
              <a:cs typeface="+mn-cs"/>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a:ext>
            </a:extLst>
          </a:blip>
          <a:srcRect l="13878" r="36289"/>
          <a:stretch/>
        </p:blipFill>
        <p:spPr>
          <a:xfrm>
            <a:off x="6693669" y="4838839"/>
            <a:ext cx="1791706" cy="1014353"/>
          </a:xfrm>
          <a:prstGeom prst="rect">
            <a:avLst/>
          </a:prstGeom>
        </p:spPr>
      </p:pic>
      <p:sp>
        <p:nvSpPr>
          <p:cNvPr id="14" name="TextBox 13"/>
          <p:cNvSpPr txBox="1"/>
          <p:nvPr/>
        </p:nvSpPr>
        <p:spPr>
          <a:xfrm>
            <a:off x="475387" y="6400800"/>
            <a:ext cx="2572611" cy="238572"/>
          </a:xfrm>
          <a:prstGeom prst="rect">
            <a:avLst/>
          </a:prstGeom>
          <a:noFill/>
        </p:spPr>
        <p:txBody>
          <a:bodyPr wrap="square" l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525759"/>
                </a:solidFill>
                <a:effectLst/>
                <a:uLnTx/>
                <a:uFillTx/>
                <a:latin typeface="Arial Regular" charset="0"/>
                <a:ea typeface="+mn-ea"/>
                <a:cs typeface="+mn-cs"/>
              </a:rPr>
              <a:t>*MFT-PD Technology = TGOA Technology</a:t>
            </a:r>
          </a:p>
        </p:txBody>
      </p:sp>
      <p:sp>
        <p:nvSpPr>
          <p:cNvPr id="3" name="Title 2"/>
          <p:cNvSpPr>
            <a:spLocks noGrp="1"/>
          </p:cNvSpPr>
          <p:nvPr>
            <p:ph type="title"/>
          </p:nvPr>
        </p:nvSpPr>
        <p:spPr/>
        <p:txBody>
          <a:bodyPr/>
          <a:lstStyle/>
          <a:p>
            <a:r>
              <a:rPr lang="en-US" cap="none" spc="-35" dirty="0"/>
              <a:t>INTRODUCING CASTROL TRIBOL GR SW 460-1</a:t>
            </a:r>
            <a:br>
              <a:rPr lang="en-US" cap="none" spc="-35" dirty="0"/>
            </a:br>
            <a:r>
              <a:rPr lang="en-US" b="0" cap="none" spc="-35" dirty="0"/>
              <a:t>CUSTOM-DESIGNED FOR WIND TURBINES</a:t>
            </a:r>
            <a:endParaRPr lang="en-GB" dirty="0"/>
          </a:p>
        </p:txBody>
      </p:sp>
    </p:spTree>
    <p:extLst>
      <p:ext uri="{BB962C8B-B14F-4D97-AF65-F5344CB8AC3E}">
        <p14:creationId xmlns:p14="http://schemas.microsoft.com/office/powerpoint/2010/main" val="3283317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56"/>
          <p:cNvSpPr/>
          <p:nvPr/>
        </p:nvSpPr>
        <p:spPr>
          <a:xfrm>
            <a:off x="338658" y="789762"/>
            <a:ext cx="5071542" cy="1801038"/>
          </a:xfrm>
          <a:custGeom>
            <a:avLst/>
            <a:gdLst/>
            <a:ahLst/>
            <a:cxnLst/>
            <a:rect l="l" t="t" r="r" b="b"/>
            <a:pathLst>
              <a:path w="4212590" h="1854200">
                <a:moveTo>
                  <a:pt x="0" y="1854200"/>
                </a:moveTo>
                <a:lnTo>
                  <a:pt x="4212005" y="1854200"/>
                </a:lnTo>
                <a:lnTo>
                  <a:pt x="4212005" y="0"/>
                </a:lnTo>
                <a:lnTo>
                  <a:pt x="0" y="0"/>
                </a:lnTo>
                <a:lnTo>
                  <a:pt x="0" y="1854200"/>
                </a:lnTo>
                <a:close/>
              </a:path>
            </a:pathLst>
          </a:custGeom>
          <a:solidFill>
            <a:srgbClr val="FFFFFF">
              <a:alpha val="90000"/>
            </a:srgbClr>
          </a:solidFill>
        </p:spPr>
        <p:txBody>
          <a:bodyPr wrap="square" lIns="0" tIns="0" rIns="0" bIns="0" rtlCol="0"/>
          <a:lstStyle/>
          <a:p>
            <a:endParaRPr dirty="0"/>
          </a:p>
        </p:txBody>
      </p:sp>
      <p:sp>
        <p:nvSpPr>
          <p:cNvPr id="12" name="Title 1"/>
          <p:cNvSpPr txBox="1">
            <a:spLocks/>
          </p:cNvSpPr>
          <p:nvPr/>
        </p:nvSpPr>
        <p:spPr>
          <a:xfrm>
            <a:off x="685800" y="1120763"/>
            <a:ext cx="5562600" cy="1904199"/>
          </a:xfrm>
          <a:prstGeom prst="rect">
            <a:avLst/>
          </a:prstGeom>
        </p:spPr>
        <p:txBody>
          <a:bodyPr wrap="square" lIns="0" tIns="0" rIns="0" bIns="0">
            <a:noAutofit/>
          </a:bodyPr>
          <a:lstStyle>
            <a:lvl1pPr>
              <a:defRPr sz="3200" b="0" i="0">
                <a:solidFill>
                  <a:srgbClr val="525759"/>
                </a:solidFill>
                <a:latin typeface="CastrolSansCon-Medium"/>
                <a:ea typeface="+mj-ea"/>
                <a:cs typeface="CastrolSansCon-Medium"/>
              </a:defRPr>
            </a:lvl1pPr>
          </a:lstStyle>
          <a:p>
            <a:pPr defTabSz="914400">
              <a:lnSpc>
                <a:spcPts val="4080"/>
              </a:lnSpc>
              <a:spcAft>
                <a:spcPts val="600"/>
              </a:spcAft>
            </a:pPr>
            <a:r>
              <a:rPr lang="de-DE" sz="4400" b="1" kern="0" dirty="0">
                <a:latin typeface="Arial Narrow" charset="0"/>
                <a:ea typeface="Arial Narrow" charset="0"/>
                <a:cs typeface="Arial Narrow" charset="0"/>
              </a:rPr>
              <a:t>SECTION 4</a:t>
            </a:r>
          </a:p>
          <a:p>
            <a:pPr defTabSz="914400">
              <a:lnSpc>
                <a:spcPts val="4080"/>
              </a:lnSpc>
              <a:spcAft>
                <a:spcPts val="600"/>
              </a:spcAft>
            </a:pPr>
            <a:r>
              <a:rPr lang="de-DE" sz="4400" kern="0" dirty="0">
                <a:latin typeface="Arial Narrow" charset="0"/>
                <a:ea typeface="Arial Narrow" charset="0"/>
                <a:cs typeface="Arial Narrow" charset="0"/>
              </a:rPr>
              <a:t>LAB TEST RESULTS</a:t>
            </a:r>
            <a:endParaRPr lang="de-DE" sz="4000" kern="0" dirty="0">
              <a:latin typeface="Arial Narrow" charset="0"/>
              <a:ea typeface="Arial Narrow" charset="0"/>
              <a:cs typeface="Arial Narrow" charset="0"/>
            </a:endParaRPr>
          </a:p>
        </p:txBody>
      </p:sp>
      <p:sp>
        <p:nvSpPr>
          <p:cNvPr id="14" name="object 257"/>
          <p:cNvSpPr/>
          <p:nvPr/>
        </p:nvSpPr>
        <p:spPr>
          <a:xfrm>
            <a:off x="698368" y="2362200"/>
            <a:ext cx="4330832" cy="198345"/>
          </a:xfrm>
          <a:custGeom>
            <a:avLst/>
            <a:gdLst/>
            <a:ahLst/>
            <a:cxnLst/>
            <a:rect l="l" t="t" r="r" b="b"/>
            <a:pathLst>
              <a:path w="3924300">
                <a:moveTo>
                  <a:pt x="0" y="0"/>
                </a:moveTo>
                <a:lnTo>
                  <a:pt x="3923995" y="0"/>
                </a:lnTo>
              </a:path>
            </a:pathLst>
          </a:custGeom>
          <a:ln w="12700">
            <a:solidFill>
              <a:schemeClr val="tx1">
                <a:lumMod val="50000"/>
                <a:lumOff val="50000"/>
              </a:schemeClr>
            </a:solidFill>
          </a:ln>
        </p:spPr>
        <p:txBody>
          <a:bodyPr wrap="square" lIns="0" tIns="0" rIns="0" bIns="0" rtlCol="0"/>
          <a:lstStyle/>
          <a:p>
            <a:endParaRPr dirty="0"/>
          </a:p>
        </p:txBody>
      </p:sp>
      <p:sp>
        <p:nvSpPr>
          <p:cNvPr id="9" name="Rectangle 8"/>
          <p:cNvSpPr/>
          <p:nvPr/>
        </p:nvSpPr>
        <p:spPr>
          <a:xfrm>
            <a:off x="341896" y="102802"/>
            <a:ext cx="1337546" cy="255070"/>
          </a:xfrm>
          <a:prstGeom prst="rect">
            <a:avLst/>
          </a:prstGeom>
        </p:spPr>
        <p:txBody>
          <a:bodyPr wrap="none">
            <a:spAutoFit/>
          </a:bodyPr>
          <a:lstStyle/>
          <a:p>
            <a:pPr marL="12700" marR="5080" indent="0" algn="l" defTabSz="457200" rtl="0" eaLnBrk="1" fontAlgn="auto" latinLnBrk="0" hangingPunct="1">
              <a:lnSpc>
                <a:spcPct val="102600"/>
              </a:lnSpc>
              <a:spcBef>
                <a:spcPts val="0"/>
              </a:spcBef>
              <a:spcAft>
                <a:spcPts val="0"/>
              </a:spcAft>
              <a:buClrTx/>
              <a:buSzTx/>
              <a:buFontTx/>
              <a:buNone/>
              <a:tabLst/>
              <a:defRPr/>
            </a:pPr>
            <a:r>
              <a:rPr lang="en-US" sz="1100" b="1" dirty="0">
                <a:solidFill>
                  <a:schemeClr val="bg2"/>
                </a:solidFill>
                <a:latin typeface="Arial Narrow" charset="0"/>
                <a:ea typeface="Arial Narrow" charset="0"/>
                <a:cs typeface="Arial Narrow" charset="0"/>
              </a:rPr>
              <a:t>LAB TEST RESULTS</a:t>
            </a:r>
            <a:endParaRPr lang="en-US" sz="1100" b="0" dirty="0">
              <a:solidFill>
                <a:schemeClr val="bg2"/>
              </a:solidFill>
              <a:latin typeface="Arial" charset="0"/>
              <a:ea typeface="Arial" charset="0"/>
              <a:cs typeface="Arial" charset="0"/>
            </a:endParaRPr>
          </a:p>
        </p:txBody>
      </p:sp>
    </p:spTree>
    <p:extLst>
      <p:ext uri="{BB962C8B-B14F-4D97-AF65-F5344CB8AC3E}">
        <p14:creationId xmlns:p14="http://schemas.microsoft.com/office/powerpoint/2010/main" val="639505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2"/>
          <p:cNvSpPr/>
          <p:nvPr/>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rgbClr val="C9205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solidFill>
                <a:prstClr val="white"/>
              </a:solidFill>
              <a:latin typeface="Arial Regular" charset="0"/>
            </a:endParaRPr>
          </a:p>
        </p:txBody>
      </p:sp>
      <p:sp>
        <p:nvSpPr>
          <p:cNvPr id="82" name="Rectangle 81"/>
          <p:cNvSpPr/>
          <p:nvPr/>
        </p:nvSpPr>
        <p:spPr>
          <a:xfrm>
            <a:off x="341896" y="102802"/>
            <a:ext cx="1337523" cy="266664"/>
          </a:xfrm>
          <a:prstGeom prst="rect">
            <a:avLst/>
          </a:prstGeom>
        </p:spPr>
        <p:txBody>
          <a:bodyPr wrap="none" lIns="91429" tIns="45714" rIns="91429" bIns="45714">
            <a:spAutoFit/>
          </a:bodyPr>
          <a:lstStyle/>
          <a:p>
            <a:pPr marL="12698" marR="5079">
              <a:lnSpc>
                <a:spcPct val="102600"/>
              </a:lnSpc>
              <a:defRPr/>
            </a:pPr>
            <a:r>
              <a:rPr lang="en-US" sz="1100" b="1" dirty="0">
                <a:solidFill>
                  <a:prstClr val="white"/>
                </a:solidFill>
                <a:latin typeface="Arial Narrow" charset="0"/>
                <a:ea typeface="Arial Narrow" charset="0"/>
                <a:cs typeface="Arial Narrow" charset="0"/>
              </a:rPr>
              <a:t>LAB TEST RESULTS</a:t>
            </a:r>
            <a:endParaRPr lang="en-US" sz="1100" dirty="0">
              <a:solidFill>
                <a:prstClr val="white"/>
              </a:solidFill>
              <a:latin typeface="Arial" charset="0"/>
              <a:ea typeface="Arial" charset="0"/>
              <a:cs typeface="Arial" charset="0"/>
            </a:endParaRPr>
          </a:p>
        </p:txBody>
      </p:sp>
      <p:sp>
        <p:nvSpPr>
          <p:cNvPr id="2" name="Title 1"/>
          <p:cNvSpPr>
            <a:spLocks noGrp="1"/>
          </p:cNvSpPr>
          <p:nvPr>
            <p:ph type="title"/>
          </p:nvPr>
        </p:nvSpPr>
        <p:spPr/>
        <p:txBody>
          <a:bodyPr/>
          <a:lstStyle/>
          <a:p>
            <a:r>
              <a:rPr lang="de-DE" altLang="en-US" dirty="0"/>
              <a:t>DESIGNED SPECIFICALLY FOR WIND TURBINE USE: </a:t>
            </a:r>
            <a:br>
              <a:rPr lang="de-DE" dirty="0"/>
            </a:br>
            <a:r>
              <a:rPr lang="de-DE" altLang="en-US" b="0" dirty="0"/>
              <a:t>CASTROL TRIBOL GR SW 460-1 TOP IN LAB TESTS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98153275"/>
              </p:ext>
            </p:extLst>
          </p:nvPr>
        </p:nvGraphicFramePr>
        <p:xfrm>
          <a:off x="430343" y="1719882"/>
          <a:ext cx="8222203" cy="4599067"/>
        </p:xfrm>
        <a:graphic>
          <a:graphicData uri="http://schemas.openxmlformats.org/drawingml/2006/table">
            <a:tbl>
              <a:tblPr firstRow="1" bandRow="1">
                <a:tableStyleId>{69CF1AB2-1976-4502-BF36-3FF5EA218861}</a:tableStyleId>
              </a:tblPr>
              <a:tblGrid>
                <a:gridCol w="1322257">
                  <a:extLst>
                    <a:ext uri="{9D8B030D-6E8A-4147-A177-3AD203B41FA5}">
                      <a16:colId xmlns:a16="http://schemas.microsoft.com/office/drawing/2014/main" val="3022197983"/>
                    </a:ext>
                  </a:extLst>
                </a:gridCol>
                <a:gridCol w="1066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56347">
                  <a:extLst>
                    <a:ext uri="{9D8B030D-6E8A-4147-A177-3AD203B41FA5}">
                      <a16:colId xmlns:a16="http://schemas.microsoft.com/office/drawing/2014/main" val="1885403563"/>
                    </a:ext>
                  </a:extLst>
                </a:gridCol>
                <a:gridCol w="855810">
                  <a:extLst>
                    <a:ext uri="{9D8B030D-6E8A-4147-A177-3AD203B41FA5}">
                      <a16:colId xmlns:a16="http://schemas.microsoft.com/office/drawing/2014/main" val="20004"/>
                    </a:ext>
                  </a:extLst>
                </a:gridCol>
                <a:gridCol w="1027776">
                  <a:extLst>
                    <a:ext uri="{9D8B030D-6E8A-4147-A177-3AD203B41FA5}">
                      <a16:colId xmlns:a16="http://schemas.microsoft.com/office/drawing/2014/main" val="2878838135"/>
                    </a:ext>
                  </a:extLst>
                </a:gridCol>
                <a:gridCol w="1127237">
                  <a:extLst>
                    <a:ext uri="{9D8B030D-6E8A-4147-A177-3AD203B41FA5}">
                      <a16:colId xmlns:a16="http://schemas.microsoft.com/office/drawing/2014/main" val="3298085681"/>
                    </a:ext>
                  </a:extLst>
                </a:gridCol>
                <a:gridCol w="1027776">
                  <a:extLst>
                    <a:ext uri="{9D8B030D-6E8A-4147-A177-3AD203B41FA5}">
                      <a16:colId xmlns:a16="http://schemas.microsoft.com/office/drawing/2014/main" val="1595448210"/>
                    </a:ext>
                  </a:extLst>
                </a:gridCol>
              </a:tblGrid>
              <a:tr h="383930">
                <a:tc>
                  <a:txBody>
                    <a:bodyPr/>
                    <a:lstStyle/>
                    <a:p>
                      <a:r>
                        <a:rPr lang="en-GB" sz="1000" dirty="0">
                          <a:solidFill>
                            <a:srgbClr val="525759"/>
                          </a:solidFill>
                          <a:latin typeface="Arial Narrow" panose="020B0606020202030204" pitchFamily="34" charset="0"/>
                          <a:ea typeface="Arial" charset="0"/>
                          <a:cs typeface="Arial" charset="0"/>
                        </a:rPr>
                        <a:t>PROPERTY</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DFDFD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rgbClr val="525759"/>
                          </a:solidFill>
                          <a:latin typeface="Arial Narrow" panose="020B0606020202030204" pitchFamily="34" charset="0"/>
                          <a:ea typeface="Arial" charset="0"/>
                          <a:cs typeface="Arial" charset="0"/>
                        </a:rPr>
                        <a:t>TEST DESCRIPTION</a:t>
                      </a:r>
                      <a:r>
                        <a:rPr lang="en-GB" sz="1000" baseline="0" dirty="0">
                          <a:solidFill>
                            <a:srgbClr val="525759"/>
                          </a:solidFill>
                          <a:latin typeface="Arial Narrow" panose="020B0606020202030204" pitchFamily="34" charset="0"/>
                          <a:ea typeface="Arial" charset="0"/>
                          <a:cs typeface="Arial" charset="0"/>
                        </a:rPr>
                        <a:t> </a:t>
                      </a:r>
                      <a:endParaRPr lang="en-GB" sz="1000" dirty="0">
                        <a:solidFill>
                          <a:srgbClr val="525759"/>
                        </a:solidFill>
                        <a:latin typeface="Arial Narrow" panose="020B0606020202030204" pitchFamily="34" charset="0"/>
                        <a:ea typeface="Arial" charset="0"/>
                        <a:cs typeface="Arial"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DFDFD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rgbClr val="525759"/>
                          </a:solidFill>
                          <a:latin typeface="Arial Narrow" panose="020B0606020202030204" pitchFamily="34" charset="0"/>
                          <a:ea typeface="Arial" charset="0"/>
                          <a:cs typeface="Arial" charset="0"/>
                        </a:rPr>
                        <a:t>METHOD</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DFDFDF"/>
                    </a:solidFill>
                  </a:tcPr>
                </a:tc>
                <a:tc>
                  <a:txBody>
                    <a:bodyPr/>
                    <a:lstStyle/>
                    <a:p>
                      <a:pPr algn="ctr"/>
                      <a:r>
                        <a:rPr lang="en-GB" sz="1000" dirty="0">
                          <a:solidFill>
                            <a:srgbClr val="525759"/>
                          </a:solidFill>
                          <a:latin typeface="Arial Narrow" panose="020B0606020202030204" pitchFamily="34" charset="0"/>
                          <a:ea typeface="Arial" charset="0"/>
                          <a:cs typeface="Arial" charset="0"/>
                        </a:rPr>
                        <a:t>PARAMETER</a:t>
                      </a:r>
                      <a:r>
                        <a:rPr lang="en-GB" sz="1000" baseline="0" dirty="0">
                          <a:solidFill>
                            <a:srgbClr val="525759"/>
                          </a:solidFill>
                          <a:latin typeface="Arial Narrow" panose="020B0606020202030204" pitchFamily="34" charset="0"/>
                          <a:ea typeface="Arial" charset="0"/>
                          <a:cs typeface="Arial" charset="0"/>
                        </a:rPr>
                        <a:t> </a:t>
                      </a:r>
                      <a:endParaRPr lang="en-GB" sz="1000" dirty="0">
                        <a:solidFill>
                          <a:srgbClr val="525759"/>
                        </a:solidFill>
                        <a:latin typeface="Arial Narrow" panose="020B0606020202030204" pitchFamily="34" charset="0"/>
                        <a:ea typeface="Arial" charset="0"/>
                        <a:cs typeface="Arial"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DFDFDF"/>
                    </a:solidFill>
                  </a:tcPr>
                </a:tc>
                <a:tc>
                  <a:txBody>
                    <a:bodyPr/>
                    <a:lstStyle/>
                    <a:p>
                      <a:pPr algn="ctr"/>
                      <a:r>
                        <a:rPr lang="en-GB" sz="1000" dirty="0">
                          <a:solidFill>
                            <a:schemeClr val="bg2"/>
                          </a:solidFill>
                          <a:latin typeface="Arial Narrow" panose="020B0606020202030204" pitchFamily="34" charset="0"/>
                          <a:ea typeface="Arial" charset="0"/>
                          <a:cs typeface="Arial" charset="0"/>
                        </a:rPr>
                        <a:t>TRIBOL GR SW 460-1</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008B4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bg2"/>
                          </a:solidFill>
                          <a:latin typeface="Arial Narrow" panose="020B0606020202030204" pitchFamily="34" charset="0"/>
                          <a:ea typeface="Arial" charset="0"/>
                          <a:cs typeface="Arial" charset="0"/>
                        </a:rPr>
                        <a:t>GOOD</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bg2"/>
                          </a:solidFill>
                          <a:latin typeface="Arial Narrow" panose="020B0606020202030204" pitchFamily="34" charset="0"/>
                          <a:ea typeface="Arial" charset="0"/>
                          <a:cs typeface="Arial" charset="0"/>
                        </a:rPr>
                        <a:t>MEDIUM</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AA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bg2"/>
                          </a:solidFill>
                          <a:latin typeface="Arial Narrow" panose="020B0606020202030204" pitchFamily="34" charset="0"/>
                          <a:ea typeface="Arial" charset="0"/>
                          <a:cs typeface="Arial" charset="0"/>
                        </a:rPr>
                        <a:t>POOR</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4054159485"/>
                  </a:ext>
                </a:extLst>
              </a:tr>
              <a:tr h="487295">
                <a:tc>
                  <a:txBody>
                    <a:bodyPr/>
                    <a:lstStyle/>
                    <a:p>
                      <a:r>
                        <a:rPr lang="en-GB" sz="900" b="1" dirty="0">
                          <a:solidFill>
                            <a:srgbClr val="525759"/>
                          </a:solidFill>
                          <a:latin typeface="Arial" panose="020B0604020202020204" pitchFamily="34" charset="0"/>
                          <a:ea typeface="Arial" charset="0"/>
                          <a:cs typeface="Arial" panose="020B0604020202020204" pitchFamily="34" charset="0"/>
                        </a:rPr>
                        <a:t>MECHANICAL STABILITY </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Roll Stability</a:t>
                      </a:r>
                      <a:r>
                        <a:rPr lang="en-GB" sz="900" baseline="0" dirty="0">
                          <a:solidFill>
                            <a:srgbClr val="525759"/>
                          </a:solidFill>
                          <a:latin typeface="Arial" panose="020B0604020202020204" pitchFamily="34" charset="0"/>
                          <a:cs typeface="Arial" panose="020B0604020202020204" pitchFamily="34" charset="0"/>
                        </a:rPr>
                        <a:t> Test </a:t>
                      </a:r>
                      <a:br>
                        <a:rPr lang="en-GB" sz="900" baseline="0" dirty="0">
                          <a:solidFill>
                            <a:srgbClr val="525759"/>
                          </a:solidFill>
                          <a:latin typeface="Arial" panose="020B0604020202020204" pitchFamily="34" charset="0"/>
                          <a:cs typeface="Arial" panose="020B0604020202020204" pitchFamily="34" charset="0"/>
                        </a:rPr>
                      </a:br>
                      <a:r>
                        <a:rPr lang="en-GB" sz="900" baseline="0" dirty="0">
                          <a:solidFill>
                            <a:srgbClr val="525759"/>
                          </a:solidFill>
                          <a:latin typeface="Arial" panose="020B0604020202020204" pitchFamily="34" charset="0"/>
                          <a:cs typeface="Arial" panose="020B0604020202020204" pitchFamily="34" charset="0"/>
                        </a:rPr>
                        <a:t>(50 h, 80 °C)</a:t>
                      </a:r>
                      <a:endParaRPr lang="en-GB" sz="900" dirty="0">
                        <a:solidFill>
                          <a:srgbClr val="525759"/>
                        </a:solidFill>
                        <a:latin typeface="Arial" panose="020B0604020202020204" pitchFamily="34"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ASTM</a:t>
                      </a:r>
                      <a:r>
                        <a:rPr lang="en-GB" sz="900" baseline="0" dirty="0">
                          <a:solidFill>
                            <a:srgbClr val="525759"/>
                          </a:solidFill>
                          <a:latin typeface="Arial" panose="020B0604020202020204" pitchFamily="34" charset="0"/>
                          <a:cs typeface="Arial" panose="020B0604020202020204" pitchFamily="34" charset="0"/>
                        </a:rPr>
                        <a:t> D1831 mod</a:t>
                      </a:r>
                      <a:endParaRPr lang="en-GB" sz="900" dirty="0">
                        <a:solidFill>
                          <a:srgbClr val="525759"/>
                        </a:solidFill>
                        <a:latin typeface="Arial" panose="020B0604020202020204" pitchFamily="34"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PW 60 unit change </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&lt; 10 %</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GB" sz="900" b="0" dirty="0">
                          <a:solidFill>
                            <a:srgbClr val="525759"/>
                          </a:solidFill>
                          <a:latin typeface="Arial" panose="020B0604020202020204" pitchFamily="34" charset="0"/>
                          <a:ea typeface="Arial" charset="0"/>
                          <a:cs typeface="Arial" panose="020B0604020202020204" pitchFamily="34" charset="0"/>
                        </a:rPr>
                        <a:t>&lt; 15 %</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GB" sz="900" b="0" dirty="0">
                          <a:solidFill>
                            <a:srgbClr val="525759"/>
                          </a:solidFill>
                          <a:latin typeface="Arial" panose="020B0604020202020204" pitchFamily="34" charset="0"/>
                          <a:ea typeface="Arial" charset="0"/>
                          <a:cs typeface="Arial" panose="020B0604020202020204" pitchFamily="34" charset="0"/>
                        </a:rPr>
                        <a:t>15 - 20 %</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&gt; 20 %</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2890217852"/>
                  </a:ext>
                </a:extLst>
              </a:tr>
              <a:tr h="354397">
                <a:tc>
                  <a:txBody>
                    <a:bodyPr/>
                    <a:lstStyle/>
                    <a:p>
                      <a:r>
                        <a:rPr lang="en-GB" sz="900" b="1" dirty="0">
                          <a:solidFill>
                            <a:srgbClr val="525759"/>
                          </a:solidFill>
                          <a:latin typeface="Arial" panose="020B0604020202020204" pitchFamily="34" charset="0"/>
                          <a:ea typeface="Arial" charset="0"/>
                          <a:cs typeface="Arial" panose="020B0604020202020204" pitchFamily="34" charset="0"/>
                        </a:rPr>
                        <a:t>CORROSION RESISTANCE</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Emcor Test 1 % NaCl</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DIN</a:t>
                      </a:r>
                      <a:r>
                        <a:rPr lang="en-GB" sz="900" baseline="0" dirty="0">
                          <a:solidFill>
                            <a:srgbClr val="525759"/>
                          </a:solidFill>
                          <a:latin typeface="Arial" panose="020B0604020202020204" pitchFamily="34" charset="0"/>
                          <a:cs typeface="Arial" panose="020B0604020202020204" pitchFamily="34" charset="0"/>
                        </a:rPr>
                        <a:t> 51802</a:t>
                      </a:r>
                      <a:endParaRPr lang="en-GB" sz="900" dirty="0">
                        <a:solidFill>
                          <a:srgbClr val="525759"/>
                        </a:solidFill>
                        <a:latin typeface="Arial" panose="020B0604020202020204" pitchFamily="34"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endParaRPr lang="en-GB" sz="900" dirty="0">
                        <a:solidFill>
                          <a:srgbClr val="525759"/>
                        </a:solidFill>
                        <a:latin typeface="Arial" panose="020B0604020202020204" pitchFamily="34"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GB" sz="900" b="0" dirty="0">
                          <a:solidFill>
                            <a:srgbClr val="525759"/>
                          </a:solidFill>
                          <a:latin typeface="Arial" panose="020B0604020202020204" pitchFamily="34" charset="0"/>
                          <a:ea typeface="Arial" charset="0"/>
                          <a:cs typeface="Arial" panose="020B0604020202020204" pitchFamily="34" charset="0"/>
                        </a:rPr>
                        <a:t>≤  0 / 1</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GB" sz="900" b="0" dirty="0">
                          <a:solidFill>
                            <a:srgbClr val="525759"/>
                          </a:solidFill>
                          <a:latin typeface="Arial" panose="020B0604020202020204" pitchFamily="34" charset="0"/>
                          <a:ea typeface="Arial" charset="0"/>
                          <a:cs typeface="Arial" panose="020B0604020202020204" pitchFamily="34" charset="0"/>
                        </a:rPr>
                        <a:t>≤  0 / 1</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1 / 1 – 1 / 2</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&gt; 1 / 2</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3213034491"/>
                  </a:ext>
                </a:extLst>
              </a:tr>
              <a:tr h="487295">
                <a:tc rowSpan="2">
                  <a:txBody>
                    <a:bodyPr/>
                    <a:lstStyle/>
                    <a:p>
                      <a:r>
                        <a:rPr lang="en-GB" sz="900" b="1" dirty="0">
                          <a:solidFill>
                            <a:srgbClr val="525759"/>
                          </a:solidFill>
                          <a:latin typeface="Arial" panose="020B0604020202020204" pitchFamily="34" charset="0"/>
                          <a:ea typeface="Arial" charset="0"/>
                          <a:cs typeface="Arial" panose="020B0604020202020204" pitchFamily="34" charset="0"/>
                        </a:rPr>
                        <a:t>LOW TEMPERATURE</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900" dirty="0">
                          <a:solidFill>
                            <a:srgbClr val="525759"/>
                          </a:solidFill>
                          <a:latin typeface="Arial" panose="020B0604020202020204" pitchFamily="34" charset="0"/>
                          <a:cs typeface="Arial" panose="020B0604020202020204" pitchFamily="34" charset="0"/>
                        </a:rPr>
                        <a:t>Flow Pressure </a:t>
                      </a:r>
                    </a:p>
                    <a:p>
                      <a:pPr marL="0" marR="0" indent="0" defTabSz="914400" eaLnBrk="1" fontAlgn="auto" latinLnBrk="0" hangingPunct="1">
                        <a:lnSpc>
                          <a:spcPct val="100000"/>
                        </a:lnSpc>
                        <a:spcBef>
                          <a:spcPts val="0"/>
                        </a:spcBef>
                        <a:spcAft>
                          <a:spcPts val="0"/>
                        </a:spcAft>
                        <a:buClrTx/>
                        <a:buSzTx/>
                        <a:buFontTx/>
                        <a:buNone/>
                        <a:tabLst/>
                        <a:defRPr/>
                      </a:pPr>
                      <a:r>
                        <a:rPr lang="en-GB" sz="900" dirty="0">
                          <a:solidFill>
                            <a:srgbClr val="525759"/>
                          </a:solidFill>
                          <a:latin typeface="Arial" panose="020B0604020202020204" pitchFamily="34" charset="0"/>
                          <a:cs typeface="Arial" panose="020B0604020202020204" pitchFamily="34" charset="0"/>
                        </a:rPr>
                        <a:t>at </a:t>
                      </a:r>
                      <a:r>
                        <a:rPr lang="en-GB" sz="900" baseline="0" dirty="0">
                          <a:solidFill>
                            <a:srgbClr val="525759"/>
                          </a:solidFill>
                          <a:latin typeface="Arial" panose="020B0604020202020204" pitchFamily="34" charset="0"/>
                          <a:cs typeface="Arial" panose="020B0604020202020204" pitchFamily="34" charset="0"/>
                        </a:rPr>
                        <a:t>-40 °C</a:t>
                      </a:r>
                      <a:endParaRPr lang="en-GB" sz="900" dirty="0">
                        <a:solidFill>
                          <a:srgbClr val="525759"/>
                        </a:solidFill>
                        <a:latin typeface="Arial" panose="020B0604020202020204" pitchFamily="34" charset="0"/>
                        <a:cs typeface="Arial" panose="020B0604020202020204" pitchFamily="34" charset="0"/>
                      </a:endParaRPr>
                    </a:p>
                    <a:p>
                      <a:endParaRPr lang="en-GB" sz="900" dirty="0">
                        <a:solidFill>
                          <a:srgbClr val="525759"/>
                        </a:solidFill>
                        <a:latin typeface="Arial" panose="020B0604020202020204" pitchFamily="34"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DIN 51805</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endParaRPr lang="en-GB" sz="900" dirty="0">
                        <a:solidFill>
                          <a:srgbClr val="525759"/>
                        </a:solidFill>
                        <a:latin typeface="Arial" panose="020B0604020202020204" pitchFamily="34"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525 hPa</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GB" sz="900" b="0" dirty="0">
                          <a:solidFill>
                            <a:srgbClr val="525759"/>
                          </a:solidFill>
                          <a:latin typeface="Arial" panose="020B0604020202020204" pitchFamily="34" charset="0"/>
                          <a:ea typeface="Arial" charset="0"/>
                          <a:cs typeface="Arial" panose="020B0604020202020204" pitchFamily="34" charset="0"/>
                        </a:rPr>
                        <a:t>≤ 800 hPa</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GB" sz="900" b="0" dirty="0">
                          <a:solidFill>
                            <a:srgbClr val="525759"/>
                          </a:solidFill>
                          <a:latin typeface="Arial" panose="020B0604020202020204" pitchFamily="34" charset="0"/>
                          <a:ea typeface="Arial" charset="0"/>
                          <a:cs typeface="Arial" panose="020B0604020202020204" pitchFamily="34" charset="0"/>
                        </a:rPr>
                        <a:t>825 - 1400 hPa</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&gt; 1400 hPa</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2358321472"/>
                  </a:ext>
                </a:extLst>
              </a:tr>
              <a:tr h="620194">
                <a:tc vMerge="1">
                  <a:txBody>
                    <a:bodyPr/>
                    <a:lstStyle/>
                    <a:p>
                      <a:endParaRPr lang="en-GB" sz="900" b="1" dirty="0">
                        <a:solidFill>
                          <a:srgbClr val="525759"/>
                        </a:solidFill>
                        <a:latin typeface="Arial" panose="020B0604020202020204" pitchFamily="34" charset="0"/>
                        <a:ea typeface="Arial"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Low</a:t>
                      </a:r>
                      <a:r>
                        <a:rPr lang="en-GB" sz="900" baseline="0" dirty="0">
                          <a:solidFill>
                            <a:srgbClr val="525759"/>
                          </a:solidFill>
                          <a:latin typeface="Arial" panose="020B0604020202020204" pitchFamily="34" charset="0"/>
                          <a:cs typeface="Arial" panose="020B0604020202020204" pitchFamily="34" charset="0"/>
                        </a:rPr>
                        <a:t> Temp Torque </a:t>
                      </a:r>
                      <a:br>
                        <a:rPr lang="en-GB" sz="900" baseline="0" dirty="0">
                          <a:solidFill>
                            <a:srgbClr val="525759"/>
                          </a:solidFill>
                          <a:latin typeface="Arial" panose="020B0604020202020204" pitchFamily="34" charset="0"/>
                          <a:cs typeface="Arial" panose="020B0604020202020204" pitchFamily="34" charset="0"/>
                        </a:rPr>
                      </a:br>
                      <a:r>
                        <a:rPr lang="en-GB" sz="900" baseline="0" dirty="0">
                          <a:solidFill>
                            <a:srgbClr val="525759"/>
                          </a:solidFill>
                          <a:latin typeface="Arial" panose="020B0604020202020204" pitchFamily="34" charset="0"/>
                          <a:cs typeface="Arial" panose="020B0604020202020204" pitchFamily="34" charset="0"/>
                        </a:rPr>
                        <a:t>at -40 °C</a:t>
                      </a:r>
                      <a:endParaRPr lang="en-GB" sz="900" dirty="0">
                        <a:solidFill>
                          <a:srgbClr val="525759"/>
                        </a:solidFill>
                        <a:latin typeface="Arial" panose="020B0604020202020204" pitchFamily="34"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ASTM D1478</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Start</a:t>
                      </a:r>
                      <a:r>
                        <a:rPr lang="en-GB" sz="900" baseline="0" dirty="0">
                          <a:solidFill>
                            <a:srgbClr val="525759"/>
                          </a:solidFill>
                          <a:latin typeface="Arial" panose="020B0604020202020204" pitchFamily="34" charset="0"/>
                          <a:cs typeface="Arial" panose="020B0604020202020204" pitchFamily="34" charset="0"/>
                        </a:rPr>
                        <a:t> Torque (ST) / Running Torque (RT)</a:t>
                      </a:r>
                      <a:endParaRPr lang="en-GB" sz="900" dirty="0">
                        <a:solidFill>
                          <a:srgbClr val="525759"/>
                        </a:solidFill>
                        <a:latin typeface="Arial" panose="020B0604020202020204" pitchFamily="34"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0.3 Nm /   0.07 Nm</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GB" sz="900" b="0" baseline="0" dirty="0">
                          <a:solidFill>
                            <a:srgbClr val="525759"/>
                          </a:solidFill>
                          <a:latin typeface="Arial" panose="020B0604020202020204" pitchFamily="34" charset="0"/>
                          <a:ea typeface="Arial" charset="0"/>
                          <a:cs typeface="Arial" panose="020B0604020202020204" pitchFamily="34" charset="0"/>
                        </a:rPr>
                        <a:t>&lt; 0.5 Nm / &lt; 0.1 Nm</a:t>
                      </a:r>
                      <a:endParaRPr lang="en-GB" sz="900" b="0" dirty="0">
                        <a:solidFill>
                          <a:srgbClr val="525759"/>
                        </a:solidFill>
                        <a:latin typeface="Arial" panose="020B0604020202020204" pitchFamily="34" charset="0"/>
                        <a:ea typeface="Arial"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GB" sz="900" b="0" dirty="0">
                          <a:solidFill>
                            <a:srgbClr val="525759"/>
                          </a:solidFill>
                          <a:latin typeface="Arial" panose="020B0604020202020204" pitchFamily="34" charset="0"/>
                          <a:ea typeface="Arial" charset="0"/>
                          <a:cs typeface="Arial" panose="020B0604020202020204" pitchFamily="34" charset="0"/>
                        </a:rPr>
                        <a:t>0.5-1.0 Nm / </a:t>
                      </a:r>
                      <a:r>
                        <a:rPr lang="en-GB" sz="900" b="0" baseline="0" dirty="0">
                          <a:solidFill>
                            <a:srgbClr val="525759"/>
                          </a:solidFill>
                          <a:latin typeface="Arial" panose="020B0604020202020204" pitchFamily="34" charset="0"/>
                          <a:ea typeface="Arial" charset="0"/>
                          <a:cs typeface="Arial" panose="020B0604020202020204" pitchFamily="34" charset="0"/>
                        </a:rPr>
                        <a:t>0.1-0.5 Nm</a:t>
                      </a:r>
                      <a:endParaRPr lang="en-GB" sz="900" b="0" dirty="0">
                        <a:solidFill>
                          <a:srgbClr val="525759"/>
                        </a:solidFill>
                        <a:latin typeface="Arial" panose="020B0604020202020204" pitchFamily="34" charset="0"/>
                        <a:ea typeface="Arial"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&gt; 1.0 Nm / &gt; 0.5 Nm</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10004"/>
                  </a:ext>
                </a:extLst>
              </a:tr>
              <a:tr h="354397">
                <a:tc>
                  <a:txBody>
                    <a:bodyPr/>
                    <a:lstStyle/>
                    <a:p>
                      <a:r>
                        <a:rPr lang="en-GB" sz="900" b="1" dirty="0">
                          <a:solidFill>
                            <a:srgbClr val="525759"/>
                          </a:solidFill>
                          <a:latin typeface="Arial" panose="020B0604020202020204" pitchFamily="34" charset="0"/>
                          <a:ea typeface="Arial" charset="0"/>
                          <a:cs typeface="Arial" panose="020B0604020202020204" pitchFamily="34" charset="0"/>
                        </a:rPr>
                        <a:t>FE8 – WEAR</a:t>
                      </a:r>
                      <a:endParaRPr lang="en-GB" sz="900" b="1" kern="1200" baseline="0" dirty="0">
                        <a:solidFill>
                          <a:srgbClr val="525759"/>
                        </a:solidFill>
                        <a:latin typeface="Arial" panose="020B0604020202020204" pitchFamily="34" charset="0"/>
                        <a:ea typeface="Arial"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FE8 C/75/50</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DIN 51819-2</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Wear</a:t>
                      </a:r>
                      <a:r>
                        <a:rPr lang="en-GB" sz="900" baseline="0" dirty="0">
                          <a:solidFill>
                            <a:srgbClr val="525759"/>
                          </a:solidFill>
                          <a:latin typeface="Arial" panose="020B0604020202020204" pitchFamily="34" charset="0"/>
                          <a:cs typeface="Arial" panose="020B0604020202020204" pitchFamily="34" charset="0"/>
                        </a:rPr>
                        <a:t> MW50</a:t>
                      </a:r>
                      <a:endParaRPr lang="en-GB" sz="900" dirty="0">
                        <a:solidFill>
                          <a:srgbClr val="525759"/>
                        </a:solidFill>
                        <a:latin typeface="Arial" panose="020B0604020202020204" pitchFamily="34"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1.5 mg</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&lt; 10 mg</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900" dirty="0">
                          <a:solidFill>
                            <a:srgbClr val="525759"/>
                          </a:solidFill>
                          <a:latin typeface="Arial" panose="020B0604020202020204" pitchFamily="34" charset="0"/>
                          <a:cs typeface="Arial" panose="020B0604020202020204" pitchFamily="34" charset="0"/>
                        </a:rPr>
                        <a:t>10 - 50 mg</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900" dirty="0">
                          <a:solidFill>
                            <a:srgbClr val="525759"/>
                          </a:solidFill>
                          <a:latin typeface="Arial" panose="020B0604020202020204" pitchFamily="34" charset="0"/>
                          <a:cs typeface="Arial" panose="020B0604020202020204" pitchFamily="34" charset="0"/>
                        </a:rPr>
                        <a:t>&gt; 50 mg</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2844283719"/>
                  </a:ext>
                </a:extLst>
              </a:tr>
              <a:tr h="487295">
                <a:tc>
                  <a:txBody>
                    <a:bodyPr/>
                    <a:lstStyle/>
                    <a:p>
                      <a:pPr marL="0" algn="l" defTabSz="457200" rtl="0" eaLnBrk="1" latinLnBrk="0" hangingPunct="1"/>
                      <a:r>
                        <a:rPr lang="en-GB" sz="900" b="1" dirty="0">
                          <a:solidFill>
                            <a:srgbClr val="525759"/>
                          </a:solidFill>
                          <a:latin typeface="Arial" panose="020B0604020202020204" pitchFamily="34" charset="0"/>
                          <a:ea typeface="Arial" charset="0"/>
                          <a:cs typeface="Arial" panose="020B0604020202020204" pitchFamily="34" charset="0"/>
                        </a:rPr>
                        <a:t>FE8</a:t>
                      </a:r>
                      <a:r>
                        <a:rPr lang="en-GB" sz="900" b="1" baseline="0" dirty="0">
                          <a:solidFill>
                            <a:srgbClr val="525759"/>
                          </a:solidFill>
                          <a:latin typeface="Arial" panose="020B0604020202020204" pitchFamily="34" charset="0"/>
                          <a:ea typeface="Arial" charset="0"/>
                          <a:cs typeface="Arial" panose="020B0604020202020204" pitchFamily="34" charset="0"/>
                        </a:rPr>
                        <a:t> – TEMP/TORQUE</a:t>
                      </a:r>
                      <a:endParaRPr lang="en-GB" sz="900" b="1" kern="1200" baseline="0" dirty="0">
                        <a:solidFill>
                          <a:srgbClr val="525759"/>
                        </a:solidFill>
                        <a:latin typeface="Arial" panose="020B0604020202020204" pitchFamily="34" charset="0"/>
                        <a:ea typeface="Arial"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FE8 C/75/50</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DIN 51819-2</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Temperature max </a:t>
                      </a:r>
                    </a:p>
                    <a:p>
                      <a:r>
                        <a:rPr lang="en-GB" sz="900" dirty="0">
                          <a:solidFill>
                            <a:srgbClr val="525759"/>
                          </a:solidFill>
                          <a:latin typeface="Arial" panose="020B0604020202020204" pitchFamily="34" charset="0"/>
                          <a:cs typeface="Arial" panose="020B0604020202020204" pitchFamily="34" charset="0"/>
                        </a:rPr>
                        <a:t>ST /</a:t>
                      </a:r>
                      <a:r>
                        <a:rPr lang="en-GB" sz="900" baseline="0" dirty="0">
                          <a:solidFill>
                            <a:srgbClr val="525759"/>
                          </a:solidFill>
                          <a:latin typeface="Arial" panose="020B0604020202020204" pitchFamily="34" charset="0"/>
                          <a:cs typeface="Arial" panose="020B0604020202020204" pitchFamily="34" charset="0"/>
                        </a:rPr>
                        <a:t> </a:t>
                      </a:r>
                      <a:r>
                        <a:rPr lang="en-GB" sz="900" dirty="0">
                          <a:solidFill>
                            <a:srgbClr val="525759"/>
                          </a:solidFill>
                          <a:latin typeface="Arial" panose="020B0604020202020204" pitchFamily="34" charset="0"/>
                          <a:cs typeface="Arial" panose="020B0604020202020204" pitchFamily="34" charset="0"/>
                        </a:rPr>
                        <a:t>RT</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&lt; 50 °C</a:t>
                      </a:r>
                    </a:p>
                    <a:p>
                      <a:r>
                        <a:rPr lang="en-GB" sz="900" dirty="0">
                          <a:solidFill>
                            <a:srgbClr val="525759"/>
                          </a:solidFill>
                          <a:latin typeface="Arial" panose="020B0604020202020204" pitchFamily="34" charset="0"/>
                          <a:cs typeface="Arial" panose="020B0604020202020204" pitchFamily="34" charset="0"/>
                        </a:rPr>
                        <a:t>12 Nm / 5.5 Nm</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&lt; 60 °C</a:t>
                      </a:r>
                    </a:p>
                    <a:p>
                      <a:r>
                        <a:rPr lang="en-GB" sz="900" dirty="0">
                          <a:solidFill>
                            <a:srgbClr val="525759"/>
                          </a:solidFill>
                          <a:latin typeface="Arial" panose="020B0604020202020204" pitchFamily="34" charset="0"/>
                          <a:cs typeface="Arial" panose="020B0604020202020204" pitchFamily="34" charset="0"/>
                        </a:rPr>
                        <a:t>&lt;15 Nm / &lt;8 Nm</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60 - 90 °C</a:t>
                      </a:r>
                    </a:p>
                    <a:p>
                      <a:r>
                        <a:rPr lang="en-GB" sz="900" dirty="0">
                          <a:solidFill>
                            <a:srgbClr val="525759"/>
                          </a:solidFill>
                          <a:latin typeface="Arial" panose="020B0604020202020204" pitchFamily="34" charset="0"/>
                          <a:cs typeface="Arial" panose="020B0604020202020204" pitchFamily="34" charset="0"/>
                        </a:rPr>
                        <a:t>15 -30 Nm / 8 - 15 Nm</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marL="0" indent="0">
                        <a:buFont typeface="Wingdings"/>
                        <a:buNone/>
                      </a:pPr>
                      <a:r>
                        <a:rPr lang="en-GB" sz="900" dirty="0">
                          <a:solidFill>
                            <a:srgbClr val="525759"/>
                          </a:solidFill>
                          <a:latin typeface="Arial" panose="020B0604020202020204" pitchFamily="34" charset="0"/>
                          <a:cs typeface="Arial" panose="020B0604020202020204" pitchFamily="34" charset="0"/>
                        </a:rPr>
                        <a:t>&gt; 90 °C</a:t>
                      </a:r>
                    </a:p>
                    <a:p>
                      <a:pPr marL="0" indent="0">
                        <a:buFont typeface="Wingdings"/>
                        <a:buNone/>
                      </a:pPr>
                      <a:r>
                        <a:rPr lang="en-GB" sz="900" dirty="0">
                          <a:solidFill>
                            <a:srgbClr val="525759"/>
                          </a:solidFill>
                          <a:latin typeface="Arial" panose="020B0604020202020204" pitchFamily="34" charset="0"/>
                          <a:cs typeface="Arial" panose="020B0604020202020204" pitchFamily="34" charset="0"/>
                        </a:rPr>
                        <a:t>&gt; 30 Nm / &gt; 15 Nm</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1020258754"/>
                  </a:ext>
                </a:extLst>
              </a:tr>
              <a:tr h="379126">
                <a:tc>
                  <a:txBody>
                    <a:bodyPr/>
                    <a:lstStyle/>
                    <a:p>
                      <a:r>
                        <a:rPr lang="en-GB" sz="900" b="1" dirty="0">
                          <a:solidFill>
                            <a:srgbClr val="525759"/>
                          </a:solidFill>
                          <a:latin typeface="Arial" panose="020B0604020202020204" pitchFamily="34" charset="0"/>
                          <a:ea typeface="Arial" charset="0"/>
                          <a:cs typeface="Arial" panose="020B0604020202020204" pitchFamily="34" charset="0"/>
                        </a:rPr>
                        <a:t>FAFNIR</a:t>
                      </a:r>
                      <a:r>
                        <a:rPr lang="en-GB" sz="900" b="1" baseline="0" dirty="0">
                          <a:solidFill>
                            <a:srgbClr val="525759"/>
                          </a:solidFill>
                          <a:latin typeface="Arial" panose="020B0604020202020204" pitchFamily="34" charset="0"/>
                          <a:ea typeface="Arial" charset="0"/>
                          <a:cs typeface="Arial" panose="020B0604020202020204" pitchFamily="34" charset="0"/>
                        </a:rPr>
                        <a:t> – ASTM D4170</a:t>
                      </a:r>
                      <a:endParaRPr lang="en-GB" sz="900" b="1" dirty="0">
                        <a:solidFill>
                          <a:srgbClr val="525759"/>
                        </a:solidFill>
                        <a:latin typeface="Arial" panose="020B0604020202020204" pitchFamily="34" charset="0"/>
                        <a:ea typeface="Arial"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endParaRPr lang="en-GB" sz="900" dirty="0">
                        <a:solidFill>
                          <a:srgbClr val="525759"/>
                        </a:solidFill>
                        <a:latin typeface="Arial" panose="020B0604020202020204" pitchFamily="34"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ASTM D4170</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Wear loss</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&lt; 10 mg</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&lt;</a:t>
                      </a:r>
                      <a:r>
                        <a:rPr lang="en-GB" sz="900" baseline="0" dirty="0">
                          <a:solidFill>
                            <a:srgbClr val="525759"/>
                          </a:solidFill>
                          <a:latin typeface="Arial" panose="020B0604020202020204" pitchFamily="34" charset="0"/>
                          <a:cs typeface="Arial" panose="020B0604020202020204" pitchFamily="34" charset="0"/>
                        </a:rPr>
                        <a:t> 10 mg</a:t>
                      </a:r>
                      <a:endParaRPr lang="en-GB" sz="900" dirty="0">
                        <a:solidFill>
                          <a:srgbClr val="525759"/>
                        </a:solidFill>
                        <a:latin typeface="Arial" panose="020B0604020202020204" pitchFamily="34"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baseline="0" dirty="0">
                          <a:solidFill>
                            <a:srgbClr val="525759"/>
                          </a:solidFill>
                          <a:latin typeface="Arial" panose="020B0604020202020204" pitchFamily="34" charset="0"/>
                          <a:cs typeface="Arial" panose="020B0604020202020204" pitchFamily="34" charset="0"/>
                        </a:rPr>
                        <a:t>10– 20 mg</a:t>
                      </a:r>
                      <a:endParaRPr lang="en-GB" sz="900" dirty="0">
                        <a:solidFill>
                          <a:srgbClr val="525759"/>
                        </a:solidFill>
                        <a:latin typeface="Arial" panose="020B0604020202020204" pitchFamily="34"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&gt; 20 mg</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2980450545"/>
                  </a:ext>
                </a:extLst>
              </a:tr>
              <a:tr h="4872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b="1" dirty="0">
                          <a:solidFill>
                            <a:srgbClr val="525759"/>
                          </a:solidFill>
                          <a:latin typeface="Arial" panose="020B0604020202020204" pitchFamily="34" charset="0"/>
                          <a:ea typeface="Arial" charset="0"/>
                          <a:cs typeface="Arial" panose="020B0604020202020204" pitchFamily="34" charset="0"/>
                        </a:rPr>
                        <a:t>SRV – ASTM D7594</a:t>
                      </a:r>
                      <a:endParaRPr lang="en-GB" sz="900" b="1" kern="1200" baseline="0" dirty="0">
                        <a:solidFill>
                          <a:srgbClr val="525759"/>
                        </a:solidFill>
                        <a:latin typeface="Arial" panose="020B0604020202020204" pitchFamily="34" charset="0"/>
                        <a:ea typeface="Arial"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endParaRPr lang="en-GB" sz="900" dirty="0">
                        <a:solidFill>
                          <a:srgbClr val="525759"/>
                        </a:solidFill>
                        <a:latin typeface="Arial" panose="020B0604020202020204" pitchFamily="34"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ASTM D7594</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COF</a:t>
                      </a:r>
                    </a:p>
                    <a:p>
                      <a:r>
                        <a:rPr lang="en-GB" sz="900" dirty="0">
                          <a:solidFill>
                            <a:srgbClr val="525759"/>
                          </a:solidFill>
                          <a:latin typeface="Arial" panose="020B0604020202020204" pitchFamily="34" charset="0"/>
                          <a:cs typeface="Arial" panose="020B0604020202020204" pitchFamily="34" charset="0"/>
                        </a:rPr>
                        <a:t>Friction curve</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Low, stable</a:t>
                      </a:r>
                    </a:p>
                    <a:p>
                      <a:r>
                        <a:rPr lang="en-GB" sz="900" dirty="0">
                          <a:solidFill>
                            <a:srgbClr val="525759"/>
                          </a:solidFill>
                          <a:latin typeface="Arial" panose="020B0604020202020204" pitchFamily="34" charset="0"/>
                          <a:cs typeface="Arial" panose="020B0604020202020204" pitchFamily="34" charset="0"/>
                        </a:rPr>
                        <a:t>Smooth, no fretting</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Low, stable</a:t>
                      </a:r>
                    </a:p>
                    <a:p>
                      <a:r>
                        <a:rPr lang="en-GB" sz="900" dirty="0">
                          <a:solidFill>
                            <a:srgbClr val="525759"/>
                          </a:solidFill>
                          <a:latin typeface="Arial" panose="020B0604020202020204" pitchFamily="34" charset="0"/>
                          <a:cs typeface="Arial" panose="020B0604020202020204" pitchFamily="34" charset="0"/>
                        </a:rPr>
                        <a:t>Smooth, no fretting</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Medium, stable</a:t>
                      </a:r>
                    </a:p>
                    <a:p>
                      <a:r>
                        <a:rPr lang="en-GB" sz="900" dirty="0">
                          <a:solidFill>
                            <a:srgbClr val="525759"/>
                          </a:solidFill>
                          <a:latin typeface="Arial" panose="020B0604020202020204" pitchFamily="34" charset="0"/>
                          <a:cs typeface="Arial" panose="020B0604020202020204" pitchFamily="34" charset="0"/>
                        </a:rPr>
                        <a:t>Smooth, no fretting</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r>
                        <a:rPr lang="en-GB" sz="900" dirty="0">
                          <a:solidFill>
                            <a:srgbClr val="525759"/>
                          </a:solidFill>
                          <a:latin typeface="Arial" panose="020B0604020202020204" pitchFamily="34" charset="0"/>
                          <a:cs typeface="Arial" panose="020B0604020202020204" pitchFamily="34" charset="0"/>
                        </a:rPr>
                        <a:t>High, unstable</a:t>
                      </a:r>
                    </a:p>
                    <a:p>
                      <a:r>
                        <a:rPr lang="en-GB" sz="900" dirty="0">
                          <a:solidFill>
                            <a:srgbClr val="525759"/>
                          </a:solidFill>
                          <a:latin typeface="Arial" panose="020B0604020202020204" pitchFamily="34" charset="0"/>
                          <a:cs typeface="Arial" panose="020B0604020202020204" pitchFamily="34" charset="0"/>
                        </a:rPr>
                        <a:t>Rocky, fretting</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2179436663"/>
                  </a:ext>
                </a:extLst>
              </a:tr>
              <a:tr h="487295">
                <a:tc>
                  <a:txBody>
                    <a:bodyPr/>
                    <a:lstStyle/>
                    <a:p>
                      <a:r>
                        <a:rPr lang="en-GB" sz="900" b="1" dirty="0">
                          <a:solidFill>
                            <a:srgbClr val="525759"/>
                          </a:solidFill>
                          <a:latin typeface="Arial" panose="020B0604020202020204" pitchFamily="34" charset="0"/>
                          <a:ea typeface="Arial" charset="0"/>
                          <a:cs typeface="Arial" panose="020B0604020202020204" pitchFamily="34" charset="0"/>
                        </a:rPr>
                        <a:t>SRV – ASTM D7594 </a:t>
                      </a:r>
                      <a:br>
                        <a:rPr lang="en-GB" sz="900" b="1" dirty="0">
                          <a:solidFill>
                            <a:srgbClr val="525759"/>
                          </a:solidFill>
                          <a:latin typeface="Arial" panose="020B0604020202020204" pitchFamily="34" charset="0"/>
                          <a:ea typeface="Arial" charset="0"/>
                          <a:cs typeface="Arial" panose="020B0604020202020204" pitchFamily="34" charset="0"/>
                        </a:rPr>
                      </a:br>
                      <a:r>
                        <a:rPr lang="en-GB" sz="900" b="1" dirty="0">
                          <a:solidFill>
                            <a:srgbClr val="525759"/>
                          </a:solidFill>
                          <a:latin typeface="Arial" panose="020B0604020202020204" pitchFamily="34" charset="0"/>
                          <a:ea typeface="Arial" charset="0"/>
                          <a:cs typeface="Arial" panose="020B0604020202020204" pitchFamily="34" charset="0"/>
                        </a:rPr>
                        <a:t>at 0 </a:t>
                      </a:r>
                      <a:r>
                        <a:rPr lang="en-US" sz="900" b="1" i="0" u="none" strike="noStrike" dirty="0">
                          <a:solidFill>
                            <a:srgbClr val="525759"/>
                          </a:solidFill>
                          <a:effectLst/>
                          <a:latin typeface="Arial" panose="020B0604020202020204" pitchFamily="34" charset="0"/>
                          <a:ea typeface="Arial" charset="0"/>
                          <a:cs typeface="Arial" panose="020B0604020202020204" pitchFamily="34" charset="0"/>
                        </a:rPr>
                        <a:t>°C</a:t>
                      </a:r>
                      <a:endParaRPr lang="en-GB" sz="900" b="1" dirty="0">
                        <a:solidFill>
                          <a:srgbClr val="525759"/>
                        </a:solidFill>
                        <a:latin typeface="Arial" panose="020B0604020202020204" pitchFamily="34" charset="0"/>
                        <a:ea typeface="Arial"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endParaRPr lang="en-GB" sz="900" dirty="0">
                        <a:solidFill>
                          <a:srgbClr val="525759"/>
                        </a:solidFill>
                        <a:latin typeface="Arial" panose="020B0604020202020204" pitchFamily="34" charset="0"/>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ASTM D7594</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COF</a:t>
                      </a:r>
                    </a:p>
                    <a:p>
                      <a:r>
                        <a:rPr lang="en-GB" sz="900" dirty="0">
                          <a:solidFill>
                            <a:srgbClr val="525759"/>
                          </a:solidFill>
                          <a:latin typeface="Arial" panose="020B0604020202020204" pitchFamily="34" charset="0"/>
                          <a:cs typeface="Arial" panose="020B0604020202020204" pitchFamily="34" charset="0"/>
                        </a:rPr>
                        <a:t>Friction curve</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900" dirty="0">
                          <a:solidFill>
                            <a:srgbClr val="525759"/>
                          </a:solidFill>
                          <a:latin typeface="Arial" panose="020B0604020202020204" pitchFamily="34" charset="0"/>
                          <a:cs typeface="Arial" panose="020B0604020202020204" pitchFamily="34" charset="0"/>
                        </a:rPr>
                        <a:t>Stable, no fretting</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Stable, no fretting</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N/A</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r>
                        <a:rPr lang="en-GB" sz="900" dirty="0">
                          <a:solidFill>
                            <a:srgbClr val="525759"/>
                          </a:solidFill>
                          <a:latin typeface="Arial" panose="020B0604020202020204" pitchFamily="34" charset="0"/>
                          <a:cs typeface="Arial" panose="020B0604020202020204" pitchFamily="34" charset="0"/>
                        </a:rPr>
                        <a:t>Rocky, fretting</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3526410488"/>
                  </a:ext>
                </a:extLst>
              </a:tr>
            </a:tbl>
          </a:graphicData>
        </a:graphic>
      </p:graphicFrame>
    </p:spTree>
    <p:extLst>
      <p:ext uri="{BB962C8B-B14F-4D97-AF65-F5344CB8AC3E}">
        <p14:creationId xmlns:p14="http://schemas.microsoft.com/office/powerpoint/2010/main" val="968016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709517512"/>
              </p:ext>
            </p:extLst>
          </p:nvPr>
        </p:nvGraphicFramePr>
        <p:xfrm>
          <a:off x="450804" y="1839971"/>
          <a:ext cx="8159793" cy="3708240"/>
        </p:xfrm>
        <a:graphic>
          <a:graphicData uri="http://schemas.openxmlformats.org/drawingml/2006/table">
            <a:tbl>
              <a:tblPr firstRow="1" bandRow="1">
                <a:tableStyleId>{69CF1AB2-1976-4502-BF36-3FF5EA218861}</a:tableStyleId>
              </a:tblPr>
              <a:tblGrid>
                <a:gridCol w="1682796">
                  <a:extLst>
                    <a:ext uri="{9D8B030D-6E8A-4147-A177-3AD203B41FA5}">
                      <a16:colId xmlns:a16="http://schemas.microsoft.com/office/drawing/2014/main" val="3022197983"/>
                    </a:ext>
                  </a:extLst>
                </a:gridCol>
                <a:gridCol w="1094397">
                  <a:extLst>
                    <a:ext uri="{9D8B030D-6E8A-4147-A177-3AD203B41FA5}">
                      <a16:colId xmlns:a16="http://schemas.microsoft.com/office/drawing/2014/main" val="2935193159"/>
                    </a:ext>
                  </a:extLst>
                </a:gridCol>
                <a:gridCol w="995380">
                  <a:extLst>
                    <a:ext uri="{9D8B030D-6E8A-4147-A177-3AD203B41FA5}">
                      <a16:colId xmlns:a16="http://schemas.microsoft.com/office/drawing/2014/main" val="1885403563"/>
                    </a:ext>
                  </a:extLst>
                </a:gridCol>
                <a:gridCol w="1096805">
                  <a:extLst>
                    <a:ext uri="{9D8B030D-6E8A-4147-A177-3AD203B41FA5}">
                      <a16:colId xmlns:a16="http://schemas.microsoft.com/office/drawing/2014/main" val="2996130913"/>
                    </a:ext>
                  </a:extLst>
                </a:gridCol>
                <a:gridCol w="1096805">
                  <a:extLst>
                    <a:ext uri="{9D8B030D-6E8A-4147-A177-3AD203B41FA5}">
                      <a16:colId xmlns:a16="http://schemas.microsoft.com/office/drawing/2014/main" val="154606342"/>
                    </a:ext>
                  </a:extLst>
                </a:gridCol>
                <a:gridCol w="1096805">
                  <a:extLst>
                    <a:ext uri="{9D8B030D-6E8A-4147-A177-3AD203B41FA5}">
                      <a16:colId xmlns:a16="http://schemas.microsoft.com/office/drawing/2014/main" val="2878838135"/>
                    </a:ext>
                  </a:extLst>
                </a:gridCol>
                <a:gridCol w="1096805">
                  <a:extLst>
                    <a:ext uri="{9D8B030D-6E8A-4147-A177-3AD203B41FA5}">
                      <a16:colId xmlns:a16="http://schemas.microsoft.com/office/drawing/2014/main" val="3298085681"/>
                    </a:ext>
                  </a:extLst>
                </a:gridCol>
              </a:tblGrid>
              <a:tr h="293629">
                <a:tc>
                  <a:txBody>
                    <a:bodyPr/>
                    <a:lstStyle/>
                    <a:p>
                      <a:r>
                        <a:rPr lang="en-GB" sz="1000" dirty="0">
                          <a:solidFill>
                            <a:srgbClr val="525759"/>
                          </a:solidFill>
                          <a:latin typeface="Arial Narrow" panose="020B0606020202030204" pitchFamily="34" charset="0"/>
                          <a:ea typeface="Arial" charset="0"/>
                          <a:cs typeface="Arial" charset="0"/>
                        </a:rPr>
                        <a:t>PROPERTY</a:t>
                      </a:r>
                    </a:p>
                  </a:txBody>
                  <a:tcPr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tc>
                  <a:txBody>
                    <a:bodyPr/>
                    <a:lstStyle/>
                    <a:p>
                      <a:pPr algn="ctr"/>
                      <a:r>
                        <a:rPr lang="en-GB" sz="1000" dirty="0">
                          <a:solidFill>
                            <a:schemeClr val="bg2"/>
                          </a:solidFill>
                          <a:latin typeface="Arial Narrow" panose="020B0606020202030204" pitchFamily="34" charset="0"/>
                          <a:ea typeface="Arial" charset="0"/>
                          <a:cs typeface="Arial" charset="0"/>
                        </a:rPr>
                        <a:t>TRIBOL</a:t>
                      </a:r>
                      <a:r>
                        <a:rPr lang="en-GB" sz="1000" baseline="0" dirty="0">
                          <a:solidFill>
                            <a:schemeClr val="bg2"/>
                          </a:solidFill>
                          <a:latin typeface="Arial Narrow" panose="020B0606020202030204" pitchFamily="34" charset="0"/>
                          <a:ea typeface="Arial" charset="0"/>
                          <a:cs typeface="Arial" charset="0"/>
                        </a:rPr>
                        <a:t> GR </a:t>
                      </a:r>
                      <a:br>
                        <a:rPr lang="en-GB" sz="1000" baseline="0" dirty="0">
                          <a:solidFill>
                            <a:schemeClr val="bg2"/>
                          </a:solidFill>
                          <a:latin typeface="Arial Narrow" panose="020B0606020202030204" pitchFamily="34" charset="0"/>
                          <a:ea typeface="Arial" charset="0"/>
                          <a:cs typeface="Arial" charset="0"/>
                        </a:rPr>
                      </a:br>
                      <a:r>
                        <a:rPr lang="en-GB" sz="1000" baseline="0" dirty="0">
                          <a:solidFill>
                            <a:schemeClr val="bg2"/>
                          </a:solidFill>
                          <a:latin typeface="Arial Narrow" panose="020B0606020202030204" pitchFamily="34" charset="0"/>
                          <a:ea typeface="Arial" charset="0"/>
                          <a:cs typeface="Arial" charset="0"/>
                        </a:rPr>
                        <a:t>SW 460-1</a:t>
                      </a:r>
                      <a:endParaRPr lang="en-GB" sz="1000" dirty="0">
                        <a:solidFill>
                          <a:schemeClr val="bg2"/>
                        </a:solidFill>
                        <a:latin typeface="Arial Narrow" panose="020B0606020202030204" pitchFamily="34" charset="0"/>
                        <a:ea typeface="Arial" charset="0"/>
                        <a:cs typeface="Arial"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934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rgbClr val="525759"/>
                          </a:solidFill>
                          <a:latin typeface="Arial Narrow" panose="020B0606020202030204" pitchFamily="34" charset="0"/>
                          <a:ea typeface="Arial" charset="0"/>
                          <a:cs typeface="Arial" charset="0"/>
                        </a:rPr>
                        <a:t>COMPETITOR 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rgbClr val="525759"/>
                          </a:solidFill>
                          <a:latin typeface="Arial Narrow" panose="020B0606020202030204" pitchFamily="34" charset="0"/>
                          <a:ea typeface="Arial" charset="0"/>
                          <a:cs typeface="Arial" charset="0"/>
                        </a:rPr>
                        <a:t>COMPETITOR</a:t>
                      </a:r>
                      <a:r>
                        <a:rPr lang="en-GB" sz="1000" baseline="0" dirty="0">
                          <a:solidFill>
                            <a:srgbClr val="525759"/>
                          </a:solidFill>
                          <a:latin typeface="Arial Narrow" panose="020B0606020202030204" pitchFamily="34" charset="0"/>
                          <a:ea typeface="Arial" charset="0"/>
                          <a:cs typeface="Arial" charset="0"/>
                        </a:rPr>
                        <a:t> B</a:t>
                      </a:r>
                      <a:endParaRPr lang="en-GB" sz="1000" dirty="0">
                        <a:solidFill>
                          <a:srgbClr val="525759"/>
                        </a:solidFill>
                        <a:latin typeface="Arial Narrow" panose="020B0606020202030204" pitchFamily="34" charset="0"/>
                        <a:ea typeface="Arial" charset="0"/>
                        <a:cs typeface="Arial"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rgbClr val="525759"/>
                          </a:solidFill>
                          <a:latin typeface="Arial Narrow" panose="020B0606020202030204" pitchFamily="34" charset="0"/>
                          <a:ea typeface="Arial" charset="0"/>
                          <a:cs typeface="Arial" charset="0"/>
                        </a:rPr>
                        <a:t>COMPETITOR 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rgbClr val="525759"/>
                          </a:solidFill>
                          <a:latin typeface="Arial Narrow" panose="020B0606020202030204" pitchFamily="34" charset="0"/>
                          <a:ea typeface="Arial" charset="0"/>
                          <a:cs typeface="Arial" charset="0"/>
                        </a:rPr>
                        <a:t>COMPETITOR</a:t>
                      </a:r>
                      <a:r>
                        <a:rPr lang="en-GB" sz="1000" baseline="0" dirty="0">
                          <a:solidFill>
                            <a:srgbClr val="525759"/>
                          </a:solidFill>
                          <a:latin typeface="Arial Narrow" panose="020B0606020202030204" pitchFamily="34" charset="0"/>
                          <a:ea typeface="Arial" charset="0"/>
                          <a:cs typeface="Arial" charset="0"/>
                        </a:rPr>
                        <a:t> D</a:t>
                      </a:r>
                      <a:endParaRPr lang="en-GB" sz="1000" dirty="0">
                        <a:solidFill>
                          <a:srgbClr val="525759"/>
                        </a:solidFill>
                        <a:latin typeface="Arial Narrow" panose="020B0606020202030204" pitchFamily="34" charset="0"/>
                        <a:ea typeface="Arial" charset="0"/>
                        <a:cs typeface="Arial"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b="1" dirty="0">
                          <a:solidFill>
                            <a:srgbClr val="525759"/>
                          </a:solidFill>
                          <a:latin typeface="Arial Narrow" panose="020B0606020202030204" pitchFamily="34" charset="0"/>
                          <a:ea typeface="Arial" charset="0"/>
                          <a:cs typeface="Arial" charset="0"/>
                        </a:rPr>
                        <a:t>COMPETITOR 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extLst>
                  <a:ext uri="{0D108BD9-81ED-4DB2-BD59-A6C34878D82A}">
                    <a16:rowId xmlns:a16="http://schemas.microsoft.com/office/drawing/2014/main" val="4054159485"/>
                  </a:ext>
                </a:extLst>
              </a:tr>
              <a:tr h="414000">
                <a:tc>
                  <a:txBody>
                    <a:bodyPr/>
                    <a:lstStyle/>
                    <a:p>
                      <a:r>
                        <a:rPr lang="en-GB" sz="900" b="1" dirty="0">
                          <a:solidFill>
                            <a:srgbClr val="525759"/>
                          </a:solidFill>
                          <a:latin typeface="Arial" charset="0"/>
                          <a:ea typeface="Arial" charset="0"/>
                          <a:cs typeface="Arial" charset="0"/>
                        </a:rPr>
                        <a:t>MECHANICAL STABILITY </a:t>
                      </a:r>
                    </a:p>
                  </a:txBody>
                  <a:tcPr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2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2890217852"/>
                  </a:ext>
                </a:extLst>
              </a:tr>
              <a:tr h="414000">
                <a:tc>
                  <a:txBody>
                    <a:bodyPr/>
                    <a:lstStyle/>
                    <a:p>
                      <a:r>
                        <a:rPr lang="en-GB" sz="900" b="1" dirty="0">
                          <a:solidFill>
                            <a:srgbClr val="525759"/>
                          </a:solidFill>
                          <a:latin typeface="Arial" charset="0"/>
                          <a:ea typeface="Arial" charset="0"/>
                          <a:cs typeface="Arial" charset="0"/>
                        </a:rPr>
                        <a:t>CORROSION RESISTANCE</a:t>
                      </a:r>
                    </a:p>
                  </a:txBody>
                  <a:tcPr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3213034491"/>
                  </a:ext>
                </a:extLst>
              </a:tr>
              <a:tr h="414000">
                <a:tc>
                  <a:txBody>
                    <a:bodyPr/>
                    <a:lstStyle/>
                    <a:p>
                      <a:r>
                        <a:rPr lang="en-GB" sz="900" b="1" dirty="0">
                          <a:solidFill>
                            <a:srgbClr val="525759"/>
                          </a:solidFill>
                          <a:latin typeface="Arial" charset="0"/>
                          <a:ea typeface="Arial" charset="0"/>
                          <a:cs typeface="Arial" charset="0"/>
                        </a:rPr>
                        <a:t>LOW TEMPERATURE</a:t>
                      </a:r>
                    </a:p>
                  </a:txBody>
                  <a:tcPr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2358321472"/>
                  </a:ext>
                </a:extLst>
              </a:tr>
              <a:tr h="414000">
                <a:tc>
                  <a:txBody>
                    <a:bodyPr/>
                    <a:lstStyle/>
                    <a:p>
                      <a:r>
                        <a:rPr lang="en-GB" sz="900" b="1" dirty="0">
                          <a:solidFill>
                            <a:srgbClr val="525759"/>
                          </a:solidFill>
                          <a:latin typeface="Arial" charset="0"/>
                          <a:ea typeface="Arial" charset="0"/>
                          <a:cs typeface="Arial" charset="0"/>
                        </a:rPr>
                        <a:t>FE8 – WEAR</a:t>
                      </a:r>
                      <a:endParaRPr lang="en-GB" sz="900" b="1" kern="1200" baseline="0" dirty="0">
                        <a:solidFill>
                          <a:srgbClr val="525759"/>
                        </a:solidFill>
                        <a:latin typeface="Arial" charset="0"/>
                        <a:ea typeface="Arial" charset="0"/>
                        <a:cs typeface="Arial" charset="0"/>
                      </a:endParaRPr>
                    </a:p>
                  </a:txBody>
                  <a:tcPr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2844283719"/>
                  </a:ext>
                </a:extLst>
              </a:tr>
              <a:tr h="414000">
                <a:tc>
                  <a:txBody>
                    <a:bodyPr/>
                    <a:lstStyle/>
                    <a:p>
                      <a:pPr marL="0" algn="l" defTabSz="457200" rtl="0" eaLnBrk="1" latinLnBrk="0" hangingPunct="1"/>
                      <a:r>
                        <a:rPr lang="en-GB" sz="900" b="1" dirty="0">
                          <a:solidFill>
                            <a:srgbClr val="525759"/>
                          </a:solidFill>
                          <a:latin typeface="Arial" charset="0"/>
                          <a:ea typeface="Arial" charset="0"/>
                          <a:cs typeface="Arial" charset="0"/>
                        </a:rPr>
                        <a:t>FE8</a:t>
                      </a:r>
                      <a:r>
                        <a:rPr lang="en-GB" sz="900" b="1" baseline="0" dirty="0">
                          <a:solidFill>
                            <a:srgbClr val="525759"/>
                          </a:solidFill>
                          <a:latin typeface="Arial" charset="0"/>
                          <a:ea typeface="Arial" charset="0"/>
                          <a:cs typeface="Arial" charset="0"/>
                        </a:rPr>
                        <a:t> – TEMP/TORQUE</a:t>
                      </a:r>
                      <a:endParaRPr lang="en-GB" sz="900" b="1" kern="1200" baseline="0" dirty="0">
                        <a:solidFill>
                          <a:srgbClr val="525759"/>
                        </a:solidFill>
                        <a:latin typeface="Arial" charset="0"/>
                        <a:ea typeface="Arial" charset="0"/>
                        <a:cs typeface="Arial" charset="0"/>
                      </a:endParaRPr>
                    </a:p>
                  </a:txBody>
                  <a:tcPr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1020258754"/>
                  </a:ext>
                </a:extLst>
              </a:tr>
              <a:tr h="414000">
                <a:tc>
                  <a:txBody>
                    <a:bodyPr/>
                    <a:lstStyle/>
                    <a:p>
                      <a:r>
                        <a:rPr lang="en-GB" sz="900" b="1" dirty="0">
                          <a:solidFill>
                            <a:srgbClr val="525759"/>
                          </a:solidFill>
                          <a:latin typeface="Arial" charset="0"/>
                          <a:ea typeface="Arial" charset="0"/>
                          <a:cs typeface="Arial" charset="0"/>
                        </a:rPr>
                        <a:t>FAFNIR</a:t>
                      </a:r>
                      <a:r>
                        <a:rPr lang="en-GB" sz="900" b="1" baseline="0" dirty="0">
                          <a:solidFill>
                            <a:srgbClr val="525759"/>
                          </a:solidFill>
                          <a:latin typeface="Arial" charset="0"/>
                          <a:ea typeface="Arial" charset="0"/>
                          <a:cs typeface="Arial" charset="0"/>
                        </a:rPr>
                        <a:t> – ASTM D4170</a:t>
                      </a:r>
                      <a:endParaRPr lang="en-GB" sz="900" b="1" dirty="0">
                        <a:solidFill>
                          <a:srgbClr val="525759"/>
                        </a:solidFill>
                        <a:latin typeface="Arial" charset="0"/>
                        <a:ea typeface="Arial" charset="0"/>
                        <a:cs typeface="Arial" charset="0"/>
                      </a:endParaRPr>
                    </a:p>
                  </a:txBody>
                  <a:tcPr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2980450545"/>
                  </a:ext>
                </a:extLst>
              </a:tr>
              <a:tr h="41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b="1" dirty="0">
                          <a:solidFill>
                            <a:srgbClr val="525759"/>
                          </a:solidFill>
                          <a:latin typeface="Arial" charset="0"/>
                          <a:ea typeface="Arial" charset="0"/>
                          <a:cs typeface="Arial" charset="0"/>
                        </a:rPr>
                        <a:t>SRV – ASTM D7594</a:t>
                      </a:r>
                      <a:endParaRPr lang="en-GB" sz="900" b="1" kern="1200" baseline="0" dirty="0">
                        <a:solidFill>
                          <a:srgbClr val="525759"/>
                        </a:solidFill>
                        <a:latin typeface="Arial" charset="0"/>
                        <a:ea typeface="Arial" charset="0"/>
                        <a:cs typeface="Arial" charset="0"/>
                      </a:endParaRPr>
                    </a:p>
                  </a:txBody>
                  <a:tcPr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2179436663"/>
                  </a:ext>
                </a:extLst>
              </a:tr>
              <a:tr h="414000">
                <a:tc>
                  <a:txBody>
                    <a:bodyPr/>
                    <a:lstStyle/>
                    <a:p>
                      <a:r>
                        <a:rPr lang="en-GB" sz="900" b="1" dirty="0">
                          <a:solidFill>
                            <a:srgbClr val="525759"/>
                          </a:solidFill>
                          <a:latin typeface="Arial" charset="0"/>
                          <a:ea typeface="Arial" charset="0"/>
                          <a:cs typeface="Arial" charset="0"/>
                        </a:rPr>
                        <a:t>SRV – ASTM D7594 </a:t>
                      </a:r>
                      <a:br>
                        <a:rPr lang="en-GB" sz="900" b="1" dirty="0">
                          <a:solidFill>
                            <a:srgbClr val="525759"/>
                          </a:solidFill>
                          <a:latin typeface="Arial" charset="0"/>
                          <a:ea typeface="Arial" charset="0"/>
                          <a:cs typeface="Arial" charset="0"/>
                        </a:rPr>
                      </a:br>
                      <a:r>
                        <a:rPr lang="en-GB" sz="900" b="1" dirty="0">
                          <a:solidFill>
                            <a:srgbClr val="525759"/>
                          </a:solidFill>
                          <a:latin typeface="Arial" charset="0"/>
                          <a:ea typeface="Arial" charset="0"/>
                          <a:cs typeface="Arial" charset="0"/>
                        </a:rPr>
                        <a:t>at 0 </a:t>
                      </a:r>
                      <a:r>
                        <a:rPr lang="en-US" sz="900" b="1" i="0" u="none" strike="noStrike" dirty="0">
                          <a:solidFill>
                            <a:srgbClr val="525759"/>
                          </a:solidFill>
                          <a:effectLst/>
                          <a:latin typeface="Arial" charset="0"/>
                          <a:ea typeface="Arial" charset="0"/>
                          <a:cs typeface="Arial" charset="0"/>
                        </a:rPr>
                        <a:t>°C</a:t>
                      </a:r>
                      <a:endParaRPr lang="en-GB" sz="900" b="1" dirty="0">
                        <a:solidFill>
                          <a:srgbClr val="525759"/>
                        </a:solidFill>
                        <a:latin typeface="Arial" charset="0"/>
                        <a:ea typeface="Arial" charset="0"/>
                        <a:cs typeface="Arial" charset="0"/>
                      </a:endParaRPr>
                    </a:p>
                  </a:txBody>
                  <a:tcPr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5EB"/>
                    </a:solidFill>
                  </a:tcPr>
                </a:tc>
                <a:tc>
                  <a:txBody>
                    <a:bodyPr/>
                    <a:lstStyle/>
                    <a:p>
                      <a:pPr algn="ctr"/>
                      <a:endParaRPr lang="en-GB" sz="1100" dirty="0">
                        <a:solidFill>
                          <a:schemeClr val="bg1"/>
                        </a:solidFill>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3526410488"/>
                  </a:ext>
                </a:extLst>
              </a:tr>
            </a:tbl>
          </a:graphicData>
        </a:graphic>
      </p:graphicFrame>
      <p:graphicFrame>
        <p:nvGraphicFramePr>
          <p:cNvPr id="67" name="Table 66"/>
          <p:cNvGraphicFramePr>
            <a:graphicFrameLocks noGrp="1"/>
          </p:cNvGraphicFramePr>
          <p:nvPr>
            <p:extLst>
              <p:ext uri="{D42A27DB-BD31-4B8C-83A1-F6EECF244321}">
                <p14:modId xmlns:p14="http://schemas.microsoft.com/office/powerpoint/2010/main" val="915173020"/>
              </p:ext>
            </p:extLst>
          </p:nvPr>
        </p:nvGraphicFramePr>
        <p:xfrm>
          <a:off x="450803" y="5749916"/>
          <a:ext cx="3494568" cy="646849"/>
        </p:xfrm>
        <a:graphic>
          <a:graphicData uri="http://schemas.openxmlformats.org/drawingml/2006/table">
            <a:tbl>
              <a:tblPr firstRow="1" bandRow="1">
                <a:tableStyleId>{5C22544A-7EE6-4342-B048-85BDC9FD1C3A}</a:tableStyleId>
              </a:tblPr>
              <a:tblGrid>
                <a:gridCol w="1164856">
                  <a:extLst>
                    <a:ext uri="{9D8B030D-6E8A-4147-A177-3AD203B41FA5}">
                      <a16:colId xmlns:a16="http://schemas.microsoft.com/office/drawing/2014/main" val="3427971331"/>
                    </a:ext>
                  </a:extLst>
                </a:gridCol>
                <a:gridCol w="1164856">
                  <a:extLst>
                    <a:ext uri="{9D8B030D-6E8A-4147-A177-3AD203B41FA5}">
                      <a16:colId xmlns:a16="http://schemas.microsoft.com/office/drawing/2014/main" val="2277182708"/>
                    </a:ext>
                  </a:extLst>
                </a:gridCol>
                <a:gridCol w="1164856">
                  <a:extLst>
                    <a:ext uri="{9D8B030D-6E8A-4147-A177-3AD203B41FA5}">
                      <a16:colId xmlns:a16="http://schemas.microsoft.com/office/drawing/2014/main" val="3836713336"/>
                    </a:ext>
                  </a:extLst>
                </a:gridCol>
              </a:tblGrid>
              <a:tr h="276009">
                <a:tc gridSpan="3">
                  <a:txBody>
                    <a:bodyPr/>
                    <a:lstStyle/>
                    <a:p>
                      <a:pPr algn="ctr"/>
                      <a:r>
                        <a:rPr lang="en-GB" sz="1100" b="1" kern="1200" dirty="0">
                          <a:solidFill>
                            <a:srgbClr val="525759"/>
                          </a:solidFill>
                          <a:latin typeface="Arial Narrow" panose="020B0606020202030204" pitchFamily="34" charset="0"/>
                          <a:ea typeface="+mn-ea"/>
                          <a:cs typeface="+mn-cs"/>
                        </a:rPr>
                        <a:t>RELATIVE</a:t>
                      </a:r>
                      <a:r>
                        <a:rPr lang="en-GB" sz="1100" b="1" kern="1200" baseline="0" dirty="0">
                          <a:solidFill>
                            <a:srgbClr val="525759"/>
                          </a:solidFill>
                          <a:latin typeface="Arial Narrow" panose="020B0606020202030204" pitchFamily="34" charset="0"/>
                          <a:ea typeface="+mn-ea"/>
                          <a:cs typeface="+mn-cs"/>
                        </a:rPr>
                        <a:t> PERFORMANCE RATING</a:t>
                      </a:r>
                      <a:endParaRPr lang="en-GB" sz="1100" b="1" kern="1200" dirty="0">
                        <a:solidFill>
                          <a:srgbClr val="525759"/>
                        </a:solidFill>
                        <a:latin typeface="Arial Narrow" panose="020B0606020202030204" pitchFamily="34" charset="0"/>
                        <a:ea typeface="+mn-ea"/>
                        <a:cs typeface="+mn-cs"/>
                      </a:endParaRPr>
                    </a:p>
                  </a:txBody>
                  <a:tcPr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tc hMerge="1">
                  <a:txBody>
                    <a:bodyPr/>
                    <a:lstStyle/>
                    <a:p>
                      <a:endParaRPr lang="en-GB" dirty="0"/>
                    </a:p>
                  </a:txBody>
                  <a:tcPr>
                    <a:solidFill>
                      <a:srgbClr val="525759"/>
                    </a:solidFill>
                  </a:tcPr>
                </a:tc>
                <a:tc hMerge="1">
                  <a:txBody>
                    <a:bodyPr/>
                    <a:lstStyle/>
                    <a:p>
                      <a:endParaRPr lang="en-GB" dirty="0"/>
                    </a:p>
                  </a:txBody>
                  <a:tcPr>
                    <a:solidFill>
                      <a:srgbClr val="525759"/>
                    </a:solidFill>
                  </a:tcPr>
                </a:tc>
                <a:extLst>
                  <a:ext uri="{0D108BD9-81ED-4DB2-BD59-A6C34878D82A}">
                    <a16:rowId xmlns:a16="http://schemas.microsoft.com/office/drawing/2014/main" val="2881094955"/>
                  </a:ext>
                </a:extLst>
              </a:tr>
              <a:tr h="370840">
                <a:tc>
                  <a:txBody>
                    <a:bodyPr/>
                    <a:lstStyle/>
                    <a:p>
                      <a:pPr algn="ctr"/>
                      <a:r>
                        <a:rPr lang="en-GB" sz="800" kern="1200" dirty="0">
                          <a:solidFill>
                            <a:srgbClr val="00792F"/>
                          </a:solidFill>
                          <a:latin typeface="Arial Narrow" panose="020B0606020202030204" pitchFamily="34" charset="0"/>
                          <a:ea typeface="+mn-ea"/>
                          <a:cs typeface="+mn-cs"/>
                        </a:rPr>
                        <a:t>GOOD</a:t>
                      </a:r>
                    </a:p>
                  </a:txBody>
                  <a:tcPr marL="0" marR="0" marT="0" marB="36000" anchor="b">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5EB"/>
                    </a:solidFill>
                  </a:tcPr>
                </a:tc>
                <a:tc>
                  <a:txBody>
                    <a:bodyPr/>
                    <a:lstStyle/>
                    <a:p>
                      <a:pPr algn="ctr"/>
                      <a:r>
                        <a:rPr lang="en-GB" sz="800" kern="1200" dirty="0">
                          <a:solidFill>
                            <a:srgbClr val="FFAA00"/>
                          </a:solidFill>
                          <a:latin typeface="Arial Narrow" panose="020B0606020202030204" pitchFamily="34" charset="0"/>
                          <a:ea typeface="+mn-ea"/>
                          <a:cs typeface="+mn-cs"/>
                        </a:rPr>
                        <a:t>MEDIUM</a:t>
                      </a:r>
                    </a:p>
                  </a:txBody>
                  <a:tcPr marL="0" marR="0" marT="0" marB="3600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5EB"/>
                    </a:solidFill>
                  </a:tcPr>
                </a:tc>
                <a:tc>
                  <a:txBody>
                    <a:bodyPr/>
                    <a:lstStyle/>
                    <a:p>
                      <a:pPr algn="ctr"/>
                      <a:r>
                        <a:rPr lang="en-GB" sz="800" kern="1200" dirty="0">
                          <a:solidFill>
                            <a:srgbClr val="F00023"/>
                          </a:solidFill>
                          <a:latin typeface="Arial Narrow" panose="020B0606020202030204" pitchFamily="34" charset="0"/>
                          <a:ea typeface="+mn-ea"/>
                          <a:cs typeface="+mn-cs"/>
                        </a:rPr>
                        <a:t>POOR</a:t>
                      </a:r>
                    </a:p>
                  </a:txBody>
                  <a:tcPr marL="0" marR="0" marT="0" marB="36000" anchor="b">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997955448"/>
                  </a:ext>
                </a:extLst>
              </a:tr>
            </a:tbl>
          </a:graphicData>
        </a:graphic>
      </p:graphicFrame>
      <p:sp>
        <p:nvSpPr>
          <p:cNvPr id="68" name="Oval 67"/>
          <p:cNvSpPr/>
          <p:nvPr/>
        </p:nvSpPr>
        <p:spPr>
          <a:xfrm>
            <a:off x="1004614" y="6097728"/>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69" name="Oval 68"/>
          <p:cNvSpPr/>
          <p:nvPr/>
        </p:nvSpPr>
        <p:spPr>
          <a:xfrm>
            <a:off x="2152843" y="6096001"/>
            <a:ext cx="90487" cy="90487"/>
          </a:xfrm>
          <a:prstGeom prst="ellipse">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70" name="Oval 69"/>
          <p:cNvSpPr/>
          <p:nvPr/>
        </p:nvSpPr>
        <p:spPr>
          <a:xfrm>
            <a:off x="3316312" y="6096000"/>
            <a:ext cx="90487" cy="904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33" name="Oval 32"/>
          <p:cNvSpPr/>
          <p:nvPr/>
        </p:nvSpPr>
        <p:spPr>
          <a:xfrm>
            <a:off x="6943898" y="2396608"/>
            <a:ext cx="90487" cy="904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62" name="Oval 61"/>
          <p:cNvSpPr/>
          <p:nvPr/>
        </p:nvSpPr>
        <p:spPr>
          <a:xfrm>
            <a:off x="6943898" y="2822139"/>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64" name="Oval 63"/>
          <p:cNvSpPr/>
          <p:nvPr/>
        </p:nvSpPr>
        <p:spPr>
          <a:xfrm>
            <a:off x="6943898" y="3237403"/>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65" name="Oval 64"/>
          <p:cNvSpPr/>
          <p:nvPr/>
        </p:nvSpPr>
        <p:spPr>
          <a:xfrm>
            <a:off x="6943898" y="3662934"/>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66" name="Oval 65"/>
          <p:cNvSpPr/>
          <p:nvPr/>
        </p:nvSpPr>
        <p:spPr>
          <a:xfrm>
            <a:off x="6943898" y="4071024"/>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73" name="Oval 72"/>
          <p:cNvSpPr/>
          <p:nvPr/>
        </p:nvSpPr>
        <p:spPr>
          <a:xfrm>
            <a:off x="6943898" y="4490657"/>
            <a:ext cx="90487" cy="904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40" name="Oval 39"/>
          <p:cNvSpPr/>
          <p:nvPr/>
        </p:nvSpPr>
        <p:spPr>
          <a:xfrm>
            <a:off x="6943898" y="4896711"/>
            <a:ext cx="90487" cy="904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38" name="Oval 37"/>
          <p:cNvSpPr/>
          <p:nvPr/>
        </p:nvSpPr>
        <p:spPr>
          <a:xfrm>
            <a:off x="6943898" y="5319713"/>
            <a:ext cx="90487" cy="904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49" name="Oval 48"/>
          <p:cNvSpPr/>
          <p:nvPr/>
        </p:nvSpPr>
        <p:spPr>
          <a:xfrm>
            <a:off x="4724400" y="2396608"/>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23" name="Oval 22"/>
          <p:cNvSpPr/>
          <p:nvPr/>
        </p:nvSpPr>
        <p:spPr>
          <a:xfrm>
            <a:off x="4724400" y="2822139"/>
            <a:ext cx="90487" cy="90487"/>
          </a:xfrm>
          <a:prstGeom prst="ellipse">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36" name="Oval 35"/>
          <p:cNvSpPr/>
          <p:nvPr/>
        </p:nvSpPr>
        <p:spPr>
          <a:xfrm>
            <a:off x="4724400" y="3237403"/>
            <a:ext cx="90487" cy="904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46" name="Oval 45"/>
          <p:cNvSpPr/>
          <p:nvPr/>
        </p:nvSpPr>
        <p:spPr>
          <a:xfrm>
            <a:off x="4724400" y="3662934"/>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47" name="Oval 46"/>
          <p:cNvSpPr/>
          <p:nvPr/>
        </p:nvSpPr>
        <p:spPr>
          <a:xfrm>
            <a:off x="4724400" y="4071024"/>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72" name="Oval 71"/>
          <p:cNvSpPr/>
          <p:nvPr/>
        </p:nvSpPr>
        <p:spPr>
          <a:xfrm>
            <a:off x="4724400" y="4490657"/>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75" name="Oval 74"/>
          <p:cNvSpPr/>
          <p:nvPr/>
        </p:nvSpPr>
        <p:spPr>
          <a:xfrm>
            <a:off x="4724400" y="4896711"/>
            <a:ext cx="90487" cy="90487"/>
          </a:xfrm>
          <a:prstGeom prst="ellipse">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39" name="Oval 38"/>
          <p:cNvSpPr/>
          <p:nvPr/>
        </p:nvSpPr>
        <p:spPr>
          <a:xfrm>
            <a:off x="4724400" y="5319713"/>
            <a:ext cx="90487" cy="904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50" name="Oval 49"/>
          <p:cNvSpPr/>
          <p:nvPr/>
        </p:nvSpPr>
        <p:spPr>
          <a:xfrm>
            <a:off x="8059228" y="2396608"/>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61" name="Oval 60"/>
          <p:cNvSpPr/>
          <p:nvPr/>
        </p:nvSpPr>
        <p:spPr>
          <a:xfrm>
            <a:off x="8059228" y="2822139"/>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27" name="Oval 26"/>
          <p:cNvSpPr/>
          <p:nvPr/>
        </p:nvSpPr>
        <p:spPr>
          <a:xfrm>
            <a:off x="8059228" y="3237403"/>
            <a:ext cx="90487" cy="90487"/>
          </a:xfrm>
          <a:prstGeom prst="ellipse">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59" name="Oval 58"/>
          <p:cNvSpPr/>
          <p:nvPr/>
        </p:nvSpPr>
        <p:spPr>
          <a:xfrm>
            <a:off x="8059228" y="3662934"/>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60" name="Oval 59"/>
          <p:cNvSpPr/>
          <p:nvPr/>
        </p:nvSpPr>
        <p:spPr>
          <a:xfrm>
            <a:off x="8059228" y="4071024"/>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43" name="Oval 42"/>
          <p:cNvSpPr/>
          <p:nvPr/>
        </p:nvSpPr>
        <p:spPr>
          <a:xfrm>
            <a:off x="8059228" y="4490657"/>
            <a:ext cx="90487" cy="904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41" name="Oval 40"/>
          <p:cNvSpPr/>
          <p:nvPr/>
        </p:nvSpPr>
        <p:spPr>
          <a:xfrm>
            <a:off x="8059228" y="4896711"/>
            <a:ext cx="90487" cy="904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76" name="Oval 75"/>
          <p:cNvSpPr/>
          <p:nvPr/>
        </p:nvSpPr>
        <p:spPr>
          <a:xfrm>
            <a:off x="8059228" y="5319713"/>
            <a:ext cx="90487" cy="904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28" name="Oval 27"/>
          <p:cNvSpPr/>
          <p:nvPr/>
        </p:nvSpPr>
        <p:spPr>
          <a:xfrm>
            <a:off x="5853113" y="2396608"/>
            <a:ext cx="90487" cy="904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63" name="Oval 62"/>
          <p:cNvSpPr/>
          <p:nvPr/>
        </p:nvSpPr>
        <p:spPr>
          <a:xfrm>
            <a:off x="5853113" y="2822139"/>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35" name="Oval 34"/>
          <p:cNvSpPr/>
          <p:nvPr/>
        </p:nvSpPr>
        <p:spPr>
          <a:xfrm>
            <a:off x="5853113" y="3237403"/>
            <a:ext cx="90487" cy="904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24" name="Oval 23"/>
          <p:cNvSpPr/>
          <p:nvPr/>
        </p:nvSpPr>
        <p:spPr>
          <a:xfrm>
            <a:off x="5853113" y="3662934"/>
            <a:ext cx="90487" cy="90487"/>
          </a:xfrm>
          <a:prstGeom prst="ellipse">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26" name="Oval 25"/>
          <p:cNvSpPr/>
          <p:nvPr/>
        </p:nvSpPr>
        <p:spPr>
          <a:xfrm>
            <a:off x="5853113" y="4071024"/>
            <a:ext cx="90487" cy="90487"/>
          </a:xfrm>
          <a:prstGeom prst="ellipse">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42" name="Oval 41"/>
          <p:cNvSpPr/>
          <p:nvPr/>
        </p:nvSpPr>
        <p:spPr>
          <a:xfrm>
            <a:off x="5853113" y="4490657"/>
            <a:ext cx="90487" cy="904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74" name="Oval 73"/>
          <p:cNvSpPr/>
          <p:nvPr/>
        </p:nvSpPr>
        <p:spPr>
          <a:xfrm>
            <a:off x="5853113" y="4896711"/>
            <a:ext cx="90487" cy="90487"/>
          </a:xfrm>
          <a:prstGeom prst="ellipse">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77" name="Oval 76"/>
          <p:cNvSpPr/>
          <p:nvPr/>
        </p:nvSpPr>
        <p:spPr>
          <a:xfrm>
            <a:off x="5853113" y="5319713"/>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19" name="Oval 18"/>
          <p:cNvSpPr/>
          <p:nvPr/>
        </p:nvSpPr>
        <p:spPr>
          <a:xfrm>
            <a:off x="3678023" y="2396608"/>
            <a:ext cx="90487" cy="90487"/>
          </a:xfrm>
          <a:prstGeom prst="ellipse">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21" name="Oval 20"/>
          <p:cNvSpPr/>
          <p:nvPr/>
        </p:nvSpPr>
        <p:spPr>
          <a:xfrm>
            <a:off x="3678023" y="2822139"/>
            <a:ext cx="90487" cy="90487"/>
          </a:xfrm>
          <a:prstGeom prst="ellipse">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44" name="Oval 43"/>
          <p:cNvSpPr/>
          <p:nvPr/>
        </p:nvSpPr>
        <p:spPr>
          <a:xfrm>
            <a:off x="3678023" y="3237403"/>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45" name="Oval 44"/>
          <p:cNvSpPr/>
          <p:nvPr/>
        </p:nvSpPr>
        <p:spPr>
          <a:xfrm>
            <a:off x="3678023" y="3662934"/>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37" name="Oval 36"/>
          <p:cNvSpPr/>
          <p:nvPr/>
        </p:nvSpPr>
        <p:spPr>
          <a:xfrm>
            <a:off x="3678023" y="4071024"/>
            <a:ext cx="90487" cy="904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48" name="Oval 47"/>
          <p:cNvSpPr/>
          <p:nvPr/>
        </p:nvSpPr>
        <p:spPr>
          <a:xfrm>
            <a:off x="3683054" y="4896711"/>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79" name="Oval 78"/>
          <p:cNvSpPr/>
          <p:nvPr/>
        </p:nvSpPr>
        <p:spPr>
          <a:xfrm>
            <a:off x="2590800" y="2396608"/>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80" name="Oval 79"/>
          <p:cNvSpPr/>
          <p:nvPr/>
        </p:nvSpPr>
        <p:spPr>
          <a:xfrm>
            <a:off x="2590800" y="2822139"/>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81" name="Oval 80"/>
          <p:cNvSpPr/>
          <p:nvPr/>
        </p:nvSpPr>
        <p:spPr>
          <a:xfrm>
            <a:off x="2590800" y="3237403"/>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82" name="Oval 81"/>
          <p:cNvSpPr/>
          <p:nvPr/>
        </p:nvSpPr>
        <p:spPr>
          <a:xfrm>
            <a:off x="2590800" y="3662934"/>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83" name="Oval 82"/>
          <p:cNvSpPr/>
          <p:nvPr/>
        </p:nvSpPr>
        <p:spPr>
          <a:xfrm>
            <a:off x="2590800" y="4071024"/>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84" name="Oval 83"/>
          <p:cNvSpPr/>
          <p:nvPr/>
        </p:nvSpPr>
        <p:spPr>
          <a:xfrm>
            <a:off x="2590800" y="4490657"/>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85" name="Oval 84"/>
          <p:cNvSpPr/>
          <p:nvPr/>
        </p:nvSpPr>
        <p:spPr>
          <a:xfrm>
            <a:off x="2590800" y="4896711"/>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86" name="Oval 85"/>
          <p:cNvSpPr/>
          <p:nvPr/>
        </p:nvSpPr>
        <p:spPr>
          <a:xfrm>
            <a:off x="2590800" y="5319713"/>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5" name="Title 4"/>
          <p:cNvSpPr>
            <a:spLocks noGrp="1"/>
          </p:cNvSpPr>
          <p:nvPr>
            <p:ph type="title"/>
          </p:nvPr>
        </p:nvSpPr>
        <p:spPr/>
        <p:txBody>
          <a:bodyPr/>
          <a:lstStyle/>
          <a:p>
            <a:r>
              <a:rPr lang="en-US" dirty="0"/>
              <a:t>DESIGNED SPECIFICALLY FOR WIND TURBINE USE: </a:t>
            </a:r>
            <a:br>
              <a:rPr lang="en-US" dirty="0"/>
            </a:br>
            <a:r>
              <a:rPr lang="en-US" b="0" dirty="0"/>
              <a:t>CASTROL TRIBOL GR SW 460-1 TOP IN LAB TESTS</a:t>
            </a:r>
          </a:p>
        </p:txBody>
      </p:sp>
      <p:sp>
        <p:nvSpPr>
          <p:cNvPr id="57" name="Oval 56"/>
          <p:cNvSpPr/>
          <p:nvPr/>
        </p:nvSpPr>
        <p:spPr>
          <a:xfrm>
            <a:off x="3683054" y="4494026"/>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58" name="Oval 57"/>
          <p:cNvSpPr/>
          <p:nvPr/>
        </p:nvSpPr>
        <p:spPr>
          <a:xfrm>
            <a:off x="3683054" y="5319713"/>
            <a:ext cx="90487" cy="9048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Tree>
    <p:extLst>
      <p:ext uri="{BB962C8B-B14F-4D97-AF65-F5344CB8AC3E}">
        <p14:creationId xmlns:p14="http://schemas.microsoft.com/office/powerpoint/2010/main" val="3888207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bject 256"/>
          <p:cNvSpPr/>
          <p:nvPr/>
        </p:nvSpPr>
        <p:spPr>
          <a:xfrm>
            <a:off x="209688" y="533399"/>
            <a:ext cx="2076312" cy="884621"/>
          </a:xfrm>
          <a:custGeom>
            <a:avLst/>
            <a:gdLst/>
            <a:ahLst/>
            <a:cxnLst/>
            <a:rect l="l" t="t" r="r" b="b"/>
            <a:pathLst>
              <a:path w="4212590" h="1854200">
                <a:moveTo>
                  <a:pt x="0" y="1854200"/>
                </a:moveTo>
                <a:lnTo>
                  <a:pt x="4212005" y="1854200"/>
                </a:lnTo>
                <a:lnTo>
                  <a:pt x="4212005" y="0"/>
                </a:lnTo>
                <a:lnTo>
                  <a:pt x="0" y="0"/>
                </a:lnTo>
                <a:lnTo>
                  <a:pt x="0" y="1854200"/>
                </a:lnTo>
                <a:close/>
              </a:path>
            </a:pathLst>
          </a:custGeom>
          <a:solidFill>
            <a:srgbClr val="FFFFFF">
              <a:alpha val="90000"/>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8" name="object 13"/>
          <p:cNvSpPr txBox="1">
            <a:spLocks/>
          </p:cNvSpPr>
          <p:nvPr/>
        </p:nvSpPr>
        <p:spPr>
          <a:xfrm>
            <a:off x="413208" y="700259"/>
            <a:ext cx="8155351" cy="406586"/>
          </a:xfrm>
          <a:prstGeom prst="rect">
            <a:avLst/>
          </a:prstGeom>
        </p:spPr>
        <p:txBody>
          <a:bodyPr vert="horz" wrap="square" lIns="0" tIns="0" rIns="0" bIns="0" rtlCol="0">
            <a:spAutoFit/>
          </a:bodyPr>
          <a:lstStyle>
            <a:lvl1pPr>
              <a:defRPr sz="3200" b="0" i="0">
                <a:solidFill>
                  <a:srgbClr val="525759"/>
                </a:solidFill>
                <a:latin typeface="CastrolSansCon-Medium"/>
                <a:ea typeface="+mj-ea"/>
                <a:cs typeface="CastrolSansCon-Medium"/>
              </a:defRPr>
            </a:lvl1pPr>
          </a:lstStyle>
          <a:p>
            <a:pPr marL="12700" marR="0" lvl="0" indent="0" algn="l" defTabSz="457200" rtl="0" eaLnBrk="1" fontAlgn="auto" latinLnBrk="0" hangingPunct="1">
              <a:lnSpc>
                <a:spcPts val="3420"/>
              </a:lnSpc>
              <a:spcBef>
                <a:spcPts val="0"/>
              </a:spcBef>
              <a:spcAft>
                <a:spcPts val="0"/>
              </a:spcAft>
              <a:buClrTx/>
              <a:buSzTx/>
              <a:buFontTx/>
              <a:buNone/>
              <a:tabLst/>
              <a:defRPr/>
            </a:pPr>
            <a:r>
              <a:rPr kumimoji="0" lang="de-DE" altLang="en-US" sz="2800" b="1" i="0" u="none" strike="noStrike" kern="1200" cap="none" spc="0" normalizeH="0" baseline="0" noProof="0" dirty="0">
                <a:ln>
                  <a:noFill/>
                </a:ln>
                <a:solidFill>
                  <a:srgbClr val="525759"/>
                </a:solidFill>
                <a:effectLst/>
                <a:uLnTx/>
                <a:uFillTx/>
                <a:latin typeface="Arial Narrow" charset="0"/>
                <a:ea typeface="Arial Narrow" charset="0"/>
                <a:cs typeface="Arial Narrow" charset="0"/>
              </a:rPr>
              <a:t>CONTENTS</a:t>
            </a:r>
            <a:endParaRPr kumimoji="0" lang="en-GB" sz="2800" b="0" i="0" u="none" strike="noStrike" kern="0" cap="none" spc="-30" normalizeH="0" baseline="0" noProof="0" dirty="0">
              <a:ln>
                <a:noFill/>
              </a:ln>
              <a:solidFill>
                <a:srgbClr val="525759"/>
              </a:solidFill>
              <a:effectLst/>
              <a:uLnTx/>
              <a:uFillTx/>
              <a:latin typeface="Arial Narrow" charset="0"/>
              <a:ea typeface="Arial Narrow" charset="0"/>
              <a:cs typeface="Arial Narrow" charset="0"/>
            </a:endParaRPr>
          </a:p>
        </p:txBody>
      </p:sp>
      <p:sp>
        <p:nvSpPr>
          <p:cNvPr id="9" name="bk object 16"/>
          <p:cNvSpPr/>
          <p:nvPr/>
        </p:nvSpPr>
        <p:spPr>
          <a:xfrm flipV="1">
            <a:off x="450804" y="1030645"/>
            <a:ext cx="1530396" cy="152400"/>
          </a:xfrm>
          <a:custGeom>
            <a:avLst/>
            <a:gdLst/>
            <a:ahLst/>
            <a:cxnLst/>
            <a:rect l="l" t="t" r="r" b="b"/>
            <a:pathLst>
              <a:path w="8424545">
                <a:moveTo>
                  <a:pt x="0" y="0"/>
                </a:moveTo>
                <a:lnTo>
                  <a:pt x="8423998" y="0"/>
                </a:lnTo>
              </a:path>
            </a:pathLst>
          </a:custGeom>
          <a:ln w="9525">
            <a:solidFill>
              <a:schemeClr val="bg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Parallelogram 6"/>
          <p:cNvSpPr/>
          <p:nvPr/>
        </p:nvSpPr>
        <p:spPr>
          <a:xfrm>
            <a:off x="838200" y="3885629"/>
            <a:ext cx="1686993" cy="321012"/>
          </a:xfrm>
          <a:prstGeom prst="parallelogram">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grpSp>
        <p:nvGrpSpPr>
          <p:cNvPr id="12" name="Group 11"/>
          <p:cNvGrpSpPr/>
          <p:nvPr/>
        </p:nvGrpSpPr>
        <p:grpSpPr>
          <a:xfrm>
            <a:off x="387130" y="3725718"/>
            <a:ext cx="642154" cy="659868"/>
            <a:chOff x="1323281" y="1259042"/>
            <a:chExt cx="642154" cy="659868"/>
          </a:xfrm>
        </p:grpSpPr>
        <p:sp>
          <p:nvSpPr>
            <p:cNvPr id="13" name="Oval 12"/>
            <p:cNvSpPr/>
            <p:nvPr/>
          </p:nvSpPr>
          <p:spPr>
            <a:xfrm>
              <a:off x="1323281" y="1259042"/>
              <a:ext cx="642154" cy="65986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sp>
          <p:nvSpPr>
            <p:cNvPr id="14" name="Oval 13"/>
            <p:cNvSpPr/>
            <p:nvPr/>
          </p:nvSpPr>
          <p:spPr>
            <a:xfrm>
              <a:off x="1398943" y="1336888"/>
              <a:ext cx="483822" cy="497167"/>
            </a:xfrm>
            <a:prstGeom prst="ellipse">
              <a:avLst/>
            </a:prstGeom>
            <a:solidFill>
              <a:srgbClr val="52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grpSp>
      <p:sp>
        <p:nvSpPr>
          <p:cNvPr id="15" name="Title 3"/>
          <p:cNvSpPr txBox="1">
            <a:spLocks/>
          </p:cNvSpPr>
          <p:nvPr/>
        </p:nvSpPr>
        <p:spPr>
          <a:xfrm>
            <a:off x="912158" y="3885629"/>
            <a:ext cx="1613035" cy="307777"/>
          </a:xfrm>
          <a:prstGeom prst="rect">
            <a:avLst/>
          </a:prstGeom>
        </p:spPr>
        <p:txBody>
          <a:bodyPr vert="horz" wrap="square" lIns="91440" tIns="45720" rIns="91440" bIns="45720" rtlCol="0" anchor="t">
            <a:spAutoFit/>
          </a:bodyPr>
          <a:lstStyle>
            <a:lvl1pPr algn="l" defTabSz="457200" rtl="0" eaLnBrk="1" fontAlgn="base" hangingPunct="1">
              <a:spcBef>
                <a:spcPct val="0"/>
              </a:spcBef>
              <a:spcAft>
                <a:spcPct val="0"/>
              </a:spcAft>
              <a:defRPr sz="3200" b="1" kern="1200">
                <a:solidFill>
                  <a:schemeClr val="accent1"/>
                </a:solidFill>
                <a:latin typeface="Arial Narrow"/>
                <a:ea typeface="+mj-ea"/>
                <a:cs typeface="Arial Narrow"/>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Narrow"/>
                <a:ea typeface="+mj-ea"/>
              </a:rPr>
              <a:t>THE SITUATION</a:t>
            </a:r>
          </a:p>
        </p:txBody>
      </p:sp>
      <p:sp>
        <p:nvSpPr>
          <p:cNvPr id="22" name="Parallelogram 21"/>
          <p:cNvSpPr/>
          <p:nvPr/>
        </p:nvSpPr>
        <p:spPr>
          <a:xfrm>
            <a:off x="5160085" y="3692317"/>
            <a:ext cx="2596380" cy="321012"/>
          </a:xfrm>
          <a:prstGeom prst="parallelogram">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grpSp>
        <p:nvGrpSpPr>
          <p:cNvPr id="23" name="Group 22"/>
          <p:cNvGrpSpPr/>
          <p:nvPr/>
        </p:nvGrpSpPr>
        <p:grpSpPr>
          <a:xfrm>
            <a:off x="4709015" y="3535486"/>
            <a:ext cx="642154" cy="659868"/>
            <a:chOff x="1323281" y="1259042"/>
            <a:chExt cx="642154" cy="659868"/>
          </a:xfrm>
        </p:grpSpPr>
        <p:sp>
          <p:nvSpPr>
            <p:cNvPr id="24" name="Oval 23"/>
            <p:cNvSpPr/>
            <p:nvPr/>
          </p:nvSpPr>
          <p:spPr>
            <a:xfrm>
              <a:off x="1323281" y="1259042"/>
              <a:ext cx="642154" cy="65986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sp>
          <p:nvSpPr>
            <p:cNvPr id="25" name="Oval 24"/>
            <p:cNvSpPr/>
            <p:nvPr/>
          </p:nvSpPr>
          <p:spPr>
            <a:xfrm>
              <a:off x="1398943" y="1336888"/>
              <a:ext cx="483822" cy="497167"/>
            </a:xfrm>
            <a:prstGeom prst="ellipse">
              <a:avLst/>
            </a:prstGeom>
            <a:solidFill>
              <a:srgbClr val="52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grpSp>
      <p:sp>
        <p:nvSpPr>
          <p:cNvPr id="26" name="Title 3"/>
          <p:cNvSpPr txBox="1">
            <a:spLocks/>
          </p:cNvSpPr>
          <p:nvPr/>
        </p:nvSpPr>
        <p:spPr>
          <a:xfrm>
            <a:off x="5202694" y="3692317"/>
            <a:ext cx="2699595" cy="307777"/>
          </a:xfrm>
          <a:prstGeom prst="rect">
            <a:avLst/>
          </a:prstGeom>
        </p:spPr>
        <p:txBody>
          <a:bodyPr vert="horz" wrap="square" lIns="91440" tIns="45720" rIns="91440" bIns="45720" rtlCol="0" anchor="t">
            <a:spAutoFit/>
          </a:bodyPr>
          <a:lstStyle>
            <a:lvl1pPr algn="l" defTabSz="457200" rtl="0" eaLnBrk="1" fontAlgn="base" hangingPunct="1">
              <a:spcBef>
                <a:spcPct val="0"/>
              </a:spcBef>
              <a:spcAft>
                <a:spcPct val="0"/>
              </a:spcAft>
              <a:defRPr sz="3200" b="1" kern="1200">
                <a:solidFill>
                  <a:schemeClr val="accent1"/>
                </a:solidFill>
                <a:latin typeface="Arial Narrow"/>
                <a:ea typeface="+mj-ea"/>
                <a:cs typeface="Arial Narrow"/>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Narrow"/>
                <a:ea typeface="+mj-ea"/>
              </a:rPr>
              <a:t>SUCCESSFUL CASES IN FIELD</a:t>
            </a:r>
          </a:p>
        </p:txBody>
      </p:sp>
      <p:sp>
        <p:nvSpPr>
          <p:cNvPr id="32" name="Parallelogram 31"/>
          <p:cNvSpPr/>
          <p:nvPr/>
        </p:nvSpPr>
        <p:spPr>
          <a:xfrm>
            <a:off x="5149485" y="2682781"/>
            <a:ext cx="1956935" cy="321012"/>
          </a:xfrm>
          <a:prstGeom prst="parallelogram">
            <a:avLst>
              <a:gd name="adj" fmla="val 0"/>
            </a:avLst>
          </a:prstGeom>
          <a:solidFill>
            <a:srgbClr val="C920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grpSp>
        <p:nvGrpSpPr>
          <p:cNvPr id="33" name="Group 32"/>
          <p:cNvGrpSpPr/>
          <p:nvPr/>
        </p:nvGrpSpPr>
        <p:grpSpPr>
          <a:xfrm>
            <a:off x="4698414" y="2525950"/>
            <a:ext cx="642154" cy="659868"/>
            <a:chOff x="1323281" y="1259042"/>
            <a:chExt cx="642154" cy="659868"/>
          </a:xfrm>
        </p:grpSpPr>
        <p:sp>
          <p:nvSpPr>
            <p:cNvPr id="34" name="Oval 33"/>
            <p:cNvSpPr/>
            <p:nvPr/>
          </p:nvSpPr>
          <p:spPr>
            <a:xfrm>
              <a:off x="1323281" y="1259042"/>
              <a:ext cx="642154" cy="65986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sp>
          <p:nvSpPr>
            <p:cNvPr id="35" name="Oval 34"/>
            <p:cNvSpPr/>
            <p:nvPr/>
          </p:nvSpPr>
          <p:spPr>
            <a:xfrm>
              <a:off x="1398943" y="1336888"/>
              <a:ext cx="483822" cy="497167"/>
            </a:xfrm>
            <a:prstGeom prst="ellipse">
              <a:avLst/>
            </a:prstGeom>
            <a:solidFill>
              <a:srgbClr val="52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grpSp>
      <p:sp>
        <p:nvSpPr>
          <p:cNvPr id="36" name="Title 3"/>
          <p:cNvSpPr txBox="1">
            <a:spLocks/>
          </p:cNvSpPr>
          <p:nvPr/>
        </p:nvSpPr>
        <p:spPr>
          <a:xfrm>
            <a:off x="4864025" y="2682781"/>
            <a:ext cx="2699595" cy="307777"/>
          </a:xfrm>
          <a:prstGeom prst="rect">
            <a:avLst/>
          </a:prstGeom>
        </p:spPr>
        <p:txBody>
          <a:bodyPr vert="horz" wrap="square" lIns="91440" tIns="45720" rIns="91440" bIns="45720" rtlCol="0" anchor="t">
            <a:spAutoFit/>
          </a:bodyPr>
          <a:lstStyle>
            <a:lvl1pPr algn="l" defTabSz="457200" rtl="0" eaLnBrk="1" fontAlgn="base" hangingPunct="1">
              <a:spcBef>
                <a:spcPct val="0"/>
              </a:spcBef>
              <a:spcAft>
                <a:spcPct val="0"/>
              </a:spcAft>
              <a:defRPr sz="3200" b="1" kern="1200">
                <a:solidFill>
                  <a:schemeClr val="accent1"/>
                </a:solidFill>
                <a:latin typeface="Arial Narrow"/>
                <a:ea typeface="+mj-ea"/>
                <a:cs typeface="Arial Narrow"/>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Narrow"/>
                <a:ea typeface="+mj-ea"/>
              </a:rPr>
              <a:t>LAB TEST RESULTS</a:t>
            </a:r>
          </a:p>
        </p:txBody>
      </p:sp>
      <p:sp>
        <p:nvSpPr>
          <p:cNvPr id="37" name="object 7"/>
          <p:cNvSpPr txBox="1"/>
          <p:nvPr/>
        </p:nvSpPr>
        <p:spPr>
          <a:xfrm>
            <a:off x="195567" y="4337714"/>
            <a:ext cx="3332637" cy="984885"/>
          </a:xfrm>
          <a:prstGeom prst="rect">
            <a:avLst/>
          </a:prstGeom>
        </p:spPr>
        <p:txBody>
          <a:bodyPr vert="horz" wrap="square" lIns="0" tIns="0" rIns="0" bIns="0" rtlCol="0" anchor="ctr">
            <a:spAutoFit/>
          </a:bodyPr>
          <a:lstStyle/>
          <a:p>
            <a:pPr marL="7556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525759"/>
                </a:solidFill>
                <a:effectLst/>
                <a:uLnTx/>
                <a:uFillTx/>
                <a:latin typeface="Arial" charset="0"/>
                <a:ea typeface="Arial" charset="0"/>
                <a:cs typeface="Arial" charset="0"/>
              </a:rPr>
              <a:t>Bearings maintenance cost</a:t>
            </a:r>
          </a:p>
          <a:p>
            <a:pPr marL="7556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525759"/>
                </a:solidFill>
                <a:effectLst/>
                <a:uLnTx/>
                <a:uFillTx/>
                <a:latin typeface="Arial" charset="0"/>
                <a:ea typeface="Arial" charset="0"/>
                <a:cs typeface="Arial" charset="0"/>
              </a:rPr>
              <a:t>Wind turbine bearings</a:t>
            </a:r>
          </a:p>
          <a:p>
            <a:pPr marL="7556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525759"/>
                </a:solidFill>
                <a:effectLst/>
                <a:uLnTx/>
                <a:uFillTx/>
                <a:latin typeface="Arial" charset="0"/>
                <a:ea typeface="Arial" charset="0"/>
                <a:cs typeface="Arial" charset="0"/>
              </a:rPr>
              <a:t>Improved maintenance increases reliability</a:t>
            </a:r>
          </a:p>
        </p:txBody>
      </p:sp>
      <p:sp>
        <p:nvSpPr>
          <p:cNvPr id="38" name="object 7"/>
          <p:cNvSpPr txBox="1"/>
          <p:nvPr/>
        </p:nvSpPr>
        <p:spPr>
          <a:xfrm>
            <a:off x="191084" y="6008674"/>
            <a:ext cx="4052939" cy="738664"/>
          </a:xfrm>
          <a:prstGeom prst="rect">
            <a:avLst/>
          </a:prstGeom>
        </p:spPr>
        <p:txBody>
          <a:bodyPr vert="horz" wrap="square" lIns="0" tIns="0" rIns="0" bIns="0" rtlCol="0" anchor="ctr">
            <a:spAutoFit/>
          </a:bodyPr>
          <a:lstStyle/>
          <a:p>
            <a:pPr marL="7556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525759"/>
                </a:solidFill>
                <a:effectLst/>
                <a:uLnTx/>
                <a:uFillTx/>
                <a:latin typeface="Arial" charset="0"/>
                <a:ea typeface="Arial" charset="0"/>
                <a:cs typeface="Arial" charset="0"/>
              </a:rPr>
              <a:t>MFT Plastic Deformation Technology</a:t>
            </a:r>
          </a:p>
          <a:p>
            <a:pPr marL="755650" lvl="1" indent="-285750">
              <a:buFont typeface="Arial" panose="020B0604020202020204" pitchFamily="34" charset="0"/>
              <a:buChar char="•"/>
              <a:defRPr/>
            </a:pPr>
            <a:r>
              <a:rPr lang="en-US" sz="1600" spc="-5" dirty="0">
                <a:solidFill>
                  <a:srgbClr val="525759"/>
                </a:solidFill>
                <a:latin typeface="Arial" charset="0"/>
                <a:ea typeface="Arial" charset="0"/>
                <a:cs typeface="Arial" charset="0"/>
              </a:rPr>
              <a:t>Main bearing grease</a:t>
            </a:r>
          </a:p>
          <a:p>
            <a:pPr marL="7556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5" normalizeH="0" baseline="0" noProof="0" dirty="0">
              <a:ln>
                <a:noFill/>
              </a:ln>
              <a:solidFill>
                <a:srgbClr val="525759"/>
              </a:solidFill>
              <a:effectLst/>
              <a:uLnTx/>
              <a:uFillTx/>
              <a:latin typeface="Arial" charset="0"/>
              <a:ea typeface="Arial" charset="0"/>
              <a:cs typeface="Arial" charset="0"/>
            </a:endParaRPr>
          </a:p>
        </p:txBody>
      </p:sp>
      <p:sp>
        <p:nvSpPr>
          <p:cNvPr id="39" name="object 7"/>
          <p:cNvSpPr txBox="1"/>
          <p:nvPr/>
        </p:nvSpPr>
        <p:spPr>
          <a:xfrm>
            <a:off x="4514957" y="3219538"/>
            <a:ext cx="4084082" cy="246221"/>
          </a:xfrm>
          <a:prstGeom prst="rect">
            <a:avLst/>
          </a:prstGeom>
        </p:spPr>
        <p:txBody>
          <a:bodyPr vert="horz" wrap="square" lIns="0" tIns="0" rIns="0" bIns="0" rtlCol="0" anchor="ctr">
            <a:spAutoFit/>
          </a:bodyPr>
          <a:lstStyle/>
          <a:p>
            <a:pPr marL="7556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525759"/>
                </a:solidFill>
                <a:effectLst/>
                <a:uLnTx/>
                <a:uFillTx/>
                <a:latin typeface="Arial" charset="0"/>
                <a:ea typeface="Arial" charset="0"/>
                <a:cs typeface="Arial" charset="0"/>
              </a:rPr>
              <a:t>Wind turbine readiness and testing</a:t>
            </a:r>
          </a:p>
        </p:txBody>
      </p:sp>
      <p:sp>
        <p:nvSpPr>
          <p:cNvPr id="40" name="object 7"/>
          <p:cNvSpPr txBox="1"/>
          <p:nvPr/>
        </p:nvSpPr>
        <p:spPr>
          <a:xfrm>
            <a:off x="4518933" y="4229074"/>
            <a:ext cx="3458209" cy="246221"/>
          </a:xfrm>
          <a:prstGeom prst="rect">
            <a:avLst/>
          </a:prstGeom>
        </p:spPr>
        <p:txBody>
          <a:bodyPr vert="horz" wrap="square" lIns="0" tIns="0" rIns="0" bIns="0" rtlCol="0" anchor="ctr">
            <a:spAutoFit/>
          </a:bodyPr>
          <a:lstStyle/>
          <a:p>
            <a:pPr marL="7556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525759"/>
                </a:solidFill>
                <a:effectLst/>
                <a:uLnTx/>
                <a:uFillTx/>
                <a:latin typeface="Arial" charset="0"/>
                <a:ea typeface="Arial" charset="0"/>
                <a:cs typeface="Arial" charset="0"/>
              </a:rPr>
              <a:t>Proven in field</a:t>
            </a:r>
          </a:p>
        </p:txBody>
      </p:sp>
      <p:sp>
        <p:nvSpPr>
          <p:cNvPr id="4" name="TextBox 3"/>
          <p:cNvSpPr txBox="1"/>
          <p:nvPr/>
        </p:nvSpPr>
        <p:spPr>
          <a:xfrm>
            <a:off x="545931" y="3809429"/>
            <a:ext cx="29226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2</a:t>
            </a:r>
          </a:p>
        </p:txBody>
      </p:sp>
      <p:grpSp>
        <p:nvGrpSpPr>
          <p:cNvPr id="2" name="Group 1"/>
          <p:cNvGrpSpPr/>
          <p:nvPr/>
        </p:nvGrpSpPr>
        <p:grpSpPr>
          <a:xfrm>
            <a:off x="387130" y="5357461"/>
            <a:ext cx="3537072" cy="659868"/>
            <a:chOff x="4711666" y="2580449"/>
            <a:chExt cx="3537072" cy="659868"/>
          </a:xfrm>
        </p:grpSpPr>
        <p:sp>
          <p:nvSpPr>
            <p:cNvPr id="16" name="Parallelogram 15"/>
            <p:cNvSpPr/>
            <p:nvPr/>
          </p:nvSpPr>
          <p:spPr>
            <a:xfrm>
              <a:off x="5162736" y="2737280"/>
              <a:ext cx="2971800" cy="321012"/>
            </a:xfrm>
            <a:prstGeom prst="parallelogram">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grpSp>
          <p:nvGrpSpPr>
            <p:cNvPr id="17" name="Group 16"/>
            <p:cNvGrpSpPr/>
            <p:nvPr/>
          </p:nvGrpSpPr>
          <p:grpSpPr>
            <a:xfrm>
              <a:off x="4711666" y="2580449"/>
              <a:ext cx="642154" cy="659868"/>
              <a:chOff x="1323281" y="1259042"/>
              <a:chExt cx="642154" cy="659868"/>
            </a:xfrm>
          </p:grpSpPr>
          <p:sp>
            <p:nvSpPr>
              <p:cNvPr id="18" name="Oval 17"/>
              <p:cNvSpPr/>
              <p:nvPr/>
            </p:nvSpPr>
            <p:spPr>
              <a:xfrm>
                <a:off x="1323281" y="1259042"/>
                <a:ext cx="642154" cy="65986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sp>
            <p:nvSpPr>
              <p:cNvPr id="20" name="Oval 19"/>
              <p:cNvSpPr/>
              <p:nvPr/>
            </p:nvSpPr>
            <p:spPr>
              <a:xfrm>
                <a:off x="1398943" y="1336888"/>
                <a:ext cx="483822" cy="497167"/>
              </a:xfrm>
              <a:prstGeom prst="ellipse">
                <a:avLst/>
              </a:prstGeom>
              <a:solidFill>
                <a:srgbClr val="52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grpSp>
        <p:sp>
          <p:nvSpPr>
            <p:cNvPr id="21" name="Title 3"/>
            <p:cNvSpPr txBox="1">
              <a:spLocks/>
            </p:cNvSpPr>
            <p:nvPr/>
          </p:nvSpPr>
          <p:spPr>
            <a:xfrm>
              <a:off x="5257897" y="2737280"/>
              <a:ext cx="2990841" cy="307777"/>
            </a:xfrm>
            <a:prstGeom prst="rect">
              <a:avLst/>
            </a:prstGeom>
          </p:spPr>
          <p:txBody>
            <a:bodyPr vert="horz" wrap="square" lIns="91440" tIns="45720" rIns="91440" bIns="45720" rtlCol="0" anchor="t">
              <a:spAutoFit/>
            </a:bodyPr>
            <a:lstStyle>
              <a:lvl1pPr algn="l" defTabSz="457200" rtl="0" eaLnBrk="1" fontAlgn="base" hangingPunct="1">
                <a:spcBef>
                  <a:spcPct val="0"/>
                </a:spcBef>
                <a:spcAft>
                  <a:spcPct val="0"/>
                </a:spcAft>
                <a:defRPr sz="3200" b="1" kern="1200">
                  <a:solidFill>
                    <a:schemeClr val="accent1"/>
                  </a:solidFill>
                  <a:latin typeface="Arial Narrow"/>
                  <a:ea typeface="+mj-ea"/>
                  <a:cs typeface="Arial Narrow"/>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Narrow"/>
                  <a:ea typeface="+mj-ea"/>
                </a:rPr>
                <a:t>CASTROL’S UNIQUE SOLUTION</a:t>
              </a:r>
            </a:p>
          </p:txBody>
        </p:sp>
        <p:sp>
          <p:nvSpPr>
            <p:cNvPr id="41" name="TextBox 40"/>
            <p:cNvSpPr txBox="1"/>
            <p:nvPr/>
          </p:nvSpPr>
          <p:spPr>
            <a:xfrm>
              <a:off x="4880453" y="2661080"/>
              <a:ext cx="29226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3</a:t>
              </a:r>
            </a:p>
          </p:txBody>
        </p:sp>
      </p:grpSp>
      <p:sp>
        <p:nvSpPr>
          <p:cNvPr id="42" name="TextBox 41"/>
          <p:cNvSpPr txBox="1"/>
          <p:nvPr/>
        </p:nvSpPr>
        <p:spPr>
          <a:xfrm>
            <a:off x="4877007" y="2607232"/>
            <a:ext cx="29226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4</a:t>
            </a:r>
          </a:p>
        </p:txBody>
      </p:sp>
      <p:sp>
        <p:nvSpPr>
          <p:cNvPr id="43" name="TextBox 42"/>
          <p:cNvSpPr txBox="1"/>
          <p:nvPr/>
        </p:nvSpPr>
        <p:spPr>
          <a:xfrm>
            <a:off x="4877007" y="3622590"/>
            <a:ext cx="29226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5</a:t>
            </a:r>
          </a:p>
        </p:txBody>
      </p:sp>
      <p:cxnSp>
        <p:nvCxnSpPr>
          <p:cNvPr id="3" name="Straight Connector 2"/>
          <p:cNvCxnSpPr/>
          <p:nvPr/>
        </p:nvCxnSpPr>
        <p:spPr bwMode="auto">
          <a:xfrm>
            <a:off x="0" y="2286000"/>
            <a:ext cx="9144000" cy="0"/>
          </a:xfrm>
          <a:prstGeom prst="line">
            <a:avLst/>
          </a:prstGeom>
          <a:solidFill>
            <a:schemeClr val="bg2"/>
          </a:solidFill>
          <a:ln w="22225" cap="flat" cmpd="sng" algn="ctr">
            <a:solidFill>
              <a:schemeClr val="accent1"/>
            </a:solidFill>
            <a:prstDash val="solid"/>
            <a:round/>
            <a:headEnd type="none" w="med" len="med"/>
            <a:tailEnd type="none" w="med" len="med"/>
          </a:ln>
          <a:effectLst/>
        </p:spPr>
      </p:cxnSp>
      <p:sp>
        <p:nvSpPr>
          <p:cNvPr id="50" name="object 7"/>
          <p:cNvSpPr txBox="1"/>
          <p:nvPr/>
        </p:nvSpPr>
        <p:spPr>
          <a:xfrm>
            <a:off x="195567" y="3148626"/>
            <a:ext cx="3332637" cy="492443"/>
          </a:xfrm>
          <a:prstGeom prst="rect">
            <a:avLst/>
          </a:prstGeom>
        </p:spPr>
        <p:txBody>
          <a:bodyPr vert="horz" wrap="square" lIns="0" tIns="0" rIns="0" bIns="0" rtlCol="0" anchor="ctr">
            <a:spAutoFit/>
          </a:bodyPr>
          <a:lstStyle/>
          <a:p>
            <a:pPr marL="7556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525759"/>
                </a:solidFill>
                <a:effectLst/>
                <a:uLnTx/>
                <a:uFillTx/>
                <a:latin typeface="Arial" charset="0"/>
                <a:ea typeface="Arial" charset="0"/>
                <a:cs typeface="Arial" charset="0"/>
              </a:rPr>
              <a:t>Castrol &amp; BP</a:t>
            </a:r>
          </a:p>
          <a:p>
            <a:pPr marL="7556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525759"/>
                </a:solidFill>
                <a:effectLst/>
                <a:uLnTx/>
                <a:uFillTx/>
                <a:latin typeface="Arial" charset="0"/>
                <a:ea typeface="Arial" charset="0"/>
                <a:cs typeface="Arial" charset="0"/>
              </a:rPr>
              <a:t>Our heritage</a:t>
            </a:r>
          </a:p>
        </p:txBody>
      </p:sp>
      <p:grpSp>
        <p:nvGrpSpPr>
          <p:cNvPr id="5" name="Group 4"/>
          <p:cNvGrpSpPr/>
          <p:nvPr/>
        </p:nvGrpSpPr>
        <p:grpSpPr>
          <a:xfrm>
            <a:off x="387130" y="2525950"/>
            <a:ext cx="2064105" cy="659868"/>
            <a:chOff x="387130" y="2525950"/>
            <a:chExt cx="2064105" cy="659868"/>
          </a:xfrm>
        </p:grpSpPr>
        <p:sp>
          <p:nvSpPr>
            <p:cNvPr id="44" name="Parallelogram 43"/>
            <p:cNvSpPr/>
            <p:nvPr/>
          </p:nvSpPr>
          <p:spPr>
            <a:xfrm>
              <a:off x="838200" y="2682781"/>
              <a:ext cx="1524000" cy="321012"/>
            </a:xfrm>
            <a:prstGeom prst="parallelogram">
              <a:avLst>
                <a:gd name="adj" fmla="val 0"/>
              </a:avLst>
            </a:prstGeom>
            <a:solidFill>
              <a:srgbClr val="0093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grpSp>
          <p:nvGrpSpPr>
            <p:cNvPr id="46" name="Group 45"/>
            <p:cNvGrpSpPr/>
            <p:nvPr/>
          </p:nvGrpSpPr>
          <p:grpSpPr>
            <a:xfrm>
              <a:off x="387130" y="2525950"/>
              <a:ext cx="642154" cy="659868"/>
              <a:chOff x="1323281" y="1259042"/>
              <a:chExt cx="642154" cy="659868"/>
            </a:xfrm>
          </p:grpSpPr>
          <p:sp>
            <p:nvSpPr>
              <p:cNvPr id="47" name="Oval 46"/>
              <p:cNvSpPr/>
              <p:nvPr/>
            </p:nvSpPr>
            <p:spPr>
              <a:xfrm>
                <a:off x="1323281" y="1259042"/>
                <a:ext cx="642154" cy="65986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sp>
            <p:nvSpPr>
              <p:cNvPr id="48" name="Oval 47"/>
              <p:cNvSpPr/>
              <p:nvPr/>
            </p:nvSpPr>
            <p:spPr>
              <a:xfrm>
                <a:off x="1398943" y="1336888"/>
                <a:ext cx="483822" cy="497167"/>
              </a:xfrm>
              <a:prstGeom prst="ellipse">
                <a:avLst/>
              </a:prstGeom>
              <a:solidFill>
                <a:srgbClr val="52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grpSp>
        <p:sp>
          <p:nvSpPr>
            <p:cNvPr id="49" name="Title 3"/>
            <p:cNvSpPr txBox="1">
              <a:spLocks/>
            </p:cNvSpPr>
            <p:nvPr/>
          </p:nvSpPr>
          <p:spPr>
            <a:xfrm>
              <a:off x="838200" y="2682781"/>
              <a:ext cx="1613035" cy="307777"/>
            </a:xfrm>
            <a:prstGeom prst="rect">
              <a:avLst/>
            </a:prstGeom>
          </p:spPr>
          <p:txBody>
            <a:bodyPr vert="horz" wrap="square" lIns="91440" tIns="45720" rIns="91440" bIns="45720" rtlCol="0" anchor="t">
              <a:spAutoFit/>
            </a:bodyPr>
            <a:lstStyle>
              <a:lvl1pPr algn="l" defTabSz="457200" rtl="0" eaLnBrk="1" fontAlgn="base" hangingPunct="1">
                <a:spcBef>
                  <a:spcPct val="0"/>
                </a:spcBef>
                <a:spcAft>
                  <a:spcPct val="0"/>
                </a:spcAft>
                <a:defRPr sz="3200" b="1" kern="1200">
                  <a:solidFill>
                    <a:schemeClr val="accent1"/>
                  </a:solidFill>
                  <a:latin typeface="Arial Narrow"/>
                  <a:ea typeface="+mj-ea"/>
                  <a:cs typeface="Arial Narrow"/>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Narrow"/>
                  <a:ea typeface="+mj-ea"/>
                </a:rPr>
                <a:t>WHO WE ARE</a:t>
              </a:r>
            </a:p>
          </p:txBody>
        </p:sp>
        <p:sp>
          <p:nvSpPr>
            <p:cNvPr id="51" name="TextBox 50"/>
            <p:cNvSpPr txBox="1"/>
            <p:nvPr/>
          </p:nvSpPr>
          <p:spPr>
            <a:xfrm>
              <a:off x="545931" y="2606581"/>
              <a:ext cx="29226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1</a:t>
              </a:r>
            </a:p>
          </p:txBody>
        </p:sp>
      </p:grpSp>
      <p:sp>
        <p:nvSpPr>
          <p:cNvPr id="56" name="Parallelogram 55"/>
          <p:cNvSpPr/>
          <p:nvPr/>
        </p:nvSpPr>
        <p:spPr>
          <a:xfrm>
            <a:off x="5160084" y="4776644"/>
            <a:ext cx="3173033" cy="321012"/>
          </a:xfrm>
          <a:prstGeom prst="parallelogram">
            <a:avLst>
              <a:gd name="adj" fmla="val 0"/>
            </a:avLst>
          </a:prstGeom>
          <a:solidFill>
            <a:srgbClr val="FF5A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grpSp>
        <p:nvGrpSpPr>
          <p:cNvPr id="57" name="Group 56"/>
          <p:cNvGrpSpPr/>
          <p:nvPr/>
        </p:nvGrpSpPr>
        <p:grpSpPr>
          <a:xfrm>
            <a:off x="4709015" y="4619813"/>
            <a:ext cx="642154" cy="659868"/>
            <a:chOff x="1323281" y="1259042"/>
            <a:chExt cx="642154" cy="659868"/>
          </a:xfrm>
        </p:grpSpPr>
        <p:sp>
          <p:nvSpPr>
            <p:cNvPr id="58" name="Oval 57"/>
            <p:cNvSpPr/>
            <p:nvPr/>
          </p:nvSpPr>
          <p:spPr>
            <a:xfrm>
              <a:off x="1323281" y="1259042"/>
              <a:ext cx="642154" cy="65986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sp>
          <p:nvSpPr>
            <p:cNvPr id="59" name="Oval 58"/>
            <p:cNvSpPr/>
            <p:nvPr/>
          </p:nvSpPr>
          <p:spPr>
            <a:xfrm>
              <a:off x="1398943" y="1336888"/>
              <a:ext cx="483822" cy="497167"/>
            </a:xfrm>
            <a:prstGeom prst="ellipse">
              <a:avLst/>
            </a:prstGeom>
            <a:solidFill>
              <a:srgbClr val="52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grpSp>
      <p:sp>
        <p:nvSpPr>
          <p:cNvPr id="60" name="Title 3"/>
          <p:cNvSpPr txBox="1">
            <a:spLocks/>
          </p:cNvSpPr>
          <p:nvPr/>
        </p:nvSpPr>
        <p:spPr>
          <a:xfrm>
            <a:off x="5202694" y="4776644"/>
            <a:ext cx="3294325" cy="307777"/>
          </a:xfrm>
          <a:prstGeom prst="rect">
            <a:avLst/>
          </a:prstGeom>
        </p:spPr>
        <p:txBody>
          <a:bodyPr vert="horz" wrap="square" lIns="91440" tIns="45720" rIns="91440" bIns="45720" rtlCol="0" anchor="t">
            <a:spAutoFit/>
          </a:bodyPr>
          <a:lstStyle>
            <a:lvl1pPr algn="l" defTabSz="457200" rtl="0" eaLnBrk="1" fontAlgn="base" hangingPunct="1">
              <a:spcBef>
                <a:spcPct val="0"/>
              </a:spcBef>
              <a:spcAft>
                <a:spcPct val="0"/>
              </a:spcAft>
              <a:defRPr sz="3200" b="1" kern="1200">
                <a:solidFill>
                  <a:schemeClr val="accent1"/>
                </a:solidFill>
                <a:latin typeface="Arial Narrow"/>
                <a:ea typeface="+mj-ea"/>
                <a:cs typeface="Arial Narrow"/>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Narrow"/>
                <a:ea typeface="+mj-ea"/>
              </a:rPr>
              <a:t>CHANGEOVER PROCEDURE (GREASE)</a:t>
            </a:r>
          </a:p>
        </p:txBody>
      </p:sp>
      <p:sp>
        <p:nvSpPr>
          <p:cNvPr id="61" name="object 7"/>
          <p:cNvSpPr txBox="1"/>
          <p:nvPr/>
        </p:nvSpPr>
        <p:spPr>
          <a:xfrm>
            <a:off x="4518933" y="5255432"/>
            <a:ext cx="3458209" cy="738664"/>
          </a:xfrm>
          <a:prstGeom prst="rect">
            <a:avLst/>
          </a:prstGeom>
        </p:spPr>
        <p:txBody>
          <a:bodyPr vert="horz" wrap="square" lIns="0" tIns="0" rIns="0" bIns="0" rtlCol="0" anchor="ctr">
            <a:spAutoFit/>
          </a:bodyPr>
          <a:lstStyle/>
          <a:p>
            <a:pPr marL="7556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525759"/>
                </a:solidFill>
                <a:effectLst/>
                <a:uLnTx/>
                <a:uFillTx/>
                <a:latin typeface="Arial" charset="0"/>
                <a:ea typeface="Arial" charset="0"/>
                <a:cs typeface="Arial" charset="0"/>
              </a:rPr>
              <a:t>Grease compatibility</a:t>
            </a:r>
          </a:p>
          <a:p>
            <a:pPr marL="7556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525759"/>
                </a:solidFill>
                <a:effectLst/>
                <a:uLnTx/>
                <a:uFillTx/>
                <a:latin typeface="Arial" charset="0"/>
                <a:ea typeface="Arial" charset="0"/>
                <a:cs typeface="Arial" charset="0"/>
              </a:rPr>
              <a:t>Procedure</a:t>
            </a:r>
          </a:p>
          <a:p>
            <a:pPr marL="7556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kern="1200" cap="none" spc="-5" normalizeH="0" noProof="0" dirty="0">
                <a:ln>
                  <a:noFill/>
                </a:ln>
                <a:solidFill>
                  <a:srgbClr val="525759"/>
                </a:solidFill>
                <a:effectLst/>
                <a:uLnTx/>
                <a:uFillTx/>
                <a:latin typeface="Arial" charset="0"/>
                <a:ea typeface="Arial" charset="0"/>
                <a:cs typeface="Arial" charset="0"/>
              </a:rPr>
              <a:t>Grease sampling</a:t>
            </a:r>
          </a:p>
        </p:txBody>
      </p:sp>
      <p:sp>
        <p:nvSpPr>
          <p:cNvPr id="62" name="TextBox 61"/>
          <p:cNvSpPr txBox="1"/>
          <p:nvPr/>
        </p:nvSpPr>
        <p:spPr>
          <a:xfrm>
            <a:off x="4877007" y="4706917"/>
            <a:ext cx="29226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6</a:t>
            </a:r>
          </a:p>
        </p:txBody>
      </p:sp>
    </p:spTree>
    <p:extLst>
      <p:ext uri="{BB962C8B-B14F-4D97-AF65-F5344CB8AC3E}">
        <p14:creationId xmlns:p14="http://schemas.microsoft.com/office/powerpoint/2010/main" val="844374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p:cNvGraphicFramePr>
            <a:graphicFrameLocks noGrp="1"/>
          </p:cNvGraphicFramePr>
          <p:nvPr>
            <p:extLst>
              <p:ext uri="{D42A27DB-BD31-4B8C-83A1-F6EECF244321}">
                <p14:modId xmlns:p14="http://schemas.microsoft.com/office/powerpoint/2010/main" val="1506250948"/>
              </p:ext>
            </p:extLst>
          </p:nvPr>
        </p:nvGraphicFramePr>
        <p:xfrm>
          <a:off x="450803" y="1835406"/>
          <a:ext cx="8141249" cy="4497882"/>
        </p:xfrm>
        <a:graphic>
          <a:graphicData uri="http://schemas.openxmlformats.org/drawingml/2006/table">
            <a:tbl>
              <a:tblPr/>
              <a:tblGrid>
                <a:gridCol w="3403883">
                  <a:extLst>
                    <a:ext uri="{9D8B030D-6E8A-4147-A177-3AD203B41FA5}">
                      <a16:colId xmlns:a16="http://schemas.microsoft.com/office/drawing/2014/main" val="20000"/>
                    </a:ext>
                  </a:extLst>
                </a:gridCol>
                <a:gridCol w="1579122">
                  <a:extLst>
                    <a:ext uri="{9D8B030D-6E8A-4147-A177-3AD203B41FA5}">
                      <a16:colId xmlns:a16="http://schemas.microsoft.com/office/drawing/2014/main" val="20001"/>
                    </a:ext>
                  </a:extLst>
                </a:gridCol>
                <a:gridCol w="1579122">
                  <a:extLst>
                    <a:ext uri="{9D8B030D-6E8A-4147-A177-3AD203B41FA5}">
                      <a16:colId xmlns:a16="http://schemas.microsoft.com/office/drawing/2014/main" val="20002"/>
                    </a:ext>
                  </a:extLst>
                </a:gridCol>
                <a:gridCol w="1579122">
                  <a:extLst>
                    <a:ext uri="{9D8B030D-6E8A-4147-A177-3AD203B41FA5}">
                      <a16:colId xmlns:a16="http://schemas.microsoft.com/office/drawing/2014/main" val="20003"/>
                    </a:ext>
                  </a:extLst>
                </a:gridCol>
              </a:tblGrid>
              <a:tr h="285882">
                <a:tc>
                  <a:txBody>
                    <a:bodyPr/>
                    <a:lstStyle/>
                    <a:p>
                      <a:pPr algn="ctr" fontAlgn="ctr"/>
                      <a:r>
                        <a:rPr lang="en-US" sz="1000" b="1" i="0" u="none" strike="noStrike" dirty="0">
                          <a:ln>
                            <a:noFill/>
                          </a:ln>
                          <a:solidFill>
                            <a:srgbClr val="525759"/>
                          </a:solidFill>
                          <a:effectLst/>
                          <a:latin typeface="Arial Narrow" charset="0"/>
                          <a:ea typeface="Arial Narrow" charset="0"/>
                          <a:cs typeface="Arial Narrow" charset="0"/>
                        </a:rPr>
                        <a:t>PARAMETER </a:t>
                      </a: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DFDFDF"/>
                    </a:solidFill>
                  </a:tcPr>
                </a:tc>
                <a:tc>
                  <a:txBody>
                    <a:bodyPr/>
                    <a:lstStyle/>
                    <a:p>
                      <a:pPr algn="ctr" fontAlgn="ctr"/>
                      <a:r>
                        <a:rPr lang="en-US" sz="1000" b="1" i="0" u="none" strike="noStrike" dirty="0">
                          <a:ln>
                            <a:noFill/>
                          </a:ln>
                          <a:solidFill>
                            <a:srgbClr val="525759"/>
                          </a:solidFill>
                          <a:effectLst/>
                          <a:latin typeface="Arial Narrow" charset="0"/>
                          <a:ea typeface="Arial Narrow" charset="0"/>
                          <a:cs typeface="Arial Narrow" charset="0"/>
                        </a:rPr>
                        <a:t>ASTM METHOD</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DFDFDF"/>
                    </a:solidFill>
                  </a:tcPr>
                </a:tc>
                <a:tc>
                  <a:txBody>
                    <a:bodyPr/>
                    <a:lstStyle/>
                    <a:p>
                      <a:pPr algn="ctr" fontAlgn="ctr"/>
                      <a:r>
                        <a:rPr lang="en-US" sz="1000" b="1" i="0" u="none" strike="noStrike" dirty="0">
                          <a:ln>
                            <a:noFill/>
                          </a:ln>
                          <a:solidFill>
                            <a:srgbClr val="525759"/>
                          </a:solidFill>
                          <a:effectLst/>
                          <a:latin typeface="Arial Narrow" charset="0"/>
                          <a:ea typeface="Arial Narrow" charset="0"/>
                          <a:cs typeface="Arial Narrow" charset="0"/>
                        </a:rPr>
                        <a:t>UNIT</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DFDFDF"/>
                    </a:solidFill>
                  </a:tcPr>
                </a:tc>
                <a:tc>
                  <a:txBody>
                    <a:bodyPr/>
                    <a:lstStyle/>
                    <a:p>
                      <a:pPr algn="ctr" fontAlgn="ctr"/>
                      <a:r>
                        <a:rPr lang="en-US" sz="1000" b="1" i="0" u="none" strike="noStrike" dirty="0">
                          <a:ln>
                            <a:noFill/>
                          </a:ln>
                          <a:solidFill>
                            <a:srgbClr val="FFFFFF"/>
                          </a:solidFill>
                          <a:effectLst/>
                          <a:latin typeface="Arial Narrow" charset="0"/>
                          <a:ea typeface="Arial Narrow" charset="0"/>
                          <a:cs typeface="Arial Narrow" charset="0"/>
                        </a:rPr>
                        <a:t>TRIBOL GR SW 460-1</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008B41"/>
                    </a:solidFill>
                  </a:tcPr>
                </a:tc>
                <a:extLst>
                  <a:ext uri="{0D108BD9-81ED-4DB2-BD59-A6C34878D82A}">
                    <a16:rowId xmlns:a16="http://schemas.microsoft.com/office/drawing/2014/main" val="10000"/>
                  </a:ext>
                </a:extLst>
              </a:tr>
              <a:tr h="234000">
                <a:tc>
                  <a:txBody>
                    <a:bodyPr/>
                    <a:lstStyle/>
                    <a:p>
                      <a:pPr marL="0" indent="87313" algn="l" fontAlgn="ctr"/>
                      <a:r>
                        <a:rPr lang="en-US"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rPr>
                        <a:t>THICKENER TYPE</a:t>
                      </a: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 </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 </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Lithium complex</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10001"/>
                  </a:ext>
                </a:extLst>
              </a:tr>
              <a:tr h="234000">
                <a:tc>
                  <a:txBody>
                    <a:bodyPr/>
                    <a:lstStyle/>
                    <a:p>
                      <a:pPr marL="0" indent="87313" algn="l" fontAlgn="ctr"/>
                      <a:r>
                        <a:rPr lang="en-US"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rPr>
                        <a:t>COLOR</a:t>
                      </a: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Yellow</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extLst>
                  <a:ext uri="{0D108BD9-81ED-4DB2-BD59-A6C34878D82A}">
                    <a16:rowId xmlns:a16="http://schemas.microsoft.com/office/drawing/2014/main" val="10002"/>
                  </a:ext>
                </a:extLst>
              </a:tr>
              <a:tr h="234000">
                <a:tc>
                  <a:txBody>
                    <a:bodyPr/>
                    <a:lstStyle/>
                    <a:p>
                      <a:pPr marL="0" indent="87313" algn="l" fontAlgn="ctr"/>
                      <a:r>
                        <a:rPr lang="en-US"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rPr>
                        <a:t>FLUID TYPE</a:t>
                      </a: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PAO</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10003"/>
                  </a:ext>
                </a:extLst>
              </a:tr>
              <a:tr h="234000">
                <a:tc>
                  <a:txBody>
                    <a:bodyPr/>
                    <a:lstStyle/>
                    <a:p>
                      <a:pPr marL="0" indent="87313" algn="l" fontAlgn="ctr"/>
                      <a:r>
                        <a:rPr lang="en-US"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rPr>
                        <a:t>VISCOSITY @ 40 °C </a:t>
                      </a: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ASTM D445</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mm²/s</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ISO VG 460</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extLst>
                  <a:ext uri="{0D108BD9-81ED-4DB2-BD59-A6C34878D82A}">
                    <a16:rowId xmlns:a16="http://schemas.microsoft.com/office/drawing/2014/main" val="10004"/>
                  </a:ext>
                </a:extLst>
              </a:tr>
              <a:tr h="234000">
                <a:tc>
                  <a:txBody>
                    <a:bodyPr/>
                    <a:lstStyle/>
                    <a:p>
                      <a:pPr marL="0" indent="87313" algn="l" fontAlgn="ctr"/>
                      <a:r>
                        <a:rPr lang="en-US"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rPr>
                        <a:t>VISCOSITY INDEX</a:t>
                      </a: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ASTM D2270</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200</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10005"/>
                  </a:ext>
                </a:extLst>
              </a:tr>
              <a:tr h="234000">
                <a:tc>
                  <a:txBody>
                    <a:bodyPr/>
                    <a:lstStyle/>
                    <a:p>
                      <a:pPr marL="0" indent="87313" algn="l" fontAlgn="ctr"/>
                      <a:r>
                        <a:rPr lang="en-US"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rPr>
                        <a:t>PENETRATION, WORKED 60 STROKES</a:t>
                      </a: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ASTM D217</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mm / 10</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310 - 340</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extLst>
                  <a:ext uri="{0D108BD9-81ED-4DB2-BD59-A6C34878D82A}">
                    <a16:rowId xmlns:a16="http://schemas.microsoft.com/office/drawing/2014/main" val="10006"/>
                  </a:ext>
                </a:extLst>
              </a:tr>
              <a:tr h="234000">
                <a:tc>
                  <a:txBody>
                    <a:bodyPr/>
                    <a:lstStyle/>
                    <a:p>
                      <a:pPr marL="0" indent="87313" algn="l" fontAlgn="ctr"/>
                      <a:r>
                        <a:rPr lang="en-US"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rPr>
                        <a:t>PENETRATION, WORKED 100,000 STROKES</a:t>
                      </a: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ASTM D217</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mm / 10</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&lt; 30</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10007"/>
                  </a:ext>
                </a:extLst>
              </a:tr>
              <a:tr h="234000">
                <a:tc>
                  <a:txBody>
                    <a:bodyPr/>
                    <a:lstStyle/>
                    <a:p>
                      <a:pPr marL="0" indent="87313" algn="l" fontAlgn="ctr"/>
                      <a:r>
                        <a:rPr lang="en-US"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rPr>
                        <a:t>DROPPING POINT</a:t>
                      </a: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ASTM D2265</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C (°F)</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&gt; 250 (&gt; 482)</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extLst>
                  <a:ext uri="{0D108BD9-81ED-4DB2-BD59-A6C34878D82A}">
                    <a16:rowId xmlns:a16="http://schemas.microsoft.com/office/drawing/2014/main" val="10008"/>
                  </a:ext>
                </a:extLst>
              </a:tr>
              <a:tr h="234000">
                <a:tc>
                  <a:txBody>
                    <a:bodyPr/>
                    <a:lstStyle/>
                    <a:p>
                      <a:pPr marL="0" indent="87313" algn="l" fontAlgn="ctr"/>
                      <a:r>
                        <a:rPr lang="en-US"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rPr>
                        <a:t>4 BALL WELD</a:t>
                      </a: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ASTM D2596</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kg</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marL="0" indent="0" algn="ctr" fontAlgn="ctr">
                        <a:buFontTx/>
                        <a:buNone/>
                      </a:pPr>
                      <a:r>
                        <a:rPr lang="en-US" sz="900" b="0" i="0" u="none" strike="noStrike" dirty="0">
                          <a:ln>
                            <a:noFill/>
                          </a:ln>
                          <a:solidFill>
                            <a:srgbClr val="525759"/>
                          </a:solidFill>
                          <a:effectLst/>
                          <a:latin typeface="Arial" charset="0"/>
                          <a:ea typeface="Arial" charset="0"/>
                          <a:cs typeface="Arial" charset="0"/>
                        </a:rPr>
                        <a:t>500</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10009"/>
                  </a:ext>
                </a:extLst>
              </a:tr>
              <a:tr h="234000">
                <a:tc>
                  <a:txBody>
                    <a:bodyPr/>
                    <a:lstStyle/>
                    <a:p>
                      <a:pPr marL="0" indent="87313" algn="l" fontAlgn="ctr"/>
                      <a:r>
                        <a:rPr lang="en-US"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rPr>
                        <a:t>4 BALL WEAR AVERAGE SCAR</a:t>
                      </a: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ASTM D2266</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mm</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0.4</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extLst>
                  <a:ext uri="{0D108BD9-81ED-4DB2-BD59-A6C34878D82A}">
                    <a16:rowId xmlns:a16="http://schemas.microsoft.com/office/drawing/2014/main" val="10010"/>
                  </a:ext>
                </a:extLst>
              </a:tr>
              <a:tr h="234000">
                <a:tc>
                  <a:txBody>
                    <a:bodyPr/>
                    <a:lstStyle/>
                    <a:p>
                      <a:pPr marL="0" indent="87313" algn="l" fontAlgn="ctr"/>
                      <a:r>
                        <a:rPr lang="en-US"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rPr>
                        <a:t>OIL SEPARATION, RT, 24 HOURS</a:t>
                      </a: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ASTM D1742</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mass % loss</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3</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10011"/>
                  </a:ext>
                </a:extLst>
              </a:tr>
              <a:tr h="234000">
                <a:tc>
                  <a:txBody>
                    <a:bodyPr/>
                    <a:lstStyle/>
                    <a:p>
                      <a:pPr marL="0" indent="87313" algn="l" fontAlgn="ctr"/>
                      <a:r>
                        <a:rPr lang="de-DE"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rPr>
                        <a:t>STEEL</a:t>
                      </a:r>
                      <a:r>
                        <a:rPr lang="de-DE" sz="900" b="1" i="0" u="none" strike="noStrike" baseline="0" dirty="0">
                          <a:ln>
                            <a:noFill/>
                          </a:ln>
                          <a:solidFill>
                            <a:srgbClr val="525759"/>
                          </a:solidFill>
                          <a:effectLst/>
                          <a:latin typeface="Arial" panose="020B0604020202020204" pitchFamily="34" charset="0"/>
                          <a:ea typeface="Arial Narrow" charset="0"/>
                          <a:cs typeface="Arial" panose="020B0604020202020204" pitchFamily="34" charset="0"/>
                        </a:rPr>
                        <a:t> CORROSION RESISTANCE</a:t>
                      </a:r>
                      <a:endParaRPr lang="en-US"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endParaRP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ASTM D6138 </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rating</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 0/1</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6EB"/>
                    </a:solidFill>
                  </a:tcPr>
                </a:tc>
                <a:extLst>
                  <a:ext uri="{0D108BD9-81ED-4DB2-BD59-A6C34878D82A}">
                    <a16:rowId xmlns:a16="http://schemas.microsoft.com/office/drawing/2014/main" val="10018"/>
                  </a:ext>
                </a:extLst>
              </a:tr>
              <a:tr h="234000">
                <a:tc>
                  <a:txBody>
                    <a:bodyPr/>
                    <a:lstStyle/>
                    <a:p>
                      <a:pPr marL="0" indent="87313" algn="l" fontAlgn="ctr"/>
                      <a:r>
                        <a:rPr lang="en-US"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rPr>
                        <a:t>COPPER CORROSION RESISTANCE</a:t>
                      </a: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ASTM D4048</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rating</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1B</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10012"/>
                  </a:ext>
                </a:extLst>
              </a:tr>
              <a:tr h="234000">
                <a:tc>
                  <a:txBody>
                    <a:bodyPr/>
                    <a:lstStyle/>
                    <a:p>
                      <a:pPr marL="0" indent="87313" algn="l" fontAlgn="ctr"/>
                      <a:r>
                        <a:rPr lang="en-US"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rPr>
                        <a:t>ROLL STABILITY TEST (24 HOURS, 60 °C)</a:t>
                      </a: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ASTM D1831</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mm / 10</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&lt; 40</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10013"/>
                  </a:ext>
                </a:extLst>
              </a:tr>
              <a:tr h="234000">
                <a:tc>
                  <a:txBody>
                    <a:bodyPr/>
                    <a:lstStyle/>
                    <a:p>
                      <a:pPr marL="0" indent="87313" algn="l" fontAlgn="ctr"/>
                      <a:r>
                        <a:rPr lang="en-US"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rPr>
                        <a:t>WATER WASHOUT @ 79 °C</a:t>
                      </a: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ASTM D1264</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mass % loss</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5</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10014"/>
                  </a:ext>
                </a:extLst>
              </a:tr>
              <a:tr h="234000">
                <a:tc>
                  <a:txBody>
                    <a:bodyPr/>
                    <a:lstStyle/>
                    <a:p>
                      <a:pPr marL="0" indent="87313" algn="l" fontAlgn="ctr"/>
                      <a:r>
                        <a:rPr lang="en-US"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rPr>
                        <a:t>FLOW PRESSURE @ -40 °C</a:t>
                      </a: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algn="ctr" fontAlgn="ctr"/>
                      <a:r>
                        <a:rPr lang="de-DE" sz="900" b="0" i="0" u="none" strike="noStrike" dirty="0">
                          <a:ln>
                            <a:noFill/>
                          </a:ln>
                          <a:solidFill>
                            <a:srgbClr val="525759"/>
                          </a:solidFill>
                          <a:effectLst/>
                          <a:latin typeface="Arial" charset="0"/>
                          <a:ea typeface="Arial" charset="0"/>
                          <a:cs typeface="Arial" charset="0"/>
                        </a:rPr>
                        <a:t>DIN</a:t>
                      </a:r>
                      <a:r>
                        <a:rPr lang="de-DE" sz="900" b="0" i="0" u="none" strike="noStrike" baseline="0" dirty="0">
                          <a:ln>
                            <a:noFill/>
                          </a:ln>
                          <a:solidFill>
                            <a:srgbClr val="525759"/>
                          </a:solidFill>
                          <a:effectLst/>
                          <a:latin typeface="Arial" charset="0"/>
                          <a:ea typeface="Arial" charset="0"/>
                          <a:cs typeface="Arial" charset="0"/>
                        </a:rPr>
                        <a:t> 51805</a:t>
                      </a:r>
                      <a:endParaRPr lang="en-US" sz="900" b="0" i="0" u="none" strike="noStrike" dirty="0">
                        <a:ln>
                          <a:noFill/>
                        </a:ln>
                        <a:solidFill>
                          <a:srgbClr val="525759"/>
                        </a:solidFill>
                        <a:effectLst/>
                        <a:latin typeface="Arial" charset="0"/>
                        <a:ea typeface="Arial" charset="0"/>
                        <a:cs typeface="Arial" charset="0"/>
                      </a:endParaRP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hPa</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500</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10015"/>
                  </a:ext>
                </a:extLst>
              </a:tr>
              <a:tr h="234000">
                <a:tc>
                  <a:txBody>
                    <a:bodyPr/>
                    <a:lstStyle/>
                    <a:p>
                      <a:pPr marL="87313" indent="0" algn="l" fontAlgn="ctr"/>
                      <a:r>
                        <a:rPr lang="en-US"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rPr>
                        <a:t>LOW TEMPERATURE STARTING TORQUE @ -40 °C</a:t>
                      </a: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ASTM D1478</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Nm</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0.3 </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10016"/>
                  </a:ext>
                </a:extLst>
              </a:tr>
              <a:tr h="234000">
                <a:tc>
                  <a:txBody>
                    <a:bodyPr/>
                    <a:lstStyle/>
                    <a:p>
                      <a:pPr marL="87313" indent="0" algn="l" fontAlgn="ctr"/>
                      <a:r>
                        <a:rPr lang="en-US" sz="900" b="1" i="0" u="none" strike="noStrike" dirty="0">
                          <a:ln>
                            <a:noFill/>
                          </a:ln>
                          <a:solidFill>
                            <a:srgbClr val="525759"/>
                          </a:solidFill>
                          <a:effectLst/>
                          <a:latin typeface="Arial" panose="020B0604020202020204" pitchFamily="34" charset="0"/>
                          <a:ea typeface="Arial Narrow" charset="0"/>
                          <a:cs typeface="Arial" panose="020B0604020202020204" pitchFamily="34" charset="0"/>
                        </a:rPr>
                        <a:t>LOW TEMPERATURE RUNNING TORQUE @ -40 °C</a:t>
                      </a:r>
                    </a:p>
                  </a:txBody>
                  <a:tcPr marL="7069" marR="7069" marT="7069"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E5F5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ASTM D1478</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E5F5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Nm</a:t>
                      </a:r>
                    </a:p>
                  </a:txBody>
                  <a:tcPr marL="7069" marR="7069" marT="70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E5F5EB"/>
                    </a:solidFill>
                  </a:tcPr>
                </a:tc>
                <a:tc>
                  <a:txBody>
                    <a:bodyPr/>
                    <a:lstStyle/>
                    <a:p>
                      <a:pPr algn="ctr" fontAlgn="ctr"/>
                      <a:r>
                        <a:rPr lang="en-US" sz="900" b="0" i="0" u="none" strike="noStrike" dirty="0">
                          <a:ln>
                            <a:noFill/>
                          </a:ln>
                          <a:solidFill>
                            <a:srgbClr val="525759"/>
                          </a:solidFill>
                          <a:effectLst/>
                          <a:latin typeface="Arial" charset="0"/>
                          <a:ea typeface="Arial" charset="0"/>
                          <a:cs typeface="Arial" charset="0"/>
                        </a:rPr>
                        <a:t> 0.07</a:t>
                      </a:r>
                    </a:p>
                  </a:txBody>
                  <a:tcPr marL="7069" marR="7069" marT="7069"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E5F5EB"/>
                    </a:solidFill>
                  </a:tcPr>
                </a:tc>
                <a:extLst>
                  <a:ext uri="{0D108BD9-81ED-4DB2-BD59-A6C34878D82A}">
                    <a16:rowId xmlns:a16="http://schemas.microsoft.com/office/drawing/2014/main" val="10017"/>
                  </a:ext>
                </a:extLst>
              </a:tr>
            </a:tbl>
          </a:graphicData>
        </a:graphic>
      </p:graphicFrame>
      <p:sp>
        <p:nvSpPr>
          <p:cNvPr id="10" name="Rectangle 2"/>
          <p:cNvSpPr/>
          <p:nvPr/>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rgbClr val="C9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Regular" charset="0"/>
              <a:ea typeface="+mn-ea"/>
              <a:cs typeface="+mn-cs"/>
            </a:endParaRPr>
          </a:p>
        </p:txBody>
      </p:sp>
      <p:sp>
        <p:nvSpPr>
          <p:cNvPr id="11" name="Rectangle 10"/>
          <p:cNvSpPr/>
          <p:nvPr/>
        </p:nvSpPr>
        <p:spPr>
          <a:xfrm>
            <a:off x="341896" y="102802"/>
            <a:ext cx="1337546" cy="255070"/>
          </a:xfrm>
          <a:prstGeom prst="rect">
            <a:avLst/>
          </a:prstGeom>
        </p:spPr>
        <p:txBody>
          <a:bodyPr wrap="none">
            <a:spAutoFit/>
          </a:bodyPr>
          <a:lstStyle/>
          <a:p>
            <a:pPr marL="12700" marR="5080" lvl="0" indent="0" algn="l" defTabSz="457200" rtl="0" eaLnBrk="1" fontAlgn="auto" latinLnBrk="0" hangingPunct="1">
              <a:lnSpc>
                <a:spcPct val="1026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LAB TEST RESULTS</a:t>
            </a:r>
            <a:endParaRPr kumimoji="0" lang="en-US" sz="11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
        <p:nvSpPr>
          <p:cNvPr id="9" name="TextBox 8"/>
          <p:cNvSpPr txBox="1"/>
          <p:nvPr/>
        </p:nvSpPr>
        <p:spPr>
          <a:xfrm>
            <a:off x="475387" y="6400800"/>
            <a:ext cx="2572611" cy="238572"/>
          </a:xfrm>
          <a:prstGeom prst="rect">
            <a:avLst/>
          </a:prstGeom>
          <a:noFill/>
        </p:spPr>
        <p:txBody>
          <a:bodyPr wrap="square" l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525759"/>
                </a:solidFill>
                <a:effectLst/>
                <a:uLnTx/>
                <a:uFillTx/>
                <a:latin typeface="Arial Regular" charset="0"/>
                <a:ea typeface="+mn-ea"/>
                <a:cs typeface="+mn-cs"/>
              </a:rPr>
              <a:t>*MFT-PD Technology = TGOA Technology</a:t>
            </a:r>
          </a:p>
        </p:txBody>
      </p:sp>
      <p:sp>
        <p:nvSpPr>
          <p:cNvPr id="2" name="Title 1"/>
          <p:cNvSpPr>
            <a:spLocks noGrp="1"/>
          </p:cNvSpPr>
          <p:nvPr>
            <p:ph type="title"/>
          </p:nvPr>
        </p:nvSpPr>
        <p:spPr/>
        <p:txBody>
          <a:bodyPr/>
          <a:lstStyle/>
          <a:p>
            <a:r>
              <a:rPr lang="de-DE" altLang="en-US" dirty="0">
                <a:latin typeface="Arial Narrow" panose="020B0606020202030204" pitchFamily="34" charset="0"/>
              </a:rPr>
              <a:t>CASTROL TRIBOL GR SW 460-1 WITH MFT-PD TECHNOLOGY*: </a:t>
            </a:r>
            <a:r>
              <a:rPr lang="de-DE" altLang="en-US" b="0" dirty="0">
                <a:latin typeface="Arial Narrow" panose="020B0606020202030204" pitchFamily="34" charset="0"/>
              </a:rPr>
              <a:t>IDEAL FOR WIND TURBINE USE</a:t>
            </a:r>
            <a:endParaRPr lang="en-GB" dirty="0"/>
          </a:p>
        </p:txBody>
      </p:sp>
    </p:spTree>
    <p:extLst>
      <p:ext uri="{BB962C8B-B14F-4D97-AF65-F5344CB8AC3E}">
        <p14:creationId xmlns:p14="http://schemas.microsoft.com/office/powerpoint/2010/main" val="3612418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2"/>
          <p:cNvSpPr/>
          <p:nvPr/>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rgbClr val="C9205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Regular" charset="0"/>
              <a:ea typeface="+mn-ea"/>
              <a:cs typeface="+mn-cs"/>
            </a:endParaRPr>
          </a:p>
        </p:txBody>
      </p:sp>
      <p:sp>
        <p:nvSpPr>
          <p:cNvPr id="82" name="Rectangle 81"/>
          <p:cNvSpPr/>
          <p:nvPr/>
        </p:nvSpPr>
        <p:spPr>
          <a:xfrm>
            <a:off x="341896" y="102802"/>
            <a:ext cx="1337523" cy="266664"/>
          </a:xfrm>
          <a:prstGeom prst="rect">
            <a:avLst/>
          </a:prstGeom>
        </p:spPr>
        <p:txBody>
          <a:bodyPr wrap="none" lIns="91429" tIns="45714" rIns="91429" bIns="45714">
            <a:spAutoFit/>
          </a:bodyPr>
          <a:lstStyle/>
          <a:p>
            <a:pPr marL="12698" marR="5079" lvl="0" indent="0" algn="l" defTabSz="457146" rtl="0" eaLnBrk="1" fontAlgn="auto" latinLnBrk="0" hangingPunct="1">
              <a:lnSpc>
                <a:spcPct val="1026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LAB TEST RESULTS</a:t>
            </a:r>
            <a:endParaRPr kumimoji="0" lang="en-US" sz="11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76422162"/>
              </p:ext>
            </p:extLst>
          </p:nvPr>
        </p:nvGraphicFramePr>
        <p:xfrm>
          <a:off x="450804" y="1844898"/>
          <a:ext cx="8182314" cy="3535920"/>
        </p:xfrm>
        <a:graphic>
          <a:graphicData uri="http://schemas.openxmlformats.org/drawingml/2006/table">
            <a:tbl>
              <a:tblPr firstRow="1" bandRow="1">
                <a:solidFill>
                  <a:srgbClr val="92D050"/>
                </a:solidFill>
                <a:tableStyleId>{69CF1AB2-1976-4502-BF36-3FF5EA218861}</a:tableStyleId>
              </a:tblPr>
              <a:tblGrid>
                <a:gridCol w="3816000">
                  <a:extLst>
                    <a:ext uri="{9D8B030D-6E8A-4147-A177-3AD203B41FA5}">
                      <a16:colId xmlns:a16="http://schemas.microsoft.com/office/drawing/2014/main" val="3022197983"/>
                    </a:ext>
                  </a:extLst>
                </a:gridCol>
                <a:gridCol w="1806139">
                  <a:extLst>
                    <a:ext uri="{9D8B030D-6E8A-4147-A177-3AD203B41FA5}">
                      <a16:colId xmlns:a16="http://schemas.microsoft.com/office/drawing/2014/main" val="20001"/>
                    </a:ext>
                  </a:extLst>
                </a:gridCol>
                <a:gridCol w="1332000">
                  <a:extLst>
                    <a:ext uri="{9D8B030D-6E8A-4147-A177-3AD203B41FA5}">
                      <a16:colId xmlns:a16="http://schemas.microsoft.com/office/drawing/2014/main" val="20002"/>
                    </a:ext>
                  </a:extLst>
                </a:gridCol>
                <a:gridCol w="1228175">
                  <a:extLst>
                    <a:ext uri="{9D8B030D-6E8A-4147-A177-3AD203B41FA5}">
                      <a16:colId xmlns:a16="http://schemas.microsoft.com/office/drawing/2014/main" val="20003"/>
                    </a:ext>
                  </a:extLst>
                </a:gridCol>
              </a:tblGrid>
              <a:tr h="284400">
                <a:tc>
                  <a:txBody>
                    <a:bodyPr/>
                    <a:lstStyle/>
                    <a:p>
                      <a:pPr algn="l"/>
                      <a:r>
                        <a:rPr lang="en-GB" sz="1000" b="1" i="0" dirty="0">
                          <a:solidFill>
                            <a:srgbClr val="525759"/>
                          </a:solidFill>
                          <a:latin typeface="Arial Narrow" charset="0"/>
                          <a:ea typeface="Arial Narrow" charset="0"/>
                          <a:cs typeface="Arial Narrow" charset="0"/>
                        </a:rPr>
                        <a:t>PROPERTY</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DFDFD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b="1" i="0" dirty="0">
                          <a:solidFill>
                            <a:srgbClr val="525759"/>
                          </a:solidFill>
                          <a:latin typeface="Arial Narrow" charset="0"/>
                          <a:ea typeface="Arial Narrow" charset="0"/>
                          <a:cs typeface="Arial Narrow" charset="0"/>
                        </a:rPr>
                        <a:t>TEST DESCRIPTION</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DFDFD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b="1" i="0" dirty="0">
                          <a:solidFill>
                            <a:srgbClr val="525759"/>
                          </a:solidFill>
                          <a:latin typeface="Arial Narrow" charset="0"/>
                          <a:ea typeface="Arial Narrow" charset="0"/>
                          <a:cs typeface="Arial Narrow" charset="0"/>
                        </a:rPr>
                        <a:t>METHOD</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DFDFD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b="1" i="0" dirty="0">
                          <a:solidFill>
                            <a:srgbClr val="525759"/>
                          </a:solidFill>
                          <a:latin typeface="Arial Narrow" charset="0"/>
                          <a:ea typeface="Arial Narrow" charset="0"/>
                          <a:cs typeface="Arial Narrow" charset="0"/>
                        </a:rPr>
                        <a:t>SLIDES</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DFDFDF"/>
                    </a:solidFill>
                  </a:tcPr>
                </a:tc>
                <a:extLst>
                  <a:ext uri="{0D108BD9-81ED-4DB2-BD59-A6C34878D82A}">
                    <a16:rowId xmlns:a16="http://schemas.microsoft.com/office/drawing/2014/main" val="4054159485"/>
                  </a:ext>
                </a:extLst>
              </a:tr>
              <a:tr h="360000">
                <a:tc>
                  <a:txBody>
                    <a:bodyPr/>
                    <a:lstStyle/>
                    <a:p>
                      <a:r>
                        <a:rPr lang="en-GB" sz="900" b="1" dirty="0">
                          <a:solidFill>
                            <a:srgbClr val="656A6C"/>
                          </a:solidFill>
                          <a:latin typeface="Arial" charset="0"/>
                          <a:ea typeface="Arial" charset="0"/>
                          <a:cs typeface="Arial" charset="0"/>
                        </a:rPr>
                        <a:t>MECHANICAL STABILITY </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a:r>
                        <a:rPr lang="en-GB" sz="900" dirty="0">
                          <a:solidFill>
                            <a:srgbClr val="656A6C"/>
                          </a:solidFill>
                          <a:latin typeface="Arial" charset="0"/>
                          <a:ea typeface="Arial" charset="0"/>
                          <a:cs typeface="Arial" charset="0"/>
                        </a:rPr>
                        <a:t>Roll Stability, 50 h, 80</a:t>
                      </a:r>
                      <a:r>
                        <a:rPr lang="en-GB" sz="900" baseline="0" dirty="0">
                          <a:solidFill>
                            <a:srgbClr val="656A6C"/>
                          </a:solidFill>
                          <a:latin typeface="Arial" charset="0"/>
                          <a:ea typeface="Arial" charset="0"/>
                          <a:cs typeface="Arial" charset="0"/>
                        </a:rPr>
                        <a:t> °C</a:t>
                      </a:r>
                      <a:endParaRPr lang="en-GB" sz="900" dirty="0">
                        <a:solidFill>
                          <a:srgbClr val="656A6C"/>
                        </a:solidFill>
                        <a:latin typeface="Arial" charset="0"/>
                        <a:ea typeface="Arial" charset="0"/>
                        <a:cs typeface="Arial"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a:r>
                        <a:rPr lang="en-GB" sz="900" dirty="0">
                          <a:solidFill>
                            <a:srgbClr val="656A6C"/>
                          </a:solidFill>
                          <a:latin typeface="Arial" charset="0"/>
                          <a:ea typeface="Arial" charset="0"/>
                          <a:cs typeface="Arial" charset="0"/>
                        </a:rPr>
                        <a:t>ASTM D1831</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a:r>
                        <a:rPr lang="en-GB" sz="900" dirty="0">
                          <a:solidFill>
                            <a:srgbClr val="656A6C"/>
                          </a:solidFill>
                          <a:latin typeface="Arial" charset="0"/>
                          <a:ea typeface="Arial" charset="0"/>
                          <a:cs typeface="Arial" charset="0"/>
                        </a:rPr>
                        <a:t>22</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2890217852"/>
                  </a:ext>
                </a:extLst>
              </a:tr>
              <a:tr h="360000">
                <a:tc>
                  <a:txBody>
                    <a:bodyPr/>
                    <a:lstStyle/>
                    <a:p>
                      <a:r>
                        <a:rPr lang="en-GB" sz="900" b="1" dirty="0">
                          <a:solidFill>
                            <a:srgbClr val="656A6C"/>
                          </a:solidFill>
                          <a:latin typeface="Arial" charset="0"/>
                          <a:ea typeface="Arial" charset="0"/>
                          <a:cs typeface="Arial" charset="0"/>
                        </a:rPr>
                        <a:t>CORROSION RESISTANCE</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algn="ctr"/>
                      <a:r>
                        <a:rPr lang="en-US" sz="900" dirty="0">
                          <a:solidFill>
                            <a:srgbClr val="656A6C"/>
                          </a:solidFill>
                          <a:latin typeface="Arial" charset="0"/>
                          <a:ea typeface="Arial" charset="0"/>
                          <a:cs typeface="Arial" charset="0"/>
                        </a:rPr>
                        <a:t>Emcor Rust Test, RT, 7 days</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algn="ctr"/>
                      <a:r>
                        <a:rPr lang="en-GB" sz="900" dirty="0">
                          <a:solidFill>
                            <a:srgbClr val="656A6C"/>
                          </a:solidFill>
                          <a:latin typeface="Arial" charset="0"/>
                          <a:ea typeface="Arial" charset="0"/>
                          <a:cs typeface="Arial" charset="0"/>
                        </a:rPr>
                        <a:t>ASTM D6138</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algn="ctr"/>
                      <a:r>
                        <a:rPr lang="en-GB" sz="900" dirty="0">
                          <a:solidFill>
                            <a:srgbClr val="656A6C"/>
                          </a:solidFill>
                          <a:latin typeface="Arial" charset="0"/>
                          <a:ea typeface="Arial" charset="0"/>
                          <a:cs typeface="Arial" charset="0"/>
                        </a:rPr>
                        <a:t>23</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3213034491"/>
                  </a:ext>
                </a:extLst>
              </a:tr>
              <a:tr h="360000">
                <a:tc>
                  <a:txBody>
                    <a:bodyPr/>
                    <a:lstStyle/>
                    <a:p>
                      <a:r>
                        <a:rPr lang="en-GB" sz="900" b="1" dirty="0">
                          <a:solidFill>
                            <a:srgbClr val="656A6C"/>
                          </a:solidFill>
                          <a:latin typeface="Arial" charset="0"/>
                          <a:ea typeface="Arial" charset="0"/>
                          <a:cs typeface="Arial" charset="0"/>
                        </a:rPr>
                        <a:t>LOAD CARRYING CAPACITY</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a:r>
                        <a:rPr lang="en-US" sz="900" dirty="0">
                          <a:solidFill>
                            <a:srgbClr val="656A6C"/>
                          </a:solidFill>
                          <a:latin typeface="Arial" charset="0"/>
                          <a:ea typeface="Arial" charset="0"/>
                          <a:cs typeface="Arial" charset="0"/>
                        </a:rPr>
                        <a:t>Four ball EP Weld / Wear</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a:r>
                        <a:rPr lang="en-GB" sz="900" dirty="0">
                          <a:solidFill>
                            <a:srgbClr val="656A6C"/>
                          </a:solidFill>
                          <a:latin typeface="Arial" charset="0"/>
                          <a:ea typeface="Arial" charset="0"/>
                          <a:cs typeface="Arial" charset="0"/>
                        </a:rPr>
                        <a:t>ASTM D2596 / 2266</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a:r>
                        <a:rPr lang="en-GB" sz="900" dirty="0">
                          <a:solidFill>
                            <a:srgbClr val="656A6C"/>
                          </a:solidFill>
                          <a:latin typeface="Arial" charset="0"/>
                          <a:ea typeface="Arial" charset="0"/>
                          <a:cs typeface="Arial" charset="0"/>
                        </a:rPr>
                        <a:t>24</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2358321472"/>
                  </a:ext>
                </a:extLst>
              </a:tr>
              <a:tr h="360000">
                <a:tc>
                  <a:txBody>
                    <a:bodyPr/>
                    <a:lstStyle/>
                    <a:p>
                      <a:r>
                        <a:rPr lang="en-GB" sz="900" b="1" dirty="0">
                          <a:solidFill>
                            <a:srgbClr val="656A6C"/>
                          </a:solidFill>
                          <a:latin typeface="Arial" charset="0"/>
                          <a:ea typeface="Arial" charset="0"/>
                          <a:cs typeface="Arial" charset="0"/>
                        </a:rPr>
                        <a:t>LOW TEMPERATURE PROPERTIES</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algn="ctr"/>
                      <a:r>
                        <a:rPr lang="en-US" sz="900" dirty="0">
                          <a:solidFill>
                            <a:srgbClr val="656A6C"/>
                          </a:solidFill>
                          <a:latin typeface="Arial" charset="0"/>
                          <a:ea typeface="Arial" charset="0"/>
                          <a:cs typeface="Arial" charset="0"/>
                        </a:rPr>
                        <a:t>Flow Pressure &amp; </a:t>
                      </a:r>
                      <a:br>
                        <a:rPr lang="en-US" sz="900" dirty="0">
                          <a:solidFill>
                            <a:srgbClr val="656A6C"/>
                          </a:solidFill>
                          <a:latin typeface="Arial" charset="0"/>
                          <a:ea typeface="Arial" charset="0"/>
                          <a:cs typeface="Arial" charset="0"/>
                        </a:rPr>
                      </a:br>
                      <a:r>
                        <a:rPr lang="en-US" sz="900" dirty="0">
                          <a:solidFill>
                            <a:srgbClr val="656A6C"/>
                          </a:solidFill>
                          <a:latin typeface="Arial" charset="0"/>
                          <a:ea typeface="Arial" charset="0"/>
                          <a:cs typeface="Arial" charset="0"/>
                        </a:rPr>
                        <a:t>Low Temperature Torque</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algn="ctr"/>
                      <a:r>
                        <a:rPr lang="de-DE" altLang="en-US" sz="900" dirty="0">
                          <a:solidFill>
                            <a:srgbClr val="656A6C"/>
                          </a:solidFill>
                          <a:latin typeface="Arial" charset="0"/>
                          <a:ea typeface="Arial" charset="0"/>
                          <a:cs typeface="Arial" charset="0"/>
                        </a:rPr>
                        <a:t>DIN 51805 </a:t>
                      </a:r>
                      <a:endParaRPr lang="en-GB" sz="900" dirty="0">
                        <a:solidFill>
                          <a:srgbClr val="656A6C"/>
                        </a:solidFill>
                        <a:latin typeface="Arial" charset="0"/>
                        <a:ea typeface="Arial" charset="0"/>
                        <a:cs typeface="Arial" charset="0"/>
                      </a:endParaRPr>
                    </a:p>
                    <a:p>
                      <a:pPr algn="ctr"/>
                      <a:r>
                        <a:rPr lang="en-GB" sz="900" dirty="0">
                          <a:solidFill>
                            <a:srgbClr val="656A6C"/>
                          </a:solidFill>
                          <a:latin typeface="Arial" charset="0"/>
                          <a:ea typeface="Arial" charset="0"/>
                          <a:cs typeface="Arial" charset="0"/>
                        </a:rPr>
                        <a:t>ASTM D1478</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algn="ctr"/>
                      <a:r>
                        <a:rPr lang="en-GB" sz="900" dirty="0">
                          <a:solidFill>
                            <a:srgbClr val="656A6C"/>
                          </a:solidFill>
                          <a:latin typeface="Arial" charset="0"/>
                          <a:ea typeface="Arial" charset="0"/>
                          <a:cs typeface="Arial" charset="0"/>
                        </a:rPr>
                        <a:t>25</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2844283719"/>
                  </a:ext>
                </a:extLst>
              </a:tr>
              <a:tr h="360000">
                <a:tc>
                  <a:txBody>
                    <a:bodyPr/>
                    <a:lstStyle/>
                    <a:p>
                      <a:pPr marL="0" algn="l" defTabSz="457200" rtl="0" eaLnBrk="1" latinLnBrk="0" hangingPunct="1"/>
                      <a:r>
                        <a:rPr lang="en-GB" sz="900" b="1" dirty="0">
                          <a:solidFill>
                            <a:srgbClr val="656A6C"/>
                          </a:solidFill>
                          <a:latin typeface="Arial" charset="0"/>
                          <a:ea typeface="Arial" charset="0"/>
                          <a:cs typeface="Arial" charset="0"/>
                        </a:rPr>
                        <a:t>PROTECTION AGAINST WEAR &amp;</a:t>
                      </a:r>
                      <a:r>
                        <a:rPr lang="en-GB" sz="900" b="1" baseline="0" dirty="0">
                          <a:solidFill>
                            <a:srgbClr val="656A6C"/>
                          </a:solidFill>
                          <a:latin typeface="Arial" charset="0"/>
                          <a:ea typeface="Arial" charset="0"/>
                          <a:cs typeface="Arial" charset="0"/>
                        </a:rPr>
                        <a:t> </a:t>
                      </a:r>
                      <a:r>
                        <a:rPr lang="en-GB" sz="900" b="1" dirty="0">
                          <a:solidFill>
                            <a:srgbClr val="656A6C"/>
                          </a:solidFill>
                          <a:latin typeface="Arial" charset="0"/>
                          <a:ea typeface="Arial" charset="0"/>
                          <a:cs typeface="Arial" charset="0"/>
                        </a:rPr>
                        <a:t>ENERGY EFFICIENCY </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a:r>
                        <a:rPr lang="en-US" sz="900" dirty="0">
                          <a:solidFill>
                            <a:srgbClr val="656A6C"/>
                          </a:solidFill>
                          <a:latin typeface="Arial" charset="0"/>
                          <a:ea typeface="Arial" charset="0"/>
                          <a:cs typeface="Arial" charset="0"/>
                        </a:rPr>
                        <a:t>FE8 Rig Test </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a:r>
                        <a:rPr lang="de-DE" altLang="en-US" sz="900" dirty="0">
                          <a:solidFill>
                            <a:srgbClr val="656A6C"/>
                          </a:solidFill>
                          <a:latin typeface="Arial" charset="0"/>
                          <a:ea typeface="Arial" charset="0"/>
                          <a:cs typeface="Arial" charset="0"/>
                        </a:rPr>
                        <a:t>DIN 51819 - 2 (mod)</a:t>
                      </a:r>
                      <a:endParaRPr lang="en-GB" sz="900" dirty="0">
                        <a:solidFill>
                          <a:srgbClr val="656A6C"/>
                        </a:solidFill>
                        <a:latin typeface="Arial" charset="0"/>
                        <a:ea typeface="Arial" charset="0"/>
                        <a:cs typeface="Arial"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a:r>
                        <a:rPr lang="en-GB" sz="900" dirty="0">
                          <a:solidFill>
                            <a:srgbClr val="656A6C"/>
                          </a:solidFill>
                          <a:latin typeface="Arial" charset="0"/>
                          <a:ea typeface="Arial" charset="0"/>
                          <a:cs typeface="Arial" charset="0"/>
                        </a:rPr>
                        <a:t>26 - 27</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1020258754"/>
                  </a:ext>
                </a:extLst>
              </a:tr>
              <a:tr h="360000">
                <a:tc>
                  <a:txBody>
                    <a:bodyPr/>
                    <a:lstStyle/>
                    <a:p>
                      <a:r>
                        <a:rPr lang="en-GB" sz="900" b="1" dirty="0">
                          <a:solidFill>
                            <a:srgbClr val="656A6C"/>
                          </a:solidFill>
                          <a:latin typeface="Arial" charset="0"/>
                          <a:ea typeface="Arial" charset="0"/>
                          <a:cs typeface="Arial" charset="0"/>
                        </a:rPr>
                        <a:t>RESISTANCE TO FRETTING WEAR</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algn="ctr"/>
                      <a:r>
                        <a:rPr lang="en-US" sz="900" dirty="0">
                          <a:solidFill>
                            <a:srgbClr val="656A6C"/>
                          </a:solidFill>
                          <a:latin typeface="Arial" charset="0"/>
                          <a:ea typeface="Arial" charset="0"/>
                          <a:cs typeface="Arial" charset="0"/>
                        </a:rPr>
                        <a:t>Fafnir Fretting Test</a:t>
                      </a:r>
                    </a:p>
                    <a:p>
                      <a:pPr algn="ctr"/>
                      <a:r>
                        <a:rPr lang="en-US" sz="900" dirty="0">
                          <a:solidFill>
                            <a:srgbClr val="656A6C"/>
                          </a:solidFill>
                          <a:latin typeface="Arial" charset="0"/>
                          <a:ea typeface="Arial" charset="0"/>
                          <a:cs typeface="Arial" charset="0"/>
                        </a:rPr>
                        <a:t>SRV-Fretting Test</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algn="ctr"/>
                      <a:r>
                        <a:rPr lang="en-GB" sz="900" dirty="0">
                          <a:solidFill>
                            <a:srgbClr val="656A6C"/>
                          </a:solidFill>
                          <a:latin typeface="Arial" charset="0"/>
                          <a:ea typeface="Arial" charset="0"/>
                          <a:cs typeface="Arial" charset="0"/>
                        </a:rPr>
                        <a:t>ASTM D4170</a:t>
                      </a:r>
                    </a:p>
                    <a:p>
                      <a:pPr algn="ctr"/>
                      <a:r>
                        <a:rPr lang="en-GB" sz="900" dirty="0">
                          <a:solidFill>
                            <a:srgbClr val="656A6C"/>
                          </a:solidFill>
                          <a:latin typeface="Arial" charset="0"/>
                          <a:ea typeface="Arial" charset="0"/>
                          <a:cs typeface="Arial" charset="0"/>
                        </a:rPr>
                        <a:t>ASTM D7594</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algn="ctr"/>
                      <a:r>
                        <a:rPr lang="en-GB" sz="900" dirty="0">
                          <a:solidFill>
                            <a:srgbClr val="656A6C"/>
                          </a:solidFill>
                          <a:latin typeface="Arial" charset="0"/>
                          <a:ea typeface="Arial" charset="0"/>
                          <a:cs typeface="Arial" charset="0"/>
                        </a:rPr>
                        <a:t>28 - 29</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10006"/>
                  </a:ext>
                </a:extLst>
              </a:tr>
              <a:tr h="360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b="1" dirty="0">
                          <a:solidFill>
                            <a:srgbClr val="656A6C"/>
                          </a:solidFill>
                          <a:latin typeface="Arial" charset="0"/>
                          <a:ea typeface="Arial" charset="0"/>
                          <a:cs typeface="Arial" charset="0"/>
                        </a:rPr>
                        <a:t>RESISTANCE TO FRETTING WEAR UNDER LOW TEMPERATURES  </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a:r>
                        <a:rPr lang="en-US" sz="900" dirty="0">
                          <a:solidFill>
                            <a:srgbClr val="656A6C"/>
                          </a:solidFill>
                          <a:latin typeface="Arial" charset="0"/>
                          <a:ea typeface="Arial" charset="0"/>
                          <a:cs typeface="Arial" charset="0"/>
                        </a:rPr>
                        <a:t>SRV-Fretting Test</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a:r>
                        <a:rPr lang="en-GB" sz="900" dirty="0">
                          <a:solidFill>
                            <a:srgbClr val="656A6C"/>
                          </a:solidFill>
                          <a:latin typeface="Arial" charset="0"/>
                          <a:ea typeface="Arial" charset="0"/>
                          <a:cs typeface="Arial" charset="0"/>
                        </a:rPr>
                        <a:t>ASTM D7594</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a:r>
                        <a:rPr lang="en-GB" sz="900" dirty="0">
                          <a:solidFill>
                            <a:srgbClr val="656A6C"/>
                          </a:solidFill>
                          <a:latin typeface="Arial" charset="0"/>
                          <a:ea typeface="Arial" charset="0"/>
                          <a:cs typeface="Arial" charset="0"/>
                        </a:rPr>
                        <a:t>30</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2179436663"/>
                  </a:ext>
                </a:extLst>
              </a:tr>
              <a:tr h="360000">
                <a:tc>
                  <a:txBody>
                    <a:bodyPr/>
                    <a:lstStyle/>
                    <a:p>
                      <a:r>
                        <a:rPr lang="en-GB" sz="900" b="1" dirty="0">
                          <a:solidFill>
                            <a:srgbClr val="656A6C"/>
                          </a:solidFill>
                          <a:latin typeface="Arial" charset="0"/>
                          <a:ea typeface="Arial" charset="0"/>
                          <a:cs typeface="Arial" charset="0"/>
                        </a:rPr>
                        <a:t>PROTECTION AGAINST RIPPLE &amp; CORROSION</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algn="ctr"/>
                      <a:r>
                        <a:rPr lang="en-US" sz="900" dirty="0">
                          <a:solidFill>
                            <a:srgbClr val="656A6C"/>
                          </a:solidFill>
                          <a:latin typeface="Arial" charset="0"/>
                          <a:ea typeface="Arial" charset="0"/>
                          <a:cs typeface="Arial" charset="0"/>
                        </a:rPr>
                        <a:t>IME-Ripple Rig Test</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marL="0" algn="ctr"/>
                      <a:endParaRPr lang="en-US" sz="900" b="0" dirty="0">
                        <a:solidFill>
                          <a:srgbClr val="656A6C"/>
                        </a:solidFill>
                        <a:latin typeface="Arial" charset="0"/>
                        <a:ea typeface="Arial" charset="0"/>
                        <a:cs typeface="Arial"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marL="0" algn="ctr"/>
                      <a:r>
                        <a:rPr lang="en-US" sz="900" b="0" dirty="0">
                          <a:solidFill>
                            <a:srgbClr val="656A6C"/>
                          </a:solidFill>
                          <a:latin typeface="Arial" charset="0"/>
                          <a:ea typeface="Arial" charset="0"/>
                          <a:cs typeface="Arial" charset="0"/>
                        </a:rPr>
                        <a:t>31</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3526410488"/>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656A6C"/>
                          </a:solidFill>
                          <a:latin typeface="Arial" charset="0"/>
                          <a:ea typeface="Arial" charset="0"/>
                          <a:cs typeface="Arial" charset="0"/>
                        </a:rPr>
                        <a:t>HIGH TEMPERATURE PROPERTIES</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a:r>
                        <a:rPr lang="en-US" sz="900" dirty="0">
                          <a:solidFill>
                            <a:srgbClr val="656A6C"/>
                          </a:solidFill>
                          <a:latin typeface="Arial" charset="0"/>
                          <a:ea typeface="Arial" charset="0"/>
                          <a:cs typeface="Arial" charset="0"/>
                        </a:rPr>
                        <a:t>FE9 Rig Test </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a:r>
                        <a:rPr lang="en-GB" altLang="en-US" sz="900" b="0" dirty="0">
                          <a:solidFill>
                            <a:srgbClr val="656A6C"/>
                          </a:solidFill>
                          <a:latin typeface="Arial" charset="0"/>
                          <a:ea typeface="Arial" charset="0"/>
                          <a:cs typeface="Arial" charset="0"/>
                        </a:rPr>
                        <a:t>DIN 51821-2</a:t>
                      </a:r>
                      <a:endParaRPr lang="en-GB" sz="900" b="0" dirty="0">
                        <a:solidFill>
                          <a:srgbClr val="656A6C"/>
                        </a:solidFill>
                        <a:latin typeface="Arial" charset="0"/>
                        <a:ea typeface="Arial" charset="0"/>
                        <a:cs typeface="Arial"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ctr"/>
                      <a:r>
                        <a:rPr lang="en-GB" sz="900" dirty="0">
                          <a:solidFill>
                            <a:srgbClr val="656A6C"/>
                          </a:solidFill>
                          <a:latin typeface="Arial" charset="0"/>
                          <a:ea typeface="Arial" charset="0"/>
                          <a:cs typeface="Arial" charset="0"/>
                        </a:rPr>
                        <a:t>32</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10009"/>
                  </a:ext>
                </a:extLst>
              </a:tr>
            </a:tbl>
          </a:graphicData>
        </a:graphic>
      </p:graphicFrame>
      <p:sp>
        <p:nvSpPr>
          <p:cNvPr id="3" name="Title 2"/>
          <p:cNvSpPr>
            <a:spLocks noGrp="1"/>
          </p:cNvSpPr>
          <p:nvPr>
            <p:ph type="title"/>
          </p:nvPr>
        </p:nvSpPr>
        <p:spPr/>
        <p:txBody>
          <a:bodyPr/>
          <a:lstStyle/>
          <a:p>
            <a:r>
              <a:rPr lang="en-US" dirty="0"/>
              <a:t>DESIGNED SPECIFICALLY FOR WIND TURBINE USE: </a:t>
            </a:r>
            <a:br>
              <a:rPr lang="en-US" dirty="0"/>
            </a:br>
            <a:r>
              <a:rPr lang="en-US" b="0" dirty="0"/>
              <a:t>CASTROL TRIBOL GR SW 460-1 TOP IN LAB TESTS</a:t>
            </a:r>
          </a:p>
        </p:txBody>
      </p:sp>
    </p:spTree>
    <p:extLst>
      <p:ext uri="{BB962C8B-B14F-4D97-AF65-F5344CB8AC3E}">
        <p14:creationId xmlns:p14="http://schemas.microsoft.com/office/powerpoint/2010/main" val="225111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ltLang="en-US" dirty="0"/>
              <a:t>MECHANICAL STABILITY: </a:t>
            </a:r>
            <a:br>
              <a:rPr lang="de-DE" sz="4000" cap="none" dirty="0">
                <a:solidFill>
                  <a:srgbClr val="666666"/>
                </a:solidFill>
              </a:rPr>
            </a:br>
            <a:r>
              <a:rPr lang="de-DE" altLang="en-US" b="0" dirty="0">
                <a:solidFill>
                  <a:srgbClr val="666666"/>
                </a:solidFill>
              </a:rPr>
              <a:t>ROLL STABILITY TEST</a:t>
            </a:r>
            <a:endParaRPr lang="en-US" dirty="0"/>
          </a:p>
        </p:txBody>
      </p:sp>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462" y="2117299"/>
            <a:ext cx="1551420" cy="1496911"/>
          </a:xfrm>
          <a:prstGeom prst="roundRect">
            <a:avLst>
              <a:gd name="adj" fmla="val 0"/>
            </a:avLst>
          </a:prstGeom>
          <a:solidFill>
            <a:srgbClr val="FFFFFF">
              <a:shade val="85000"/>
            </a:srgbClr>
          </a:solidFill>
          <a:ln>
            <a:noFill/>
          </a:ln>
          <a:effectLst/>
          <a:extLst>
            <a:ext uri="{91240B29-F687-4F45-9708-019B960494DF}">
              <a14:hiddenLine xmlns:a14="http://schemas.microsoft.com/office/drawing/2010/main" w="9525" algn="ctr">
                <a:solidFill>
                  <a:srgbClr val="000000"/>
                </a:solidFill>
                <a:miter lim="800000"/>
                <a:headEnd/>
                <a:tailEnd/>
              </a14:hiddenLine>
            </a:ext>
          </a:extLst>
        </p:spPr>
      </p:pic>
      <p:pic>
        <p:nvPicPr>
          <p:cNvPr id="12"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2860" b="7272"/>
          <a:stretch/>
        </p:blipFill>
        <p:spPr bwMode="auto">
          <a:xfrm>
            <a:off x="7023462" y="3727868"/>
            <a:ext cx="1551420" cy="1453732"/>
          </a:xfrm>
          <a:prstGeom prst="roundRect">
            <a:avLst>
              <a:gd name="adj" fmla="val 0"/>
            </a:avLst>
          </a:prstGeom>
          <a:solidFill>
            <a:srgbClr val="FFFFFF">
              <a:shade val="85000"/>
            </a:srgbClr>
          </a:solidFill>
          <a:ln>
            <a:noFill/>
          </a:ln>
          <a:effectLst/>
          <a:extLst>
            <a:ext uri="{91240B29-F687-4F45-9708-019B960494DF}">
              <a14:hiddenLine xmlns:a14="http://schemas.microsoft.com/office/drawing/2010/main" w="9525" algn="ctr">
                <a:solidFill>
                  <a:srgbClr val="000000"/>
                </a:solidFill>
                <a:miter lim="800000"/>
                <a:headEnd/>
                <a:tailEnd/>
              </a14:hiddenLine>
            </a:ext>
          </a:extLst>
        </p:spPr>
      </p:pic>
      <p:pic>
        <p:nvPicPr>
          <p:cNvPr id="14"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4001" r="4011"/>
          <a:stretch/>
        </p:blipFill>
        <p:spPr bwMode="auto">
          <a:xfrm>
            <a:off x="5362551" y="2133600"/>
            <a:ext cx="1551420" cy="1451174"/>
          </a:xfrm>
          <a:prstGeom prst="roundRect">
            <a:avLst>
              <a:gd name="adj" fmla="val 0"/>
            </a:avLst>
          </a:prstGeom>
          <a:solidFill>
            <a:srgbClr val="FFFFFF">
              <a:shade val="85000"/>
            </a:srgbClr>
          </a:solidFill>
          <a:ln>
            <a:noFill/>
          </a:ln>
          <a:effectLst/>
          <a:extLst>
            <a:ext uri="{91240B29-F687-4F45-9708-019B960494DF}">
              <a14:hiddenLine xmlns:a14="http://schemas.microsoft.com/office/drawing/2010/main" w="9525" algn="ctr">
                <a:solidFill>
                  <a:srgbClr val="000000"/>
                </a:solidFill>
                <a:miter lim="800000"/>
                <a:headEnd/>
                <a:tailEnd/>
              </a14:hiddenLine>
            </a:ext>
          </a:extLst>
        </p:spPr>
      </p:pic>
      <p:sp>
        <p:nvSpPr>
          <p:cNvPr id="32" name="TextBox 31"/>
          <p:cNvSpPr txBox="1"/>
          <p:nvPr/>
        </p:nvSpPr>
        <p:spPr>
          <a:xfrm>
            <a:off x="360663" y="1938526"/>
            <a:ext cx="4871123" cy="2500685"/>
          </a:xfrm>
          <a:prstGeom prst="rect">
            <a:avLst/>
          </a:prstGeom>
          <a:noFill/>
        </p:spPr>
        <p:txBody>
          <a:bodyPr wrap="square" rtlCol="0">
            <a:spAutoFit/>
          </a:bodyPr>
          <a:lstStyle/>
          <a:p>
            <a:pPr defTabSz="913758">
              <a:spcBef>
                <a:spcPts val="600"/>
              </a:spcBef>
            </a:pPr>
            <a:r>
              <a:rPr lang="en-US" sz="1350" b="1" dirty="0">
                <a:solidFill>
                  <a:srgbClr val="525759"/>
                </a:solidFill>
                <a:latin typeface="Arial" charset="0"/>
                <a:ea typeface="Arial" charset="0"/>
                <a:cs typeface="Arial" charset="0"/>
              </a:rPr>
              <a:t>ROLL STABILITY TEST – modified ASTM D1831:</a:t>
            </a:r>
          </a:p>
          <a:p>
            <a:pPr defTabSz="913758">
              <a:spcBef>
                <a:spcPts val="600"/>
              </a:spcBef>
            </a:pPr>
            <a:r>
              <a:rPr lang="en-US" sz="1350" dirty="0">
                <a:solidFill>
                  <a:srgbClr val="525759"/>
                </a:solidFill>
                <a:latin typeface="Arial" charset="0"/>
                <a:ea typeface="Arial" charset="0"/>
                <a:cs typeface="Arial" charset="0"/>
              </a:rPr>
              <a:t>Measurement of the effect of low shear working on grease: </a:t>
            </a:r>
          </a:p>
          <a:p>
            <a:pPr marL="285750" indent="-285750" defTabSz="913758">
              <a:spcBef>
                <a:spcPts val="600"/>
              </a:spcBef>
              <a:buFont typeface="Arial" panose="020B0604020202020204" pitchFamily="34" charset="0"/>
              <a:buChar char="•"/>
            </a:pPr>
            <a:r>
              <a:rPr lang="en-US" sz="1350" dirty="0">
                <a:solidFill>
                  <a:srgbClr val="525759"/>
                </a:solidFill>
                <a:latin typeface="Arial" charset="0"/>
                <a:ea typeface="Arial" charset="0"/>
                <a:cs typeface="Arial" charset="0"/>
              </a:rPr>
              <a:t>Place grease (50 g) into cylinder (185 mm x 90 mm) </a:t>
            </a:r>
          </a:p>
          <a:p>
            <a:pPr marL="285750" indent="-285750" defTabSz="913758">
              <a:spcBef>
                <a:spcPts val="600"/>
              </a:spcBef>
              <a:buFont typeface="Arial" panose="020B0604020202020204" pitchFamily="34" charset="0"/>
              <a:buChar char="•"/>
            </a:pPr>
            <a:r>
              <a:rPr lang="en-US" sz="1350" dirty="0">
                <a:solidFill>
                  <a:srgbClr val="525759"/>
                </a:solidFill>
                <a:latin typeface="Arial" charset="0"/>
                <a:ea typeface="Arial" charset="0"/>
                <a:cs typeface="Arial" charset="0"/>
              </a:rPr>
              <a:t>Insert rolling weight (5 kg; 175 mm x 60 mm) into cylinder</a:t>
            </a:r>
          </a:p>
          <a:p>
            <a:pPr marL="285750" indent="-285750" defTabSz="913758">
              <a:spcBef>
                <a:spcPts val="600"/>
              </a:spcBef>
              <a:buFont typeface="Arial" panose="020B0604020202020204" pitchFamily="34" charset="0"/>
              <a:buChar char="•"/>
            </a:pPr>
            <a:r>
              <a:rPr lang="en-US" sz="1350" dirty="0">
                <a:solidFill>
                  <a:srgbClr val="525759"/>
                </a:solidFill>
                <a:latin typeface="Arial" charset="0"/>
                <a:ea typeface="Arial" charset="0"/>
                <a:cs typeface="Arial" charset="0"/>
              </a:rPr>
              <a:t>Determine difference in consistency before and after low shear stress</a:t>
            </a:r>
          </a:p>
          <a:p>
            <a:pPr marL="285750" indent="-285750" defTabSz="913758">
              <a:spcBef>
                <a:spcPts val="600"/>
              </a:spcBef>
              <a:buFont typeface="Arial" panose="020B0604020202020204" pitchFamily="34" charset="0"/>
              <a:buChar char="•"/>
            </a:pPr>
            <a:r>
              <a:rPr lang="en-US" sz="1350" dirty="0">
                <a:solidFill>
                  <a:srgbClr val="525759"/>
                </a:solidFill>
                <a:latin typeface="Arial" charset="0"/>
                <a:ea typeface="Arial" charset="0"/>
                <a:cs typeface="Arial" charset="0"/>
              </a:rPr>
              <a:t>Rolling speed = 165 rpm </a:t>
            </a:r>
          </a:p>
          <a:p>
            <a:pPr marL="285750" indent="-285750" defTabSz="913758">
              <a:spcBef>
                <a:spcPts val="600"/>
              </a:spcBef>
              <a:buFont typeface="Arial" panose="020B0604020202020204" pitchFamily="34" charset="0"/>
              <a:buChar char="•"/>
            </a:pPr>
            <a:r>
              <a:rPr lang="en-US" sz="1350" dirty="0">
                <a:solidFill>
                  <a:srgbClr val="525759"/>
                </a:solidFill>
                <a:latin typeface="Arial" charset="0"/>
                <a:ea typeface="Arial" charset="0"/>
                <a:cs typeface="Arial" charset="0"/>
              </a:rPr>
              <a:t>Temperature =  80 °C </a:t>
            </a:r>
          </a:p>
          <a:p>
            <a:pPr marL="285750" indent="-285750" defTabSz="913758">
              <a:spcBef>
                <a:spcPts val="600"/>
              </a:spcBef>
              <a:buFont typeface="Arial" panose="020B0604020202020204" pitchFamily="34" charset="0"/>
              <a:buChar char="•"/>
            </a:pPr>
            <a:r>
              <a:rPr lang="en-US" sz="1350" dirty="0">
                <a:solidFill>
                  <a:srgbClr val="525759"/>
                </a:solidFill>
                <a:latin typeface="Arial" charset="0"/>
                <a:ea typeface="Arial" charset="0"/>
                <a:cs typeface="Arial" charset="0"/>
              </a:rPr>
              <a:t>Duration = 50 h</a:t>
            </a:r>
          </a:p>
        </p:txBody>
      </p:sp>
      <p:graphicFrame>
        <p:nvGraphicFramePr>
          <p:cNvPr id="35" name="Table 34"/>
          <p:cNvGraphicFramePr>
            <a:graphicFrameLocks noGrp="1"/>
          </p:cNvGraphicFramePr>
          <p:nvPr>
            <p:extLst>
              <p:ext uri="{D42A27DB-BD31-4B8C-83A1-F6EECF244321}">
                <p14:modId xmlns:p14="http://schemas.microsoft.com/office/powerpoint/2010/main" val="2043335001"/>
              </p:ext>
            </p:extLst>
          </p:nvPr>
        </p:nvGraphicFramePr>
        <p:xfrm>
          <a:off x="433723" y="4579348"/>
          <a:ext cx="4394255" cy="602252"/>
        </p:xfrm>
        <a:graphic>
          <a:graphicData uri="http://schemas.openxmlformats.org/drawingml/2006/table">
            <a:tbl>
              <a:tblPr firstRow="1" bandRow="1"/>
              <a:tblGrid>
                <a:gridCol w="2080877">
                  <a:extLst>
                    <a:ext uri="{9D8B030D-6E8A-4147-A177-3AD203B41FA5}">
                      <a16:colId xmlns:a16="http://schemas.microsoft.com/office/drawing/2014/main" val="3022197983"/>
                    </a:ext>
                  </a:extLst>
                </a:gridCol>
                <a:gridCol w="2313378">
                  <a:extLst>
                    <a:ext uri="{9D8B030D-6E8A-4147-A177-3AD203B41FA5}">
                      <a16:colId xmlns:a16="http://schemas.microsoft.com/office/drawing/2014/main" val="20001"/>
                    </a:ext>
                  </a:extLst>
                </a:gridCol>
              </a:tblGrid>
              <a:tr h="284400">
                <a:tc>
                  <a:txBody>
                    <a:bodyPr/>
                    <a:lstStyle>
                      <a:lvl1pPr marL="0">
                        <a:defRPr b="1">
                          <a:solidFill>
                            <a:schemeClr val="dk1"/>
                          </a:solidFill>
                          <a:latin typeface="Calibri"/>
                          <a:ea typeface=""/>
                          <a:cs typeface=""/>
                        </a:defRPr>
                      </a:lvl1pPr>
                      <a:lvl2pPr marL="457200">
                        <a:defRPr b="1">
                          <a:solidFill>
                            <a:schemeClr val="dk1"/>
                          </a:solidFill>
                          <a:latin typeface="Calibri"/>
                          <a:ea typeface=""/>
                          <a:cs typeface=""/>
                        </a:defRPr>
                      </a:lvl2pPr>
                      <a:lvl3pPr marL="914400">
                        <a:defRPr b="1">
                          <a:solidFill>
                            <a:schemeClr val="dk1"/>
                          </a:solidFill>
                          <a:latin typeface="Calibri"/>
                          <a:ea typeface=""/>
                          <a:cs typeface=""/>
                        </a:defRPr>
                      </a:lvl3pPr>
                      <a:lvl4pPr marL="1371600">
                        <a:defRPr b="1">
                          <a:solidFill>
                            <a:schemeClr val="dk1"/>
                          </a:solidFill>
                          <a:latin typeface="Calibri"/>
                          <a:ea typeface=""/>
                          <a:cs typeface=""/>
                        </a:defRPr>
                      </a:lvl4pPr>
                      <a:lvl5pPr marL="1828800">
                        <a:defRPr b="1">
                          <a:solidFill>
                            <a:schemeClr val="dk1"/>
                          </a:solidFill>
                          <a:latin typeface="Calibri"/>
                          <a:ea typeface=""/>
                          <a:cs typeface=""/>
                        </a:defRPr>
                      </a:lvl5pPr>
                      <a:lvl6pPr marL="2286000">
                        <a:defRPr b="1">
                          <a:solidFill>
                            <a:schemeClr val="dk1"/>
                          </a:solidFill>
                          <a:latin typeface="Calibri"/>
                          <a:ea typeface=""/>
                          <a:cs typeface=""/>
                        </a:defRPr>
                      </a:lvl6pPr>
                      <a:lvl7pPr marL="2743200">
                        <a:defRPr b="1">
                          <a:solidFill>
                            <a:schemeClr val="dk1"/>
                          </a:solidFill>
                          <a:latin typeface="Calibri"/>
                          <a:ea typeface=""/>
                          <a:cs typeface=""/>
                        </a:defRPr>
                      </a:lvl7pPr>
                      <a:lvl8pPr marL="3200400">
                        <a:defRPr b="1">
                          <a:solidFill>
                            <a:schemeClr val="dk1"/>
                          </a:solidFill>
                          <a:latin typeface="Calibri"/>
                          <a:ea typeface=""/>
                          <a:cs typeface=""/>
                        </a:defRPr>
                      </a:lvl8pPr>
                      <a:lvl9pPr marL="3657600">
                        <a:defRPr b="1">
                          <a:solidFill>
                            <a:schemeClr val="dk1"/>
                          </a:solidFill>
                          <a:latin typeface="Calibri"/>
                          <a:ea typeface=""/>
                          <a:cs typeface=""/>
                        </a:defRPr>
                      </a:lvl9pPr>
                    </a:lstStyle>
                    <a:p>
                      <a:pPr algn="l"/>
                      <a:r>
                        <a:rPr lang="en-GB" sz="900" b="1" i="0" dirty="0">
                          <a:solidFill>
                            <a:srgbClr val="656A6C"/>
                          </a:solidFill>
                          <a:latin typeface="Arial" panose="020B0604020202020204" pitchFamily="34" charset="0"/>
                          <a:ea typeface="Arial Narrow" charset="0"/>
                          <a:cs typeface="Arial" panose="020B0604020202020204" pitchFamily="34" charset="0"/>
                        </a:rPr>
                        <a:t>PRODUCT</a:t>
                      </a:r>
                    </a:p>
                  </a:txBody>
                  <a:tcPr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lvl1pPr marL="0">
                        <a:defRPr b="1">
                          <a:solidFill>
                            <a:schemeClr val="dk1"/>
                          </a:solidFill>
                          <a:latin typeface="Calibri"/>
                          <a:ea typeface=""/>
                          <a:cs typeface=""/>
                        </a:defRPr>
                      </a:lvl1pPr>
                      <a:lvl2pPr marL="457200">
                        <a:defRPr b="1">
                          <a:solidFill>
                            <a:schemeClr val="dk1"/>
                          </a:solidFill>
                          <a:latin typeface="Calibri"/>
                          <a:ea typeface=""/>
                          <a:cs typeface=""/>
                        </a:defRPr>
                      </a:lvl2pPr>
                      <a:lvl3pPr marL="914400">
                        <a:defRPr b="1">
                          <a:solidFill>
                            <a:schemeClr val="dk1"/>
                          </a:solidFill>
                          <a:latin typeface="Calibri"/>
                          <a:ea typeface=""/>
                          <a:cs typeface=""/>
                        </a:defRPr>
                      </a:lvl3pPr>
                      <a:lvl4pPr marL="1371600">
                        <a:defRPr b="1">
                          <a:solidFill>
                            <a:schemeClr val="dk1"/>
                          </a:solidFill>
                          <a:latin typeface="Calibri"/>
                          <a:ea typeface=""/>
                          <a:cs typeface=""/>
                        </a:defRPr>
                      </a:lvl4pPr>
                      <a:lvl5pPr marL="1828800">
                        <a:defRPr b="1">
                          <a:solidFill>
                            <a:schemeClr val="dk1"/>
                          </a:solidFill>
                          <a:latin typeface="Calibri"/>
                          <a:ea typeface=""/>
                          <a:cs typeface=""/>
                        </a:defRPr>
                      </a:lvl5pPr>
                      <a:lvl6pPr marL="2286000">
                        <a:defRPr b="1">
                          <a:solidFill>
                            <a:schemeClr val="dk1"/>
                          </a:solidFill>
                          <a:latin typeface="Calibri"/>
                          <a:ea typeface=""/>
                          <a:cs typeface=""/>
                        </a:defRPr>
                      </a:lvl6pPr>
                      <a:lvl7pPr marL="2743200">
                        <a:defRPr b="1">
                          <a:solidFill>
                            <a:schemeClr val="dk1"/>
                          </a:solidFill>
                          <a:latin typeface="Calibri"/>
                          <a:ea typeface=""/>
                          <a:cs typeface=""/>
                        </a:defRPr>
                      </a:lvl7pPr>
                      <a:lvl8pPr marL="3200400">
                        <a:defRPr b="1">
                          <a:solidFill>
                            <a:schemeClr val="dk1"/>
                          </a:solidFill>
                          <a:latin typeface="Calibri"/>
                          <a:ea typeface=""/>
                          <a:cs typeface=""/>
                        </a:defRPr>
                      </a:lvl8pPr>
                      <a:lvl9pPr marL="3657600">
                        <a:defRPr b="1">
                          <a:solidFill>
                            <a:schemeClr val="dk1"/>
                          </a:solidFill>
                          <a:latin typeface="Calibri"/>
                          <a:ea typeface=""/>
                          <a:cs typeface=""/>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i="0" u="none" strike="noStrike" baseline="0" dirty="0">
                          <a:solidFill>
                            <a:srgbClr val="656A6C"/>
                          </a:solidFill>
                          <a:effectLst/>
                          <a:latin typeface="Symbol" panose="05050102010706020507" pitchFamily="18" charset="2"/>
                          <a:cs typeface="Arial" panose="020B0604020202020204" pitchFamily="34" charset="0"/>
                        </a:rPr>
                        <a:t>D</a:t>
                      </a:r>
                      <a:r>
                        <a:rPr lang="en-US" sz="900" b="1" i="0" u="none" strike="noStrike" baseline="0" dirty="0">
                          <a:solidFill>
                            <a:srgbClr val="656A6C"/>
                          </a:solidFill>
                          <a:effectLst/>
                          <a:latin typeface="Arial" panose="020B0604020202020204" pitchFamily="34" charset="0"/>
                          <a:ea typeface=""/>
                          <a:cs typeface="Arial" panose="020B0604020202020204" pitchFamily="34" charset="0"/>
                        </a:rPr>
                        <a:t> PW 60 [mm/10]</a:t>
                      </a:r>
                      <a:endParaRPr lang="en-US" sz="900" b="1" i="0" u="none" strike="noStrike" dirty="0">
                        <a:solidFill>
                          <a:srgbClr val="656A6C"/>
                        </a:solidFill>
                        <a:effectLst/>
                        <a:latin typeface="Arial" panose="020B0604020202020204" pitchFamily="34" charset="0"/>
                        <a:ea typeface=""/>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4054159485"/>
                  </a:ext>
                </a:extLst>
              </a:tr>
              <a:tr h="317852">
                <a:tc>
                  <a:txBody>
                    <a:bodyPr/>
                    <a:lstStyle>
                      <a:lvl1pPr marL="0">
                        <a:defRPr>
                          <a:solidFill>
                            <a:schemeClr val="dk1"/>
                          </a:solidFill>
                          <a:latin typeface="Calibri"/>
                          <a:ea typeface=""/>
                          <a:cs typeface=""/>
                        </a:defRPr>
                      </a:lvl1pPr>
                      <a:lvl2pPr marL="457200">
                        <a:defRPr>
                          <a:solidFill>
                            <a:schemeClr val="dk1"/>
                          </a:solidFill>
                          <a:latin typeface="Calibri"/>
                          <a:ea typeface=""/>
                          <a:cs typeface=""/>
                        </a:defRPr>
                      </a:lvl2pPr>
                      <a:lvl3pPr marL="914400">
                        <a:defRPr>
                          <a:solidFill>
                            <a:schemeClr val="dk1"/>
                          </a:solidFill>
                          <a:latin typeface="Calibri"/>
                          <a:ea typeface=""/>
                          <a:cs typeface=""/>
                        </a:defRPr>
                      </a:lvl3pPr>
                      <a:lvl4pPr marL="1371600">
                        <a:defRPr>
                          <a:solidFill>
                            <a:schemeClr val="dk1"/>
                          </a:solidFill>
                          <a:latin typeface="Calibri"/>
                          <a:ea typeface=""/>
                          <a:cs typeface=""/>
                        </a:defRPr>
                      </a:lvl4pPr>
                      <a:lvl5pPr marL="1828800">
                        <a:defRPr>
                          <a:solidFill>
                            <a:schemeClr val="dk1"/>
                          </a:solidFill>
                          <a:latin typeface="Calibri"/>
                          <a:ea typeface=""/>
                          <a:cs typeface=""/>
                        </a:defRPr>
                      </a:lvl5pPr>
                      <a:lvl6pPr marL="2286000">
                        <a:defRPr>
                          <a:solidFill>
                            <a:schemeClr val="dk1"/>
                          </a:solidFill>
                          <a:latin typeface="Calibri"/>
                          <a:ea typeface=""/>
                          <a:cs typeface=""/>
                        </a:defRPr>
                      </a:lvl6pPr>
                      <a:lvl7pPr marL="2743200">
                        <a:defRPr>
                          <a:solidFill>
                            <a:schemeClr val="dk1"/>
                          </a:solidFill>
                          <a:latin typeface="Calibri"/>
                          <a:ea typeface=""/>
                          <a:cs typeface=""/>
                        </a:defRPr>
                      </a:lvl7pPr>
                      <a:lvl8pPr marL="3200400">
                        <a:defRPr>
                          <a:solidFill>
                            <a:schemeClr val="dk1"/>
                          </a:solidFill>
                          <a:latin typeface="Calibri"/>
                          <a:ea typeface=""/>
                          <a:cs typeface=""/>
                        </a:defRPr>
                      </a:lvl8pPr>
                      <a:lvl9pPr marL="3657600">
                        <a:defRPr>
                          <a:solidFill>
                            <a:schemeClr val="dk1"/>
                          </a:solidFill>
                          <a:latin typeface="Calibri"/>
                          <a:ea typeface=""/>
                          <a:cs typeface=""/>
                        </a:defRPr>
                      </a:lvl9pPr>
                    </a:lstStyle>
                    <a:p>
                      <a:pPr algn="l"/>
                      <a:r>
                        <a:rPr lang="en-GB" sz="900" b="1" dirty="0">
                          <a:solidFill>
                            <a:schemeClr val="bg2"/>
                          </a:solidFill>
                          <a:latin typeface="Arial" panose="020B0604020202020204" pitchFamily="34" charset="0"/>
                          <a:ea typeface="Arial" charset="0"/>
                          <a:cs typeface="Arial" panose="020B0604020202020204" pitchFamily="34" charset="0"/>
                        </a:rPr>
                        <a:t>Tribol GR SW 460-1</a:t>
                      </a:r>
                    </a:p>
                  </a:txBody>
                  <a:tcPr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B41"/>
                    </a:solidFill>
                  </a:tcPr>
                </a:tc>
                <a:tc>
                  <a:txBody>
                    <a:bodyPr/>
                    <a:lstStyle>
                      <a:lvl1pPr marL="0">
                        <a:defRPr>
                          <a:solidFill>
                            <a:schemeClr val="dk1"/>
                          </a:solidFill>
                          <a:latin typeface="Calibri"/>
                          <a:ea typeface=""/>
                          <a:cs typeface=""/>
                        </a:defRPr>
                      </a:lvl1pPr>
                      <a:lvl2pPr marL="457200">
                        <a:defRPr>
                          <a:solidFill>
                            <a:schemeClr val="dk1"/>
                          </a:solidFill>
                          <a:latin typeface="Calibri"/>
                          <a:ea typeface=""/>
                          <a:cs typeface=""/>
                        </a:defRPr>
                      </a:lvl2pPr>
                      <a:lvl3pPr marL="914400">
                        <a:defRPr>
                          <a:solidFill>
                            <a:schemeClr val="dk1"/>
                          </a:solidFill>
                          <a:latin typeface="Calibri"/>
                          <a:ea typeface=""/>
                          <a:cs typeface=""/>
                        </a:defRPr>
                      </a:lvl3pPr>
                      <a:lvl4pPr marL="1371600">
                        <a:defRPr>
                          <a:solidFill>
                            <a:schemeClr val="dk1"/>
                          </a:solidFill>
                          <a:latin typeface="Calibri"/>
                          <a:ea typeface=""/>
                          <a:cs typeface=""/>
                        </a:defRPr>
                      </a:lvl4pPr>
                      <a:lvl5pPr marL="1828800">
                        <a:defRPr>
                          <a:solidFill>
                            <a:schemeClr val="dk1"/>
                          </a:solidFill>
                          <a:latin typeface="Calibri"/>
                          <a:ea typeface=""/>
                          <a:cs typeface=""/>
                        </a:defRPr>
                      </a:lvl5pPr>
                      <a:lvl6pPr marL="2286000">
                        <a:defRPr>
                          <a:solidFill>
                            <a:schemeClr val="dk1"/>
                          </a:solidFill>
                          <a:latin typeface="Calibri"/>
                          <a:ea typeface=""/>
                          <a:cs typeface=""/>
                        </a:defRPr>
                      </a:lvl6pPr>
                      <a:lvl7pPr marL="2743200">
                        <a:defRPr>
                          <a:solidFill>
                            <a:schemeClr val="dk1"/>
                          </a:solidFill>
                          <a:latin typeface="Calibri"/>
                          <a:ea typeface=""/>
                          <a:cs typeface=""/>
                        </a:defRPr>
                      </a:lvl7pPr>
                      <a:lvl8pPr marL="3200400">
                        <a:defRPr>
                          <a:solidFill>
                            <a:schemeClr val="dk1"/>
                          </a:solidFill>
                          <a:latin typeface="Calibri"/>
                          <a:ea typeface=""/>
                          <a:cs typeface=""/>
                        </a:defRPr>
                      </a:lvl8pPr>
                      <a:lvl9pPr marL="3657600">
                        <a:defRPr>
                          <a:solidFill>
                            <a:schemeClr val="dk1"/>
                          </a:solidFill>
                          <a:latin typeface="Calibri"/>
                          <a:ea typeface=""/>
                          <a:cs typeface=""/>
                        </a:defRPr>
                      </a:lvl9pPr>
                    </a:lstStyle>
                    <a:p>
                      <a:pPr algn="l" rtl="0" fontAlgn="ctr"/>
                      <a:r>
                        <a:rPr lang="de-DE" sz="1200" b="1" i="0" u="none" strike="noStrike" dirty="0">
                          <a:solidFill>
                            <a:srgbClr val="656A6C"/>
                          </a:solidFill>
                          <a:effectLst/>
                          <a:latin typeface="Arial" panose="020B0604020202020204" pitchFamily="34" charset="0"/>
                          <a:ea typeface=""/>
                          <a:cs typeface="Arial" panose="020B0604020202020204" pitchFamily="34" charset="0"/>
                        </a:rPr>
                        <a:t>&lt; 30</a:t>
                      </a:r>
                      <a:r>
                        <a:rPr lang="de-DE" sz="1200" b="1" i="0" u="none" strike="noStrike" baseline="0" dirty="0">
                          <a:solidFill>
                            <a:srgbClr val="656A6C"/>
                          </a:solidFill>
                          <a:effectLst/>
                          <a:latin typeface="Arial" panose="020B0604020202020204" pitchFamily="34" charset="0"/>
                          <a:ea typeface=""/>
                          <a:cs typeface="Arial" panose="020B0604020202020204" pitchFamily="34" charset="0"/>
                        </a:rPr>
                        <a:t> (&lt; 10 %)</a:t>
                      </a:r>
                      <a:endParaRPr lang="en-US" sz="1200" b="1" i="0" u="none" strike="noStrike" dirty="0">
                        <a:solidFill>
                          <a:srgbClr val="656A6C"/>
                        </a:solidFill>
                        <a:effectLst/>
                        <a:latin typeface="Arial" panose="020B0604020202020204" pitchFamily="34" charset="0"/>
                        <a:ea typeface=""/>
                        <a:cs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5F5EB"/>
                    </a:solidFill>
                  </a:tcPr>
                </a:tc>
                <a:extLst>
                  <a:ext uri="{0D108BD9-81ED-4DB2-BD59-A6C34878D82A}">
                    <a16:rowId xmlns:a16="http://schemas.microsoft.com/office/drawing/2014/main" val="2890217852"/>
                  </a:ext>
                </a:extLst>
              </a:tr>
            </a:tbl>
          </a:graphicData>
        </a:graphic>
      </p:graphicFrame>
      <p:sp>
        <p:nvSpPr>
          <p:cNvPr id="36" name="TextBox 35"/>
          <p:cNvSpPr txBox="1"/>
          <p:nvPr/>
        </p:nvSpPr>
        <p:spPr>
          <a:xfrm>
            <a:off x="360663" y="5379057"/>
            <a:ext cx="4806788" cy="923330"/>
          </a:xfrm>
          <a:prstGeom prst="rect">
            <a:avLst/>
          </a:prstGeom>
          <a:noFill/>
        </p:spPr>
        <p:txBody>
          <a:bodyPr wrap="square" rtlCol="0">
            <a:spAutoFit/>
          </a:bodyPr>
          <a:lstStyle/>
          <a:p>
            <a:pPr defTabSz="913758">
              <a:spcBef>
                <a:spcPts val="600"/>
              </a:spcBef>
            </a:pPr>
            <a:r>
              <a:rPr lang="en-US" sz="1350" dirty="0">
                <a:solidFill>
                  <a:srgbClr val="525759"/>
                </a:solidFill>
                <a:latin typeface="Arial" charset="0"/>
                <a:ea typeface="Arial" charset="0"/>
                <a:cs typeface="Arial" charset="0"/>
              </a:rPr>
              <a:t>Tribol GR SW 460-1 is very shear stable under mechanical stress. The modified ASTM D1831 roll stability test at 80 °C for 50 hours is a very severe test. None of the tested competitors had less than 15 % loss of consistency. </a:t>
            </a:r>
          </a:p>
        </p:txBody>
      </p:sp>
      <p:cxnSp>
        <p:nvCxnSpPr>
          <p:cNvPr id="37" name="Straight Connector 36"/>
          <p:cNvCxnSpPr/>
          <p:nvPr/>
        </p:nvCxnSpPr>
        <p:spPr>
          <a:xfrm>
            <a:off x="5791200" y="2514600"/>
            <a:ext cx="0" cy="762000"/>
          </a:xfrm>
          <a:prstGeom prst="line">
            <a:avLst/>
          </a:prstGeom>
          <a:ln cap="rnd">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867400" y="2895600"/>
            <a:ext cx="316183" cy="0"/>
          </a:xfrm>
          <a:prstGeom prst="line">
            <a:avLst/>
          </a:prstGeom>
          <a:ln cap="rnd">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720349" y="2389867"/>
            <a:ext cx="0" cy="826668"/>
          </a:xfrm>
          <a:prstGeom prst="line">
            <a:avLst/>
          </a:prstGeom>
          <a:ln cap="rnd">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255442" y="2801222"/>
            <a:ext cx="332668" cy="1979"/>
          </a:xfrm>
          <a:prstGeom prst="line">
            <a:avLst/>
          </a:prstGeom>
          <a:ln cap="rnd">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903445" y="2678111"/>
            <a:ext cx="257489" cy="246221"/>
          </a:xfrm>
          <a:prstGeom prst="rect">
            <a:avLst/>
          </a:prstGeom>
          <a:noFill/>
        </p:spPr>
        <p:txBody>
          <a:bodyPr wrap="square" rtlCol="0">
            <a:spAutoFit/>
          </a:bodyPr>
          <a:lstStyle/>
          <a:p>
            <a:r>
              <a:rPr lang="en-GB" sz="1000" b="1" dirty="0">
                <a:solidFill>
                  <a:srgbClr val="FFFFFF"/>
                </a:solidFill>
                <a:latin typeface="Arial Narrow" panose="020B0606020202030204" pitchFamily="34" charset="0"/>
                <a:ea typeface="Arial" charset="0"/>
                <a:cs typeface="Arial" charset="0"/>
              </a:rPr>
              <a:t>A</a:t>
            </a:r>
            <a:endParaRPr lang="en-US" sz="1000" dirty="0">
              <a:solidFill>
                <a:srgbClr val="000000"/>
              </a:solidFill>
            </a:endParaRPr>
          </a:p>
        </p:txBody>
      </p:sp>
      <p:sp>
        <p:nvSpPr>
          <p:cNvPr id="48" name="TextBox 47"/>
          <p:cNvSpPr txBox="1"/>
          <p:nvPr/>
        </p:nvSpPr>
        <p:spPr>
          <a:xfrm>
            <a:off x="5562600" y="2819400"/>
            <a:ext cx="257489" cy="246221"/>
          </a:xfrm>
          <a:prstGeom prst="rect">
            <a:avLst/>
          </a:prstGeom>
          <a:noFill/>
        </p:spPr>
        <p:txBody>
          <a:bodyPr wrap="square" rtlCol="0">
            <a:spAutoFit/>
          </a:bodyPr>
          <a:lstStyle/>
          <a:p>
            <a:r>
              <a:rPr lang="en-GB" sz="1000" b="1" dirty="0">
                <a:solidFill>
                  <a:srgbClr val="FFFFFF"/>
                </a:solidFill>
                <a:latin typeface="Arial Narrow" panose="020B0606020202030204" pitchFamily="34" charset="0"/>
                <a:ea typeface="Arial" charset="0"/>
                <a:cs typeface="Arial" charset="0"/>
              </a:rPr>
              <a:t>B</a:t>
            </a:r>
            <a:endParaRPr lang="en-US" sz="1000" dirty="0">
              <a:solidFill>
                <a:srgbClr val="000000"/>
              </a:solidFill>
            </a:endParaRPr>
          </a:p>
        </p:txBody>
      </p:sp>
      <p:sp>
        <p:nvSpPr>
          <p:cNvPr id="49" name="TextBox 48"/>
          <p:cNvSpPr txBox="1"/>
          <p:nvPr/>
        </p:nvSpPr>
        <p:spPr>
          <a:xfrm>
            <a:off x="6293031" y="2801779"/>
            <a:ext cx="257489" cy="246221"/>
          </a:xfrm>
          <a:prstGeom prst="rect">
            <a:avLst/>
          </a:prstGeom>
          <a:noFill/>
        </p:spPr>
        <p:txBody>
          <a:bodyPr wrap="square" rtlCol="0">
            <a:spAutoFit/>
          </a:bodyPr>
          <a:lstStyle/>
          <a:p>
            <a:r>
              <a:rPr lang="en-GB" sz="1000" b="1" dirty="0">
                <a:solidFill>
                  <a:srgbClr val="FFFFFF"/>
                </a:solidFill>
                <a:latin typeface="Arial Narrow" panose="020B0606020202030204" pitchFamily="34" charset="0"/>
                <a:cs typeface="Arial" charset="0"/>
              </a:rPr>
              <a:t>C</a:t>
            </a:r>
            <a:endParaRPr lang="en-US" sz="1000" dirty="0">
              <a:solidFill>
                <a:srgbClr val="000000"/>
              </a:solidFill>
            </a:endParaRPr>
          </a:p>
        </p:txBody>
      </p:sp>
      <p:sp>
        <p:nvSpPr>
          <p:cNvPr id="50" name="TextBox 49"/>
          <p:cNvSpPr txBox="1"/>
          <p:nvPr/>
        </p:nvSpPr>
        <p:spPr>
          <a:xfrm>
            <a:off x="6695507" y="2667298"/>
            <a:ext cx="257489" cy="246221"/>
          </a:xfrm>
          <a:prstGeom prst="rect">
            <a:avLst/>
          </a:prstGeom>
          <a:noFill/>
        </p:spPr>
        <p:txBody>
          <a:bodyPr wrap="square" rtlCol="0">
            <a:spAutoFit/>
          </a:bodyPr>
          <a:lstStyle/>
          <a:p>
            <a:r>
              <a:rPr lang="en-GB" sz="1000" b="1" dirty="0">
                <a:solidFill>
                  <a:srgbClr val="FFFFFF"/>
                </a:solidFill>
                <a:latin typeface="Arial Narrow" panose="020B0606020202030204" pitchFamily="34" charset="0"/>
                <a:ea typeface="Arial" charset="0"/>
                <a:cs typeface="Arial" charset="0"/>
              </a:rPr>
              <a:t>D</a:t>
            </a:r>
            <a:endParaRPr lang="en-US" sz="1000" dirty="0">
              <a:solidFill>
                <a:srgbClr val="000000"/>
              </a:solidFill>
            </a:endParaRPr>
          </a:p>
        </p:txBody>
      </p:sp>
      <p:graphicFrame>
        <p:nvGraphicFramePr>
          <p:cNvPr id="51" name="Table 50"/>
          <p:cNvGraphicFramePr>
            <a:graphicFrameLocks noGrp="1"/>
          </p:cNvGraphicFramePr>
          <p:nvPr>
            <p:extLst>
              <p:ext uri="{D42A27DB-BD31-4B8C-83A1-F6EECF244321}">
                <p14:modId xmlns:p14="http://schemas.microsoft.com/office/powerpoint/2010/main" val="3611997786"/>
              </p:ext>
            </p:extLst>
          </p:nvPr>
        </p:nvGraphicFramePr>
        <p:xfrm>
          <a:off x="5362551" y="3727349"/>
          <a:ext cx="1540016" cy="1454252"/>
        </p:xfrm>
        <a:graphic>
          <a:graphicData uri="http://schemas.openxmlformats.org/drawingml/2006/table">
            <a:tbl>
              <a:tblPr firstRow="1" bandRow="1">
                <a:tableStyleId>{5C22544A-7EE6-4342-B048-85BDC9FD1C3A}</a:tableStyleId>
              </a:tblPr>
              <a:tblGrid>
                <a:gridCol w="230927">
                  <a:extLst>
                    <a:ext uri="{9D8B030D-6E8A-4147-A177-3AD203B41FA5}">
                      <a16:colId xmlns:a16="http://schemas.microsoft.com/office/drawing/2014/main" val="20001"/>
                    </a:ext>
                  </a:extLst>
                </a:gridCol>
                <a:gridCol w="1309089">
                  <a:extLst>
                    <a:ext uri="{9D8B030D-6E8A-4147-A177-3AD203B41FA5}">
                      <a16:colId xmlns:a16="http://schemas.microsoft.com/office/drawing/2014/main" val="20002"/>
                    </a:ext>
                  </a:extLst>
                </a:gridCol>
              </a:tblGrid>
              <a:tr h="265836">
                <a:tc gridSpan="2">
                  <a:txBody>
                    <a:bodyPr/>
                    <a:lstStyle>
                      <a:lvl1pPr marL="0">
                        <a:defRPr b="1">
                          <a:solidFill>
                            <a:schemeClr val="dk1"/>
                          </a:solidFill>
                          <a:latin typeface="Calibri"/>
                          <a:ea typeface=""/>
                          <a:cs typeface=""/>
                        </a:defRPr>
                      </a:lvl1pPr>
                      <a:lvl2pPr marL="457200">
                        <a:defRPr b="1">
                          <a:solidFill>
                            <a:schemeClr val="dk1"/>
                          </a:solidFill>
                          <a:latin typeface="Calibri"/>
                          <a:ea typeface=""/>
                          <a:cs typeface=""/>
                        </a:defRPr>
                      </a:lvl2pPr>
                      <a:lvl3pPr marL="914400">
                        <a:defRPr b="1">
                          <a:solidFill>
                            <a:schemeClr val="dk1"/>
                          </a:solidFill>
                          <a:latin typeface="Calibri"/>
                          <a:ea typeface=""/>
                          <a:cs typeface=""/>
                        </a:defRPr>
                      </a:lvl3pPr>
                      <a:lvl4pPr marL="1371600">
                        <a:defRPr b="1">
                          <a:solidFill>
                            <a:schemeClr val="dk1"/>
                          </a:solidFill>
                          <a:latin typeface="Calibri"/>
                          <a:ea typeface=""/>
                          <a:cs typeface=""/>
                        </a:defRPr>
                      </a:lvl4pPr>
                      <a:lvl5pPr marL="1828800">
                        <a:defRPr b="1">
                          <a:solidFill>
                            <a:schemeClr val="dk1"/>
                          </a:solidFill>
                          <a:latin typeface="Calibri"/>
                          <a:ea typeface=""/>
                          <a:cs typeface=""/>
                        </a:defRPr>
                      </a:lvl5pPr>
                      <a:lvl6pPr marL="2286000">
                        <a:defRPr b="1">
                          <a:solidFill>
                            <a:schemeClr val="dk1"/>
                          </a:solidFill>
                          <a:latin typeface="Calibri"/>
                          <a:ea typeface=""/>
                          <a:cs typeface=""/>
                        </a:defRPr>
                      </a:lvl6pPr>
                      <a:lvl7pPr marL="2743200">
                        <a:defRPr b="1">
                          <a:solidFill>
                            <a:schemeClr val="dk1"/>
                          </a:solidFill>
                          <a:latin typeface="Calibri"/>
                          <a:ea typeface=""/>
                          <a:cs typeface=""/>
                        </a:defRPr>
                      </a:lvl7pPr>
                      <a:lvl8pPr marL="3200400">
                        <a:defRPr b="1">
                          <a:solidFill>
                            <a:schemeClr val="dk1"/>
                          </a:solidFill>
                          <a:latin typeface="Calibri"/>
                          <a:ea typeface=""/>
                          <a:cs typeface=""/>
                        </a:defRPr>
                      </a:lvl8pPr>
                      <a:lvl9pPr marL="3657600">
                        <a:defRPr b="1">
                          <a:solidFill>
                            <a:schemeClr val="dk1"/>
                          </a:solidFill>
                          <a:latin typeface="Calibri"/>
                          <a:ea typeface=""/>
                          <a:cs typeface=""/>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u="none" strike="noStrike" baseline="0" dirty="0">
                          <a:solidFill>
                            <a:srgbClr val="656A6C"/>
                          </a:solidFill>
                          <a:effectLst/>
                          <a:latin typeface="Arial Narrow" charset="0"/>
                          <a:ea typeface="Arial Narrow" charset="0"/>
                          <a:cs typeface="Arial Narrow" charset="0"/>
                        </a:rPr>
                        <a:t>DIMENSIONS</a:t>
                      </a:r>
                      <a:endParaRPr lang="en-US" sz="1000" b="1" i="0" u="none" strike="noStrike" dirty="0">
                        <a:solidFill>
                          <a:srgbClr val="656A6C"/>
                        </a:solidFill>
                        <a:effectLst/>
                        <a:latin typeface="Arial Narrow" charset="0"/>
                        <a:ea typeface="Arial Narrow" charset="0"/>
                        <a:cs typeface="Arial Narrow"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20000"/>
                        <a:lumOff val="80000"/>
                      </a:schemeClr>
                    </a:solidFill>
                  </a:tcPr>
                </a:tc>
                <a:tc hMerge="1">
                  <a:txBody>
                    <a:bodyPr/>
                    <a:lstStyle/>
                    <a:p>
                      <a:endParaRPr lang="en-US"/>
                    </a:p>
                  </a:txBody>
                  <a:tcPr/>
                </a:tc>
                <a:extLst>
                  <a:ext uri="{0D108BD9-81ED-4DB2-BD59-A6C34878D82A}">
                    <a16:rowId xmlns:a16="http://schemas.microsoft.com/office/drawing/2014/main" val="4054159485"/>
                  </a:ext>
                </a:extLst>
              </a:tr>
              <a:tr h="297104">
                <a:tc>
                  <a:txBody>
                    <a:bodyPr/>
                    <a:lstStyle>
                      <a:lvl1pPr marL="0">
                        <a:defRPr>
                          <a:solidFill>
                            <a:schemeClr val="dk1"/>
                          </a:solidFill>
                          <a:latin typeface="Calibri"/>
                          <a:ea typeface=""/>
                          <a:cs typeface=""/>
                        </a:defRPr>
                      </a:lvl1pPr>
                      <a:lvl2pPr marL="457200">
                        <a:defRPr>
                          <a:solidFill>
                            <a:schemeClr val="dk1"/>
                          </a:solidFill>
                          <a:latin typeface="Calibri"/>
                          <a:ea typeface=""/>
                          <a:cs typeface=""/>
                        </a:defRPr>
                      </a:lvl2pPr>
                      <a:lvl3pPr marL="914400">
                        <a:defRPr>
                          <a:solidFill>
                            <a:schemeClr val="dk1"/>
                          </a:solidFill>
                          <a:latin typeface="Calibri"/>
                          <a:ea typeface=""/>
                          <a:cs typeface=""/>
                        </a:defRPr>
                      </a:lvl3pPr>
                      <a:lvl4pPr marL="1371600">
                        <a:defRPr>
                          <a:solidFill>
                            <a:schemeClr val="dk1"/>
                          </a:solidFill>
                          <a:latin typeface="Calibri"/>
                          <a:ea typeface=""/>
                          <a:cs typeface=""/>
                        </a:defRPr>
                      </a:lvl4pPr>
                      <a:lvl5pPr marL="1828800">
                        <a:defRPr>
                          <a:solidFill>
                            <a:schemeClr val="dk1"/>
                          </a:solidFill>
                          <a:latin typeface="Calibri"/>
                          <a:ea typeface=""/>
                          <a:cs typeface=""/>
                        </a:defRPr>
                      </a:lvl5pPr>
                      <a:lvl6pPr marL="2286000">
                        <a:defRPr>
                          <a:solidFill>
                            <a:schemeClr val="dk1"/>
                          </a:solidFill>
                          <a:latin typeface="Calibri"/>
                          <a:ea typeface=""/>
                          <a:cs typeface=""/>
                        </a:defRPr>
                      </a:lvl6pPr>
                      <a:lvl7pPr marL="2743200">
                        <a:defRPr>
                          <a:solidFill>
                            <a:schemeClr val="dk1"/>
                          </a:solidFill>
                          <a:latin typeface="Calibri"/>
                          <a:ea typeface=""/>
                          <a:cs typeface=""/>
                        </a:defRPr>
                      </a:lvl7pPr>
                      <a:lvl8pPr marL="3200400">
                        <a:defRPr>
                          <a:solidFill>
                            <a:schemeClr val="dk1"/>
                          </a:solidFill>
                          <a:latin typeface="Calibri"/>
                          <a:ea typeface=""/>
                          <a:cs typeface=""/>
                        </a:defRPr>
                      </a:lvl8pPr>
                      <a:lvl9pPr marL="3657600">
                        <a:defRPr>
                          <a:solidFill>
                            <a:schemeClr val="dk1"/>
                          </a:solidFill>
                          <a:latin typeface="Calibri"/>
                          <a:ea typeface=""/>
                          <a:cs typeface=""/>
                        </a:defRPr>
                      </a:lvl9pPr>
                    </a:lstStyle>
                    <a:p>
                      <a:pPr algn="l" rtl="0" fontAlgn="ctr"/>
                      <a:r>
                        <a:rPr lang="de-DE" sz="900" u="none" strike="noStrike" dirty="0">
                          <a:solidFill>
                            <a:srgbClr val="656A6C"/>
                          </a:solidFill>
                          <a:effectLst/>
                          <a:latin typeface="Arial" charset="0"/>
                          <a:ea typeface="Arial" charset="0"/>
                          <a:cs typeface="Arial" charset="0"/>
                        </a:rPr>
                        <a:t>A</a:t>
                      </a:r>
                      <a:endParaRPr lang="en-US" sz="900" b="1" i="0" u="none" strike="noStrike" dirty="0">
                        <a:solidFill>
                          <a:srgbClr val="656A6C"/>
                        </a:solidFill>
                        <a:effectLst/>
                        <a:latin typeface="Arial" charset="0"/>
                        <a:ea typeface="Arial" charset="0"/>
                        <a:cs typeface="Arial"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algn="l" rtl="0" fontAlgn="ctr"/>
                      <a:r>
                        <a:rPr lang="en-US" sz="900" u="none" strike="noStrike" dirty="0">
                          <a:solidFill>
                            <a:srgbClr val="656A6C"/>
                          </a:solidFill>
                          <a:effectLst/>
                          <a:latin typeface="Arial" charset="0"/>
                          <a:ea typeface="Arial" charset="0"/>
                          <a:cs typeface="Arial" charset="0"/>
                        </a:rPr>
                        <a:t>60 mm</a:t>
                      </a:r>
                      <a:endParaRPr lang="en-US" sz="900" b="0" i="0" u="none" strike="noStrike" dirty="0">
                        <a:solidFill>
                          <a:srgbClr val="656A6C"/>
                        </a:solidFill>
                        <a:effectLst/>
                        <a:latin typeface="Arial" charset="0"/>
                        <a:ea typeface="Arial" charset="0"/>
                        <a:cs typeface="Arial"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2890217852"/>
                  </a:ext>
                </a:extLst>
              </a:tr>
              <a:tr h="297104">
                <a:tc>
                  <a:txBody>
                    <a:bodyPr/>
                    <a:lstStyle/>
                    <a:p>
                      <a:pPr algn="l" rtl="0" fontAlgn="ctr"/>
                      <a:r>
                        <a:rPr lang="en-US" sz="900" u="none" strike="noStrike" dirty="0">
                          <a:solidFill>
                            <a:srgbClr val="656A6C"/>
                          </a:solidFill>
                          <a:effectLst/>
                          <a:latin typeface="Arial" charset="0"/>
                          <a:ea typeface="Arial" charset="0"/>
                          <a:cs typeface="Arial" charset="0"/>
                        </a:rPr>
                        <a:t>B</a:t>
                      </a:r>
                      <a:endParaRPr lang="en-US" sz="900" b="1" i="0" u="none" strike="noStrike" dirty="0">
                        <a:solidFill>
                          <a:srgbClr val="656A6C"/>
                        </a:solidFill>
                        <a:effectLst/>
                        <a:latin typeface="Arial" charset="0"/>
                        <a:ea typeface="Arial" charset="0"/>
                        <a:cs typeface="Arial"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u="none" strike="noStrike" dirty="0">
                          <a:solidFill>
                            <a:srgbClr val="656A6C"/>
                          </a:solidFill>
                          <a:effectLst/>
                          <a:latin typeface="Arial" charset="0"/>
                          <a:ea typeface="Arial" charset="0"/>
                          <a:cs typeface="Arial" charset="0"/>
                        </a:rPr>
                        <a:t>175 mm</a:t>
                      </a:r>
                      <a:endParaRPr lang="en-US" sz="900" b="0" i="0" u="none" strike="noStrike" dirty="0">
                        <a:solidFill>
                          <a:srgbClr val="656A6C"/>
                        </a:solidFill>
                        <a:effectLst/>
                        <a:latin typeface="Arial" charset="0"/>
                        <a:ea typeface="Arial" charset="0"/>
                        <a:cs typeface="Arial"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10002"/>
                  </a:ext>
                </a:extLst>
              </a:tr>
              <a:tr h="297104">
                <a:tc>
                  <a:txBody>
                    <a:bodyPr/>
                    <a:lstStyle/>
                    <a:p>
                      <a:pPr algn="l" rtl="0" fontAlgn="ctr"/>
                      <a:r>
                        <a:rPr lang="en-US" sz="900" u="none" strike="noStrike" dirty="0">
                          <a:solidFill>
                            <a:srgbClr val="656A6C"/>
                          </a:solidFill>
                          <a:effectLst/>
                          <a:latin typeface="Arial" charset="0"/>
                          <a:ea typeface="Arial" charset="0"/>
                          <a:cs typeface="Arial" charset="0"/>
                        </a:rPr>
                        <a:t>C</a:t>
                      </a:r>
                      <a:endParaRPr lang="en-US" sz="900" b="1" i="0" u="none" strike="noStrike" dirty="0">
                        <a:solidFill>
                          <a:srgbClr val="656A6C"/>
                        </a:solidFill>
                        <a:effectLst/>
                        <a:latin typeface="Arial" charset="0"/>
                        <a:ea typeface="Arial" charset="0"/>
                        <a:cs typeface="Arial"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u="none" strike="noStrike" dirty="0">
                          <a:solidFill>
                            <a:srgbClr val="656A6C"/>
                          </a:solidFill>
                          <a:effectLst/>
                          <a:latin typeface="Arial" charset="0"/>
                          <a:ea typeface="Arial" charset="0"/>
                          <a:cs typeface="Arial" charset="0"/>
                        </a:rPr>
                        <a:t>90 mm</a:t>
                      </a:r>
                      <a:endParaRPr lang="en-US" sz="900" b="0" i="0" u="none" strike="noStrike" dirty="0">
                        <a:solidFill>
                          <a:srgbClr val="656A6C"/>
                        </a:solidFill>
                        <a:effectLst/>
                        <a:latin typeface="Arial" charset="0"/>
                        <a:ea typeface="Arial" charset="0"/>
                        <a:cs typeface="Arial"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3E0C2"/>
                    </a:solidFill>
                  </a:tcPr>
                </a:tc>
                <a:extLst>
                  <a:ext uri="{0D108BD9-81ED-4DB2-BD59-A6C34878D82A}">
                    <a16:rowId xmlns:a16="http://schemas.microsoft.com/office/drawing/2014/main" val="10003"/>
                  </a:ext>
                </a:extLst>
              </a:tr>
              <a:tr h="297104">
                <a:tc>
                  <a:txBody>
                    <a:bodyPr/>
                    <a:lstStyle/>
                    <a:p>
                      <a:pPr algn="l" rtl="0" fontAlgn="ctr"/>
                      <a:r>
                        <a:rPr lang="en-US" sz="900" u="none" strike="noStrike" dirty="0">
                          <a:solidFill>
                            <a:srgbClr val="656A6C"/>
                          </a:solidFill>
                          <a:effectLst/>
                          <a:latin typeface="Arial" charset="0"/>
                          <a:ea typeface="Arial" charset="0"/>
                          <a:cs typeface="Arial" charset="0"/>
                        </a:rPr>
                        <a:t>D</a:t>
                      </a:r>
                      <a:endParaRPr lang="en-US" sz="900" b="1" i="0" u="none" strike="noStrike" dirty="0">
                        <a:solidFill>
                          <a:srgbClr val="656A6C"/>
                        </a:solidFill>
                        <a:effectLst/>
                        <a:latin typeface="Arial" charset="0"/>
                        <a:ea typeface="Arial" charset="0"/>
                        <a:cs typeface="Arial"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u="none" strike="noStrike" dirty="0">
                          <a:solidFill>
                            <a:srgbClr val="656A6C"/>
                          </a:solidFill>
                          <a:effectLst/>
                          <a:latin typeface="Arial" charset="0"/>
                          <a:ea typeface="Arial" charset="0"/>
                          <a:cs typeface="Arial" charset="0"/>
                        </a:rPr>
                        <a:t>185 mm</a:t>
                      </a:r>
                      <a:endParaRPr lang="en-US" sz="900" b="0" i="0" u="none" strike="noStrike" dirty="0">
                        <a:solidFill>
                          <a:srgbClr val="656A6C"/>
                        </a:solidFill>
                        <a:effectLst/>
                        <a:latin typeface="Arial" charset="0"/>
                        <a:ea typeface="Arial" charset="0"/>
                        <a:cs typeface="Arial"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87866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60663" y="1938526"/>
            <a:ext cx="4871123" cy="1931298"/>
          </a:xfrm>
          <a:prstGeom prst="rect">
            <a:avLst/>
          </a:prstGeom>
          <a:noFill/>
        </p:spPr>
        <p:txBody>
          <a:bodyPr wrap="square" rtlCol="0">
            <a:spAutoFit/>
          </a:bodyPr>
          <a:lstStyle/>
          <a:p>
            <a:pPr defTabSz="913758">
              <a:spcBef>
                <a:spcPts val="600"/>
              </a:spcBef>
            </a:pPr>
            <a:r>
              <a:rPr lang="mr-IN" sz="1350" b="1" dirty="0">
                <a:solidFill>
                  <a:srgbClr val="525759"/>
                </a:solidFill>
                <a:latin typeface="Arial" charset="0"/>
                <a:ea typeface="Arial" charset="0"/>
                <a:cs typeface="Arial" charset="0"/>
              </a:rPr>
              <a:t>Em</a:t>
            </a:r>
            <a:r>
              <a:rPr lang="en-GB" sz="1350" b="1" dirty="0">
                <a:solidFill>
                  <a:srgbClr val="525759"/>
                </a:solidFill>
                <a:latin typeface="Arial" charset="0"/>
                <a:ea typeface="Arial" charset="0"/>
                <a:cs typeface="Arial" charset="0"/>
              </a:rPr>
              <a:t>c</a:t>
            </a:r>
            <a:r>
              <a:rPr lang="mr-IN" sz="1350" b="1" dirty="0">
                <a:solidFill>
                  <a:srgbClr val="525759"/>
                </a:solidFill>
                <a:latin typeface="Arial" charset="0"/>
                <a:ea typeface="Arial" charset="0"/>
                <a:cs typeface="Arial" charset="0"/>
              </a:rPr>
              <a:t>or TEST  – </a:t>
            </a:r>
            <a:r>
              <a:rPr lang="en-US" sz="1350" b="1" dirty="0">
                <a:solidFill>
                  <a:srgbClr val="525759"/>
                </a:solidFill>
                <a:latin typeface="Arial" charset="0"/>
                <a:ea typeface="Arial" charset="0"/>
                <a:cs typeface="Arial" charset="0"/>
              </a:rPr>
              <a:t>ASTM D6138</a:t>
            </a:r>
            <a:r>
              <a:rPr lang="mr-IN" sz="1350" b="1" dirty="0">
                <a:solidFill>
                  <a:srgbClr val="525759"/>
                </a:solidFill>
                <a:latin typeface="Arial" charset="0"/>
                <a:ea typeface="Arial" charset="0"/>
                <a:cs typeface="Arial" charset="0"/>
              </a:rPr>
              <a:t>: </a:t>
            </a:r>
          </a:p>
          <a:p>
            <a:pPr marL="285750" indent="-285750" defTabSz="913758">
              <a:spcBef>
                <a:spcPts val="600"/>
              </a:spcBef>
              <a:buFont typeface="Arial" panose="020B0604020202020204" pitchFamily="34" charset="0"/>
              <a:buChar char="•"/>
            </a:pPr>
            <a:r>
              <a:rPr lang="en-US" sz="1350" dirty="0">
                <a:solidFill>
                  <a:srgbClr val="525759"/>
                </a:solidFill>
                <a:latin typeface="Arial" charset="0"/>
                <a:ea typeface="Arial" charset="0"/>
                <a:cs typeface="Arial" charset="0"/>
              </a:rPr>
              <a:t>Fill ball bearing with grease and mount on shaft</a:t>
            </a:r>
          </a:p>
          <a:p>
            <a:pPr marL="285750" indent="-285750" defTabSz="913758">
              <a:spcBef>
                <a:spcPts val="600"/>
              </a:spcBef>
              <a:buFont typeface="Arial" panose="020B0604020202020204" pitchFamily="34" charset="0"/>
              <a:buChar char="•"/>
            </a:pPr>
            <a:r>
              <a:rPr lang="en-US" sz="1350" dirty="0">
                <a:solidFill>
                  <a:srgbClr val="525759"/>
                </a:solidFill>
                <a:latin typeface="Arial" charset="0"/>
                <a:ea typeface="Arial" charset="0"/>
                <a:cs typeface="Arial" charset="0"/>
              </a:rPr>
              <a:t>Add test solution, e.g. 1 % NaCl solution (20 mL/bearing)</a:t>
            </a:r>
          </a:p>
          <a:p>
            <a:pPr marL="285750" indent="-285750" defTabSz="913758">
              <a:spcBef>
                <a:spcPts val="600"/>
              </a:spcBef>
              <a:buFont typeface="Arial" panose="020B0604020202020204" pitchFamily="34" charset="0"/>
              <a:buChar char="•"/>
            </a:pPr>
            <a:r>
              <a:rPr lang="en-US" sz="1350" dirty="0">
                <a:solidFill>
                  <a:srgbClr val="525759"/>
                </a:solidFill>
                <a:latin typeface="Arial" charset="0"/>
                <a:ea typeface="Arial" charset="0"/>
                <a:cs typeface="Arial" charset="0"/>
              </a:rPr>
              <a:t>Test cycle: 8 h run – 16 h stop – 8 h run – 16 h stop – </a:t>
            </a:r>
            <a:br>
              <a:rPr lang="en-US" sz="1350" dirty="0">
                <a:solidFill>
                  <a:srgbClr val="525759"/>
                </a:solidFill>
                <a:latin typeface="Arial" charset="0"/>
                <a:ea typeface="Arial" charset="0"/>
                <a:cs typeface="Arial" charset="0"/>
              </a:rPr>
            </a:br>
            <a:r>
              <a:rPr lang="en-US" sz="1350" dirty="0">
                <a:solidFill>
                  <a:srgbClr val="525759"/>
                </a:solidFill>
                <a:latin typeface="Arial" charset="0"/>
                <a:ea typeface="Arial" charset="0"/>
                <a:cs typeface="Arial" charset="0"/>
              </a:rPr>
              <a:t>8 h run – 108 h stop</a:t>
            </a:r>
          </a:p>
          <a:p>
            <a:pPr marL="285750" indent="-285750" defTabSz="913758">
              <a:spcBef>
                <a:spcPts val="600"/>
              </a:spcBef>
              <a:buFont typeface="Arial" panose="020B0604020202020204" pitchFamily="34" charset="0"/>
              <a:buChar char="•"/>
            </a:pPr>
            <a:r>
              <a:rPr lang="en-US" sz="1350" dirty="0">
                <a:solidFill>
                  <a:srgbClr val="525759"/>
                </a:solidFill>
                <a:latin typeface="Arial" charset="0"/>
                <a:ea typeface="Arial" charset="0"/>
                <a:cs typeface="Arial" charset="0"/>
              </a:rPr>
              <a:t>Evaluation of outer ring for corrosion after test cycle</a:t>
            </a:r>
          </a:p>
          <a:p>
            <a:pPr marL="285750" indent="-285750" defTabSz="913758">
              <a:spcBef>
                <a:spcPts val="600"/>
              </a:spcBef>
              <a:buFont typeface="Arial" panose="020B0604020202020204" pitchFamily="34" charset="0"/>
              <a:buChar char="•"/>
            </a:pPr>
            <a:r>
              <a:rPr lang="en-US" sz="1350" dirty="0">
                <a:solidFill>
                  <a:srgbClr val="525759"/>
                </a:solidFill>
                <a:latin typeface="Arial" charset="0"/>
                <a:ea typeface="Arial" charset="0"/>
                <a:cs typeface="Arial" charset="0"/>
              </a:rPr>
              <a:t>Temperature =  RT; duration = 168 h; speed = 80 rpm</a:t>
            </a:r>
          </a:p>
        </p:txBody>
      </p:sp>
      <p:sp>
        <p:nvSpPr>
          <p:cNvPr id="36" name="TextBox 35"/>
          <p:cNvSpPr txBox="1"/>
          <p:nvPr/>
        </p:nvSpPr>
        <p:spPr>
          <a:xfrm>
            <a:off x="360662" y="5379057"/>
            <a:ext cx="6774717" cy="792525"/>
          </a:xfrm>
          <a:prstGeom prst="rect">
            <a:avLst/>
          </a:prstGeom>
          <a:noFill/>
        </p:spPr>
        <p:txBody>
          <a:bodyPr wrap="square" rtlCol="0">
            <a:spAutoFit/>
          </a:bodyPr>
          <a:lstStyle/>
          <a:p>
            <a:pPr defTabSz="913758">
              <a:spcBef>
                <a:spcPts val="600"/>
              </a:spcBef>
            </a:pPr>
            <a:r>
              <a:rPr lang="en-US" sz="1350" dirty="0">
                <a:solidFill>
                  <a:srgbClr val="525759"/>
                </a:solidFill>
                <a:latin typeface="Arial" charset="0"/>
                <a:ea typeface="Arial" charset="0"/>
                <a:cs typeface="Arial" charset="0"/>
              </a:rPr>
              <a:t>Tribol GR SW 460-1 provides excellent protection against corrosion.</a:t>
            </a:r>
          </a:p>
          <a:p>
            <a:pPr defTabSz="913758">
              <a:spcBef>
                <a:spcPts val="600"/>
              </a:spcBef>
            </a:pPr>
            <a:r>
              <a:rPr lang="en-US" sz="1350" dirty="0">
                <a:solidFill>
                  <a:srgbClr val="525759"/>
                </a:solidFill>
                <a:latin typeface="Arial" charset="0"/>
                <a:ea typeface="Arial" charset="0"/>
                <a:cs typeface="Arial" charset="0"/>
              </a:rPr>
              <a:t>The Emcor Test was run under severe conditions (1 % NaCl) and still the product achieved the best result possible; hence it is suitable for offshore applications.</a:t>
            </a:r>
          </a:p>
        </p:txBody>
      </p:sp>
      <p:pic>
        <p:nvPicPr>
          <p:cNvPr id="20" name="Picture 3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665" b="10771"/>
          <a:stretch/>
        </p:blipFill>
        <p:spPr bwMode="auto">
          <a:xfrm>
            <a:off x="5407873" y="2102486"/>
            <a:ext cx="3278927" cy="1487497"/>
          </a:xfrm>
          <a:prstGeom prst="roundRect">
            <a:avLst>
              <a:gd name="adj" fmla="val 0"/>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21" name="Picture 3" descr="C:\Users\gormk0\Documents\HPL-MGB\Wind\Presentations_Reports\bilder\corrosion1.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4" r="20894"/>
          <a:stretch/>
        </p:blipFill>
        <p:spPr bwMode="auto">
          <a:xfrm>
            <a:off x="5392633" y="3753742"/>
            <a:ext cx="1548321" cy="1461556"/>
          </a:xfrm>
          <a:prstGeom prst="roundRect">
            <a:avLst>
              <a:gd name="adj" fmla="val 0"/>
            </a:avLst>
          </a:prstGeom>
          <a:solidFill>
            <a:srgbClr val="FFFFFF">
              <a:shade val="85000"/>
            </a:srgbClr>
          </a:solidFill>
          <a:ln w="57150">
            <a:noFill/>
            <a:miter lim="800000"/>
            <a:headEnd/>
            <a:tailEnd/>
          </a:ln>
          <a:effectLst/>
          <a:extLst/>
        </p:spPr>
      </p:pic>
      <p:pic>
        <p:nvPicPr>
          <p:cNvPr id="27" name="Picture 2" descr="C:\Users\gormk0\Documents\HPL-MGB\Wind\Presentations_Reports\bilder\corrosion2.bm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305" t="8242" r="21100" b="944"/>
          <a:stretch/>
        </p:blipFill>
        <p:spPr bwMode="auto">
          <a:xfrm>
            <a:off x="7135380" y="3753742"/>
            <a:ext cx="1551420" cy="1461556"/>
          </a:xfrm>
          <a:prstGeom prst="roundRect">
            <a:avLst>
              <a:gd name="adj" fmla="val 0"/>
            </a:avLst>
          </a:prstGeom>
          <a:solidFill>
            <a:srgbClr val="FFFFFF">
              <a:shade val="85000"/>
            </a:srgbClr>
          </a:solidFill>
          <a:ln w="57150">
            <a:noFill/>
            <a:miter lim="800000"/>
            <a:headEnd/>
            <a:tailEnd/>
          </a:ln>
          <a:effectLst/>
          <a:extLst/>
        </p:spPr>
      </p:pic>
      <p:sp>
        <p:nvSpPr>
          <p:cNvPr id="5" name="L-Shape 4"/>
          <p:cNvSpPr/>
          <p:nvPr/>
        </p:nvSpPr>
        <p:spPr>
          <a:xfrm rot="2700000" flipH="1">
            <a:off x="8468154" y="4914389"/>
            <a:ext cx="247195" cy="346073"/>
          </a:xfrm>
          <a:prstGeom prst="corner">
            <a:avLst>
              <a:gd name="adj1" fmla="val 39333"/>
              <a:gd name="adj2" fmla="val 36686"/>
            </a:avLst>
          </a:prstGeom>
          <a:solidFill>
            <a:srgbClr val="008B4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66666"/>
              </a:solidFill>
            </a:endParaRPr>
          </a:p>
        </p:txBody>
      </p:sp>
      <p:sp>
        <p:nvSpPr>
          <p:cNvPr id="6" name="Cross 5"/>
          <p:cNvSpPr/>
          <p:nvPr/>
        </p:nvSpPr>
        <p:spPr>
          <a:xfrm rot="2700000">
            <a:off x="6756564" y="5018700"/>
            <a:ext cx="343280" cy="343280"/>
          </a:xfrm>
          <a:prstGeom prst="plus">
            <a:avLst>
              <a:gd name="adj" fmla="val 35667"/>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66666"/>
              </a:solidFill>
            </a:endParaRPr>
          </a:p>
        </p:txBody>
      </p:sp>
      <p:sp>
        <p:nvSpPr>
          <p:cNvPr id="2" name="Title 1"/>
          <p:cNvSpPr>
            <a:spLocks noGrp="1"/>
          </p:cNvSpPr>
          <p:nvPr>
            <p:ph type="title"/>
          </p:nvPr>
        </p:nvSpPr>
        <p:spPr>
          <a:xfrm>
            <a:off x="464598" y="672347"/>
            <a:ext cx="4107402" cy="838200"/>
          </a:xfrm>
        </p:spPr>
        <p:txBody>
          <a:bodyPr/>
          <a:lstStyle/>
          <a:p>
            <a:r>
              <a:rPr lang="de-DE" altLang="en-US" dirty="0"/>
              <a:t>CORROSION PREVENTIVE </a:t>
            </a:r>
            <a:br>
              <a:rPr lang="de-DE" altLang="en-US" dirty="0"/>
            </a:br>
            <a:r>
              <a:rPr lang="de-DE" altLang="en-US" dirty="0"/>
              <a:t>PROPERTIES</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536765544"/>
              </p:ext>
            </p:extLst>
          </p:nvPr>
        </p:nvGraphicFramePr>
        <p:xfrm>
          <a:off x="431700" y="4588088"/>
          <a:ext cx="4394255" cy="602252"/>
        </p:xfrm>
        <a:graphic>
          <a:graphicData uri="http://schemas.openxmlformats.org/drawingml/2006/table">
            <a:tbl>
              <a:tblPr firstRow="1" bandRow="1"/>
              <a:tblGrid>
                <a:gridCol w="2080877">
                  <a:extLst>
                    <a:ext uri="{9D8B030D-6E8A-4147-A177-3AD203B41FA5}">
                      <a16:colId xmlns:a16="http://schemas.microsoft.com/office/drawing/2014/main" val="3022197983"/>
                    </a:ext>
                  </a:extLst>
                </a:gridCol>
                <a:gridCol w="2313378">
                  <a:extLst>
                    <a:ext uri="{9D8B030D-6E8A-4147-A177-3AD203B41FA5}">
                      <a16:colId xmlns:a16="http://schemas.microsoft.com/office/drawing/2014/main" val="20001"/>
                    </a:ext>
                  </a:extLst>
                </a:gridCol>
              </a:tblGrid>
              <a:tr h="284400">
                <a:tc>
                  <a:txBody>
                    <a:bodyPr/>
                    <a:lstStyle>
                      <a:lvl1pPr marL="0">
                        <a:defRPr b="1">
                          <a:solidFill>
                            <a:schemeClr val="dk1"/>
                          </a:solidFill>
                          <a:latin typeface="Calibri"/>
                          <a:ea typeface=""/>
                          <a:cs typeface=""/>
                        </a:defRPr>
                      </a:lvl1pPr>
                      <a:lvl2pPr marL="457200">
                        <a:defRPr b="1">
                          <a:solidFill>
                            <a:schemeClr val="dk1"/>
                          </a:solidFill>
                          <a:latin typeface="Calibri"/>
                          <a:ea typeface=""/>
                          <a:cs typeface=""/>
                        </a:defRPr>
                      </a:lvl2pPr>
                      <a:lvl3pPr marL="914400">
                        <a:defRPr b="1">
                          <a:solidFill>
                            <a:schemeClr val="dk1"/>
                          </a:solidFill>
                          <a:latin typeface="Calibri"/>
                          <a:ea typeface=""/>
                          <a:cs typeface=""/>
                        </a:defRPr>
                      </a:lvl3pPr>
                      <a:lvl4pPr marL="1371600">
                        <a:defRPr b="1">
                          <a:solidFill>
                            <a:schemeClr val="dk1"/>
                          </a:solidFill>
                          <a:latin typeface="Calibri"/>
                          <a:ea typeface=""/>
                          <a:cs typeface=""/>
                        </a:defRPr>
                      </a:lvl4pPr>
                      <a:lvl5pPr marL="1828800">
                        <a:defRPr b="1">
                          <a:solidFill>
                            <a:schemeClr val="dk1"/>
                          </a:solidFill>
                          <a:latin typeface="Calibri"/>
                          <a:ea typeface=""/>
                          <a:cs typeface=""/>
                        </a:defRPr>
                      </a:lvl5pPr>
                      <a:lvl6pPr marL="2286000">
                        <a:defRPr b="1">
                          <a:solidFill>
                            <a:schemeClr val="dk1"/>
                          </a:solidFill>
                          <a:latin typeface="Calibri"/>
                          <a:ea typeface=""/>
                          <a:cs typeface=""/>
                        </a:defRPr>
                      </a:lvl6pPr>
                      <a:lvl7pPr marL="2743200">
                        <a:defRPr b="1">
                          <a:solidFill>
                            <a:schemeClr val="dk1"/>
                          </a:solidFill>
                          <a:latin typeface="Calibri"/>
                          <a:ea typeface=""/>
                          <a:cs typeface=""/>
                        </a:defRPr>
                      </a:lvl7pPr>
                      <a:lvl8pPr marL="3200400">
                        <a:defRPr b="1">
                          <a:solidFill>
                            <a:schemeClr val="dk1"/>
                          </a:solidFill>
                          <a:latin typeface="Calibri"/>
                          <a:ea typeface=""/>
                          <a:cs typeface=""/>
                        </a:defRPr>
                      </a:lvl8pPr>
                      <a:lvl9pPr marL="3657600">
                        <a:defRPr b="1">
                          <a:solidFill>
                            <a:schemeClr val="dk1"/>
                          </a:solidFill>
                          <a:latin typeface="Calibri"/>
                          <a:ea typeface=""/>
                          <a:cs typeface=""/>
                        </a:defRPr>
                      </a:lvl9pPr>
                    </a:lstStyle>
                    <a:p>
                      <a:pPr algn="l"/>
                      <a:r>
                        <a:rPr lang="en-GB" sz="1000" b="1" i="0" dirty="0">
                          <a:solidFill>
                            <a:srgbClr val="656A6C"/>
                          </a:solidFill>
                          <a:latin typeface="Arial Narrow" charset="0"/>
                          <a:ea typeface="Arial Narrow" charset="0"/>
                          <a:cs typeface="Arial Narrow" charset="0"/>
                        </a:rPr>
                        <a:t>PRODUCT</a:t>
                      </a:r>
                    </a:p>
                  </a:txBody>
                  <a:tcPr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lvl1pPr marL="0">
                        <a:defRPr b="1">
                          <a:solidFill>
                            <a:schemeClr val="dk1"/>
                          </a:solidFill>
                          <a:latin typeface="Calibri"/>
                          <a:ea typeface=""/>
                          <a:cs typeface=""/>
                        </a:defRPr>
                      </a:lvl1pPr>
                      <a:lvl2pPr marL="457200">
                        <a:defRPr b="1">
                          <a:solidFill>
                            <a:schemeClr val="dk1"/>
                          </a:solidFill>
                          <a:latin typeface="Calibri"/>
                          <a:ea typeface=""/>
                          <a:cs typeface=""/>
                        </a:defRPr>
                      </a:lvl2pPr>
                      <a:lvl3pPr marL="914400">
                        <a:defRPr b="1">
                          <a:solidFill>
                            <a:schemeClr val="dk1"/>
                          </a:solidFill>
                          <a:latin typeface="Calibri"/>
                          <a:ea typeface=""/>
                          <a:cs typeface=""/>
                        </a:defRPr>
                      </a:lvl3pPr>
                      <a:lvl4pPr marL="1371600">
                        <a:defRPr b="1">
                          <a:solidFill>
                            <a:schemeClr val="dk1"/>
                          </a:solidFill>
                          <a:latin typeface="Calibri"/>
                          <a:ea typeface=""/>
                          <a:cs typeface=""/>
                        </a:defRPr>
                      </a:lvl4pPr>
                      <a:lvl5pPr marL="1828800">
                        <a:defRPr b="1">
                          <a:solidFill>
                            <a:schemeClr val="dk1"/>
                          </a:solidFill>
                          <a:latin typeface="Calibri"/>
                          <a:ea typeface=""/>
                          <a:cs typeface=""/>
                        </a:defRPr>
                      </a:lvl5pPr>
                      <a:lvl6pPr marL="2286000">
                        <a:defRPr b="1">
                          <a:solidFill>
                            <a:schemeClr val="dk1"/>
                          </a:solidFill>
                          <a:latin typeface="Calibri"/>
                          <a:ea typeface=""/>
                          <a:cs typeface=""/>
                        </a:defRPr>
                      </a:lvl6pPr>
                      <a:lvl7pPr marL="2743200">
                        <a:defRPr b="1">
                          <a:solidFill>
                            <a:schemeClr val="dk1"/>
                          </a:solidFill>
                          <a:latin typeface="Calibri"/>
                          <a:ea typeface=""/>
                          <a:cs typeface=""/>
                        </a:defRPr>
                      </a:lvl7pPr>
                      <a:lvl8pPr marL="3200400">
                        <a:defRPr b="1">
                          <a:solidFill>
                            <a:schemeClr val="dk1"/>
                          </a:solidFill>
                          <a:latin typeface="Calibri"/>
                          <a:ea typeface=""/>
                          <a:cs typeface=""/>
                        </a:defRPr>
                      </a:lvl8pPr>
                      <a:lvl9pPr marL="3657600">
                        <a:defRPr b="1">
                          <a:solidFill>
                            <a:schemeClr val="dk1"/>
                          </a:solidFill>
                          <a:latin typeface="Calibri"/>
                          <a:ea typeface=""/>
                          <a:cs typeface=""/>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0" u="none" strike="noStrike" baseline="0" dirty="0">
                          <a:solidFill>
                            <a:srgbClr val="656A6C"/>
                          </a:solidFill>
                          <a:effectLst/>
                          <a:latin typeface="Arial Narrow" charset="0"/>
                          <a:ea typeface="Arial Narrow" charset="0"/>
                          <a:cs typeface="Arial Narrow" charset="0"/>
                        </a:rPr>
                        <a:t>Emcor – 1 % NaCl</a:t>
                      </a:r>
                    </a:p>
                  </a:txBody>
                  <a:tcPr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4054159485"/>
                  </a:ext>
                </a:extLst>
              </a:tr>
              <a:tr h="317852">
                <a:tc>
                  <a:txBody>
                    <a:bodyPr/>
                    <a:lstStyle>
                      <a:lvl1pPr marL="0">
                        <a:defRPr>
                          <a:solidFill>
                            <a:schemeClr val="dk1"/>
                          </a:solidFill>
                          <a:latin typeface="Calibri"/>
                          <a:ea typeface=""/>
                          <a:cs typeface=""/>
                        </a:defRPr>
                      </a:lvl1pPr>
                      <a:lvl2pPr marL="457200">
                        <a:defRPr>
                          <a:solidFill>
                            <a:schemeClr val="dk1"/>
                          </a:solidFill>
                          <a:latin typeface="Calibri"/>
                          <a:ea typeface=""/>
                          <a:cs typeface=""/>
                        </a:defRPr>
                      </a:lvl2pPr>
                      <a:lvl3pPr marL="914400">
                        <a:defRPr>
                          <a:solidFill>
                            <a:schemeClr val="dk1"/>
                          </a:solidFill>
                          <a:latin typeface="Calibri"/>
                          <a:ea typeface=""/>
                          <a:cs typeface=""/>
                        </a:defRPr>
                      </a:lvl3pPr>
                      <a:lvl4pPr marL="1371600">
                        <a:defRPr>
                          <a:solidFill>
                            <a:schemeClr val="dk1"/>
                          </a:solidFill>
                          <a:latin typeface="Calibri"/>
                          <a:ea typeface=""/>
                          <a:cs typeface=""/>
                        </a:defRPr>
                      </a:lvl4pPr>
                      <a:lvl5pPr marL="1828800">
                        <a:defRPr>
                          <a:solidFill>
                            <a:schemeClr val="dk1"/>
                          </a:solidFill>
                          <a:latin typeface="Calibri"/>
                          <a:ea typeface=""/>
                          <a:cs typeface=""/>
                        </a:defRPr>
                      </a:lvl5pPr>
                      <a:lvl6pPr marL="2286000">
                        <a:defRPr>
                          <a:solidFill>
                            <a:schemeClr val="dk1"/>
                          </a:solidFill>
                          <a:latin typeface="Calibri"/>
                          <a:ea typeface=""/>
                          <a:cs typeface=""/>
                        </a:defRPr>
                      </a:lvl6pPr>
                      <a:lvl7pPr marL="2743200">
                        <a:defRPr>
                          <a:solidFill>
                            <a:schemeClr val="dk1"/>
                          </a:solidFill>
                          <a:latin typeface="Calibri"/>
                          <a:ea typeface=""/>
                          <a:cs typeface=""/>
                        </a:defRPr>
                      </a:lvl7pPr>
                      <a:lvl8pPr marL="3200400">
                        <a:defRPr>
                          <a:solidFill>
                            <a:schemeClr val="dk1"/>
                          </a:solidFill>
                          <a:latin typeface="Calibri"/>
                          <a:ea typeface=""/>
                          <a:cs typeface=""/>
                        </a:defRPr>
                      </a:lvl8pPr>
                      <a:lvl9pPr marL="3657600">
                        <a:defRPr>
                          <a:solidFill>
                            <a:schemeClr val="dk1"/>
                          </a:solidFill>
                          <a:latin typeface="Calibri"/>
                          <a:ea typeface=""/>
                          <a:cs typeface=""/>
                        </a:defRPr>
                      </a:lvl9pPr>
                    </a:lstStyle>
                    <a:p>
                      <a:pPr algn="l"/>
                      <a:r>
                        <a:rPr lang="en-GB" sz="900" b="1" dirty="0">
                          <a:solidFill>
                            <a:schemeClr val="bg2"/>
                          </a:solidFill>
                          <a:latin typeface="Arial" charset="0"/>
                          <a:ea typeface="Arial" charset="0"/>
                          <a:cs typeface="Arial" charset="0"/>
                        </a:rPr>
                        <a:t>Tribol GR SW 460-1</a:t>
                      </a:r>
                    </a:p>
                  </a:txBody>
                  <a:tcPr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B41"/>
                    </a:solidFill>
                  </a:tcPr>
                </a:tc>
                <a:tc>
                  <a:txBody>
                    <a:bodyPr/>
                    <a:lstStyle>
                      <a:lvl1pPr marL="0">
                        <a:defRPr>
                          <a:solidFill>
                            <a:schemeClr val="dk1"/>
                          </a:solidFill>
                          <a:latin typeface="Calibri"/>
                          <a:ea typeface=""/>
                          <a:cs typeface=""/>
                        </a:defRPr>
                      </a:lvl1pPr>
                      <a:lvl2pPr marL="457200">
                        <a:defRPr>
                          <a:solidFill>
                            <a:schemeClr val="dk1"/>
                          </a:solidFill>
                          <a:latin typeface="Calibri"/>
                          <a:ea typeface=""/>
                          <a:cs typeface=""/>
                        </a:defRPr>
                      </a:lvl2pPr>
                      <a:lvl3pPr marL="914400">
                        <a:defRPr>
                          <a:solidFill>
                            <a:schemeClr val="dk1"/>
                          </a:solidFill>
                          <a:latin typeface="Calibri"/>
                          <a:ea typeface=""/>
                          <a:cs typeface=""/>
                        </a:defRPr>
                      </a:lvl3pPr>
                      <a:lvl4pPr marL="1371600">
                        <a:defRPr>
                          <a:solidFill>
                            <a:schemeClr val="dk1"/>
                          </a:solidFill>
                          <a:latin typeface="Calibri"/>
                          <a:ea typeface=""/>
                          <a:cs typeface=""/>
                        </a:defRPr>
                      </a:lvl4pPr>
                      <a:lvl5pPr marL="1828800">
                        <a:defRPr>
                          <a:solidFill>
                            <a:schemeClr val="dk1"/>
                          </a:solidFill>
                          <a:latin typeface="Calibri"/>
                          <a:ea typeface=""/>
                          <a:cs typeface=""/>
                        </a:defRPr>
                      </a:lvl5pPr>
                      <a:lvl6pPr marL="2286000">
                        <a:defRPr>
                          <a:solidFill>
                            <a:schemeClr val="dk1"/>
                          </a:solidFill>
                          <a:latin typeface="Calibri"/>
                          <a:ea typeface=""/>
                          <a:cs typeface=""/>
                        </a:defRPr>
                      </a:lvl6pPr>
                      <a:lvl7pPr marL="2743200">
                        <a:defRPr>
                          <a:solidFill>
                            <a:schemeClr val="dk1"/>
                          </a:solidFill>
                          <a:latin typeface="Calibri"/>
                          <a:ea typeface=""/>
                          <a:cs typeface=""/>
                        </a:defRPr>
                      </a:lvl7pPr>
                      <a:lvl8pPr marL="3200400">
                        <a:defRPr>
                          <a:solidFill>
                            <a:schemeClr val="dk1"/>
                          </a:solidFill>
                          <a:latin typeface="Calibri"/>
                          <a:ea typeface=""/>
                          <a:cs typeface=""/>
                        </a:defRPr>
                      </a:lvl8pPr>
                      <a:lvl9pPr marL="3657600">
                        <a:defRPr>
                          <a:solidFill>
                            <a:schemeClr val="dk1"/>
                          </a:solidFill>
                          <a:latin typeface="Calibri"/>
                          <a:ea typeface=""/>
                          <a:cs typeface=""/>
                        </a:defRPr>
                      </a:lvl9pPr>
                    </a:lstStyle>
                    <a:p>
                      <a:pPr algn="l" rtl="0" fontAlgn="ctr"/>
                      <a:r>
                        <a:rPr lang="uk-UA" sz="1200" b="1" i="0" u="none" strike="noStrike" dirty="0">
                          <a:solidFill>
                            <a:srgbClr val="656A6C"/>
                          </a:solidFill>
                          <a:effectLst/>
                          <a:latin typeface="Arial" panose="020B0604020202020204" pitchFamily="34" charset="0"/>
                          <a:ea typeface=""/>
                          <a:cs typeface="Arial" panose="020B0604020202020204" pitchFamily="34" charset="0"/>
                        </a:rPr>
                        <a:t>≤</a:t>
                      </a:r>
                      <a:r>
                        <a:rPr lang="en-GB" sz="1200" b="1" i="0" u="none" strike="noStrike" dirty="0">
                          <a:solidFill>
                            <a:srgbClr val="656A6C"/>
                          </a:solidFill>
                          <a:effectLst/>
                          <a:latin typeface="Arial" panose="020B0604020202020204" pitchFamily="34" charset="0"/>
                          <a:ea typeface=""/>
                          <a:cs typeface="Arial" panose="020B0604020202020204" pitchFamily="34" charset="0"/>
                        </a:rPr>
                        <a:t> </a:t>
                      </a:r>
                      <a:r>
                        <a:rPr lang="uk-UA" sz="1200" b="1" i="0" u="none" strike="noStrike" dirty="0">
                          <a:solidFill>
                            <a:srgbClr val="656A6C"/>
                          </a:solidFill>
                          <a:effectLst/>
                          <a:latin typeface="Arial" panose="020B0604020202020204" pitchFamily="34" charset="0"/>
                          <a:ea typeface=""/>
                          <a:cs typeface="Arial" panose="020B0604020202020204" pitchFamily="34" charset="0"/>
                        </a:rPr>
                        <a:t>0</a:t>
                      </a:r>
                      <a:r>
                        <a:rPr lang="en-GB" sz="1200" b="1" i="0" u="none" strike="noStrike" dirty="0">
                          <a:solidFill>
                            <a:srgbClr val="656A6C"/>
                          </a:solidFill>
                          <a:effectLst/>
                          <a:latin typeface="Arial" panose="020B0604020202020204" pitchFamily="34" charset="0"/>
                          <a:ea typeface=""/>
                          <a:cs typeface="Arial" panose="020B0604020202020204" pitchFamily="34" charset="0"/>
                        </a:rPr>
                        <a:t> </a:t>
                      </a:r>
                      <a:r>
                        <a:rPr lang="uk-UA" sz="1200" b="1" i="0" u="none" strike="noStrike" dirty="0">
                          <a:solidFill>
                            <a:srgbClr val="656A6C"/>
                          </a:solidFill>
                          <a:effectLst/>
                          <a:latin typeface="Arial" panose="020B0604020202020204" pitchFamily="34" charset="0"/>
                          <a:ea typeface=""/>
                          <a:cs typeface="Arial" panose="020B0604020202020204" pitchFamily="34" charset="0"/>
                        </a:rPr>
                        <a:t>/</a:t>
                      </a:r>
                      <a:r>
                        <a:rPr lang="en-GB" sz="1200" b="1" i="0" u="none" strike="noStrike" dirty="0">
                          <a:solidFill>
                            <a:srgbClr val="656A6C"/>
                          </a:solidFill>
                          <a:effectLst/>
                          <a:latin typeface="Arial" panose="020B0604020202020204" pitchFamily="34" charset="0"/>
                          <a:ea typeface=""/>
                          <a:cs typeface="Arial" panose="020B0604020202020204" pitchFamily="34" charset="0"/>
                        </a:rPr>
                        <a:t> </a:t>
                      </a:r>
                      <a:r>
                        <a:rPr lang="uk-UA" sz="1200" b="1" i="0" u="none" strike="noStrike" dirty="0">
                          <a:solidFill>
                            <a:srgbClr val="656A6C"/>
                          </a:solidFill>
                          <a:effectLst/>
                          <a:latin typeface="Arial" panose="020B0604020202020204" pitchFamily="34" charset="0"/>
                          <a:ea typeface=""/>
                          <a:cs typeface="Arial" panose="020B0604020202020204" pitchFamily="34" charset="0"/>
                        </a:rPr>
                        <a:t>1</a:t>
                      </a:r>
                    </a:p>
                  </a:txBody>
                  <a:tcPr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5F5EB"/>
                    </a:solidFill>
                  </a:tcPr>
                </a:tc>
                <a:extLst>
                  <a:ext uri="{0D108BD9-81ED-4DB2-BD59-A6C34878D82A}">
                    <a16:rowId xmlns:a16="http://schemas.microsoft.com/office/drawing/2014/main" val="2890217852"/>
                  </a:ext>
                </a:extLst>
              </a:tr>
            </a:tbl>
          </a:graphicData>
        </a:graphic>
      </p:graphicFrame>
    </p:spTree>
    <p:extLst>
      <p:ext uri="{BB962C8B-B14F-4D97-AF65-F5344CB8AC3E}">
        <p14:creationId xmlns:p14="http://schemas.microsoft.com/office/powerpoint/2010/main" val="3849385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Table 80"/>
          <p:cNvGraphicFramePr>
            <a:graphicFrameLocks noGrp="1"/>
          </p:cNvGraphicFramePr>
          <p:nvPr>
            <p:extLst>
              <p:ext uri="{D42A27DB-BD31-4B8C-83A1-F6EECF244321}">
                <p14:modId xmlns:p14="http://schemas.microsoft.com/office/powerpoint/2010/main" val="1333342389"/>
              </p:ext>
            </p:extLst>
          </p:nvPr>
        </p:nvGraphicFramePr>
        <p:xfrm>
          <a:off x="450804" y="2114098"/>
          <a:ext cx="3945350" cy="1100127"/>
        </p:xfrm>
        <a:graphic>
          <a:graphicData uri="http://schemas.openxmlformats.org/drawingml/2006/table">
            <a:tbl>
              <a:tblPr firstRow="1" bandRow="1">
                <a:tableStyleId>{5C22544A-7EE6-4342-B048-85BDC9FD1C3A}</a:tableStyleId>
              </a:tblPr>
              <a:tblGrid>
                <a:gridCol w="1301796">
                  <a:extLst>
                    <a:ext uri="{9D8B030D-6E8A-4147-A177-3AD203B41FA5}">
                      <a16:colId xmlns:a16="http://schemas.microsoft.com/office/drawing/2014/main" val="3427971331"/>
                    </a:ext>
                  </a:extLst>
                </a:gridCol>
                <a:gridCol w="1295400">
                  <a:extLst>
                    <a:ext uri="{9D8B030D-6E8A-4147-A177-3AD203B41FA5}">
                      <a16:colId xmlns:a16="http://schemas.microsoft.com/office/drawing/2014/main" val="2277182708"/>
                    </a:ext>
                  </a:extLst>
                </a:gridCol>
                <a:gridCol w="1348154">
                  <a:extLst>
                    <a:ext uri="{9D8B030D-6E8A-4147-A177-3AD203B41FA5}">
                      <a16:colId xmlns:a16="http://schemas.microsoft.com/office/drawing/2014/main" val="3836713336"/>
                    </a:ext>
                  </a:extLst>
                </a:gridCol>
              </a:tblGrid>
              <a:tr h="659467">
                <a:tc>
                  <a:txBody>
                    <a:bodyPr/>
                    <a:lstStyle/>
                    <a:p>
                      <a:pPr algn="ctr"/>
                      <a:r>
                        <a:rPr lang="en-GB" sz="900" b="1" kern="1200" dirty="0">
                          <a:solidFill>
                            <a:srgbClr val="525759"/>
                          </a:solidFill>
                          <a:latin typeface="Arial" charset="0"/>
                          <a:ea typeface="Arial" charset="0"/>
                          <a:cs typeface="Arial" charset="0"/>
                        </a:rPr>
                        <a:t>PRODUCT</a:t>
                      </a:r>
                    </a:p>
                  </a:txBody>
                  <a:tcPr marL="166342" marR="166342" marT="83170" marB="83170"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tc>
                  <a:txBody>
                    <a:bodyPr/>
                    <a:lstStyle/>
                    <a:p>
                      <a:pPr algn="ctr"/>
                      <a:r>
                        <a:rPr lang="en-GB" sz="900" b="1" kern="1200" dirty="0">
                          <a:solidFill>
                            <a:srgbClr val="525759"/>
                          </a:solidFill>
                          <a:latin typeface="Arial" charset="0"/>
                          <a:ea typeface="Arial" charset="0"/>
                          <a:cs typeface="Arial" charset="0"/>
                        </a:rPr>
                        <a:t>WELD</a:t>
                      </a:r>
                      <a:r>
                        <a:rPr lang="en-GB" sz="900" b="1" kern="1200" baseline="0" dirty="0">
                          <a:solidFill>
                            <a:srgbClr val="525759"/>
                          </a:solidFill>
                          <a:latin typeface="Arial" charset="0"/>
                          <a:ea typeface="Arial" charset="0"/>
                          <a:cs typeface="Arial" charset="0"/>
                        </a:rPr>
                        <a:t> LOAD [kgf]</a:t>
                      </a:r>
                      <a:br>
                        <a:rPr lang="en-GB" sz="900" b="1" kern="1200" baseline="0" dirty="0">
                          <a:solidFill>
                            <a:srgbClr val="525759"/>
                          </a:solidFill>
                          <a:latin typeface="Arial" charset="0"/>
                          <a:ea typeface="Arial" charset="0"/>
                          <a:cs typeface="Arial" charset="0"/>
                        </a:rPr>
                      </a:br>
                      <a:r>
                        <a:rPr lang="en-GB" sz="900" b="0" kern="1200" baseline="0" dirty="0">
                          <a:solidFill>
                            <a:srgbClr val="525759"/>
                          </a:solidFill>
                          <a:latin typeface="Arial" charset="0"/>
                          <a:ea typeface="Arial" charset="0"/>
                          <a:cs typeface="Arial" charset="0"/>
                        </a:rPr>
                        <a:t>ASTM D2596</a:t>
                      </a:r>
                      <a:endParaRPr lang="en-GB" sz="900" b="0" kern="1200" dirty="0">
                        <a:solidFill>
                          <a:srgbClr val="525759"/>
                        </a:solidFill>
                        <a:latin typeface="Arial" charset="0"/>
                        <a:ea typeface="Arial" charset="0"/>
                        <a:cs typeface="Arial" charset="0"/>
                      </a:endParaRPr>
                    </a:p>
                  </a:txBody>
                  <a:tcPr marL="166342" marR="166342" marT="83170" marB="8317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tc>
                  <a:txBody>
                    <a:bodyPr/>
                    <a:lstStyle/>
                    <a:p>
                      <a:pPr algn="ctr"/>
                      <a:r>
                        <a:rPr lang="en-GB" sz="900" b="1" kern="1200" dirty="0">
                          <a:solidFill>
                            <a:srgbClr val="525759"/>
                          </a:solidFill>
                          <a:latin typeface="Arial" charset="0"/>
                          <a:ea typeface="Arial" charset="0"/>
                          <a:cs typeface="Arial" charset="0"/>
                        </a:rPr>
                        <a:t>WEAR SCAR DIAMETER</a:t>
                      </a:r>
                      <a:r>
                        <a:rPr lang="en-GB" sz="900" b="1" kern="1200" baseline="0" dirty="0">
                          <a:solidFill>
                            <a:srgbClr val="525759"/>
                          </a:solidFill>
                          <a:latin typeface="Arial" charset="0"/>
                          <a:ea typeface="Arial" charset="0"/>
                          <a:cs typeface="Arial" charset="0"/>
                        </a:rPr>
                        <a:t> </a:t>
                      </a:r>
                      <a:r>
                        <a:rPr lang="en-GB" sz="900" b="1" kern="1200" dirty="0">
                          <a:solidFill>
                            <a:srgbClr val="525759"/>
                          </a:solidFill>
                          <a:latin typeface="Arial" charset="0"/>
                          <a:ea typeface="Arial" charset="0"/>
                          <a:cs typeface="Arial" charset="0"/>
                        </a:rPr>
                        <a:t>[mm] </a:t>
                      </a:r>
                      <a:r>
                        <a:rPr lang="en-GB" sz="900" b="0" kern="1200" dirty="0">
                          <a:solidFill>
                            <a:srgbClr val="525759"/>
                          </a:solidFill>
                          <a:latin typeface="Arial" charset="0"/>
                          <a:ea typeface="Arial" charset="0"/>
                          <a:cs typeface="Arial" charset="0"/>
                        </a:rPr>
                        <a:t>ASTM D2266</a:t>
                      </a:r>
                    </a:p>
                  </a:txBody>
                  <a:tcPr marL="166342" marR="166342" marT="83170" marB="83170"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extLst>
                  <a:ext uri="{0D108BD9-81ED-4DB2-BD59-A6C34878D82A}">
                    <a16:rowId xmlns:a16="http://schemas.microsoft.com/office/drawing/2014/main" val="2881094955"/>
                  </a:ext>
                </a:extLst>
              </a:tr>
              <a:tr h="439518">
                <a:tc>
                  <a:txBody>
                    <a:bodyPr/>
                    <a:lstStyle/>
                    <a:p>
                      <a:pPr algn="ctr"/>
                      <a:r>
                        <a:rPr lang="en-GB" sz="900" kern="1200" dirty="0">
                          <a:solidFill>
                            <a:schemeClr val="bg2"/>
                          </a:solidFill>
                          <a:latin typeface="Arial" charset="0"/>
                          <a:ea typeface="Arial" charset="0"/>
                          <a:cs typeface="Arial" charset="0"/>
                        </a:rPr>
                        <a:t>Tribol GR SW </a:t>
                      </a:r>
                      <a:br>
                        <a:rPr lang="en-GB" sz="900" kern="1200" dirty="0">
                          <a:solidFill>
                            <a:schemeClr val="bg2"/>
                          </a:solidFill>
                          <a:latin typeface="Arial" charset="0"/>
                          <a:ea typeface="Arial" charset="0"/>
                          <a:cs typeface="Arial" charset="0"/>
                        </a:rPr>
                      </a:br>
                      <a:r>
                        <a:rPr lang="en-GB" sz="900" kern="1200" dirty="0">
                          <a:solidFill>
                            <a:schemeClr val="bg2"/>
                          </a:solidFill>
                          <a:latin typeface="Arial" charset="0"/>
                          <a:ea typeface="Arial" charset="0"/>
                          <a:cs typeface="Arial" charset="0"/>
                        </a:rPr>
                        <a:t>460-1</a:t>
                      </a:r>
                    </a:p>
                  </a:txBody>
                  <a:tcPr marL="166342" marR="166342" marT="83170" marB="83170"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009342"/>
                    </a:solidFill>
                  </a:tcPr>
                </a:tc>
                <a:tc>
                  <a:txBody>
                    <a:bodyPr/>
                    <a:lstStyle/>
                    <a:p>
                      <a:pPr marL="0" algn="ctr" rtl="0" fontAlgn="ctr"/>
                      <a:r>
                        <a:rPr lang="en-GB" sz="1200" b="1" i="0" u="none" strike="noStrike" dirty="0">
                          <a:solidFill>
                            <a:srgbClr val="656A6C"/>
                          </a:solidFill>
                          <a:effectLst/>
                          <a:latin typeface="Arial" charset="0"/>
                          <a:ea typeface="Arial" charset="0"/>
                          <a:cs typeface="Arial" charset="0"/>
                        </a:rPr>
                        <a:t>500</a:t>
                      </a:r>
                    </a:p>
                  </a:txBody>
                  <a:tcPr marL="166342" marR="166342" marT="83170" marB="8317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5EB"/>
                    </a:solidFill>
                  </a:tcPr>
                </a:tc>
                <a:tc>
                  <a:txBody>
                    <a:bodyPr/>
                    <a:lstStyle/>
                    <a:p>
                      <a:pPr marL="0" algn="ctr" rtl="0" fontAlgn="ctr"/>
                      <a:r>
                        <a:rPr lang="en-GB" sz="1200" b="1" i="0" u="none" strike="noStrike" dirty="0">
                          <a:solidFill>
                            <a:srgbClr val="656A6C"/>
                          </a:solidFill>
                          <a:effectLst/>
                          <a:latin typeface="Arial" charset="0"/>
                          <a:ea typeface="Arial" charset="0"/>
                          <a:cs typeface="Arial" charset="0"/>
                        </a:rPr>
                        <a:t>0.4</a:t>
                      </a:r>
                    </a:p>
                  </a:txBody>
                  <a:tcPr marL="166342" marR="166342" marT="83170" marB="83170"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997955448"/>
                  </a:ext>
                </a:extLst>
              </a:tr>
            </a:tbl>
          </a:graphicData>
        </a:graphic>
      </p:graphicFrame>
      <p:pic>
        <p:nvPicPr>
          <p:cNvPr id="82" name="Picture 5" descr="2008_06_12 04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49882" y="2114097"/>
            <a:ext cx="1518676" cy="1010101"/>
          </a:xfrm>
          <a:prstGeom prst="rect">
            <a:avLst/>
          </a:prstGeom>
          <a:noFill/>
          <a:ln>
            <a:noFill/>
          </a:ln>
          <a:extLst/>
        </p:spPr>
      </p:pic>
      <p:pic>
        <p:nvPicPr>
          <p:cNvPr id="83" name="Picture 6" descr="2008_06_12 04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95800" y="2114097"/>
            <a:ext cx="2454436" cy="3130447"/>
          </a:xfrm>
          <a:prstGeom prst="rect">
            <a:avLst/>
          </a:prstGeom>
          <a:noFill/>
          <a:ln>
            <a:noFill/>
          </a:ln>
          <a:extLst/>
        </p:spPr>
      </p:pic>
      <p:pic>
        <p:nvPicPr>
          <p:cNvPr id="84" name="Picture 4" descr="2008_06_12 04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049882" y="4289419"/>
            <a:ext cx="1518676" cy="966294"/>
          </a:xfrm>
          <a:prstGeom prst="rect">
            <a:avLst/>
          </a:prstGeom>
          <a:noFill/>
          <a:ln>
            <a:noFill/>
          </a:ln>
          <a:extLst/>
        </p:spPr>
      </p:pic>
      <p:pic>
        <p:nvPicPr>
          <p:cNvPr id="85" name="Picture 3" descr="2008_06_12 04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049882" y="3213083"/>
            <a:ext cx="1518676" cy="987450"/>
          </a:xfrm>
          <a:prstGeom prst="rect">
            <a:avLst/>
          </a:prstGeom>
          <a:noFill/>
          <a:ln>
            <a:noFill/>
          </a:ln>
          <a:extLst/>
        </p:spPr>
      </p:pic>
      <p:sp>
        <p:nvSpPr>
          <p:cNvPr id="3" name="Rectangle 2"/>
          <p:cNvSpPr/>
          <p:nvPr/>
        </p:nvSpPr>
        <p:spPr>
          <a:xfrm>
            <a:off x="450804" y="3583299"/>
            <a:ext cx="3945350" cy="1661245"/>
          </a:xfrm>
          <a:prstGeom prst="rect">
            <a:avLst/>
          </a:prstGeom>
          <a:solidFill>
            <a:srgbClr val="E5F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Regular" charset="0"/>
            </a:endParaRPr>
          </a:p>
        </p:txBody>
      </p:sp>
      <p:sp>
        <p:nvSpPr>
          <p:cNvPr id="2" name="Textfeld 1"/>
          <p:cNvSpPr txBox="1"/>
          <p:nvPr/>
        </p:nvSpPr>
        <p:spPr>
          <a:xfrm>
            <a:off x="611148" y="3746214"/>
            <a:ext cx="3429000" cy="1384995"/>
          </a:xfrm>
          <a:prstGeom prst="rect">
            <a:avLst/>
          </a:prstGeom>
          <a:noFill/>
        </p:spPr>
        <p:txBody>
          <a:bodyPr wrap="square" rtlCol="0">
            <a:spAutoFit/>
          </a:bodyPr>
          <a:lstStyle/>
          <a:p>
            <a:r>
              <a:rPr lang="en-GB" sz="1200" dirty="0">
                <a:solidFill>
                  <a:srgbClr val="525759"/>
                </a:solidFill>
                <a:latin typeface="Arial Regular" charset="0"/>
              </a:rPr>
              <a:t>A grease with a weld load above </a:t>
            </a:r>
            <a:r>
              <a:rPr lang="en-GB" sz="1200" dirty="0">
                <a:solidFill>
                  <a:srgbClr val="656A6C"/>
                </a:solidFill>
                <a:latin typeface="Arial" charset="0"/>
                <a:ea typeface="Arial" charset="0"/>
                <a:cs typeface="Arial" charset="0"/>
              </a:rPr>
              <a:t>400 kgf</a:t>
            </a:r>
            <a:r>
              <a:rPr lang="en-GB" sz="1200" dirty="0">
                <a:solidFill>
                  <a:srgbClr val="525759"/>
                </a:solidFill>
                <a:latin typeface="Arial Regular" charset="0"/>
              </a:rPr>
              <a:t> and a wear scar diameter below 0.5 mm is considered a lubricant with high load carrying capacity and suitable for heavy duty applications.</a:t>
            </a:r>
          </a:p>
          <a:p>
            <a:endParaRPr lang="en-GB" sz="1200" dirty="0">
              <a:solidFill>
                <a:srgbClr val="525759"/>
              </a:solidFill>
              <a:latin typeface="Arial Regular" charset="0"/>
            </a:endParaRPr>
          </a:p>
          <a:p>
            <a:r>
              <a:rPr lang="en-GB" sz="1200" dirty="0">
                <a:solidFill>
                  <a:srgbClr val="525759"/>
                </a:solidFill>
                <a:latin typeface="Arial Regular" charset="0"/>
              </a:rPr>
              <a:t>High Performance Tribol GR SW 460-1 exceeds these specifications.</a:t>
            </a:r>
          </a:p>
        </p:txBody>
      </p:sp>
      <p:sp>
        <p:nvSpPr>
          <p:cNvPr id="5" name="Title 4"/>
          <p:cNvSpPr>
            <a:spLocks noGrp="1"/>
          </p:cNvSpPr>
          <p:nvPr>
            <p:ph type="title"/>
          </p:nvPr>
        </p:nvSpPr>
        <p:spPr/>
        <p:txBody>
          <a:bodyPr/>
          <a:lstStyle/>
          <a:p>
            <a:r>
              <a:rPr lang="en-US" dirty="0"/>
              <a:t>PROTECTION AGAINST WEAR &amp; WELD: </a:t>
            </a:r>
            <a:r>
              <a:rPr lang="en-US" b="0" dirty="0"/>
              <a:t>4 BALL </a:t>
            </a:r>
            <a:br>
              <a:rPr lang="en-US" b="0" dirty="0"/>
            </a:br>
            <a:r>
              <a:rPr lang="en-US" b="0" dirty="0"/>
              <a:t>APPARATUS LOAD CARRYING PROPERTIES</a:t>
            </a:r>
          </a:p>
        </p:txBody>
      </p:sp>
    </p:spTree>
    <p:extLst>
      <p:ext uri="{BB962C8B-B14F-4D97-AF65-F5344CB8AC3E}">
        <p14:creationId xmlns:p14="http://schemas.microsoft.com/office/powerpoint/2010/main" val="1300519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406127" y="1833754"/>
            <a:ext cx="4072511" cy="1568304"/>
          </a:xfrm>
          <a:prstGeom prst="rect">
            <a:avLst/>
          </a:prstGeom>
          <a:solidFill>
            <a:srgbClr val="E5F6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39" descr="C:\Users\gormk0\Documents\HPL-MGB\Wind\Presentations_Reports\LTT - Apparatus (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2062"/>
          <a:stretch/>
        </p:blipFill>
        <p:spPr bwMode="auto">
          <a:xfrm>
            <a:off x="408474" y="3505199"/>
            <a:ext cx="2040248" cy="1425969"/>
          </a:xfrm>
          <a:prstGeom prst="rect">
            <a:avLst/>
          </a:prstGeom>
          <a:noFill/>
          <a:ln>
            <a:noFill/>
          </a:ln>
          <a:extLst/>
        </p:spPr>
      </p:pic>
      <p:pic>
        <p:nvPicPr>
          <p:cNvPr id="7" name="Picture 38" descr="C:\Users\gormk0\Documents\HPL-MGB\Wind\Presentations_Reports\LTT - Set Up (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2112"/>
          <a:stretch/>
        </p:blipFill>
        <p:spPr bwMode="auto">
          <a:xfrm>
            <a:off x="2581450" y="3505200"/>
            <a:ext cx="1898631" cy="1419257"/>
          </a:xfrm>
          <a:prstGeom prst="rect">
            <a:avLst/>
          </a:prstGeom>
          <a:noFill/>
          <a:ln>
            <a:noFill/>
          </a:ln>
          <a:extLst/>
        </p:spPr>
      </p:pic>
      <p:graphicFrame>
        <p:nvGraphicFramePr>
          <p:cNvPr id="13" name="Table 12"/>
          <p:cNvGraphicFramePr>
            <a:graphicFrameLocks noGrp="1"/>
          </p:cNvGraphicFramePr>
          <p:nvPr>
            <p:extLst>
              <p:ext uri="{D42A27DB-BD31-4B8C-83A1-F6EECF244321}">
                <p14:modId xmlns:p14="http://schemas.microsoft.com/office/powerpoint/2010/main" val="2886180848"/>
              </p:ext>
            </p:extLst>
          </p:nvPr>
        </p:nvGraphicFramePr>
        <p:xfrm>
          <a:off x="413212" y="5064347"/>
          <a:ext cx="4066869" cy="1285404"/>
        </p:xfrm>
        <a:graphic>
          <a:graphicData uri="http://schemas.openxmlformats.org/drawingml/2006/table">
            <a:tbl>
              <a:tblPr firstRow="1" bandRow="1">
                <a:tableStyleId>{5C22544A-7EE6-4342-B048-85BDC9FD1C3A}</a:tableStyleId>
              </a:tblPr>
              <a:tblGrid>
                <a:gridCol w="940021">
                  <a:extLst>
                    <a:ext uri="{9D8B030D-6E8A-4147-A177-3AD203B41FA5}">
                      <a16:colId xmlns:a16="http://schemas.microsoft.com/office/drawing/2014/main" val="3427971331"/>
                    </a:ext>
                  </a:extLst>
                </a:gridCol>
                <a:gridCol w="1008967">
                  <a:extLst>
                    <a:ext uri="{9D8B030D-6E8A-4147-A177-3AD203B41FA5}">
                      <a16:colId xmlns:a16="http://schemas.microsoft.com/office/drawing/2014/main" val="2277182708"/>
                    </a:ext>
                  </a:extLst>
                </a:gridCol>
                <a:gridCol w="974299">
                  <a:extLst>
                    <a:ext uri="{9D8B030D-6E8A-4147-A177-3AD203B41FA5}">
                      <a16:colId xmlns:a16="http://schemas.microsoft.com/office/drawing/2014/main" val="3836713336"/>
                    </a:ext>
                  </a:extLst>
                </a:gridCol>
                <a:gridCol w="1143582">
                  <a:extLst>
                    <a:ext uri="{9D8B030D-6E8A-4147-A177-3AD203B41FA5}">
                      <a16:colId xmlns:a16="http://schemas.microsoft.com/office/drawing/2014/main" val="20003"/>
                    </a:ext>
                  </a:extLst>
                </a:gridCol>
              </a:tblGrid>
              <a:tr h="280993">
                <a:tc rowSpan="2">
                  <a:txBody>
                    <a:bodyPr/>
                    <a:lstStyle/>
                    <a:p>
                      <a:pPr marL="0" marR="0" indent="0" algn="ctr" defTabSz="498543" rtl="0" eaLnBrk="1" fontAlgn="auto" latinLnBrk="0" hangingPunct="1">
                        <a:lnSpc>
                          <a:spcPct val="100000"/>
                        </a:lnSpc>
                        <a:spcBef>
                          <a:spcPts val="0"/>
                        </a:spcBef>
                        <a:spcAft>
                          <a:spcPts val="0"/>
                        </a:spcAft>
                        <a:buClrTx/>
                        <a:buSzTx/>
                        <a:buFontTx/>
                        <a:buNone/>
                        <a:tabLst/>
                        <a:defRPr/>
                      </a:pPr>
                      <a:r>
                        <a:rPr lang="en-GB" sz="1200" b="1" kern="1200" dirty="0">
                          <a:solidFill>
                            <a:srgbClr val="525759"/>
                          </a:solidFill>
                          <a:latin typeface="Arial" charset="0"/>
                          <a:ea typeface="Arial" charset="0"/>
                          <a:cs typeface="Arial" charset="0"/>
                        </a:rPr>
                        <a:t>Tested the product </a:t>
                      </a:r>
                      <a:r>
                        <a:rPr lang="en-GB" sz="1200" b="1" kern="1200" baseline="0" dirty="0">
                          <a:solidFill>
                            <a:srgbClr val="525759"/>
                          </a:solidFill>
                          <a:latin typeface="Arial" charset="0"/>
                          <a:ea typeface="Arial" charset="0"/>
                          <a:cs typeface="Arial" charset="0"/>
                        </a:rPr>
                        <a:t> @ -40 °</a:t>
                      </a:r>
                      <a:r>
                        <a:rPr lang="de-DE" sz="1200" b="1" i="0" u="none" strike="noStrike" dirty="0">
                          <a:solidFill>
                            <a:srgbClr val="525759"/>
                          </a:solidFill>
                          <a:effectLst/>
                          <a:latin typeface="Arial" charset="0"/>
                          <a:ea typeface="Arial" charset="0"/>
                          <a:cs typeface="Arial" charset="0"/>
                        </a:rPr>
                        <a:t>C</a:t>
                      </a:r>
                      <a:endParaRPr lang="en-US" sz="1200" b="1" i="0" u="none" strike="noStrike" dirty="0">
                        <a:solidFill>
                          <a:srgbClr val="525759"/>
                        </a:solidFill>
                        <a:effectLst/>
                        <a:latin typeface="Arial" charset="0"/>
                        <a:ea typeface="Arial" charset="0"/>
                        <a:cs typeface="Arial" charset="0"/>
                      </a:endParaRPr>
                    </a:p>
                  </a:txBody>
                  <a:tcPr marL="139783" marR="139783" marT="69891" marB="6989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DFDFDF"/>
                    </a:solidFill>
                  </a:tcPr>
                </a:tc>
                <a:tc rowSpan="2">
                  <a:txBody>
                    <a:bodyPr/>
                    <a:lstStyle/>
                    <a:p>
                      <a:pPr algn="ctr"/>
                      <a:r>
                        <a:rPr lang="en-GB" sz="900" b="1" kern="1200" noProof="0" dirty="0">
                          <a:solidFill>
                            <a:srgbClr val="525759"/>
                          </a:solidFill>
                          <a:latin typeface="Arial" charset="0"/>
                          <a:ea typeface="Arial" charset="0"/>
                          <a:cs typeface="Arial" charset="0"/>
                        </a:rPr>
                        <a:t>FLOW PRESSURE [hPa]</a:t>
                      </a:r>
                    </a:p>
                  </a:txBody>
                  <a:tcPr marL="139783" marR="139783" marT="69891" marB="69891"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DFDFDF"/>
                    </a:solidFill>
                  </a:tcPr>
                </a:tc>
                <a:tc gridSpan="2">
                  <a:txBody>
                    <a:bodyPr/>
                    <a:lstStyle/>
                    <a:p>
                      <a:pPr algn="ctr"/>
                      <a:r>
                        <a:rPr lang="en-GB" sz="900" b="1" kern="1200" dirty="0">
                          <a:solidFill>
                            <a:schemeClr val="bg2"/>
                          </a:solidFill>
                          <a:latin typeface="Arial" charset="0"/>
                          <a:ea typeface="Arial" charset="0"/>
                          <a:cs typeface="Arial" charset="0"/>
                        </a:rPr>
                        <a:t>LOW TEMPERATURE TORQUE</a:t>
                      </a:r>
                    </a:p>
                  </a:txBody>
                  <a:tcPr marL="139783" marR="139783" marT="69891" marB="6989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342"/>
                    </a:solidFill>
                  </a:tcPr>
                </a:tc>
                <a:tc hMerge="1">
                  <a:txBody>
                    <a:bodyPr/>
                    <a:lstStyle/>
                    <a:p>
                      <a:pPr algn="ctr"/>
                      <a:endParaRPr lang="en-GB" sz="1100" b="1" kern="1200" dirty="0">
                        <a:solidFill>
                          <a:schemeClr val="bg2"/>
                        </a:solidFill>
                        <a:latin typeface="Arial Narrow" panose="020B0606020202030204" pitchFamily="34" charset="0"/>
                        <a:ea typeface="+mn-ea"/>
                        <a:cs typeface="+mn-cs"/>
                      </a:endParaRPr>
                    </a:p>
                  </a:txBody>
                  <a:tcPr marL="139783" marR="139783" marT="69891" marB="698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rgbClr val="525759"/>
                    </a:solidFill>
                  </a:tcPr>
                </a:tc>
                <a:extLst>
                  <a:ext uri="{0D108BD9-81ED-4DB2-BD59-A6C34878D82A}">
                    <a16:rowId xmlns:a16="http://schemas.microsoft.com/office/drawing/2014/main" val="10000"/>
                  </a:ext>
                </a:extLst>
              </a:tr>
              <a:tr h="551262">
                <a:tc vMerge="1">
                  <a:txBody>
                    <a:bodyPr/>
                    <a:lstStyle/>
                    <a:p>
                      <a:pPr algn="ctr"/>
                      <a:endParaRPr lang="en-GB" sz="1100" b="1" kern="1200" dirty="0">
                        <a:solidFill>
                          <a:schemeClr val="bg2"/>
                        </a:solidFill>
                        <a:latin typeface="Arial Narrow" panose="020B0606020202030204" pitchFamily="34" charset="0"/>
                        <a:ea typeface="+mn-ea"/>
                        <a:cs typeface="+mn-cs"/>
                      </a:endParaRPr>
                    </a:p>
                  </a:txBody>
                  <a:tcPr marL="139783" marR="139783" marT="69891" marB="698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25759"/>
                    </a:solidFill>
                  </a:tcPr>
                </a:tc>
                <a:tc vMerge="1">
                  <a:txBody>
                    <a:bodyPr/>
                    <a:lstStyle/>
                    <a:p>
                      <a:pPr algn="ctr"/>
                      <a:endParaRPr lang="en-GB" sz="1100" b="0" kern="1200" dirty="0">
                        <a:solidFill>
                          <a:schemeClr val="bg2"/>
                        </a:solidFill>
                        <a:latin typeface="Arial Narrow" panose="020B0606020202030204" pitchFamily="34" charset="0"/>
                        <a:ea typeface="+mn-ea"/>
                        <a:cs typeface="+mn-cs"/>
                      </a:endParaRPr>
                    </a:p>
                  </a:txBody>
                  <a:tcPr marL="139783" marR="139783" marT="69891" marB="6989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525759"/>
                    </a:solidFill>
                  </a:tcPr>
                </a:tc>
                <a:tc>
                  <a:txBody>
                    <a:bodyPr/>
                    <a:lstStyle/>
                    <a:p>
                      <a:pPr algn="ctr"/>
                      <a:r>
                        <a:rPr lang="en-GB" sz="900" b="1" kern="1200" dirty="0">
                          <a:solidFill>
                            <a:srgbClr val="525759"/>
                          </a:solidFill>
                          <a:latin typeface="Arial" charset="0"/>
                          <a:ea typeface="Arial" charset="0"/>
                          <a:cs typeface="Arial" charset="0"/>
                        </a:rPr>
                        <a:t>START</a:t>
                      </a:r>
                      <a:r>
                        <a:rPr lang="en-GB" sz="900" b="1" kern="1200" baseline="0" dirty="0">
                          <a:solidFill>
                            <a:srgbClr val="525759"/>
                          </a:solidFill>
                          <a:latin typeface="Arial" charset="0"/>
                          <a:ea typeface="Arial" charset="0"/>
                          <a:cs typeface="Arial" charset="0"/>
                        </a:rPr>
                        <a:t> TORQUE [Nm]</a:t>
                      </a:r>
                      <a:endParaRPr lang="en-GB" sz="900" b="1" kern="1200" dirty="0">
                        <a:solidFill>
                          <a:srgbClr val="525759"/>
                        </a:solidFill>
                        <a:latin typeface="Arial" charset="0"/>
                        <a:ea typeface="Arial" charset="0"/>
                        <a:cs typeface="Arial" charset="0"/>
                      </a:endParaRPr>
                    </a:p>
                  </a:txBody>
                  <a:tcPr marL="139783" marR="139783" marT="69891" marB="6989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DFDFDF"/>
                    </a:solidFill>
                  </a:tcPr>
                </a:tc>
                <a:tc>
                  <a:txBody>
                    <a:bodyPr/>
                    <a:lstStyle/>
                    <a:p>
                      <a:pPr algn="ctr"/>
                      <a:r>
                        <a:rPr lang="en-GB" sz="900" b="1" kern="1200" dirty="0">
                          <a:solidFill>
                            <a:srgbClr val="525759"/>
                          </a:solidFill>
                          <a:latin typeface="Arial" charset="0"/>
                          <a:ea typeface="Arial" charset="0"/>
                          <a:cs typeface="Arial" charset="0"/>
                        </a:rPr>
                        <a:t>RUNNING TORQUE</a:t>
                      </a:r>
                      <a:r>
                        <a:rPr lang="en-GB" sz="900" b="1" kern="1200" baseline="0" dirty="0">
                          <a:solidFill>
                            <a:srgbClr val="525759"/>
                          </a:solidFill>
                          <a:latin typeface="Arial" charset="0"/>
                          <a:ea typeface="Arial" charset="0"/>
                          <a:cs typeface="Arial" charset="0"/>
                        </a:rPr>
                        <a:t> [Nm]</a:t>
                      </a:r>
                      <a:endParaRPr lang="en-GB" sz="900" b="1" kern="1200" dirty="0">
                        <a:solidFill>
                          <a:srgbClr val="525759"/>
                        </a:solidFill>
                        <a:latin typeface="Arial" charset="0"/>
                        <a:ea typeface="Arial" charset="0"/>
                        <a:cs typeface="Arial" charset="0"/>
                      </a:endParaRPr>
                    </a:p>
                  </a:txBody>
                  <a:tcPr marL="139783" marR="139783" marT="69891" marB="6989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DFDFDF"/>
                    </a:solidFill>
                  </a:tcPr>
                </a:tc>
                <a:extLst>
                  <a:ext uri="{0D108BD9-81ED-4DB2-BD59-A6C34878D82A}">
                    <a16:rowId xmlns:a16="http://schemas.microsoft.com/office/drawing/2014/main" val="2881094955"/>
                  </a:ext>
                </a:extLst>
              </a:tr>
              <a:tr h="414102">
                <a:tc>
                  <a:txBody>
                    <a:bodyPr/>
                    <a:lstStyle/>
                    <a:p>
                      <a:pPr algn="ctr"/>
                      <a:r>
                        <a:rPr lang="en-GB" sz="900" b="0" kern="1200" dirty="0">
                          <a:solidFill>
                            <a:schemeClr val="bg2"/>
                          </a:solidFill>
                          <a:latin typeface="Arial" panose="020B0604020202020204" pitchFamily="34" charset="0"/>
                          <a:ea typeface="Arial" charset="0"/>
                          <a:cs typeface="Arial" panose="020B0604020202020204" pitchFamily="34" charset="0"/>
                        </a:rPr>
                        <a:t>Tribol GR SW 460-1</a:t>
                      </a:r>
                    </a:p>
                  </a:txBody>
                  <a:tcPr marL="139783" marR="139783" marT="69891" marB="6989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009342"/>
                    </a:solidFill>
                  </a:tcPr>
                </a:tc>
                <a:tc>
                  <a:txBody>
                    <a:bodyPr/>
                    <a:lstStyle/>
                    <a:p>
                      <a:pPr algn="ctr"/>
                      <a:r>
                        <a:rPr lang="en-GB" sz="1200" b="1" kern="1200" dirty="0">
                          <a:solidFill>
                            <a:srgbClr val="525759"/>
                          </a:solidFill>
                          <a:latin typeface="Arial" charset="0"/>
                          <a:ea typeface="Arial" charset="0"/>
                          <a:cs typeface="Arial" charset="0"/>
                        </a:rPr>
                        <a:t>525</a:t>
                      </a:r>
                    </a:p>
                  </a:txBody>
                  <a:tcPr marL="139783" marR="139783" marT="69891" marB="6989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algn="ctr"/>
                      <a:r>
                        <a:rPr lang="en-GB" sz="1200" b="1" kern="1200" dirty="0">
                          <a:solidFill>
                            <a:srgbClr val="525759"/>
                          </a:solidFill>
                          <a:latin typeface="Arial" charset="0"/>
                          <a:ea typeface="Arial" charset="0"/>
                          <a:cs typeface="Arial" charset="0"/>
                        </a:rPr>
                        <a:t>0.3</a:t>
                      </a:r>
                    </a:p>
                  </a:txBody>
                  <a:tcPr marL="139783" marR="139783" marT="69891" marB="6989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tc>
                  <a:txBody>
                    <a:bodyPr/>
                    <a:lstStyle/>
                    <a:p>
                      <a:pPr algn="ctr"/>
                      <a:r>
                        <a:rPr lang="en-GB" sz="1200" b="1" kern="1200" dirty="0">
                          <a:solidFill>
                            <a:srgbClr val="525759"/>
                          </a:solidFill>
                          <a:latin typeface="Arial" charset="0"/>
                          <a:ea typeface="Arial" charset="0"/>
                          <a:cs typeface="Arial" charset="0"/>
                        </a:rPr>
                        <a:t>0.07</a:t>
                      </a:r>
                    </a:p>
                  </a:txBody>
                  <a:tcPr marL="139783" marR="139783" marT="69891" marB="69891"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5F5EB"/>
                    </a:solidFill>
                  </a:tcPr>
                </a:tc>
                <a:extLst>
                  <a:ext uri="{0D108BD9-81ED-4DB2-BD59-A6C34878D82A}">
                    <a16:rowId xmlns:a16="http://schemas.microsoft.com/office/drawing/2014/main" val="997955448"/>
                  </a:ext>
                </a:extLst>
              </a:tr>
            </a:tbl>
          </a:graphicData>
        </a:graphic>
      </p:graphicFrame>
      <p:grpSp>
        <p:nvGrpSpPr>
          <p:cNvPr id="3" name="Gruppieren 2"/>
          <p:cNvGrpSpPr/>
          <p:nvPr/>
        </p:nvGrpSpPr>
        <p:grpSpPr>
          <a:xfrm>
            <a:off x="4075344" y="1295400"/>
            <a:ext cx="4972784" cy="4534940"/>
            <a:chOff x="3392333" y="1182533"/>
            <a:chExt cx="5502047" cy="5017602"/>
          </a:xfrm>
        </p:grpSpPr>
        <p:cxnSp>
          <p:nvCxnSpPr>
            <p:cNvPr id="40" name="Elbow Connector 39"/>
            <p:cNvCxnSpPr/>
            <p:nvPr/>
          </p:nvCxnSpPr>
          <p:spPr>
            <a:xfrm rot="16200000" flipH="1">
              <a:off x="3826050" y="4512808"/>
              <a:ext cx="1747703" cy="872097"/>
            </a:xfrm>
            <a:prstGeom prst="bentConnector3">
              <a:avLst>
                <a:gd name="adj1" fmla="val 50000"/>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884816" y="2266925"/>
              <a:ext cx="1694842" cy="243066"/>
            </a:xfrm>
            <a:prstGeom prst="rect">
              <a:avLst/>
            </a:prstGeom>
            <a:noFill/>
          </p:spPr>
          <p:txBody>
            <a:bodyPr wrap="square" rtlCol="0">
              <a:noAutofit/>
            </a:bodyPr>
            <a:lstStyle/>
            <a:p>
              <a:pPr marL="0" marR="0" lvl="0" indent="0" algn="ctr" defTabSz="457146"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dirty="0">
                  <a:ln>
                    <a:noFill/>
                  </a:ln>
                  <a:solidFill>
                    <a:srgbClr val="525759"/>
                  </a:solidFill>
                  <a:effectLst/>
                  <a:uLnTx/>
                  <a:uFillTx/>
                  <a:latin typeface="Arial" charset="0"/>
                  <a:ea typeface="Arial" charset="0"/>
                  <a:cs typeface="Arial" charset="0"/>
                </a:rPr>
                <a:t>CONNECTING CORD</a:t>
              </a: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92333" y="1182533"/>
              <a:ext cx="4303867" cy="4303867"/>
            </a:xfrm>
            <a:prstGeom prst="rect">
              <a:avLst/>
            </a:prstGeom>
          </p:spPr>
        </p:pic>
        <p:cxnSp>
          <p:nvCxnSpPr>
            <p:cNvPr id="15" name="Straight Connector 14"/>
            <p:cNvCxnSpPr/>
            <p:nvPr/>
          </p:nvCxnSpPr>
          <p:spPr>
            <a:xfrm flipH="1">
              <a:off x="6096000" y="2279974"/>
              <a:ext cx="886279" cy="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34200" y="2236960"/>
              <a:ext cx="96159" cy="96159"/>
            </a:xfrm>
            <a:prstGeom prst="rect">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19" name="TextBox 18"/>
            <p:cNvSpPr txBox="1"/>
            <p:nvPr/>
          </p:nvSpPr>
          <p:spPr>
            <a:xfrm>
              <a:off x="6960973" y="2158440"/>
              <a:ext cx="1524000" cy="243067"/>
            </a:xfrm>
            <a:prstGeom prst="rect">
              <a:avLst/>
            </a:prstGeom>
            <a:noFill/>
          </p:spPr>
          <p:txBody>
            <a:bodyPr wrap="square" rtlCol="0">
              <a:noAutofit/>
            </a:bodyPr>
            <a:lstStyle/>
            <a:p>
              <a:pPr marL="0" marR="0" lvl="0" indent="0" algn="ctr" defTabSz="457146"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dirty="0">
                  <a:ln>
                    <a:noFill/>
                  </a:ln>
                  <a:solidFill>
                    <a:srgbClr val="525759"/>
                  </a:solidFill>
                  <a:effectLst/>
                  <a:uLnTx/>
                  <a:uFillTx/>
                  <a:latin typeface="Arial" charset="0"/>
                  <a:ea typeface="Arial" charset="0"/>
                  <a:cs typeface="Arial" charset="0"/>
                </a:rPr>
                <a:t>DYNAMOMETER SCALE</a:t>
              </a:r>
            </a:p>
          </p:txBody>
        </p:sp>
        <p:cxnSp>
          <p:nvCxnSpPr>
            <p:cNvPr id="20" name="Straight Connector 19"/>
            <p:cNvCxnSpPr/>
            <p:nvPr/>
          </p:nvCxnSpPr>
          <p:spPr>
            <a:xfrm flipH="1">
              <a:off x="6705600" y="3205927"/>
              <a:ext cx="886279" cy="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543800" y="3162913"/>
              <a:ext cx="96159" cy="96159"/>
            </a:xfrm>
            <a:prstGeom prst="rect">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22" name="TextBox 21"/>
            <p:cNvSpPr txBox="1"/>
            <p:nvPr/>
          </p:nvSpPr>
          <p:spPr>
            <a:xfrm>
              <a:off x="7370380" y="3073066"/>
              <a:ext cx="1524000" cy="243067"/>
            </a:xfrm>
            <a:prstGeom prst="rect">
              <a:avLst/>
            </a:prstGeom>
            <a:noFill/>
          </p:spPr>
          <p:txBody>
            <a:bodyPr wrap="square" rtlCol="0">
              <a:noAutofit/>
            </a:bodyPr>
            <a:lstStyle/>
            <a:p>
              <a:pPr marL="0" marR="0" lvl="0" indent="0" algn="ctr" defTabSz="457146"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dirty="0">
                  <a:ln>
                    <a:noFill/>
                  </a:ln>
                  <a:solidFill>
                    <a:srgbClr val="525759"/>
                  </a:solidFill>
                  <a:effectLst/>
                  <a:uLnTx/>
                  <a:uFillTx/>
                  <a:latin typeface="Arial" charset="0"/>
                  <a:ea typeface="Arial" charset="0"/>
                  <a:cs typeface="Arial" charset="0"/>
                </a:rPr>
                <a:t>COLD BOX</a:t>
              </a:r>
            </a:p>
          </p:txBody>
        </p:sp>
        <p:cxnSp>
          <p:nvCxnSpPr>
            <p:cNvPr id="23" name="Straight Connector 22"/>
            <p:cNvCxnSpPr/>
            <p:nvPr/>
          </p:nvCxnSpPr>
          <p:spPr>
            <a:xfrm flipH="1">
              <a:off x="5107764" y="2781050"/>
              <a:ext cx="675276" cy="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015234" y="2732970"/>
              <a:ext cx="96159" cy="96159"/>
            </a:xfrm>
            <a:prstGeom prst="rect">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cxnSp>
          <p:nvCxnSpPr>
            <p:cNvPr id="27" name="Straight Connector 26"/>
            <p:cNvCxnSpPr/>
            <p:nvPr/>
          </p:nvCxnSpPr>
          <p:spPr>
            <a:xfrm flipH="1">
              <a:off x="4274170" y="4075007"/>
              <a:ext cx="186421" cy="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087870" y="5803113"/>
              <a:ext cx="96159" cy="96159"/>
            </a:xfrm>
            <a:prstGeom prst="rect">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31" name="TextBox 30"/>
            <p:cNvSpPr txBox="1"/>
            <p:nvPr/>
          </p:nvSpPr>
          <p:spPr>
            <a:xfrm>
              <a:off x="4406706" y="5957069"/>
              <a:ext cx="1524000" cy="243066"/>
            </a:xfrm>
            <a:prstGeom prst="rect">
              <a:avLst/>
            </a:prstGeom>
            <a:noFill/>
          </p:spPr>
          <p:txBody>
            <a:bodyPr wrap="square" rtlCol="0">
              <a:noAutofit/>
            </a:bodyPr>
            <a:lstStyle/>
            <a:p>
              <a:pPr marL="0" marR="0" lvl="0" indent="0" algn="ctr" defTabSz="457146"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dirty="0">
                  <a:ln>
                    <a:noFill/>
                  </a:ln>
                  <a:solidFill>
                    <a:srgbClr val="525759"/>
                  </a:solidFill>
                  <a:effectLst/>
                  <a:uLnTx/>
                  <a:uFillTx/>
                  <a:latin typeface="Arial" charset="0"/>
                  <a:ea typeface="Arial" charset="0"/>
                  <a:cs typeface="Arial" charset="0"/>
                </a:rPr>
                <a:t>DRIVE MOTOR</a:t>
              </a:r>
            </a:p>
            <a:p>
              <a:pPr marL="0" marR="0" lvl="0" indent="0" algn="ctr" defTabSz="457146"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dirty="0">
                  <a:ln>
                    <a:noFill/>
                  </a:ln>
                  <a:solidFill>
                    <a:srgbClr val="525759"/>
                  </a:solidFill>
                  <a:effectLst/>
                  <a:uLnTx/>
                  <a:uFillTx/>
                  <a:latin typeface="Arial" charset="0"/>
                  <a:ea typeface="Arial" charset="0"/>
                  <a:cs typeface="Arial" charset="0"/>
                </a:rPr>
                <a:t>¼ hp (187 W)</a:t>
              </a:r>
            </a:p>
          </p:txBody>
        </p:sp>
        <p:cxnSp>
          <p:nvCxnSpPr>
            <p:cNvPr id="32" name="Straight Connector 31"/>
            <p:cNvCxnSpPr/>
            <p:nvPr/>
          </p:nvCxnSpPr>
          <p:spPr>
            <a:xfrm flipH="1">
              <a:off x="6047921" y="4076216"/>
              <a:ext cx="886279" cy="0"/>
            </a:xfrm>
            <a:prstGeom prst="line">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892224" y="4026928"/>
              <a:ext cx="96159" cy="96159"/>
            </a:xfrm>
            <a:prstGeom prst="rect">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34" name="TextBox 33"/>
            <p:cNvSpPr txBox="1"/>
            <p:nvPr/>
          </p:nvSpPr>
          <p:spPr>
            <a:xfrm>
              <a:off x="6798508" y="3941957"/>
              <a:ext cx="1524000" cy="243067"/>
            </a:xfrm>
            <a:prstGeom prst="rect">
              <a:avLst/>
            </a:prstGeom>
            <a:noFill/>
          </p:spPr>
          <p:txBody>
            <a:bodyPr wrap="square" rtlCol="0">
              <a:noAutofit/>
            </a:bodyPr>
            <a:lstStyle/>
            <a:p>
              <a:pPr marL="0" marR="0" lvl="0" indent="0" algn="ctr" defTabSz="457146"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dirty="0">
                  <a:ln>
                    <a:noFill/>
                  </a:ln>
                  <a:solidFill>
                    <a:srgbClr val="525759"/>
                  </a:solidFill>
                  <a:effectLst/>
                  <a:uLnTx/>
                  <a:uFillTx/>
                  <a:latin typeface="Arial" charset="0"/>
                  <a:ea typeface="Arial" charset="0"/>
                  <a:cs typeface="Arial" charset="0"/>
                </a:rPr>
                <a:t>TEST CAGE</a:t>
              </a:r>
            </a:p>
          </p:txBody>
        </p:sp>
        <p:sp>
          <p:nvSpPr>
            <p:cNvPr id="35" name="TextBox 34"/>
            <p:cNvSpPr txBox="1"/>
            <p:nvPr/>
          </p:nvSpPr>
          <p:spPr>
            <a:xfrm>
              <a:off x="6628185" y="5388302"/>
              <a:ext cx="1524000" cy="243066"/>
            </a:xfrm>
            <a:prstGeom prst="rect">
              <a:avLst/>
            </a:prstGeom>
            <a:noFill/>
          </p:spPr>
          <p:txBody>
            <a:bodyPr wrap="square" rtlCol="0">
              <a:noAutofit/>
            </a:bodyPr>
            <a:lstStyle/>
            <a:p>
              <a:pPr marL="0" marR="0" lvl="0" indent="0" algn="l" defTabSz="457146"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dirty="0">
                  <a:ln>
                    <a:noFill/>
                  </a:ln>
                  <a:solidFill>
                    <a:srgbClr val="525759"/>
                  </a:solidFill>
                  <a:effectLst/>
                  <a:uLnTx/>
                  <a:uFillTx/>
                  <a:latin typeface="Arial" charset="0"/>
                  <a:ea typeface="Arial" charset="0"/>
                  <a:cs typeface="Arial" charset="0"/>
                </a:rPr>
                <a:t>GEAR REDUCTER</a:t>
              </a:r>
            </a:p>
            <a:p>
              <a:pPr marL="0" marR="0" lvl="0" indent="0" algn="l" defTabSz="457146"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0" dirty="0">
                  <a:ln>
                    <a:noFill/>
                  </a:ln>
                  <a:solidFill>
                    <a:srgbClr val="525759"/>
                  </a:solidFill>
                  <a:effectLst/>
                  <a:uLnTx/>
                  <a:uFillTx/>
                  <a:latin typeface="Arial" charset="0"/>
                  <a:ea typeface="Arial" charset="0"/>
                  <a:cs typeface="Arial" charset="0"/>
                </a:rPr>
                <a:t>1 r/min Output</a:t>
              </a:r>
            </a:p>
          </p:txBody>
        </p:sp>
        <p:sp>
          <p:nvSpPr>
            <p:cNvPr id="37" name="Rectangle 36"/>
            <p:cNvSpPr/>
            <p:nvPr/>
          </p:nvSpPr>
          <p:spPr>
            <a:xfrm>
              <a:off x="6516672" y="5481334"/>
              <a:ext cx="96159" cy="96159"/>
            </a:xfrm>
            <a:prstGeom prst="rect">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cxnSp>
          <p:nvCxnSpPr>
            <p:cNvPr id="38" name="Elbow Connector 37"/>
            <p:cNvCxnSpPr/>
            <p:nvPr/>
          </p:nvCxnSpPr>
          <p:spPr>
            <a:xfrm rot="16200000" flipH="1">
              <a:off x="5471665" y="4411983"/>
              <a:ext cx="1107822" cy="1078352"/>
            </a:xfrm>
            <a:prstGeom prst="bentConnector3">
              <a:avLst>
                <a:gd name="adj1" fmla="val 50000"/>
              </a:avLst>
            </a:prstGeom>
            <a:ln w="12700">
              <a:solidFill>
                <a:srgbClr val="009342"/>
              </a:solidFill>
            </a:ln>
          </p:spPr>
          <p:style>
            <a:lnRef idx="1">
              <a:schemeClr val="accent1"/>
            </a:lnRef>
            <a:fillRef idx="0">
              <a:schemeClr val="accent1"/>
            </a:fillRef>
            <a:effectRef idx="0">
              <a:schemeClr val="accent1"/>
            </a:effectRef>
            <a:fontRef idx="minor">
              <a:schemeClr val="tx1"/>
            </a:fontRef>
          </p:style>
        </p:cxnSp>
      </p:grpSp>
      <p:sp>
        <p:nvSpPr>
          <p:cNvPr id="53" name="Rectangle 2"/>
          <p:cNvSpPr/>
          <p:nvPr/>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rgbClr val="C9205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Regular" charset="0"/>
              <a:ea typeface="+mn-ea"/>
              <a:cs typeface="+mn-cs"/>
            </a:endParaRPr>
          </a:p>
        </p:txBody>
      </p:sp>
      <p:sp>
        <p:nvSpPr>
          <p:cNvPr id="54" name="Rectangle 53"/>
          <p:cNvSpPr/>
          <p:nvPr/>
        </p:nvSpPr>
        <p:spPr>
          <a:xfrm>
            <a:off x="341896" y="102802"/>
            <a:ext cx="1337523" cy="266664"/>
          </a:xfrm>
          <a:prstGeom prst="rect">
            <a:avLst/>
          </a:prstGeom>
        </p:spPr>
        <p:txBody>
          <a:bodyPr wrap="none" lIns="91429" tIns="45714" rIns="91429" bIns="45714">
            <a:spAutoFit/>
          </a:bodyPr>
          <a:lstStyle/>
          <a:p>
            <a:pPr marL="12698" marR="5079" lvl="0" indent="0" algn="l" defTabSz="457146" rtl="0" eaLnBrk="1" fontAlgn="auto" latinLnBrk="0" hangingPunct="1">
              <a:lnSpc>
                <a:spcPct val="1026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LAB TEST RESULTS</a:t>
            </a:r>
            <a:endParaRPr kumimoji="0" lang="en-US" sz="11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
        <p:nvSpPr>
          <p:cNvPr id="30" name="Textfeld 29"/>
          <p:cNvSpPr txBox="1"/>
          <p:nvPr/>
        </p:nvSpPr>
        <p:spPr>
          <a:xfrm>
            <a:off x="456400" y="1905000"/>
            <a:ext cx="4058877" cy="1384982"/>
          </a:xfrm>
          <a:prstGeom prst="rect">
            <a:avLst/>
          </a:prstGeom>
          <a:noFill/>
        </p:spPr>
        <p:txBody>
          <a:bodyPr wrap="square" lIns="91429" tIns="45714" rIns="91429" bIns="45714" rtlCol="0">
            <a:spAutoFit/>
          </a:bodyPr>
          <a:lstStyle/>
          <a:p>
            <a:pPr marL="0" marR="0" lvl="0" indent="0" algn="l" defTabSz="457146"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25759"/>
                </a:solidFill>
                <a:effectLst/>
                <a:uLnTx/>
                <a:uFillTx/>
                <a:latin typeface="Arial Regular" charset="0"/>
                <a:ea typeface="+mn-ea"/>
                <a:cs typeface="+mn-cs"/>
              </a:rPr>
              <a:t>Tribol GR SW 460-1 has </a:t>
            </a:r>
            <a:r>
              <a:rPr kumimoji="0" lang="en-GB" altLang="en-US" sz="1200" b="0" i="0" u="none" strike="noStrike" kern="1200" cap="none" spc="0" normalizeH="0" baseline="0" noProof="0" dirty="0">
                <a:ln>
                  <a:noFill/>
                </a:ln>
                <a:solidFill>
                  <a:srgbClr val="525759"/>
                </a:solidFill>
                <a:effectLst/>
                <a:uLnTx/>
                <a:uFillTx/>
                <a:latin typeface="Arial Regular" charset="0"/>
                <a:ea typeface="+mn-ea"/>
                <a:cs typeface="+mn-cs"/>
              </a:rPr>
              <a:t>excellent low temperature performance; Competitor products with the same base oil ISO VG class have significantly higher flow pressure and low temperature torque results by ~ 50 %. </a:t>
            </a:r>
          </a:p>
          <a:p>
            <a:pPr marL="0" marR="0" lvl="0" indent="0" algn="l" defTabSz="4571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525759"/>
              </a:solidFill>
              <a:effectLst/>
              <a:uLnTx/>
              <a:uFillTx/>
              <a:latin typeface="Arial Regular" charset="0"/>
              <a:ea typeface="+mn-ea"/>
              <a:cs typeface="+mn-cs"/>
            </a:endParaRPr>
          </a:p>
          <a:p>
            <a:pPr marL="0" marR="0" lvl="0" indent="0" algn="l" defTabSz="457146"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25759"/>
                </a:solidFill>
                <a:effectLst/>
                <a:uLnTx/>
                <a:uFillTx/>
                <a:latin typeface="Arial Regular" charset="0"/>
                <a:ea typeface="+mn-ea"/>
                <a:cs typeface="+mn-cs"/>
              </a:rPr>
              <a:t>Minimise internal grease drag or wasted energy at low start-up temperature </a:t>
            </a:r>
          </a:p>
        </p:txBody>
      </p:sp>
      <p:sp>
        <p:nvSpPr>
          <p:cNvPr id="2" name="Title 1"/>
          <p:cNvSpPr>
            <a:spLocks noGrp="1"/>
          </p:cNvSpPr>
          <p:nvPr>
            <p:ph type="title"/>
          </p:nvPr>
        </p:nvSpPr>
        <p:spPr>
          <a:xfrm>
            <a:off x="429990" y="533400"/>
            <a:ext cx="8450802" cy="838200"/>
          </a:xfrm>
        </p:spPr>
        <p:txBody>
          <a:bodyPr/>
          <a:lstStyle/>
          <a:p>
            <a:pPr marL="12698" marR="0" lvl="0" indent="0" defTabSz="457146" rtl="0" eaLnBrk="1" fontAlgn="auto" latinLnBrk="0" hangingPunct="1">
              <a:lnSpc>
                <a:spcPct val="100000"/>
              </a:lnSpc>
              <a:spcBef>
                <a:spcPts val="0"/>
              </a:spcBef>
              <a:spcAft>
                <a:spcPts val="0"/>
              </a:spcAft>
              <a:tabLst/>
              <a:defRPr/>
            </a:pPr>
            <a:r>
              <a:rPr lang="de-DE" altLang="en-US" sz="1800" kern="1200" cap="none" dirty="0"/>
              <a:t>FLOW PRESSURE: </a:t>
            </a:r>
            <a:r>
              <a:rPr lang="de-DE" altLang="en-US" sz="1800" b="0" kern="1200" cap="none" dirty="0"/>
              <a:t>DIN 51805 DETERMINATION OF FLOW PRESSURE OF GREASES </a:t>
            </a:r>
            <a:br>
              <a:rPr lang="de-DE" altLang="en-US" sz="1800" b="0" kern="1200" cap="none" dirty="0"/>
            </a:br>
            <a:r>
              <a:rPr lang="de-DE" altLang="en-US" sz="1800" kern="1200" cap="none" dirty="0"/>
              <a:t>LOW TEMPERATURE EFFECTIVENESS: </a:t>
            </a:r>
            <a:r>
              <a:rPr lang="de-DE" altLang="en-US" sz="1800" b="0" kern="1200" cap="none" dirty="0"/>
              <a:t>ASTM D1478 BEARING ROTATION BELOW -20 °C</a:t>
            </a:r>
            <a:endParaRPr lang="en-US" sz="1800" dirty="0"/>
          </a:p>
        </p:txBody>
      </p:sp>
    </p:spTree>
    <p:extLst>
      <p:ext uri="{BB962C8B-B14F-4D97-AF65-F5344CB8AC3E}">
        <p14:creationId xmlns:p14="http://schemas.microsoft.com/office/powerpoint/2010/main" val="2534048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gormk0\Documents\HPL-MGB\LIT\FE8Bilder\R001330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
          <a:stretch/>
        </p:blipFill>
        <p:spPr bwMode="auto">
          <a:xfrm>
            <a:off x="5326117" y="3466925"/>
            <a:ext cx="3242441" cy="990600"/>
          </a:xfrm>
          <a:prstGeom prst="rect">
            <a:avLst/>
          </a:prstGeom>
          <a:noFill/>
          <a:ln>
            <a:noFill/>
          </a:ln>
          <a:extLst/>
        </p:spPr>
      </p:pic>
      <p:graphicFrame>
        <p:nvGraphicFramePr>
          <p:cNvPr id="11" name="Table 10"/>
          <p:cNvGraphicFramePr>
            <a:graphicFrameLocks noGrp="1"/>
          </p:cNvGraphicFramePr>
          <p:nvPr>
            <p:extLst>
              <p:ext uri="{D42A27DB-BD31-4B8C-83A1-F6EECF244321}">
                <p14:modId xmlns:p14="http://schemas.microsoft.com/office/powerpoint/2010/main" val="1835616151"/>
              </p:ext>
            </p:extLst>
          </p:nvPr>
        </p:nvGraphicFramePr>
        <p:xfrm>
          <a:off x="5326116" y="1842495"/>
          <a:ext cx="3276600" cy="1434106"/>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val="3427971331"/>
                    </a:ext>
                  </a:extLst>
                </a:gridCol>
                <a:gridCol w="1638300">
                  <a:extLst>
                    <a:ext uri="{9D8B030D-6E8A-4147-A177-3AD203B41FA5}">
                      <a16:colId xmlns:a16="http://schemas.microsoft.com/office/drawing/2014/main" val="2277182708"/>
                    </a:ext>
                  </a:extLst>
                </a:gridCol>
              </a:tblGrid>
              <a:tr h="301346">
                <a:tc>
                  <a:txBody>
                    <a:bodyPr/>
                    <a:lstStyle/>
                    <a:p>
                      <a:pPr algn="ctr"/>
                      <a:endParaRPr lang="en-GB" sz="900" b="1" kern="1200" dirty="0">
                        <a:solidFill>
                          <a:schemeClr val="bg2"/>
                        </a:solidFill>
                        <a:latin typeface="Arial" charset="0"/>
                        <a:ea typeface="Arial" charset="0"/>
                        <a:cs typeface="Arial" charset="0"/>
                      </a:endParaRPr>
                    </a:p>
                  </a:txBody>
                  <a:tcPr marL="123090" marR="123090" marT="61544" marB="61544"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a:r>
                        <a:rPr lang="en-GB" sz="1000" b="1" kern="1200" dirty="0">
                          <a:solidFill>
                            <a:schemeClr val="bg2"/>
                          </a:solidFill>
                          <a:latin typeface="Arial" charset="0"/>
                          <a:ea typeface="Arial" charset="0"/>
                          <a:cs typeface="Arial" charset="0"/>
                        </a:rPr>
                        <a:t>TRIBOL</a:t>
                      </a:r>
                      <a:r>
                        <a:rPr lang="en-GB" sz="1000" b="1" kern="1200" baseline="0" dirty="0">
                          <a:solidFill>
                            <a:schemeClr val="bg2"/>
                          </a:solidFill>
                          <a:latin typeface="Arial" charset="0"/>
                          <a:ea typeface="Arial" charset="0"/>
                          <a:cs typeface="Arial" charset="0"/>
                        </a:rPr>
                        <a:t> GR SW 460-1</a:t>
                      </a:r>
                      <a:endParaRPr lang="en-GB" sz="1000" b="0" kern="1200" dirty="0">
                        <a:solidFill>
                          <a:schemeClr val="bg2"/>
                        </a:solidFill>
                        <a:latin typeface="Arial" charset="0"/>
                        <a:ea typeface="Arial" charset="0"/>
                        <a:cs typeface="Arial" charset="0"/>
                      </a:endParaRPr>
                    </a:p>
                  </a:txBody>
                  <a:tcPr marL="123090" marR="123090" marT="61544" marB="61544"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342"/>
                    </a:solidFill>
                  </a:tcPr>
                </a:tc>
                <a:extLst>
                  <a:ext uri="{0D108BD9-81ED-4DB2-BD59-A6C34878D82A}">
                    <a16:rowId xmlns:a16="http://schemas.microsoft.com/office/drawing/2014/main" val="2881094955"/>
                  </a:ext>
                </a:extLst>
              </a:tr>
              <a:tr h="283190">
                <a:tc>
                  <a:txBody>
                    <a:bodyPr/>
                    <a:lstStyle/>
                    <a:p>
                      <a:pPr algn="ctr"/>
                      <a:r>
                        <a:rPr lang="en-GB" sz="900" kern="1200" dirty="0">
                          <a:solidFill>
                            <a:srgbClr val="525759"/>
                          </a:solidFill>
                          <a:latin typeface="Arial" charset="0"/>
                          <a:ea typeface="Arial" charset="0"/>
                          <a:cs typeface="Arial" charset="0"/>
                        </a:rPr>
                        <a:t>ROLLERS (MW50)</a:t>
                      </a:r>
                    </a:p>
                  </a:txBody>
                  <a:tcPr marL="123090" marR="123090" marT="61544" marB="61544"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3E1C2"/>
                    </a:solidFill>
                  </a:tcPr>
                </a:tc>
                <a:tc>
                  <a:txBody>
                    <a:bodyPr/>
                    <a:lstStyle/>
                    <a:p>
                      <a:pPr algn="ctr"/>
                      <a:r>
                        <a:rPr lang="en-GB" sz="900" kern="1200" dirty="0">
                          <a:solidFill>
                            <a:srgbClr val="525759"/>
                          </a:solidFill>
                          <a:latin typeface="Arial" charset="0"/>
                          <a:ea typeface="Arial" charset="0"/>
                          <a:cs typeface="Arial" charset="0"/>
                        </a:rPr>
                        <a:t>1.5 </a:t>
                      </a:r>
                      <a:r>
                        <a:rPr lang="en-GB" sz="900" kern="1200" baseline="0" dirty="0">
                          <a:solidFill>
                            <a:srgbClr val="525759"/>
                          </a:solidFill>
                          <a:latin typeface="Arial" charset="0"/>
                          <a:ea typeface="Arial" charset="0"/>
                          <a:cs typeface="Arial" charset="0"/>
                        </a:rPr>
                        <a:t>mg</a:t>
                      </a:r>
                      <a:endParaRPr lang="en-GB" sz="900" kern="1200" dirty="0">
                        <a:solidFill>
                          <a:srgbClr val="525759"/>
                        </a:solidFill>
                        <a:latin typeface="Arial" charset="0"/>
                        <a:ea typeface="Arial" charset="0"/>
                        <a:cs typeface="Arial" charset="0"/>
                      </a:endParaRPr>
                    </a:p>
                  </a:txBody>
                  <a:tcPr marL="123090" marR="123090" marT="61544" marB="61544"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3E1C2"/>
                    </a:solidFill>
                  </a:tcPr>
                </a:tc>
                <a:extLst>
                  <a:ext uri="{0D108BD9-81ED-4DB2-BD59-A6C34878D82A}">
                    <a16:rowId xmlns:a16="http://schemas.microsoft.com/office/drawing/2014/main" val="997955448"/>
                  </a:ext>
                </a:extLst>
              </a:tr>
              <a:tr h="283190">
                <a:tc>
                  <a:txBody>
                    <a:bodyPr/>
                    <a:lstStyle/>
                    <a:p>
                      <a:pPr algn="ctr"/>
                      <a:r>
                        <a:rPr lang="en-GB" sz="900" kern="1200" dirty="0">
                          <a:solidFill>
                            <a:srgbClr val="525759"/>
                          </a:solidFill>
                          <a:latin typeface="Arial" charset="0"/>
                          <a:ea typeface="Arial" charset="0"/>
                          <a:cs typeface="Arial" charset="0"/>
                        </a:rPr>
                        <a:t>CAGE (MK50)</a:t>
                      </a:r>
                    </a:p>
                  </a:txBody>
                  <a:tcPr marL="123090" marR="123090" marT="61544" marB="61544"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6EB"/>
                    </a:solidFill>
                  </a:tcPr>
                </a:tc>
                <a:tc>
                  <a:txBody>
                    <a:bodyPr/>
                    <a:lstStyle/>
                    <a:p>
                      <a:pPr algn="ctr"/>
                      <a:r>
                        <a:rPr lang="en-GB" sz="900" kern="1200" dirty="0">
                          <a:solidFill>
                            <a:srgbClr val="525759"/>
                          </a:solidFill>
                          <a:latin typeface="Arial" charset="0"/>
                          <a:ea typeface="Arial" charset="0"/>
                          <a:cs typeface="Arial" charset="0"/>
                        </a:rPr>
                        <a:t>18 mg</a:t>
                      </a:r>
                    </a:p>
                  </a:txBody>
                  <a:tcPr marL="123090" marR="123090" marT="61544" marB="61544"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5F6EB"/>
                    </a:solidFill>
                  </a:tcPr>
                </a:tc>
                <a:extLst>
                  <a:ext uri="{0D108BD9-81ED-4DB2-BD59-A6C34878D82A}">
                    <a16:rowId xmlns:a16="http://schemas.microsoft.com/office/drawing/2014/main" val="10002"/>
                  </a:ext>
                </a:extLst>
              </a:tr>
              <a:tr h="283190">
                <a:tc>
                  <a:txBody>
                    <a:bodyPr/>
                    <a:lstStyle/>
                    <a:p>
                      <a:pPr algn="ctr"/>
                      <a:r>
                        <a:rPr lang="en-GB" sz="900" kern="1200" dirty="0">
                          <a:solidFill>
                            <a:srgbClr val="525759"/>
                          </a:solidFill>
                          <a:latin typeface="Arial" charset="0"/>
                          <a:ea typeface="Arial" charset="0"/>
                          <a:cs typeface="Arial" charset="0"/>
                        </a:rPr>
                        <a:t>STARTING TORQUE</a:t>
                      </a:r>
                    </a:p>
                  </a:txBody>
                  <a:tcPr marL="123090" marR="123090" marT="61544" marB="61544"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3E1C2"/>
                    </a:solidFill>
                  </a:tcPr>
                </a:tc>
                <a:tc>
                  <a:txBody>
                    <a:bodyPr/>
                    <a:lstStyle/>
                    <a:p>
                      <a:pPr algn="ctr"/>
                      <a:r>
                        <a:rPr lang="en-GB" sz="900" kern="1200" dirty="0">
                          <a:solidFill>
                            <a:srgbClr val="525759"/>
                          </a:solidFill>
                          <a:latin typeface="Arial" charset="0"/>
                          <a:ea typeface="Arial" charset="0"/>
                          <a:cs typeface="Arial" charset="0"/>
                        </a:rPr>
                        <a:t>12 Nm</a:t>
                      </a:r>
                    </a:p>
                  </a:txBody>
                  <a:tcPr marL="123090" marR="123090" marT="61544" marB="61544"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3E1C2"/>
                    </a:solidFill>
                  </a:tcPr>
                </a:tc>
                <a:extLst>
                  <a:ext uri="{0D108BD9-81ED-4DB2-BD59-A6C34878D82A}">
                    <a16:rowId xmlns:a16="http://schemas.microsoft.com/office/drawing/2014/main" val="10003"/>
                  </a:ext>
                </a:extLst>
              </a:tr>
              <a:tr h="283190">
                <a:tc>
                  <a:txBody>
                    <a:bodyPr/>
                    <a:lstStyle/>
                    <a:p>
                      <a:pPr algn="ctr"/>
                      <a:r>
                        <a:rPr lang="en-GB" sz="900" kern="1200" dirty="0">
                          <a:solidFill>
                            <a:srgbClr val="525759"/>
                          </a:solidFill>
                          <a:latin typeface="Arial" charset="0"/>
                          <a:ea typeface="Arial" charset="0"/>
                          <a:cs typeface="Arial" charset="0"/>
                        </a:rPr>
                        <a:t>RUNNING TORQUE</a:t>
                      </a:r>
                    </a:p>
                  </a:txBody>
                  <a:tcPr marL="123090" marR="123090" marT="61544" marB="61544"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6EB"/>
                    </a:solidFill>
                  </a:tcPr>
                </a:tc>
                <a:tc>
                  <a:txBody>
                    <a:bodyPr/>
                    <a:lstStyle/>
                    <a:p>
                      <a:pPr algn="ctr"/>
                      <a:r>
                        <a:rPr lang="en-GB" sz="900" kern="1200" dirty="0">
                          <a:solidFill>
                            <a:srgbClr val="525759"/>
                          </a:solidFill>
                          <a:latin typeface="Arial" charset="0"/>
                          <a:ea typeface="Arial" charset="0"/>
                          <a:cs typeface="Arial" charset="0"/>
                        </a:rPr>
                        <a:t>5.5 Nm</a:t>
                      </a:r>
                    </a:p>
                  </a:txBody>
                  <a:tcPr marL="123090" marR="123090" marT="61544" marB="61544"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6EB"/>
                    </a:solidFill>
                  </a:tcPr>
                </a:tc>
                <a:extLst>
                  <a:ext uri="{0D108BD9-81ED-4DB2-BD59-A6C34878D82A}">
                    <a16:rowId xmlns:a16="http://schemas.microsoft.com/office/drawing/2014/main" val="10004"/>
                  </a:ext>
                </a:extLst>
              </a:tr>
            </a:tbl>
          </a:graphicData>
        </a:graphic>
      </p:graphicFrame>
      <p:sp>
        <p:nvSpPr>
          <p:cNvPr id="12" name="Rectangle 2"/>
          <p:cNvSpPr/>
          <p:nvPr/>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rgbClr val="C9205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Regular" charset="0"/>
              <a:ea typeface="+mn-ea"/>
              <a:cs typeface="+mn-cs"/>
            </a:endParaRPr>
          </a:p>
        </p:txBody>
      </p:sp>
      <p:sp>
        <p:nvSpPr>
          <p:cNvPr id="16" name="Rectangle 15"/>
          <p:cNvSpPr/>
          <p:nvPr/>
        </p:nvSpPr>
        <p:spPr>
          <a:xfrm>
            <a:off x="341896" y="102802"/>
            <a:ext cx="1337523" cy="266664"/>
          </a:xfrm>
          <a:prstGeom prst="rect">
            <a:avLst/>
          </a:prstGeom>
        </p:spPr>
        <p:txBody>
          <a:bodyPr wrap="none" lIns="91429" tIns="45714" rIns="91429" bIns="45714">
            <a:spAutoFit/>
          </a:bodyPr>
          <a:lstStyle/>
          <a:p>
            <a:pPr marL="12698" marR="5079" lvl="0" indent="0" algn="l" defTabSz="457146" rtl="0" eaLnBrk="1" fontAlgn="auto" latinLnBrk="0" hangingPunct="1">
              <a:lnSpc>
                <a:spcPct val="1026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LAB TEST RESULTS</a:t>
            </a:r>
            <a:endParaRPr kumimoji="0" lang="en-US" sz="11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
        <p:nvSpPr>
          <p:cNvPr id="2" name="Rechteck 1"/>
          <p:cNvSpPr/>
          <p:nvPr/>
        </p:nvSpPr>
        <p:spPr>
          <a:xfrm>
            <a:off x="450805" y="4800600"/>
            <a:ext cx="3276600" cy="1397806"/>
          </a:xfrm>
          <a:prstGeom prst="rect">
            <a:avLst/>
          </a:prstGeom>
        </p:spPr>
        <p:txBody>
          <a:bodyPr wrap="square" lIns="91429" tIns="45714" rIns="91429" bIns="45714">
            <a:spAutoFit/>
          </a:bodyPr>
          <a:lstStyle/>
          <a:p>
            <a:pPr marL="0" marR="0" lvl="0" indent="0" algn="l" defTabSz="457146" rtl="0" eaLnBrk="1" fontAlgn="auto"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rgbClr val="525759"/>
                </a:solidFill>
                <a:effectLst/>
                <a:uLnTx/>
                <a:uFillTx/>
                <a:latin typeface="Arial Narrow" panose="020B0606020202030204" pitchFamily="34" charset="0"/>
                <a:ea typeface="+mn-ea"/>
                <a:cs typeface="+mn-cs"/>
              </a:rPr>
              <a:t>FE8 test DIN 51819-2: C/75/50</a:t>
            </a:r>
          </a:p>
          <a:p>
            <a:pPr marL="285616" marR="0" lvl="0" indent="-285616" algn="l" defTabSz="457146" rtl="0" eaLnBrk="1" fontAlgn="auto" latinLnBrk="0" hangingPunct="1">
              <a:lnSpc>
                <a:spcPts val="1700"/>
              </a:lnSpc>
              <a:spcBef>
                <a:spcPts val="0"/>
              </a:spcBef>
              <a:spcAft>
                <a:spcPts val="0"/>
              </a:spcAft>
              <a:buClrTx/>
              <a:buSzTx/>
              <a:buFont typeface="Arial" charset="0"/>
              <a:buChar char="•"/>
              <a:tabLst/>
              <a:defRPr/>
            </a:pPr>
            <a:r>
              <a:rPr lang="en-GB" altLang="en-US" sz="1200" dirty="0">
                <a:solidFill>
                  <a:srgbClr val="525759"/>
                </a:solidFill>
                <a:latin typeface="Arial" panose="020B0604020202020204" pitchFamily="34" charset="0"/>
                <a:cs typeface="Arial" panose="020B0604020202020204" pitchFamily="34" charset="0"/>
              </a:rPr>
              <a:t>Tappered roller bearing 31312 </a:t>
            </a:r>
          </a:p>
          <a:p>
            <a:pPr marL="285616" marR="0" lvl="0" indent="-285616" algn="l" defTabSz="457146" rtl="0" eaLnBrk="1" fontAlgn="auto" latinLnBrk="0" hangingPunct="1">
              <a:lnSpc>
                <a:spcPts val="1700"/>
              </a:lnSpc>
              <a:spcBef>
                <a:spcPts val="0"/>
              </a:spcBef>
              <a:spcAft>
                <a:spcPts val="0"/>
              </a:spcAft>
              <a:buClrTx/>
              <a:buSzTx/>
              <a:buFont typeface="Arial" charset="0"/>
              <a:buChar char="•"/>
              <a:tabLst/>
              <a:defRPr/>
            </a:pPr>
            <a:r>
              <a:rPr lang="en-GB" sz="1200" dirty="0">
                <a:solidFill>
                  <a:srgbClr val="525759"/>
                </a:solidFill>
                <a:latin typeface="Arial" panose="020B0604020202020204" pitchFamily="34" charset="0"/>
                <a:cs typeface="Arial" panose="020B0604020202020204" pitchFamily="34" charset="0"/>
              </a:rPr>
              <a:t>Temperature = RT, no cooling </a:t>
            </a:r>
          </a:p>
          <a:p>
            <a:pPr marL="285616" marR="0" lvl="0" indent="-285616" algn="l" defTabSz="457146" rtl="0" eaLnBrk="1" fontAlgn="auto" latinLnBrk="0" hangingPunct="1">
              <a:lnSpc>
                <a:spcPts val="1700"/>
              </a:lnSpc>
              <a:spcBef>
                <a:spcPts val="0"/>
              </a:spcBef>
              <a:spcAft>
                <a:spcPts val="0"/>
              </a:spcAft>
              <a:buClrTx/>
              <a:buSzTx/>
              <a:buFont typeface="Arial" charset="0"/>
              <a:buChar char="•"/>
              <a:tabLst/>
              <a:defRPr/>
            </a:pPr>
            <a:r>
              <a:rPr lang="en-GB" sz="1200" dirty="0">
                <a:solidFill>
                  <a:srgbClr val="525759"/>
                </a:solidFill>
                <a:latin typeface="Arial" panose="020B0604020202020204" pitchFamily="34" charset="0"/>
                <a:cs typeface="Arial" panose="020B0604020202020204" pitchFamily="34" charset="0"/>
              </a:rPr>
              <a:t>Duration = 500 hours </a:t>
            </a:r>
          </a:p>
          <a:p>
            <a:pPr marL="285616" marR="0" lvl="0" indent="-285616" algn="l" defTabSz="457146" rtl="0" eaLnBrk="1" fontAlgn="auto" latinLnBrk="0" hangingPunct="1">
              <a:lnSpc>
                <a:spcPts val="1700"/>
              </a:lnSpc>
              <a:spcBef>
                <a:spcPts val="0"/>
              </a:spcBef>
              <a:spcAft>
                <a:spcPts val="0"/>
              </a:spcAft>
              <a:buClrTx/>
              <a:buSzTx/>
              <a:buFont typeface="Arial" charset="0"/>
              <a:buChar char="•"/>
              <a:tabLst/>
              <a:defRPr/>
            </a:pPr>
            <a:r>
              <a:rPr lang="en-GB" sz="1200" dirty="0">
                <a:solidFill>
                  <a:srgbClr val="525759"/>
                </a:solidFill>
                <a:latin typeface="Arial" panose="020B0604020202020204" pitchFamily="34" charset="0"/>
                <a:cs typeface="Arial" panose="020B0604020202020204" pitchFamily="34" charset="0"/>
              </a:rPr>
              <a:t>Speed = 75 rpm</a:t>
            </a:r>
          </a:p>
          <a:p>
            <a:pPr marL="285616" marR="0" lvl="0" indent="-285616" algn="l" defTabSz="457146" rtl="0" eaLnBrk="1" fontAlgn="auto" latinLnBrk="0" hangingPunct="1">
              <a:lnSpc>
                <a:spcPts val="1700"/>
              </a:lnSpc>
              <a:spcBef>
                <a:spcPts val="0"/>
              </a:spcBef>
              <a:spcAft>
                <a:spcPts val="0"/>
              </a:spcAft>
              <a:buClrTx/>
              <a:buSzTx/>
              <a:buFont typeface="Arial" charset="0"/>
              <a:buChar char="•"/>
              <a:tabLst/>
              <a:defRPr/>
            </a:pPr>
            <a:r>
              <a:rPr lang="en-GB" sz="1200" dirty="0">
                <a:solidFill>
                  <a:srgbClr val="525759"/>
                </a:solidFill>
                <a:latin typeface="Arial" panose="020B0604020202020204" pitchFamily="34" charset="0"/>
                <a:cs typeface="Arial" panose="020B0604020202020204" pitchFamily="34" charset="0"/>
              </a:rPr>
              <a:t>Axial load = 50 kN</a:t>
            </a:r>
          </a:p>
        </p:txBody>
      </p:sp>
      <p:sp>
        <p:nvSpPr>
          <p:cNvPr id="10" name="Textfeld 9"/>
          <p:cNvSpPr txBox="1"/>
          <p:nvPr/>
        </p:nvSpPr>
        <p:spPr>
          <a:xfrm>
            <a:off x="3429000" y="4792974"/>
            <a:ext cx="5139558" cy="1537695"/>
          </a:xfrm>
          <a:prstGeom prst="rect">
            <a:avLst/>
          </a:prstGeom>
          <a:solidFill>
            <a:srgbClr val="E5F6EB"/>
          </a:solidFill>
        </p:spPr>
        <p:txBody>
          <a:bodyPr wrap="square" lIns="179979" tIns="179979" rIns="179979" bIns="179979" rtlCol="0">
            <a:noAutofit/>
          </a:bodyPr>
          <a:lstStyle/>
          <a:p>
            <a:pPr marL="285750" marR="0" lvl="0" indent="-285750" algn="l" defTabSz="4571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25759"/>
                </a:solidFill>
                <a:effectLst/>
                <a:uLnTx/>
                <a:uFillTx/>
                <a:latin typeface="Arial" panose="020B0604020202020204" pitchFamily="34" charset="0"/>
                <a:cs typeface="Arial" panose="020B0604020202020204" pitchFamily="34" charset="0"/>
              </a:rPr>
              <a:t>One of the global bearing manufacturers specifies 35 mg </a:t>
            </a:r>
            <a:br>
              <a:rPr kumimoji="0" lang="en-GB" sz="1200" b="0" i="0" u="none" strike="noStrike" kern="1200" cap="none" spc="0" normalizeH="0" baseline="0" noProof="0" dirty="0">
                <a:ln>
                  <a:noFill/>
                </a:ln>
                <a:solidFill>
                  <a:srgbClr val="525759"/>
                </a:solidFill>
                <a:effectLst/>
                <a:uLnTx/>
                <a:uFillTx/>
                <a:latin typeface="Arial" panose="020B0604020202020204" pitchFamily="34" charset="0"/>
                <a:cs typeface="Arial" panose="020B0604020202020204" pitchFamily="34" charset="0"/>
              </a:rPr>
            </a:br>
            <a:r>
              <a:rPr kumimoji="0" lang="en-GB" sz="1200" b="0" i="0" u="none" strike="noStrike" kern="1200" cap="none" spc="0" normalizeH="0" baseline="0" noProof="0" dirty="0">
                <a:ln>
                  <a:noFill/>
                </a:ln>
                <a:solidFill>
                  <a:srgbClr val="525759"/>
                </a:solidFill>
                <a:effectLst/>
                <a:uLnTx/>
                <a:uFillTx/>
                <a:latin typeface="Arial" panose="020B0604020202020204" pitchFamily="34" charset="0"/>
                <a:cs typeface="Arial" panose="020B0604020202020204" pitchFamily="34" charset="0"/>
              </a:rPr>
              <a:t>as the maximum value for wear on rollers</a:t>
            </a:r>
          </a:p>
          <a:p>
            <a:pPr marL="285750" marR="0" lvl="0" indent="-285750" algn="l" defTabSz="4571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25759"/>
                </a:solidFill>
                <a:effectLst/>
                <a:uLnTx/>
                <a:uFillTx/>
                <a:latin typeface="Arial" panose="020B0604020202020204" pitchFamily="34" charset="0"/>
                <a:cs typeface="Arial" panose="020B0604020202020204" pitchFamily="34" charset="0"/>
              </a:rPr>
              <a:t>Tribol GR SW 460-1 exceeds this requirement by far</a:t>
            </a:r>
          </a:p>
          <a:p>
            <a:pPr marL="285750" marR="0" lvl="0" indent="-285750" algn="l" defTabSz="4571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25759"/>
                </a:solidFill>
                <a:effectLst/>
                <a:uLnTx/>
                <a:uFillTx/>
                <a:latin typeface="Arial" panose="020B0604020202020204" pitchFamily="34" charset="0"/>
                <a:cs typeface="Arial" panose="020B0604020202020204" pitchFamily="34" charset="0"/>
              </a:rPr>
              <a:t>Tribol GR SW 460-1 runs at lower temperature and with lower torque than the tested competitor products, showing potential for energy savings</a:t>
            </a:r>
          </a:p>
        </p:txBody>
      </p:sp>
      <p:graphicFrame>
        <p:nvGraphicFramePr>
          <p:cNvPr id="15" name="Diagramm 14" title="Friction torque, Nm"/>
          <p:cNvGraphicFramePr/>
          <p:nvPr>
            <p:extLst>
              <p:ext uri="{D42A27DB-BD31-4B8C-83A1-F6EECF244321}">
                <p14:modId xmlns:p14="http://schemas.microsoft.com/office/powerpoint/2010/main" val="3450489574"/>
              </p:ext>
            </p:extLst>
          </p:nvPr>
        </p:nvGraphicFramePr>
        <p:xfrm>
          <a:off x="186559" y="1905000"/>
          <a:ext cx="5105400" cy="2895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464597" y="672347"/>
            <a:ext cx="8103961" cy="838200"/>
          </a:xfrm>
        </p:spPr>
        <p:txBody>
          <a:bodyPr/>
          <a:lstStyle/>
          <a:p>
            <a:pPr lvl="0" rtl="0"/>
            <a:r>
              <a:rPr lang="de-DE" altLang="en-US" sz="2400" kern="1200" cap="none" dirty="0">
                <a:latin typeface="Arial Narrow" panose="020B0606020202030204" pitchFamily="34" charset="0"/>
              </a:rPr>
              <a:t>PROTECTION AND ENERGY EFFICIENCY: </a:t>
            </a:r>
            <a:r>
              <a:rPr lang="de-DE" altLang="en-US" sz="2400" b="0" kern="1200" cap="none" dirty="0">
                <a:latin typeface="Arial Narrow" panose="020B0606020202030204" pitchFamily="34" charset="0"/>
              </a:rPr>
              <a:t>STEADY STATE TEMPERATURE AND FRICTION TORQUE – FE8 TEST – DIN 51819-2  </a:t>
            </a:r>
            <a:endParaRPr lang="en-US" sz="2400" dirty="0"/>
          </a:p>
        </p:txBody>
      </p:sp>
    </p:spTree>
    <p:extLst>
      <p:ext uri="{BB962C8B-B14F-4D97-AF65-F5344CB8AC3E}">
        <p14:creationId xmlns:p14="http://schemas.microsoft.com/office/powerpoint/2010/main" val="109141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5291959" y="3366345"/>
            <a:ext cx="3276600" cy="1710038"/>
          </a:xfrm>
          <a:prstGeom prst="rect">
            <a:avLst/>
          </a:prstGeom>
          <a:solidFill>
            <a:srgbClr val="E5F6EB"/>
          </a:solidFill>
        </p:spPr>
        <p:txBody>
          <a:bodyPr wrap="square" lIns="180000" tIns="180000" rIns="180000" bIns="180000" rtlCol="0">
            <a:spAutoFit/>
          </a:bodyPr>
          <a:lstStyle/>
          <a:p>
            <a:r>
              <a:rPr lang="en-GB" sz="1250" dirty="0">
                <a:solidFill>
                  <a:srgbClr val="525759"/>
                </a:solidFill>
                <a:latin typeface="Arial Regular" charset="0"/>
              </a:rPr>
              <a:t>Criteria of this test for very good anti-wear performance is less than 10 mg wear on all rolling elements</a:t>
            </a:r>
          </a:p>
          <a:p>
            <a:endParaRPr lang="en-GB" sz="1250" dirty="0">
              <a:solidFill>
                <a:srgbClr val="525759"/>
              </a:solidFill>
              <a:latin typeface="Arial Regular" charset="0"/>
            </a:endParaRPr>
          </a:p>
          <a:p>
            <a:r>
              <a:rPr lang="en-GB" sz="1250" dirty="0">
                <a:solidFill>
                  <a:srgbClr val="525759"/>
                </a:solidFill>
                <a:latin typeface="Arial Regular" charset="0"/>
              </a:rPr>
              <a:t>Tribol GR SW 460-1 provides excellent wear protection with only 2 mg wear on all rolling elements</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804" y="1861545"/>
            <a:ext cx="4421593" cy="30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Table 16"/>
          <p:cNvGraphicFramePr>
            <a:graphicFrameLocks noGrp="1"/>
          </p:cNvGraphicFramePr>
          <p:nvPr>
            <p:extLst>
              <p:ext uri="{D42A27DB-BD31-4B8C-83A1-F6EECF244321}">
                <p14:modId xmlns:p14="http://schemas.microsoft.com/office/powerpoint/2010/main" val="1982464506"/>
              </p:ext>
            </p:extLst>
          </p:nvPr>
        </p:nvGraphicFramePr>
        <p:xfrm>
          <a:off x="5291959" y="1861545"/>
          <a:ext cx="3276600" cy="1447800"/>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val="3427971331"/>
                    </a:ext>
                  </a:extLst>
                </a:gridCol>
                <a:gridCol w="1638300">
                  <a:extLst>
                    <a:ext uri="{9D8B030D-6E8A-4147-A177-3AD203B41FA5}">
                      <a16:colId xmlns:a16="http://schemas.microsoft.com/office/drawing/2014/main" val="2277182708"/>
                    </a:ext>
                  </a:extLst>
                </a:gridCol>
              </a:tblGrid>
              <a:tr h="353536">
                <a:tc>
                  <a:txBody>
                    <a:bodyPr/>
                    <a:lstStyle/>
                    <a:p>
                      <a:pPr algn="ctr"/>
                      <a:endParaRPr lang="en-GB" sz="900" b="1" kern="1200" dirty="0">
                        <a:solidFill>
                          <a:schemeClr val="bg1"/>
                        </a:solidFill>
                        <a:latin typeface="Arial" charset="0"/>
                        <a:ea typeface="Arial" charset="0"/>
                        <a:cs typeface="Arial" charset="0"/>
                      </a:endParaRP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tc>
                  <a:txBody>
                    <a:bodyPr/>
                    <a:lstStyle/>
                    <a:p>
                      <a:pPr algn="ctr"/>
                      <a:r>
                        <a:rPr lang="en-GB" sz="900" b="1" kern="1200" dirty="0">
                          <a:solidFill>
                            <a:schemeClr val="bg2"/>
                          </a:solidFill>
                          <a:latin typeface="Arial" charset="0"/>
                          <a:ea typeface="Arial" charset="0"/>
                          <a:cs typeface="Arial" charset="0"/>
                        </a:rPr>
                        <a:t>TRIBOL</a:t>
                      </a:r>
                      <a:r>
                        <a:rPr lang="en-GB" sz="900" b="1" kern="1200" baseline="0" dirty="0">
                          <a:solidFill>
                            <a:schemeClr val="bg2"/>
                          </a:solidFill>
                          <a:latin typeface="Arial" charset="0"/>
                          <a:ea typeface="Arial" charset="0"/>
                          <a:cs typeface="Arial" charset="0"/>
                        </a:rPr>
                        <a:t> GR SW 460-1</a:t>
                      </a:r>
                      <a:endParaRPr lang="en-GB" sz="900" b="0" kern="1200" dirty="0">
                        <a:solidFill>
                          <a:schemeClr val="bg2"/>
                        </a:solidFill>
                        <a:latin typeface="Arial" charset="0"/>
                        <a:ea typeface="Arial" charset="0"/>
                        <a:cs typeface="Arial" charset="0"/>
                      </a:endParaRP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9342"/>
                    </a:solidFill>
                  </a:tcPr>
                </a:tc>
                <a:extLst>
                  <a:ext uri="{0D108BD9-81ED-4DB2-BD59-A6C34878D82A}">
                    <a16:rowId xmlns:a16="http://schemas.microsoft.com/office/drawing/2014/main" val="2881094955"/>
                  </a:ext>
                </a:extLst>
              </a:tr>
              <a:tr h="273566">
                <a:tc>
                  <a:txBody>
                    <a:bodyPr/>
                    <a:lstStyle/>
                    <a:p>
                      <a:pPr algn="ctr"/>
                      <a:r>
                        <a:rPr lang="en-GB" sz="900" kern="1200" dirty="0">
                          <a:solidFill>
                            <a:srgbClr val="525759"/>
                          </a:solidFill>
                          <a:latin typeface="Arial" charset="0"/>
                          <a:ea typeface="Arial" charset="0"/>
                          <a:cs typeface="Arial" charset="0"/>
                        </a:rPr>
                        <a:t>ROLLERS (MW50)</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tc>
                  <a:txBody>
                    <a:bodyPr/>
                    <a:lstStyle/>
                    <a:p>
                      <a:pPr algn="ctr"/>
                      <a:r>
                        <a:rPr lang="en-GB" sz="900" kern="1200" dirty="0">
                          <a:solidFill>
                            <a:srgbClr val="525759"/>
                          </a:solidFill>
                          <a:latin typeface="Arial" charset="0"/>
                          <a:ea typeface="Arial" charset="0"/>
                          <a:cs typeface="Arial" charset="0"/>
                        </a:rPr>
                        <a:t>2 </a:t>
                      </a:r>
                      <a:r>
                        <a:rPr lang="en-GB" sz="900" kern="1200" baseline="0" dirty="0">
                          <a:solidFill>
                            <a:srgbClr val="525759"/>
                          </a:solidFill>
                          <a:latin typeface="Arial" charset="0"/>
                          <a:ea typeface="Arial" charset="0"/>
                          <a:cs typeface="Arial" charset="0"/>
                        </a:rPr>
                        <a:t>mg</a:t>
                      </a:r>
                      <a:endParaRPr lang="en-GB" sz="900" kern="1200" dirty="0">
                        <a:solidFill>
                          <a:srgbClr val="525759"/>
                        </a:solidFill>
                        <a:latin typeface="Arial" charset="0"/>
                        <a:ea typeface="Arial" charset="0"/>
                        <a:cs typeface="Arial" charset="0"/>
                      </a:endParaRP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extLst>
                  <a:ext uri="{0D108BD9-81ED-4DB2-BD59-A6C34878D82A}">
                    <a16:rowId xmlns:a16="http://schemas.microsoft.com/office/drawing/2014/main" val="997955448"/>
                  </a:ext>
                </a:extLst>
              </a:tr>
              <a:tr h="273566">
                <a:tc>
                  <a:txBody>
                    <a:bodyPr/>
                    <a:lstStyle/>
                    <a:p>
                      <a:pPr algn="ctr"/>
                      <a:r>
                        <a:rPr lang="en-GB" sz="900" kern="1200" dirty="0">
                          <a:solidFill>
                            <a:srgbClr val="525759"/>
                          </a:solidFill>
                          <a:latin typeface="Arial" charset="0"/>
                          <a:ea typeface="Arial" charset="0"/>
                          <a:cs typeface="Arial" charset="0"/>
                        </a:rPr>
                        <a:t>CAGE (MK50)</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6EB"/>
                    </a:solidFill>
                  </a:tcPr>
                </a:tc>
                <a:tc>
                  <a:txBody>
                    <a:bodyPr/>
                    <a:lstStyle/>
                    <a:p>
                      <a:pPr algn="ctr"/>
                      <a:r>
                        <a:rPr lang="en-GB" sz="900" kern="1200" dirty="0">
                          <a:solidFill>
                            <a:srgbClr val="525759"/>
                          </a:solidFill>
                          <a:latin typeface="Arial" charset="0"/>
                          <a:ea typeface="Arial" charset="0"/>
                          <a:cs typeface="Arial" charset="0"/>
                        </a:rPr>
                        <a:t>16 mg</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6EB"/>
                    </a:solidFill>
                  </a:tcPr>
                </a:tc>
                <a:extLst>
                  <a:ext uri="{0D108BD9-81ED-4DB2-BD59-A6C34878D82A}">
                    <a16:rowId xmlns:a16="http://schemas.microsoft.com/office/drawing/2014/main" val="10002"/>
                  </a:ext>
                </a:extLst>
              </a:tr>
              <a:tr h="273566">
                <a:tc>
                  <a:txBody>
                    <a:bodyPr/>
                    <a:lstStyle/>
                    <a:p>
                      <a:pPr algn="ctr"/>
                      <a:r>
                        <a:rPr lang="en-GB" sz="900" kern="1200" dirty="0">
                          <a:solidFill>
                            <a:srgbClr val="525759"/>
                          </a:solidFill>
                          <a:latin typeface="Arial" charset="0"/>
                          <a:ea typeface="Arial" charset="0"/>
                          <a:cs typeface="Arial" charset="0"/>
                        </a:rPr>
                        <a:t>STARTING TORQUE</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tc>
                  <a:txBody>
                    <a:bodyPr/>
                    <a:lstStyle/>
                    <a:p>
                      <a:pPr algn="ctr"/>
                      <a:r>
                        <a:rPr lang="en-GB" sz="900" kern="1200" dirty="0">
                          <a:solidFill>
                            <a:srgbClr val="525759"/>
                          </a:solidFill>
                          <a:latin typeface="Arial" charset="0"/>
                          <a:ea typeface="Arial" charset="0"/>
                          <a:cs typeface="Arial" charset="0"/>
                        </a:rPr>
                        <a:t>60 Nm</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extLst>
                  <a:ext uri="{0D108BD9-81ED-4DB2-BD59-A6C34878D82A}">
                    <a16:rowId xmlns:a16="http://schemas.microsoft.com/office/drawing/2014/main" val="10003"/>
                  </a:ext>
                </a:extLst>
              </a:tr>
              <a:tr h="273566">
                <a:tc>
                  <a:txBody>
                    <a:bodyPr/>
                    <a:lstStyle/>
                    <a:p>
                      <a:pPr algn="ctr"/>
                      <a:r>
                        <a:rPr lang="en-GB" sz="900" kern="1200" dirty="0">
                          <a:solidFill>
                            <a:srgbClr val="525759"/>
                          </a:solidFill>
                          <a:latin typeface="Arial" charset="0"/>
                          <a:ea typeface="Arial" charset="0"/>
                          <a:cs typeface="Arial" charset="0"/>
                        </a:rPr>
                        <a:t>RUNNING TORQUE</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6EB"/>
                    </a:solidFill>
                  </a:tcPr>
                </a:tc>
                <a:tc>
                  <a:txBody>
                    <a:bodyPr/>
                    <a:lstStyle/>
                    <a:p>
                      <a:pPr algn="ctr"/>
                      <a:r>
                        <a:rPr lang="en-GB" sz="900" kern="1200" dirty="0">
                          <a:solidFill>
                            <a:srgbClr val="525759"/>
                          </a:solidFill>
                          <a:latin typeface="Arial" charset="0"/>
                          <a:ea typeface="Arial" charset="0"/>
                          <a:cs typeface="Arial" charset="0"/>
                        </a:rPr>
                        <a:t>18 Nm</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6EB"/>
                    </a:solidFill>
                  </a:tcPr>
                </a:tc>
                <a:extLst>
                  <a:ext uri="{0D108BD9-81ED-4DB2-BD59-A6C34878D82A}">
                    <a16:rowId xmlns:a16="http://schemas.microsoft.com/office/drawing/2014/main" val="10004"/>
                  </a:ext>
                </a:extLst>
              </a:tr>
            </a:tbl>
          </a:graphicData>
        </a:graphic>
      </p:graphicFrame>
      <p:sp>
        <p:nvSpPr>
          <p:cNvPr id="11" name="Rechteck 1"/>
          <p:cNvSpPr/>
          <p:nvPr/>
        </p:nvSpPr>
        <p:spPr>
          <a:xfrm>
            <a:off x="450804" y="4945814"/>
            <a:ext cx="4806995" cy="1149033"/>
          </a:xfrm>
          <a:prstGeom prst="rect">
            <a:avLst/>
          </a:prstGeom>
        </p:spPr>
        <p:txBody>
          <a:bodyPr wrap="square">
            <a:spAutoFit/>
          </a:bodyPr>
          <a:lstStyle/>
          <a:p>
            <a:r>
              <a:rPr lang="en-US" altLang="en-US" sz="1200" b="1" dirty="0">
                <a:solidFill>
                  <a:srgbClr val="525759"/>
                </a:solidFill>
                <a:latin typeface="Arial Narrow" panose="020B0606020202030204" pitchFamily="34" charset="0"/>
              </a:rPr>
              <a:t>MODIFIED FE8 TEST WITH SPHERICAL ROLLER BEARINGS SKF 29412-E:</a:t>
            </a:r>
          </a:p>
          <a:p>
            <a:pPr marL="285750" indent="-285750">
              <a:lnSpc>
                <a:spcPts val="1700"/>
              </a:lnSpc>
              <a:buFont typeface="Arial" charset="0"/>
              <a:buChar char="•"/>
              <a:defRPr/>
            </a:pPr>
            <a:r>
              <a:rPr lang="en-GB" sz="1250" dirty="0">
                <a:solidFill>
                  <a:srgbClr val="525759"/>
                </a:solidFill>
                <a:latin typeface="Arial Regular" charset="0"/>
              </a:rPr>
              <a:t>Temperature =  80 °C</a:t>
            </a:r>
          </a:p>
          <a:p>
            <a:pPr marL="285750" indent="-285750">
              <a:lnSpc>
                <a:spcPts val="1700"/>
              </a:lnSpc>
              <a:buFont typeface="Arial" charset="0"/>
              <a:buChar char="•"/>
              <a:defRPr/>
            </a:pPr>
            <a:r>
              <a:rPr lang="en-GB" sz="1250" dirty="0">
                <a:solidFill>
                  <a:srgbClr val="525759"/>
                </a:solidFill>
                <a:latin typeface="Arial Regular" charset="0"/>
              </a:rPr>
              <a:t>Duration = 200 hours </a:t>
            </a:r>
          </a:p>
          <a:p>
            <a:pPr marL="285750" indent="-285750">
              <a:lnSpc>
                <a:spcPts val="1700"/>
              </a:lnSpc>
              <a:buFont typeface="Arial" charset="0"/>
              <a:buChar char="•"/>
              <a:defRPr/>
            </a:pPr>
            <a:r>
              <a:rPr lang="en-GB" sz="1250" dirty="0">
                <a:solidFill>
                  <a:srgbClr val="525759"/>
                </a:solidFill>
                <a:latin typeface="Arial Regular" charset="0"/>
              </a:rPr>
              <a:t>Speed = 7.5 rpm</a:t>
            </a:r>
          </a:p>
          <a:p>
            <a:pPr marL="285750" indent="-285750">
              <a:lnSpc>
                <a:spcPts val="1700"/>
              </a:lnSpc>
              <a:buFont typeface="Arial" charset="0"/>
              <a:buChar char="•"/>
              <a:defRPr/>
            </a:pPr>
            <a:r>
              <a:rPr lang="en-GB" sz="1250" dirty="0">
                <a:solidFill>
                  <a:srgbClr val="525759"/>
                </a:solidFill>
                <a:latin typeface="Arial Regular" charset="0"/>
              </a:rPr>
              <a:t>Axial load = 127 kN</a:t>
            </a:r>
          </a:p>
        </p:txBody>
      </p:sp>
      <p:sp>
        <p:nvSpPr>
          <p:cNvPr id="3" name="Title 2"/>
          <p:cNvSpPr>
            <a:spLocks noGrp="1"/>
          </p:cNvSpPr>
          <p:nvPr>
            <p:ph type="title"/>
          </p:nvPr>
        </p:nvSpPr>
        <p:spPr/>
        <p:txBody>
          <a:bodyPr/>
          <a:lstStyle/>
          <a:p>
            <a:r>
              <a:rPr lang="de-DE" altLang="en-US" dirty="0">
                <a:latin typeface="Arial Narrow" panose="020B0606020202030204" pitchFamily="34" charset="0"/>
              </a:rPr>
              <a:t>PROTECTION AGAINST WEAR AT LOW SPEED </a:t>
            </a:r>
            <a:br>
              <a:rPr lang="de-DE" altLang="en-US" dirty="0">
                <a:latin typeface="Arial Narrow" panose="020B0606020202030204" pitchFamily="34" charset="0"/>
              </a:rPr>
            </a:br>
            <a:r>
              <a:rPr lang="de-DE" altLang="en-US" dirty="0">
                <a:latin typeface="Arial Narrow" panose="020B0606020202030204" pitchFamily="34" charset="0"/>
              </a:rPr>
              <a:t>AND HIGH LOADS: </a:t>
            </a:r>
            <a:r>
              <a:rPr lang="de-DE" altLang="en-US" b="0" dirty="0">
                <a:latin typeface="Arial Narrow" panose="020B0606020202030204" pitchFamily="34" charset="0"/>
              </a:rPr>
              <a:t>MODIFIED FE8 TEST </a:t>
            </a:r>
            <a:endParaRPr lang="en-US" dirty="0"/>
          </a:p>
        </p:txBody>
      </p:sp>
    </p:spTree>
    <p:extLst>
      <p:ext uri="{BB962C8B-B14F-4D97-AF65-F5344CB8AC3E}">
        <p14:creationId xmlns:p14="http://schemas.microsoft.com/office/powerpoint/2010/main" val="3261940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2861" y="1882570"/>
            <a:ext cx="3396735" cy="2772553"/>
          </a:xfrm>
          <a:prstGeom prst="roundRect">
            <a:avLst>
              <a:gd name="adj" fmla="val 0"/>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2861" y="4743629"/>
            <a:ext cx="1253618" cy="1199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0" name="Tabelle 19"/>
          <p:cNvGraphicFramePr>
            <a:graphicFrameLocks noGrp="1"/>
          </p:cNvGraphicFramePr>
          <p:nvPr>
            <p:extLst>
              <p:ext uri="{D42A27DB-BD31-4B8C-83A1-F6EECF244321}">
                <p14:modId xmlns:p14="http://schemas.microsoft.com/office/powerpoint/2010/main" val="1319831088"/>
              </p:ext>
            </p:extLst>
          </p:nvPr>
        </p:nvGraphicFramePr>
        <p:xfrm>
          <a:off x="427621" y="3717975"/>
          <a:ext cx="3959040" cy="799772"/>
        </p:xfrm>
        <a:graphic>
          <a:graphicData uri="http://schemas.openxmlformats.org/drawingml/2006/table">
            <a:tbl>
              <a:tblPr/>
              <a:tblGrid>
                <a:gridCol w="1979520">
                  <a:extLst>
                    <a:ext uri="{9D8B030D-6E8A-4147-A177-3AD203B41FA5}">
                      <a16:colId xmlns:a16="http://schemas.microsoft.com/office/drawing/2014/main" val="20000"/>
                    </a:ext>
                  </a:extLst>
                </a:gridCol>
                <a:gridCol w="1979520">
                  <a:extLst>
                    <a:ext uri="{9D8B030D-6E8A-4147-A177-3AD203B41FA5}">
                      <a16:colId xmlns:a16="http://schemas.microsoft.com/office/drawing/2014/main" val="20001"/>
                    </a:ext>
                  </a:extLst>
                </a:gridCol>
              </a:tblGrid>
              <a:tr h="399886">
                <a:tc>
                  <a:txBody>
                    <a:bodyPr/>
                    <a:lstStyle/>
                    <a:p>
                      <a:pPr algn="ctr" rtl="0" fontAlgn="ctr"/>
                      <a:r>
                        <a:rPr lang="en-US" sz="1000" b="1" i="0" u="none" strike="noStrike" dirty="0">
                          <a:solidFill>
                            <a:srgbClr val="525759"/>
                          </a:solidFill>
                          <a:effectLst/>
                          <a:latin typeface="Arial Narrow" charset="0"/>
                          <a:ea typeface="Arial Narrow" charset="0"/>
                          <a:cs typeface="Arial Narrow" charset="0"/>
                        </a:rPr>
                        <a:t>PRODUCT</a:t>
                      </a:r>
                    </a:p>
                  </a:txBody>
                  <a:tcPr marL="8655" marR="8655" marT="8392" marB="0"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baseline="0" dirty="0">
                          <a:solidFill>
                            <a:srgbClr val="525759"/>
                          </a:solidFill>
                          <a:effectLst/>
                          <a:latin typeface="Arial Narrow" charset="0"/>
                          <a:ea typeface="Arial Narrow" charset="0"/>
                          <a:cs typeface="Arial Narrow" charset="0"/>
                        </a:rPr>
                        <a:t>WEAR LOSS [mg]</a:t>
                      </a:r>
                      <a:endParaRPr lang="en-US" sz="1000" b="1" i="0" u="none" strike="noStrike" dirty="0">
                        <a:solidFill>
                          <a:srgbClr val="525759"/>
                        </a:solidFill>
                        <a:effectLst/>
                        <a:latin typeface="Arial Narrow" charset="0"/>
                        <a:ea typeface="Arial Narrow" charset="0"/>
                        <a:cs typeface="Arial Narrow" charset="0"/>
                      </a:endParaRPr>
                    </a:p>
                  </a:txBody>
                  <a:tcPr marL="8655" marR="8655" marT="8392" marB="0"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extLst>
                  <a:ext uri="{0D108BD9-81ED-4DB2-BD59-A6C34878D82A}">
                    <a16:rowId xmlns:a16="http://schemas.microsoft.com/office/drawing/2014/main" val="10000"/>
                  </a:ext>
                </a:extLst>
              </a:tr>
              <a:tr h="3998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chemeClr val="bg2"/>
                          </a:solidFill>
                          <a:effectLst/>
                          <a:latin typeface="Arial Regular" charset="0"/>
                        </a:rPr>
                        <a:t>TRIBOL GR SW 460-1</a:t>
                      </a:r>
                    </a:p>
                  </a:txBody>
                  <a:tcPr marL="8657" marR="8657" marT="8397" marB="0"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009342"/>
                    </a:solidFill>
                  </a:tcPr>
                </a:tc>
                <a:tc>
                  <a:txBody>
                    <a:bodyPr/>
                    <a:lstStyle/>
                    <a:p>
                      <a:pPr algn="ctr" rtl="0" fontAlgn="ctr"/>
                      <a:r>
                        <a:rPr lang="de-DE" sz="1200" b="1" i="0" u="none" strike="noStrike" dirty="0">
                          <a:solidFill>
                            <a:schemeClr val="bg1"/>
                          </a:solidFill>
                          <a:effectLst/>
                          <a:latin typeface="Arial" panose="020B0604020202020204" pitchFamily="34" charset="0"/>
                          <a:cs typeface="Arial" panose="020B0604020202020204" pitchFamily="34" charset="0"/>
                        </a:rPr>
                        <a:t>6.4</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8655" marR="8655" marT="8392" marB="0"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6EB"/>
                    </a:solidFill>
                  </a:tcPr>
                </a:tc>
                <a:extLst>
                  <a:ext uri="{0D108BD9-81ED-4DB2-BD59-A6C34878D82A}">
                    <a16:rowId xmlns:a16="http://schemas.microsoft.com/office/drawing/2014/main" val="10001"/>
                  </a:ext>
                </a:extLst>
              </a:tr>
            </a:tbl>
          </a:graphicData>
        </a:graphic>
      </p:graphicFrame>
      <p:sp>
        <p:nvSpPr>
          <p:cNvPr id="21" name="Textfeld 20"/>
          <p:cNvSpPr txBox="1"/>
          <p:nvPr/>
        </p:nvSpPr>
        <p:spPr>
          <a:xfrm>
            <a:off x="427621" y="1870352"/>
            <a:ext cx="4419600" cy="1621742"/>
          </a:xfrm>
          <a:prstGeom prst="rect">
            <a:avLst/>
          </a:prstGeom>
          <a:noFill/>
        </p:spPr>
        <p:txBody>
          <a:bodyPr wrap="square" lIns="0" tIns="41029" rIns="82058" bIns="41029">
            <a:spAutoFit/>
          </a:bodyPr>
          <a:lstStyle/>
          <a:p>
            <a:pPr>
              <a:defRPr/>
            </a:pPr>
            <a:r>
              <a:rPr lang="en-GB" sz="1250" b="1" u="sng" dirty="0">
                <a:solidFill>
                  <a:srgbClr val="525759"/>
                </a:solidFill>
                <a:latin typeface="Arial Narrow" panose="020B0606020202030204" pitchFamily="34" charset="0"/>
              </a:rPr>
              <a:t>CONDITIONS</a:t>
            </a:r>
            <a:br>
              <a:rPr lang="en-GB" sz="1250" dirty="0">
                <a:solidFill>
                  <a:srgbClr val="525759"/>
                </a:solidFill>
                <a:latin typeface="Arial Regular" charset="0"/>
              </a:rPr>
            </a:br>
            <a:r>
              <a:rPr lang="en-GB" sz="1250" dirty="0">
                <a:solidFill>
                  <a:srgbClr val="525759"/>
                </a:solidFill>
                <a:latin typeface="Arial Regular" charset="0"/>
              </a:rPr>
              <a:t>Bearing:		Thrust bearing</a:t>
            </a:r>
          </a:p>
          <a:p>
            <a:pPr>
              <a:tabLst>
                <a:tab pos="965894" algn="l"/>
              </a:tabLst>
              <a:defRPr/>
            </a:pPr>
            <a:r>
              <a:rPr lang="en-GB" sz="1250" dirty="0">
                <a:solidFill>
                  <a:srgbClr val="525759"/>
                </a:solidFill>
                <a:latin typeface="Arial Regular" charset="0"/>
              </a:rPr>
              <a:t>Load: 		2.45 kN</a:t>
            </a:r>
          </a:p>
          <a:p>
            <a:pPr>
              <a:tabLst>
                <a:tab pos="965894" algn="l"/>
              </a:tabLst>
              <a:defRPr/>
            </a:pPr>
            <a:r>
              <a:rPr lang="en-GB" sz="1250" dirty="0">
                <a:solidFill>
                  <a:srgbClr val="525759"/>
                </a:solidFill>
                <a:latin typeface="Arial Regular" charset="0"/>
              </a:rPr>
              <a:t>Test duration: 	22 hours</a:t>
            </a:r>
          </a:p>
          <a:p>
            <a:pPr>
              <a:tabLst>
                <a:tab pos="965894" algn="l"/>
              </a:tabLst>
              <a:defRPr/>
            </a:pPr>
            <a:r>
              <a:rPr lang="en-GB" sz="1250" dirty="0">
                <a:solidFill>
                  <a:srgbClr val="525759"/>
                </a:solidFill>
                <a:latin typeface="Arial Regular" charset="0"/>
              </a:rPr>
              <a:t>Frequency:		30 Hz</a:t>
            </a:r>
          </a:p>
          <a:p>
            <a:pPr>
              <a:tabLst>
                <a:tab pos="965894" algn="l"/>
              </a:tabLst>
              <a:defRPr/>
            </a:pPr>
            <a:r>
              <a:rPr lang="en-GB" sz="1250" dirty="0">
                <a:solidFill>
                  <a:srgbClr val="525759"/>
                </a:solidFill>
                <a:latin typeface="Arial Regular" charset="0"/>
              </a:rPr>
              <a:t>Amplitude:		+/- 6 °</a:t>
            </a:r>
          </a:p>
          <a:p>
            <a:pPr>
              <a:tabLst>
                <a:tab pos="965894" algn="l"/>
              </a:tabLst>
              <a:defRPr/>
            </a:pPr>
            <a:r>
              <a:rPr lang="en-GB" sz="1250" dirty="0">
                <a:solidFill>
                  <a:srgbClr val="525759"/>
                </a:solidFill>
                <a:latin typeface="Arial Regular" charset="0"/>
              </a:rPr>
              <a:t>Measurement:	Weight loss, 	optical investigation</a:t>
            </a:r>
          </a:p>
          <a:p>
            <a:pPr>
              <a:tabLst>
                <a:tab pos="965894" algn="l"/>
              </a:tabLst>
              <a:defRPr/>
            </a:pPr>
            <a:endParaRPr lang="en-GB" sz="1250" dirty="0">
              <a:solidFill>
                <a:srgbClr val="525759"/>
              </a:solidFill>
              <a:latin typeface="Arial Regular" charset="0"/>
            </a:endParaRPr>
          </a:p>
        </p:txBody>
      </p:sp>
      <p:sp>
        <p:nvSpPr>
          <p:cNvPr id="16" name="Textfeld 9"/>
          <p:cNvSpPr txBox="1"/>
          <p:nvPr/>
        </p:nvSpPr>
        <p:spPr>
          <a:xfrm>
            <a:off x="427622" y="4588291"/>
            <a:ext cx="3959040" cy="1325317"/>
          </a:xfrm>
          <a:prstGeom prst="rect">
            <a:avLst/>
          </a:prstGeom>
          <a:solidFill>
            <a:srgbClr val="E5F6EB"/>
          </a:solidFill>
        </p:spPr>
        <p:txBody>
          <a:bodyPr wrap="square" lIns="180000" tIns="180000" rIns="180000" bIns="180000" rtlCol="0">
            <a:spAutoFit/>
          </a:bodyPr>
          <a:lstStyle/>
          <a:p>
            <a:r>
              <a:rPr lang="en-US" sz="1250" dirty="0">
                <a:solidFill>
                  <a:srgbClr val="525759"/>
                </a:solidFill>
                <a:latin typeface="Arial Regular" charset="0"/>
              </a:rPr>
              <a:t>The Fafnir test is used to determine the ability </a:t>
            </a:r>
            <a:br>
              <a:rPr lang="en-US" sz="1250" dirty="0">
                <a:solidFill>
                  <a:srgbClr val="525759"/>
                </a:solidFill>
                <a:latin typeface="Arial Regular" charset="0"/>
              </a:rPr>
            </a:br>
            <a:r>
              <a:rPr lang="en-US" sz="1250" dirty="0">
                <a:solidFill>
                  <a:srgbClr val="525759"/>
                </a:solidFill>
                <a:latin typeface="Arial Regular" charset="0"/>
              </a:rPr>
              <a:t>of grease to protect against false brinelling damage. Tribol GR SW 460-1 achieves low </a:t>
            </a:r>
            <a:br>
              <a:rPr lang="en-US" sz="1250" dirty="0">
                <a:solidFill>
                  <a:srgbClr val="525759"/>
                </a:solidFill>
                <a:latin typeface="Arial Regular" charset="0"/>
              </a:rPr>
            </a:br>
            <a:r>
              <a:rPr lang="en-US" sz="1250" dirty="0">
                <a:solidFill>
                  <a:srgbClr val="525759"/>
                </a:solidFill>
                <a:latin typeface="Arial Regular" charset="0"/>
              </a:rPr>
              <a:t>wear loss results. Wear results below 10 mg indicate good fretting wear protection.</a:t>
            </a:r>
          </a:p>
        </p:txBody>
      </p:sp>
      <p:sp>
        <p:nvSpPr>
          <p:cNvPr id="3" name="Title 2"/>
          <p:cNvSpPr>
            <a:spLocks noGrp="1"/>
          </p:cNvSpPr>
          <p:nvPr>
            <p:ph type="title"/>
          </p:nvPr>
        </p:nvSpPr>
        <p:spPr/>
        <p:txBody>
          <a:bodyPr/>
          <a:lstStyle/>
          <a:p>
            <a:r>
              <a:rPr lang="de-DE" dirty="0"/>
              <a:t>PROTECTION AGAINST FALSE BRINELLING: </a:t>
            </a:r>
            <a:br>
              <a:rPr lang="de-DE" dirty="0"/>
            </a:br>
            <a:r>
              <a:rPr lang="en-US" b="0" dirty="0"/>
              <a:t>FAFNIR TEST – ASTM D4170</a:t>
            </a:r>
            <a:endParaRPr lang="en-US" dirty="0"/>
          </a:p>
        </p:txBody>
      </p:sp>
    </p:spTree>
    <p:extLst>
      <p:ext uri="{BB962C8B-B14F-4D97-AF65-F5344CB8AC3E}">
        <p14:creationId xmlns:p14="http://schemas.microsoft.com/office/powerpoint/2010/main" val="3538169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C:\Users\gormk0\Documents\HPL-MGB\LIT\SRV - Bilder\R001332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7076" y="5109710"/>
            <a:ext cx="1151820" cy="788845"/>
          </a:xfrm>
          <a:prstGeom prst="roundRect">
            <a:avLst>
              <a:gd name="adj" fmla="val 0"/>
            </a:avLst>
          </a:prstGeom>
          <a:solidFill>
            <a:srgbClr val="FFFFFF">
              <a:shade val="85000"/>
            </a:srgbClr>
          </a:solidFill>
          <a:ln>
            <a:noFill/>
          </a:ln>
          <a:effectLst/>
          <a:extLst/>
        </p:spPr>
      </p:pic>
      <p:pic>
        <p:nvPicPr>
          <p:cNvPr id="13" name="Picture 11" descr="Bild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7076" y="5954669"/>
            <a:ext cx="1151820" cy="568537"/>
          </a:xfrm>
          <a:prstGeom prst="roundRect">
            <a:avLst>
              <a:gd name="adj" fmla="val 0"/>
            </a:avLst>
          </a:prstGeom>
          <a:solidFill>
            <a:srgbClr val="FFFFFF">
              <a:shade val="85000"/>
            </a:srgbClr>
          </a:solidFill>
          <a:ln>
            <a:noFill/>
          </a:ln>
          <a:effectLst/>
          <a:extLst/>
        </p:spPr>
      </p:pic>
      <p:pic>
        <p:nvPicPr>
          <p:cNvPr id="51225"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52600" y="5105400"/>
            <a:ext cx="1613876" cy="1417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graphicFrame>
        <p:nvGraphicFramePr>
          <p:cNvPr id="14" name="Table 13"/>
          <p:cNvGraphicFramePr>
            <a:graphicFrameLocks noGrp="1"/>
          </p:cNvGraphicFramePr>
          <p:nvPr>
            <p:extLst>
              <p:ext uri="{D42A27DB-BD31-4B8C-83A1-F6EECF244321}">
                <p14:modId xmlns:p14="http://schemas.microsoft.com/office/powerpoint/2010/main" val="2909981424"/>
              </p:ext>
            </p:extLst>
          </p:nvPr>
        </p:nvGraphicFramePr>
        <p:xfrm>
          <a:off x="5486400" y="1849881"/>
          <a:ext cx="3276600" cy="2269836"/>
        </p:xfrm>
        <a:graphic>
          <a:graphicData uri="http://schemas.openxmlformats.org/drawingml/2006/table">
            <a:tbl>
              <a:tblPr firstRow="1" bandRow="1">
                <a:tableStyleId>{5C22544A-7EE6-4342-B048-85BDC9FD1C3A}</a:tableStyleId>
              </a:tblPr>
              <a:tblGrid>
                <a:gridCol w="1986433">
                  <a:extLst>
                    <a:ext uri="{9D8B030D-6E8A-4147-A177-3AD203B41FA5}">
                      <a16:colId xmlns:a16="http://schemas.microsoft.com/office/drawing/2014/main" val="3427971331"/>
                    </a:ext>
                  </a:extLst>
                </a:gridCol>
                <a:gridCol w="1290167">
                  <a:extLst>
                    <a:ext uri="{9D8B030D-6E8A-4147-A177-3AD203B41FA5}">
                      <a16:colId xmlns:a16="http://schemas.microsoft.com/office/drawing/2014/main" val="2277182708"/>
                    </a:ext>
                  </a:extLst>
                </a:gridCol>
              </a:tblGrid>
              <a:tr h="594774">
                <a:tc>
                  <a:txBody>
                    <a:bodyPr/>
                    <a:lstStyle/>
                    <a:p>
                      <a:pPr marL="0" marR="0" indent="0" algn="ctr" defTabSz="498543" rtl="0" eaLnBrk="1" fontAlgn="auto" latinLnBrk="0" hangingPunct="1">
                        <a:lnSpc>
                          <a:spcPct val="100000"/>
                        </a:lnSpc>
                        <a:spcBef>
                          <a:spcPts val="0"/>
                        </a:spcBef>
                        <a:spcAft>
                          <a:spcPts val="0"/>
                        </a:spcAft>
                        <a:buClrTx/>
                        <a:buSzTx/>
                        <a:buFontTx/>
                        <a:buNone/>
                        <a:tabLst/>
                        <a:defRPr/>
                      </a:pPr>
                      <a:r>
                        <a:rPr lang="en-GB" sz="900" b="1" kern="1200" dirty="0">
                          <a:solidFill>
                            <a:srgbClr val="525759"/>
                          </a:solidFill>
                          <a:latin typeface="Arial" charset="0"/>
                          <a:ea typeface="Arial" charset="0"/>
                          <a:cs typeface="Arial" charset="0"/>
                        </a:rPr>
                        <a:t>ASTM D7594 FRETTING </a:t>
                      </a:r>
                      <a:br>
                        <a:rPr lang="en-GB" sz="900" b="1" kern="1200" dirty="0">
                          <a:solidFill>
                            <a:srgbClr val="525759"/>
                          </a:solidFill>
                          <a:latin typeface="Arial" charset="0"/>
                          <a:ea typeface="Arial" charset="0"/>
                          <a:cs typeface="Arial" charset="0"/>
                        </a:rPr>
                      </a:br>
                      <a:r>
                        <a:rPr lang="en-GB" sz="900" b="1" kern="1200" dirty="0">
                          <a:solidFill>
                            <a:srgbClr val="525759"/>
                          </a:solidFill>
                          <a:latin typeface="Arial" charset="0"/>
                          <a:ea typeface="Arial" charset="0"/>
                          <a:cs typeface="Arial" charset="0"/>
                        </a:rPr>
                        <a:t>WEAR at 50 °</a:t>
                      </a:r>
                      <a:r>
                        <a:rPr lang="en-US" sz="900" b="1" i="0" u="none" strike="noStrike" baseline="0" dirty="0">
                          <a:solidFill>
                            <a:srgbClr val="525759"/>
                          </a:solidFill>
                          <a:effectLst/>
                          <a:latin typeface="Arial" charset="0"/>
                          <a:ea typeface="Arial" charset="0"/>
                          <a:cs typeface="Arial" charset="0"/>
                        </a:rPr>
                        <a:t>C</a:t>
                      </a:r>
                      <a:endParaRPr lang="en-GB" sz="900" b="1" kern="1200" dirty="0">
                        <a:solidFill>
                          <a:srgbClr val="525759"/>
                        </a:solidFill>
                        <a:latin typeface="Arial" charset="0"/>
                        <a:ea typeface="Arial" charset="0"/>
                        <a:cs typeface="Arial" charset="0"/>
                      </a:endParaRP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tc>
                  <a:txBody>
                    <a:bodyPr/>
                    <a:lstStyle/>
                    <a:p>
                      <a:pPr algn="ctr"/>
                      <a:r>
                        <a:rPr lang="en-GB" sz="900" b="1" kern="1200" dirty="0">
                          <a:solidFill>
                            <a:srgbClr val="525759"/>
                          </a:solidFill>
                          <a:latin typeface="Arial" charset="0"/>
                          <a:ea typeface="Arial" charset="0"/>
                          <a:cs typeface="Arial" charset="0"/>
                        </a:rPr>
                        <a:t>WEAR SCAR DIAMTER [mm]</a:t>
                      </a:r>
                      <a:endParaRPr lang="en-GB" sz="900" b="0" kern="1200" dirty="0">
                        <a:solidFill>
                          <a:srgbClr val="525759"/>
                        </a:solidFill>
                        <a:latin typeface="Arial" charset="0"/>
                        <a:ea typeface="Arial" charset="0"/>
                        <a:cs typeface="Arial" charset="0"/>
                      </a:endParaRP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extLst>
                  <a:ext uri="{0D108BD9-81ED-4DB2-BD59-A6C34878D82A}">
                    <a16:rowId xmlns:a16="http://schemas.microsoft.com/office/drawing/2014/main" val="2881094955"/>
                  </a:ext>
                </a:extLst>
              </a:tr>
              <a:tr h="279177">
                <a:tc>
                  <a:txBody>
                    <a:bodyPr/>
                    <a:lstStyle/>
                    <a:p>
                      <a:pPr algn="ctr"/>
                      <a:r>
                        <a:rPr lang="en-GB" sz="900" kern="1200" dirty="0">
                          <a:solidFill>
                            <a:schemeClr val="bg2"/>
                          </a:solidFill>
                          <a:latin typeface="Arial" charset="0"/>
                          <a:ea typeface="Arial" charset="0"/>
                          <a:cs typeface="Arial" charset="0"/>
                        </a:rPr>
                        <a:t>TRIBOL</a:t>
                      </a:r>
                      <a:r>
                        <a:rPr lang="en-GB" sz="900" kern="1200" baseline="0" dirty="0">
                          <a:solidFill>
                            <a:schemeClr val="bg2"/>
                          </a:solidFill>
                          <a:latin typeface="Arial" charset="0"/>
                          <a:ea typeface="Arial" charset="0"/>
                          <a:cs typeface="Arial" charset="0"/>
                        </a:rPr>
                        <a:t> GR SW 460-1</a:t>
                      </a:r>
                      <a:endParaRPr lang="en-GB" sz="900" kern="1200" dirty="0">
                        <a:solidFill>
                          <a:schemeClr val="bg2"/>
                        </a:solidFill>
                        <a:latin typeface="Arial" charset="0"/>
                        <a:ea typeface="Arial" charset="0"/>
                        <a:cs typeface="Arial" charset="0"/>
                      </a:endParaRP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9342"/>
                    </a:solidFill>
                  </a:tcPr>
                </a:tc>
                <a:tc>
                  <a:txBody>
                    <a:bodyPr/>
                    <a:lstStyle/>
                    <a:p>
                      <a:pPr algn="ctr"/>
                      <a:r>
                        <a:rPr lang="en-GB" sz="900" kern="1200" dirty="0">
                          <a:solidFill>
                            <a:srgbClr val="525759"/>
                          </a:solidFill>
                          <a:latin typeface="Arial" charset="0"/>
                          <a:ea typeface="Arial" charset="0"/>
                          <a:cs typeface="Arial" charset="0"/>
                        </a:rPr>
                        <a:t>0.35</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extLst>
                  <a:ext uri="{0D108BD9-81ED-4DB2-BD59-A6C34878D82A}">
                    <a16:rowId xmlns:a16="http://schemas.microsoft.com/office/drawing/2014/main" val="997955448"/>
                  </a:ext>
                </a:extLst>
              </a:tr>
              <a:tr h="279177">
                <a:tc>
                  <a:txBody>
                    <a:bodyPr/>
                    <a:lstStyle/>
                    <a:p>
                      <a:pPr algn="ctr"/>
                      <a:r>
                        <a:rPr lang="en-GB" sz="900" kern="1200" dirty="0">
                          <a:solidFill>
                            <a:srgbClr val="525759"/>
                          </a:solidFill>
                          <a:latin typeface="Arial" charset="0"/>
                          <a:ea typeface="Arial" charset="0"/>
                          <a:cs typeface="Arial" charset="0"/>
                        </a:rPr>
                        <a:t>COMPETITOR A</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6EB"/>
                    </a:solidFill>
                  </a:tcPr>
                </a:tc>
                <a:tc>
                  <a:txBody>
                    <a:bodyPr/>
                    <a:lstStyle/>
                    <a:p>
                      <a:pPr algn="ctr"/>
                      <a:r>
                        <a:rPr lang="en-GB" sz="900" kern="1200" dirty="0">
                          <a:solidFill>
                            <a:srgbClr val="525759"/>
                          </a:solidFill>
                          <a:latin typeface="Arial" charset="0"/>
                          <a:ea typeface="Arial" charset="0"/>
                          <a:cs typeface="Arial" charset="0"/>
                        </a:rPr>
                        <a:t>0.40</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6EB"/>
                    </a:solidFill>
                  </a:tcPr>
                </a:tc>
                <a:extLst>
                  <a:ext uri="{0D108BD9-81ED-4DB2-BD59-A6C34878D82A}">
                    <a16:rowId xmlns:a16="http://schemas.microsoft.com/office/drawing/2014/main" val="10002"/>
                  </a:ext>
                </a:extLst>
              </a:tr>
              <a:tr h="279177">
                <a:tc>
                  <a:txBody>
                    <a:bodyPr/>
                    <a:lstStyle/>
                    <a:p>
                      <a:pPr algn="ctr"/>
                      <a:r>
                        <a:rPr lang="en-GB" sz="900" kern="1200" dirty="0">
                          <a:solidFill>
                            <a:srgbClr val="525759"/>
                          </a:solidFill>
                          <a:latin typeface="Arial" charset="0"/>
                          <a:ea typeface="Arial" charset="0"/>
                          <a:cs typeface="Arial" charset="0"/>
                        </a:rPr>
                        <a:t>COMPETITOR B</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tc>
                  <a:txBody>
                    <a:bodyPr/>
                    <a:lstStyle/>
                    <a:p>
                      <a:pPr algn="ctr"/>
                      <a:r>
                        <a:rPr lang="en-GB" sz="900" kern="1200" dirty="0">
                          <a:solidFill>
                            <a:srgbClr val="525759"/>
                          </a:solidFill>
                          <a:latin typeface="Arial" charset="0"/>
                          <a:ea typeface="Arial" charset="0"/>
                          <a:cs typeface="Arial" charset="0"/>
                        </a:rPr>
                        <a:t>0.73</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extLst>
                  <a:ext uri="{0D108BD9-81ED-4DB2-BD59-A6C34878D82A}">
                    <a16:rowId xmlns:a16="http://schemas.microsoft.com/office/drawing/2014/main" val="10003"/>
                  </a:ext>
                </a:extLst>
              </a:tr>
              <a:tr h="279177">
                <a:tc>
                  <a:txBody>
                    <a:bodyPr/>
                    <a:lstStyle/>
                    <a:p>
                      <a:pPr algn="ctr"/>
                      <a:r>
                        <a:rPr lang="en-GB" sz="900" kern="1200" dirty="0">
                          <a:solidFill>
                            <a:srgbClr val="525759"/>
                          </a:solidFill>
                          <a:latin typeface="Arial" charset="0"/>
                          <a:ea typeface="Arial" charset="0"/>
                          <a:cs typeface="Arial" charset="0"/>
                        </a:rPr>
                        <a:t>COMPETITOR C</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6EB"/>
                    </a:solidFill>
                  </a:tcPr>
                </a:tc>
                <a:tc>
                  <a:txBody>
                    <a:bodyPr/>
                    <a:lstStyle/>
                    <a:p>
                      <a:pPr algn="ctr"/>
                      <a:r>
                        <a:rPr lang="en-GB" sz="900" kern="1200" dirty="0">
                          <a:solidFill>
                            <a:srgbClr val="525759"/>
                          </a:solidFill>
                          <a:latin typeface="Arial" charset="0"/>
                          <a:ea typeface="Arial" charset="0"/>
                          <a:cs typeface="Arial" charset="0"/>
                        </a:rPr>
                        <a:t>0.41</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6EB"/>
                    </a:solidFill>
                  </a:tcPr>
                </a:tc>
                <a:extLst>
                  <a:ext uri="{0D108BD9-81ED-4DB2-BD59-A6C34878D82A}">
                    <a16:rowId xmlns:a16="http://schemas.microsoft.com/office/drawing/2014/main" val="10004"/>
                  </a:ext>
                </a:extLst>
              </a:tr>
              <a:tr h="279177">
                <a:tc>
                  <a:txBody>
                    <a:bodyPr/>
                    <a:lstStyle/>
                    <a:p>
                      <a:pPr algn="ctr"/>
                      <a:r>
                        <a:rPr lang="en-GB" sz="900" kern="1200" dirty="0">
                          <a:solidFill>
                            <a:srgbClr val="525759"/>
                          </a:solidFill>
                          <a:latin typeface="Arial" charset="0"/>
                          <a:ea typeface="Arial" charset="0"/>
                          <a:cs typeface="Arial" charset="0"/>
                        </a:rPr>
                        <a:t>COMPETITOR D</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tc>
                  <a:txBody>
                    <a:bodyPr/>
                    <a:lstStyle/>
                    <a:p>
                      <a:pPr algn="ctr"/>
                      <a:r>
                        <a:rPr lang="en-GB" sz="900" kern="1200" dirty="0">
                          <a:solidFill>
                            <a:srgbClr val="525759"/>
                          </a:solidFill>
                          <a:latin typeface="Arial" charset="0"/>
                          <a:ea typeface="Arial" charset="0"/>
                          <a:cs typeface="Arial" charset="0"/>
                        </a:rPr>
                        <a:t>0.50</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extLst>
                  <a:ext uri="{0D108BD9-81ED-4DB2-BD59-A6C34878D82A}">
                    <a16:rowId xmlns:a16="http://schemas.microsoft.com/office/drawing/2014/main" val="10005"/>
                  </a:ext>
                </a:extLst>
              </a:tr>
              <a:tr h="279177">
                <a:tc>
                  <a:txBody>
                    <a:bodyPr/>
                    <a:lstStyle/>
                    <a:p>
                      <a:pPr algn="ctr"/>
                      <a:r>
                        <a:rPr lang="en-GB" sz="900" kern="1200" dirty="0">
                          <a:solidFill>
                            <a:srgbClr val="525759"/>
                          </a:solidFill>
                          <a:latin typeface="Arial" charset="0"/>
                          <a:ea typeface="Arial" charset="0"/>
                          <a:cs typeface="Arial" charset="0"/>
                        </a:rPr>
                        <a:t>COMPETITOR E</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6EB"/>
                    </a:solidFill>
                  </a:tcPr>
                </a:tc>
                <a:tc>
                  <a:txBody>
                    <a:bodyPr/>
                    <a:lstStyle/>
                    <a:p>
                      <a:pPr algn="ctr"/>
                      <a:r>
                        <a:rPr lang="en-GB" sz="900" kern="1200" dirty="0">
                          <a:solidFill>
                            <a:srgbClr val="525759"/>
                          </a:solidFill>
                          <a:latin typeface="Arial" charset="0"/>
                          <a:ea typeface="Arial" charset="0"/>
                          <a:cs typeface="Arial" charset="0"/>
                        </a:rPr>
                        <a:t>0.40</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6EB"/>
                    </a:solidFill>
                  </a:tcPr>
                </a:tc>
                <a:extLst>
                  <a:ext uri="{0D108BD9-81ED-4DB2-BD59-A6C34878D82A}">
                    <a16:rowId xmlns:a16="http://schemas.microsoft.com/office/drawing/2014/main" val="10006"/>
                  </a:ext>
                </a:extLst>
              </a:tr>
            </a:tbl>
          </a:graphicData>
        </a:graphic>
      </p:graphicFrame>
      <p:sp>
        <p:nvSpPr>
          <p:cNvPr id="17" name="Textfeld 9"/>
          <p:cNvSpPr txBox="1"/>
          <p:nvPr/>
        </p:nvSpPr>
        <p:spPr>
          <a:xfrm>
            <a:off x="5486400" y="4225610"/>
            <a:ext cx="3276600" cy="1902398"/>
          </a:xfrm>
          <a:prstGeom prst="rect">
            <a:avLst/>
          </a:prstGeom>
          <a:solidFill>
            <a:srgbClr val="E5F6EB"/>
          </a:solidFill>
        </p:spPr>
        <p:txBody>
          <a:bodyPr wrap="square" lIns="180000" tIns="180000" rIns="180000" bIns="180000" rtlCol="0">
            <a:spAutoFit/>
          </a:bodyPr>
          <a:lstStyle/>
          <a:p>
            <a:r>
              <a:rPr lang="en-US" sz="1250" dirty="0">
                <a:solidFill>
                  <a:srgbClr val="525759"/>
                </a:solidFill>
                <a:latin typeface="Arial Regular" charset="0"/>
              </a:rPr>
              <a:t>A low coefficient of friction correlates to low friction in the application potentially offering energy benefits; a low wear scar diameter indicates good wear protection. Tribol GR SW 460-1 offers the lowest coefficient of friction compared to the competitor products and has the smallest wear scar diameter. </a:t>
            </a:r>
          </a:p>
        </p:txBody>
      </p:sp>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006" y="1835480"/>
            <a:ext cx="5025394"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altLang="en-US" dirty="0">
                <a:latin typeface="Arial Narrow" panose="020B0606020202030204" pitchFamily="34" charset="0"/>
              </a:rPr>
              <a:t>PROTECTION AGAINST FALSE BRINELLING:</a:t>
            </a:r>
            <a:br>
              <a:rPr lang="en-US" altLang="en-US" dirty="0">
                <a:latin typeface="Arial Narrow" panose="020B0606020202030204" pitchFamily="34" charset="0"/>
              </a:rPr>
            </a:br>
            <a:r>
              <a:rPr lang="en-US" altLang="en-US" b="0" dirty="0">
                <a:latin typeface="Arial Narrow" panose="020B0606020202030204" pitchFamily="34" charset="0"/>
              </a:rPr>
              <a:t>SRV FRETTING TEST – ASTM D7594</a:t>
            </a:r>
            <a:endParaRPr lang="en-US" dirty="0"/>
          </a:p>
        </p:txBody>
      </p:sp>
      <p:sp>
        <p:nvSpPr>
          <p:cNvPr id="2" name="Rectangle 1"/>
          <p:cNvSpPr/>
          <p:nvPr/>
        </p:nvSpPr>
        <p:spPr>
          <a:xfrm>
            <a:off x="2362200" y="1846382"/>
            <a:ext cx="197338" cy="2075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01021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1896" y="102802"/>
            <a:ext cx="972061" cy="255070"/>
          </a:xfrm>
          <a:prstGeom prst="rect">
            <a:avLst/>
          </a:prstGeom>
        </p:spPr>
        <p:txBody>
          <a:bodyPr wrap="none">
            <a:spAutoFit/>
          </a:bodyPr>
          <a:lstStyle/>
          <a:p>
            <a:pPr marL="12700" marR="5080" lvl="0" indent="0" algn="l" defTabSz="457200" rtl="0" eaLnBrk="1" fontAlgn="auto" latinLnBrk="0" hangingPunct="1">
              <a:lnSpc>
                <a:spcPct val="1026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WHO WE ARE</a:t>
            </a:r>
            <a:endParaRPr kumimoji="0" lang="en-US" sz="11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11" name="object 256"/>
          <p:cNvSpPr/>
          <p:nvPr/>
        </p:nvSpPr>
        <p:spPr>
          <a:xfrm>
            <a:off x="338658" y="789762"/>
            <a:ext cx="4157142" cy="1694583"/>
          </a:xfrm>
          <a:custGeom>
            <a:avLst/>
            <a:gdLst/>
            <a:ahLst/>
            <a:cxnLst/>
            <a:rect l="l" t="t" r="r" b="b"/>
            <a:pathLst>
              <a:path w="4212590" h="1854200">
                <a:moveTo>
                  <a:pt x="0" y="1854200"/>
                </a:moveTo>
                <a:lnTo>
                  <a:pt x="4212005" y="1854200"/>
                </a:lnTo>
                <a:lnTo>
                  <a:pt x="4212005" y="0"/>
                </a:lnTo>
                <a:lnTo>
                  <a:pt x="0" y="0"/>
                </a:lnTo>
                <a:lnTo>
                  <a:pt x="0" y="1854200"/>
                </a:lnTo>
                <a:close/>
              </a:path>
            </a:pathLst>
          </a:custGeom>
          <a:solidFill>
            <a:srgbClr val="FFFFFF">
              <a:alpha val="90000"/>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2" name="Title 1"/>
          <p:cNvSpPr txBox="1">
            <a:spLocks/>
          </p:cNvSpPr>
          <p:nvPr/>
        </p:nvSpPr>
        <p:spPr>
          <a:xfrm>
            <a:off x="685800" y="1120763"/>
            <a:ext cx="3810000" cy="1165237"/>
          </a:xfrm>
          <a:prstGeom prst="rect">
            <a:avLst/>
          </a:prstGeom>
        </p:spPr>
        <p:txBody>
          <a:bodyPr wrap="square" lIns="0" tIns="0" rIns="0" bIns="0">
            <a:noAutofit/>
          </a:bodyPr>
          <a:lstStyle>
            <a:lvl1pPr>
              <a:defRPr sz="3200" b="0" i="0">
                <a:solidFill>
                  <a:srgbClr val="525759"/>
                </a:solidFill>
                <a:latin typeface="CastrolSansCon-Medium"/>
                <a:ea typeface="+mj-ea"/>
                <a:cs typeface="CastrolSansCon-Medium"/>
              </a:defRPr>
            </a:lvl1pPr>
          </a:lstStyle>
          <a:p>
            <a:pPr marL="0" marR="0" lvl="0" indent="0" algn="l" defTabSz="914400" rtl="0" eaLnBrk="1" fontAlgn="auto" latinLnBrk="0" hangingPunct="1">
              <a:lnSpc>
                <a:spcPts val="4080"/>
              </a:lnSpc>
              <a:spcBef>
                <a:spcPts val="0"/>
              </a:spcBef>
              <a:spcAft>
                <a:spcPts val="600"/>
              </a:spcAft>
              <a:buClrTx/>
              <a:buSzTx/>
              <a:buFontTx/>
              <a:buNone/>
              <a:tabLst/>
              <a:defRPr/>
            </a:pPr>
            <a:r>
              <a:rPr kumimoji="0" lang="de-DE" sz="4400" b="1" i="0" u="none" strike="noStrike" kern="0" cap="none" spc="0" normalizeH="0" baseline="0" noProof="0" dirty="0">
                <a:ln>
                  <a:noFill/>
                </a:ln>
                <a:solidFill>
                  <a:srgbClr val="525759"/>
                </a:solidFill>
                <a:effectLst/>
                <a:uLnTx/>
                <a:uFillTx/>
                <a:latin typeface="Arial Narrow" charset="0"/>
                <a:ea typeface="Arial Narrow" charset="0"/>
                <a:cs typeface="Arial Narrow" charset="0"/>
              </a:rPr>
              <a:t>SECTION 1</a:t>
            </a:r>
          </a:p>
          <a:p>
            <a:pPr marL="0" marR="0" lvl="0" indent="0" algn="l" defTabSz="914400" rtl="0" eaLnBrk="1" fontAlgn="auto" latinLnBrk="0" hangingPunct="1">
              <a:lnSpc>
                <a:spcPts val="4080"/>
              </a:lnSpc>
              <a:spcBef>
                <a:spcPts val="0"/>
              </a:spcBef>
              <a:spcAft>
                <a:spcPts val="600"/>
              </a:spcAft>
              <a:buClrTx/>
              <a:buSzTx/>
              <a:buFontTx/>
              <a:buNone/>
              <a:tabLst/>
              <a:defRPr/>
            </a:pPr>
            <a:r>
              <a:rPr kumimoji="0" lang="de-DE" sz="4400" b="0" i="0" u="none" strike="noStrike" kern="0" cap="none" spc="0" normalizeH="0" baseline="0" noProof="0" dirty="0">
                <a:ln>
                  <a:noFill/>
                </a:ln>
                <a:solidFill>
                  <a:srgbClr val="525759"/>
                </a:solidFill>
                <a:effectLst/>
                <a:uLnTx/>
                <a:uFillTx/>
                <a:latin typeface="Arial Narrow" charset="0"/>
                <a:ea typeface="Arial Narrow" charset="0"/>
                <a:cs typeface="Arial Narrow" charset="0"/>
              </a:rPr>
              <a:t>WHO WE ARE</a:t>
            </a:r>
            <a:endParaRPr kumimoji="0" lang="de-DE" sz="4000" b="0" i="0" u="none" strike="noStrike" kern="0" cap="none" spc="0" normalizeH="0" baseline="0" noProof="0" dirty="0">
              <a:ln>
                <a:noFill/>
              </a:ln>
              <a:solidFill>
                <a:srgbClr val="525759"/>
              </a:solidFill>
              <a:effectLst/>
              <a:uLnTx/>
              <a:uFillTx/>
              <a:latin typeface="Arial Narrow" charset="0"/>
              <a:ea typeface="Arial Narrow" charset="0"/>
              <a:cs typeface="Arial Narrow" charset="0"/>
            </a:endParaRPr>
          </a:p>
        </p:txBody>
      </p:sp>
      <p:sp>
        <p:nvSpPr>
          <p:cNvPr id="14" name="object 257"/>
          <p:cNvSpPr/>
          <p:nvPr/>
        </p:nvSpPr>
        <p:spPr>
          <a:xfrm rot="10800000">
            <a:off x="709013" y="2101795"/>
            <a:ext cx="3416432" cy="198345"/>
          </a:xfrm>
          <a:custGeom>
            <a:avLst/>
            <a:gdLst/>
            <a:ahLst/>
            <a:cxnLst/>
            <a:rect l="l" t="t" r="r" b="b"/>
            <a:pathLst>
              <a:path w="3924300">
                <a:moveTo>
                  <a:pt x="0" y="0"/>
                </a:moveTo>
                <a:lnTo>
                  <a:pt x="3923995" y="0"/>
                </a:lnTo>
              </a:path>
            </a:pathLst>
          </a:custGeom>
          <a:ln w="12700">
            <a:solidFill>
              <a:schemeClr val="bg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Narrow"/>
              <a:ea typeface="+mn-ea"/>
              <a:cs typeface="+mn-cs"/>
            </a:endParaRPr>
          </a:p>
        </p:txBody>
      </p:sp>
    </p:spTree>
    <p:extLst>
      <p:ext uri="{BB962C8B-B14F-4D97-AF65-F5344CB8AC3E}">
        <p14:creationId xmlns:p14="http://schemas.microsoft.com/office/powerpoint/2010/main" val="2390046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4099273128"/>
              </p:ext>
            </p:extLst>
          </p:nvPr>
        </p:nvGraphicFramePr>
        <p:xfrm>
          <a:off x="5486400" y="1849881"/>
          <a:ext cx="3276600" cy="2269836"/>
        </p:xfrm>
        <a:graphic>
          <a:graphicData uri="http://schemas.openxmlformats.org/drawingml/2006/table">
            <a:tbl>
              <a:tblPr firstRow="1" bandRow="1">
                <a:tableStyleId>{5C22544A-7EE6-4342-B048-85BDC9FD1C3A}</a:tableStyleId>
              </a:tblPr>
              <a:tblGrid>
                <a:gridCol w="1986433">
                  <a:extLst>
                    <a:ext uri="{9D8B030D-6E8A-4147-A177-3AD203B41FA5}">
                      <a16:colId xmlns:a16="http://schemas.microsoft.com/office/drawing/2014/main" val="3427971331"/>
                    </a:ext>
                  </a:extLst>
                </a:gridCol>
                <a:gridCol w="1290167">
                  <a:extLst>
                    <a:ext uri="{9D8B030D-6E8A-4147-A177-3AD203B41FA5}">
                      <a16:colId xmlns:a16="http://schemas.microsoft.com/office/drawing/2014/main" val="2277182708"/>
                    </a:ext>
                  </a:extLst>
                </a:gridCol>
              </a:tblGrid>
              <a:tr h="594774">
                <a:tc>
                  <a:txBody>
                    <a:bodyPr/>
                    <a:lstStyle/>
                    <a:p>
                      <a:pPr marL="0" marR="0" indent="0" algn="ctr" defTabSz="498543" rtl="0" eaLnBrk="1" fontAlgn="auto" latinLnBrk="0" hangingPunct="1">
                        <a:lnSpc>
                          <a:spcPct val="100000"/>
                        </a:lnSpc>
                        <a:spcBef>
                          <a:spcPts val="0"/>
                        </a:spcBef>
                        <a:spcAft>
                          <a:spcPts val="0"/>
                        </a:spcAft>
                        <a:buClrTx/>
                        <a:buSzTx/>
                        <a:buFontTx/>
                        <a:buNone/>
                        <a:tabLst/>
                        <a:defRPr/>
                      </a:pPr>
                      <a:r>
                        <a:rPr lang="en-GB" sz="900" b="1" kern="1200" dirty="0">
                          <a:solidFill>
                            <a:srgbClr val="525759"/>
                          </a:solidFill>
                          <a:latin typeface="Arial" charset="0"/>
                          <a:ea typeface="Arial" charset="0"/>
                          <a:cs typeface="Arial" charset="0"/>
                        </a:rPr>
                        <a:t>ASTM D7594 FRETTING WEAR at 0 °</a:t>
                      </a:r>
                      <a:r>
                        <a:rPr lang="en-US" sz="900" b="1" i="0" u="none" strike="noStrike" baseline="0" dirty="0">
                          <a:solidFill>
                            <a:srgbClr val="525759"/>
                          </a:solidFill>
                          <a:effectLst/>
                          <a:latin typeface="Arial" charset="0"/>
                          <a:ea typeface="Arial" charset="0"/>
                          <a:cs typeface="Arial" charset="0"/>
                        </a:rPr>
                        <a:t>C</a:t>
                      </a:r>
                      <a:endParaRPr lang="en-GB" sz="900" b="0" kern="1200" dirty="0">
                        <a:solidFill>
                          <a:srgbClr val="525759"/>
                        </a:solidFill>
                        <a:latin typeface="Arial" charset="0"/>
                        <a:ea typeface="Arial" charset="0"/>
                        <a:cs typeface="Arial" charset="0"/>
                      </a:endParaRP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tc>
                  <a:txBody>
                    <a:bodyPr/>
                    <a:lstStyle/>
                    <a:p>
                      <a:pPr algn="ctr"/>
                      <a:r>
                        <a:rPr lang="en-GB" sz="900" b="1" kern="1200" dirty="0">
                          <a:solidFill>
                            <a:srgbClr val="525759"/>
                          </a:solidFill>
                          <a:latin typeface="Arial" charset="0"/>
                          <a:ea typeface="Arial" charset="0"/>
                          <a:cs typeface="Arial" charset="0"/>
                        </a:rPr>
                        <a:t>WEAR SCAR DIAMETER [mm]</a:t>
                      </a:r>
                      <a:endParaRPr lang="en-GB" sz="900" b="0" kern="1200" dirty="0">
                        <a:solidFill>
                          <a:srgbClr val="525759"/>
                        </a:solidFill>
                        <a:latin typeface="Arial" charset="0"/>
                        <a:ea typeface="Arial" charset="0"/>
                        <a:cs typeface="Arial" charset="0"/>
                      </a:endParaRP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extLst>
                  <a:ext uri="{0D108BD9-81ED-4DB2-BD59-A6C34878D82A}">
                    <a16:rowId xmlns:a16="http://schemas.microsoft.com/office/drawing/2014/main" val="2881094955"/>
                  </a:ext>
                </a:extLst>
              </a:tr>
              <a:tr h="279177">
                <a:tc>
                  <a:txBody>
                    <a:bodyPr/>
                    <a:lstStyle/>
                    <a:p>
                      <a:pPr algn="ctr"/>
                      <a:r>
                        <a:rPr lang="en-GB" sz="900" kern="1200" dirty="0">
                          <a:solidFill>
                            <a:schemeClr val="bg2"/>
                          </a:solidFill>
                          <a:latin typeface="Arial" charset="0"/>
                          <a:ea typeface="Arial" charset="0"/>
                          <a:cs typeface="Arial" charset="0"/>
                        </a:rPr>
                        <a:t>TRIBOL</a:t>
                      </a:r>
                      <a:r>
                        <a:rPr lang="en-GB" sz="900" kern="1200" baseline="0" dirty="0">
                          <a:solidFill>
                            <a:schemeClr val="bg2"/>
                          </a:solidFill>
                          <a:latin typeface="Arial" charset="0"/>
                          <a:ea typeface="Arial" charset="0"/>
                          <a:cs typeface="Arial" charset="0"/>
                        </a:rPr>
                        <a:t> GR SW 460-1</a:t>
                      </a:r>
                      <a:endParaRPr lang="en-GB" sz="900" kern="1200" dirty="0">
                        <a:solidFill>
                          <a:schemeClr val="bg2"/>
                        </a:solidFill>
                        <a:latin typeface="Arial" charset="0"/>
                        <a:ea typeface="Arial" charset="0"/>
                        <a:cs typeface="Arial" charset="0"/>
                      </a:endParaRP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9342"/>
                    </a:solidFill>
                  </a:tcPr>
                </a:tc>
                <a:tc>
                  <a:txBody>
                    <a:bodyPr/>
                    <a:lstStyle/>
                    <a:p>
                      <a:pPr algn="ctr"/>
                      <a:r>
                        <a:rPr lang="en-GB" sz="900" kern="1200" dirty="0">
                          <a:solidFill>
                            <a:srgbClr val="525759"/>
                          </a:solidFill>
                          <a:latin typeface="Arial" charset="0"/>
                          <a:ea typeface="Arial" charset="0"/>
                          <a:cs typeface="Arial" charset="0"/>
                        </a:rPr>
                        <a:t>0.33 (4 hours)</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extLst>
                  <a:ext uri="{0D108BD9-81ED-4DB2-BD59-A6C34878D82A}">
                    <a16:rowId xmlns:a16="http://schemas.microsoft.com/office/drawing/2014/main" val="997955448"/>
                  </a:ext>
                </a:extLst>
              </a:tr>
              <a:tr h="279177">
                <a:tc>
                  <a:txBody>
                    <a:bodyPr/>
                    <a:lstStyle/>
                    <a:p>
                      <a:pPr algn="ctr"/>
                      <a:r>
                        <a:rPr lang="en-GB" sz="900" kern="1200" dirty="0">
                          <a:solidFill>
                            <a:srgbClr val="525759"/>
                          </a:solidFill>
                          <a:latin typeface="Arial" charset="0"/>
                          <a:ea typeface="Arial" charset="0"/>
                          <a:cs typeface="Arial" charset="0"/>
                        </a:rPr>
                        <a:t>COMPETITOR A</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6EB"/>
                    </a:solidFill>
                  </a:tcPr>
                </a:tc>
                <a:tc>
                  <a:txBody>
                    <a:bodyPr/>
                    <a:lstStyle/>
                    <a:p>
                      <a:pPr algn="ctr"/>
                      <a:r>
                        <a:rPr lang="en-GB" sz="900" kern="1200" dirty="0">
                          <a:solidFill>
                            <a:srgbClr val="525759"/>
                          </a:solidFill>
                          <a:latin typeface="Arial" charset="0"/>
                          <a:ea typeface="Arial" charset="0"/>
                          <a:cs typeface="Arial" charset="0"/>
                        </a:rPr>
                        <a:t>0.33</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6EB"/>
                    </a:solidFill>
                  </a:tcPr>
                </a:tc>
                <a:extLst>
                  <a:ext uri="{0D108BD9-81ED-4DB2-BD59-A6C34878D82A}">
                    <a16:rowId xmlns:a16="http://schemas.microsoft.com/office/drawing/2014/main" val="10002"/>
                  </a:ext>
                </a:extLst>
              </a:tr>
              <a:tr h="279177">
                <a:tc>
                  <a:txBody>
                    <a:bodyPr/>
                    <a:lstStyle/>
                    <a:p>
                      <a:pPr algn="ctr"/>
                      <a:r>
                        <a:rPr lang="en-GB" sz="900" kern="1200" dirty="0">
                          <a:solidFill>
                            <a:srgbClr val="525759"/>
                          </a:solidFill>
                          <a:latin typeface="Arial" charset="0"/>
                          <a:ea typeface="Arial" charset="0"/>
                          <a:cs typeface="Arial" charset="0"/>
                        </a:rPr>
                        <a:t>COMPETITOR B</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tc>
                  <a:txBody>
                    <a:bodyPr/>
                    <a:lstStyle/>
                    <a:p>
                      <a:pPr algn="ctr"/>
                      <a:r>
                        <a:rPr lang="en-GB" sz="900" kern="1200" dirty="0">
                          <a:solidFill>
                            <a:srgbClr val="525759"/>
                          </a:solidFill>
                          <a:latin typeface="Arial" charset="0"/>
                          <a:ea typeface="Arial" charset="0"/>
                          <a:cs typeface="Arial" charset="0"/>
                        </a:rPr>
                        <a:t>0.36</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extLst>
                  <a:ext uri="{0D108BD9-81ED-4DB2-BD59-A6C34878D82A}">
                    <a16:rowId xmlns:a16="http://schemas.microsoft.com/office/drawing/2014/main" val="10003"/>
                  </a:ext>
                </a:extLst>
              </a:tr>
              <a:tr h="279177">
                <a:tc>
                  <a:txBody>
                    <a:bodyPr/>
                    <a:lstStyle/>
                    <a:p>
                      <a:pPr algn="ctr"/>
                      <a:r>
                        <a:rPr lang="en-GB" sz="900" kern="1200" dirty="0">
                          <a:solidFill>
                            <a:srgbClr val="525759"/>
                          </a:solidFill>
                          <a:latin typeface="Arial" charset="0"/>
                          <a:ea typeface="Arial" charset="0"/>
                          <a:cs typeface="Arial" charset="0"/>
                        </a:rPr>
                        <a:t>COMPETITOR C</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6EB"/>
                    </a:solidFill>
                  </a:tcPr>
                </a:tc>
                <a:tc>
                  <a:txBody>
                    <a:bodyPr/>
                    <a:lstStyle/>
                    <a:p>
                      <a:pPr algn="ctr"/>
                      <a:r>
                        <a:rPr lang="en-GB" sz="900" kern="1200" dirty="0">
                          <a:solidFill>
                            <a:srgbClr val="525759"/>
                          </a:solidFill>
                          <a:latin typeface="Arial" charset="0"/>
                          <a:ea typeface="Arial" charset="0"/>
                          <a:cs typeface="Arial" charset="0"/>
                        </a:rPr>
                        <a:t>0.54</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6EB"/>
                    </a:solidFill>
                  </a:tcPr>
                </a:tc>
                <a:extLst>
                  <a:ext uri="{0D108BD9-81ED-4DB2-BD59-A6C34878D82A}">
                    <a16:rowId xmlns:a16="http://schemas.microsoft.com/office/drawing/2014/main" val="10004"/>
                  </a:ext>
                </a:extLst>
              </a:tr>
              <a:tr h="279177">
                <a:tc>
                  <a:txBody>
                    <a:bodyPr/>
                    <a:lstStyle/>
                    <a:p>
                      <a:pPr algn="ctr"/>
                      <a:r>
                        <a:rPr lang="en-GB" sz="900" kern="1200" dirty="0">
                          <a:solidFill>
                            <a:srgbClr val="525759"/>
                          </a:solidFill>
                          <a:latin typeface="Arial" charset="0"/>
                          <a:ea typeface="Arial" charset="0"/>
                          <a:cs typeface="Arial" charset="0"/>
                        </a:rPr>
                        <a:t>COMPETITOR D</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tc>
                  <a:txBody>
                    <a:bodyPr/>
                    <a:lstStyle/>
                    <a:p>
                      <a:pPr algn="ctr"/>
                      <a:r>
                        <a:rPr lang="en-GB" sz="900" kern="1200" dirty="0">
                          <a:solidFill>
                            <a:srgbClr val="525759"/>
                          </a:solidFill>
                          <a:latin typeface="Arial" charset="0"/>
                          <a:ea typeface="Arial" charset="0"/>
                          <a:cs typeface="Arial" charset="0"/>
                        </a:rPr>
                        <a:t>–</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extLst>
                  <a:ext uri="{0D108BD9-81ED-4DB2-BD59-A6C34878D82A}">
                    <a16:rowId xmlns:a16="http://schemas.microsoft.com/office/drawing/2014/main" val="10005"/>
                  </a:ext>
                </a:extLst>
              </a:tr>
              <a:tr h="279177">
                <a:tc>
                  <a:txBody>
                    <a:bodyPr/>
                    <a:lstStyle/>
                    <a:p>
                      <a:pPr algn="ctr"/>
                      <a:r>
                        <a:rPr lang="en-GB" sz="900" kern="1200" dirty="0">
                          <a:solidFill>
                            <a:srgbClr val="525759"/>
                          </a:solidFill>
                          <a:latin typeface="Arial" charset="0"/>
                          <a:ea typeface="Arial" charset="0"/>
                          <a:cs typeface="Arial" charset="0"/>
                        </a:rPr>
                        <a:t>COMPETITOR E</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6EB"/>
                    </a:solidFill>
                  </a:tcPr>
                </a:tc>
                <a:tc>
                  <a:txBody>
                    <a:bodyPr/>
                    <a:lstStyle/>
                    <a:p>
                      <a:pPr algn="ctr"/>
                      <a:r>
                        <a:rPr lang="en-GB" sz="900" kern="1200" dirty="0">
                          <a:solidFill>
                            <a:srgbClr val="525759"/>
                          </a:solidFill>
                          <a:latin typeface="Arial" charset="0"/>
                          <a:ea typeface="Arial" charset="0"/>
                          <a:cs typeface="Arial" charset="0"/>
                        </a:rPr>
                        <a:t>0.38</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E5F6EB"/>
                    </a:solidFill>
                  </a:tcPr>
                </a:tc>
                <a:extLst>
                  <a:ext uri="{0D108BD9-81ED-4DB2-BD59-A6C34878D82A}">
                    <a16:rowId xmlns:a16="http://schemas.microsoft.com/office/drawing/2014/main" val="10006"/>
                  </a:ext>
                </a:extLst>
              </a:tr>
            </a:tbl>
          </a:graphicData>
        </a:graphic>
      </p:graphicFrame>
      <p:sp>
        <p:nvSpPr>
          <p:cNvPr id="17" name="Textfeld 9"/>
          <p:cNvSpPr txBox="1"/>
          <p:nvPr/>
        </p:nvSpPr>
        <p:spPr>
          <a:xfrm>
            <a:off x="5486400" y="4225610"/>
            <a:ext cx="3276600" cy="1902398"/>
          </a:xfrm>
          <a:prstGeom prst="rect">
            <a:avLst/>
          </a:prstGeom>
          <a:solidFill>
            <a:srgbClr val="E5F6EB"/>
          </a:solidFill>
        </p:spPr>
        <p:txBody>
          <a:bodyPr wrap="square" lIns="180000" tIns="180000" rIns="180000" bIns="180000" rtlCol="0">
            <a:spAutoFit/>
          </a:bodyPr>
          <a:lstStyle/>
          <a:p>
            <a:r>
              <a:rPr lang="en-US" sz="1250" dirty="0">
                <a:solidFill>
                  <a:srgbClr val="525759"/>
                </a:solidFill>
                <a:latin typeface="Arial Regular" charset="0"/>
              </a:rPr>
              <a:t>Protection against Fretting wear is even more relevant at lower temperature. ASTM D7594 was modified to run at </a:t>
            </a:r>
            <a:br>
              <a:rPr lang="en-US" sz="1250" dirty="0">
                <a:solidFill>
                  <a:srgbClr val="525759"/>
                </a:solidFill>
                <a:latin typeface="Arial Regular" charset="0"/>
              </a:rPr>
            </a:br>
            <a:r>
              <a:rPr lang="en-US" sz="1250" dirty="0">
                <a:solidFill>
                  <a:srgbClr val="525759"/>
                </a:solidFill>
                <a:latin typeface="Arial Regular" charset="0"/>
              </a:rPr>
              <a:t>0 °C. Tribol GR SW 460-1 has a stable coefficient of friction, providing a low wear scar diameter, that indicates good protection against fretting wear at lower temperatures.</a:t>
            </a:r>
          </a:p>
        </p:txBody>
      </p:sp>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712" y="1849881"/>
            <a:ext cx="5147188" cy="331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descr="C:\Users\gormk0\Documents\HPL-MGB\LIT\SRV - Bilder\R001332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7076" y="5109710"/>
            <a:ext cx="1151820" cy="788845"/>
          </a:xfrm>
          <a:prstGeom prst="roundRect">
            <a:avLst>
              <a:gd name="adj" fmla="val 0"/>
            </a:avLst>
          </a:prstGeom>
          <a:solidFill>
            <a:srgbClr val="FFFFFF">
              <a:shade val="85000"/>
            </a:srgbClr>
          </a:solidFill>
          <a:ln>
            <a:noFill/>
          </a:ln>
          <a:effectLst/>
          <a:extLst/>
        </p:spPr>
      </p:pic>
      <p:pic>
        <p:nvPicPr>
          <p:cNvPr id="13" name="Picture 11" descr="Bild1"/>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47076" y="5954669"/>
            <a:ext cx="1151820" cy="568537"/>
          </a:xfrm>
          <a:prstGeom prst="roundRect">
            <a:avLst>
              <a:gd name="adj" fmla="val 0"/>
            </a:avLst>
          </a:prstGeom>
          <a:solidFill>
            <a:srgbClr val="FFFFFF">
              <a:shade val="85000"/>
            </a:srgbClr>
          </a:solidFill>
          <a:ln>
            <a:noFill/>
          </a:ln>
          <a:effectLst/>
          <a:extLst/>
        </p:spPr>
      </p:pic>
      <p:pic>
        <p:nvPicPr>
          <p:cNvPr id="51225"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752600" y="5105400"/>
            <a:ext cx="1613876" cy="141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3" name="Title 2"/>
          <p:cNvSpPr>
            <a:spLocks noGrp="1"/>
          </p:cNvSpPr>
          <p:nvPr>
            <p:ph type="title"/>
          </p:nvPr>
        </p:nvSpPr>
        <p:spPr>
          <a:xfrm>
            <a:off x="464598" y="672347"/>
            <a:ext cx="8298402" cy="838200"/>
          </a:xfrm>
        </p:spPr>
        <p:txBody>
          <a:bodyPr/>
          <a:lstStyle/>
          <a:p>
            <a:r>
              <a:rPr lang="en-US" altLang="en-US" sz="2600" dirty="0">
                <a:latin typeface="Arial Narrow" panose="020B0606020202030204" pitchFamily="34" charset="0"/>
              </a:rPr>
              <a:t>PROTECTION AGAINST FALSE BRINELLING AT LOW TEMPERATURE: </a:t>
            </a:r>
            <a:r>
              <a:rPr lang="en-US" altLang="en-US" sz="2600" b="0" dirty="0">
                <a:latin typeface="Arial Narrow" panose="020B0606020202030204" pitchFamily="34" charset="0"/>
              </a:rPr>
              <a:t>SRV FRETTING TEST - ASTM 7594 at 0 °C</a:t>
            </a:r>
            <a:endParaRPr lang="en-US" sz="2600" dirty="0"/>
          </a:p>
        </p:txBody>
      </p:sp>
      <p:sp>
        <p:nvSpPr>
          <p:cNvPr id="9" name="Rectangle 8"/>
          <p:cNvSpPr/>
          <p:nvPr/>
        </p:nvSpPr>
        <p:spPr>
          <a:xfrm>
            <a:off x="3169138" y="1846382"/>
            <a:ext cx="197338" cy="2075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92365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0804" y="1981200"/>
            <a:ext cx="2020455" cy="3318715"/>
            <a:chOff x="6781800" y="2167326"/>
            <a:chExt cx="2020455" cy="3318715"/>
          </a:xfrm>
        </p:grpSpPr>
        <p:pic>
          <p:nvPicPr>
            <p:cNvPr id="1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0" y="2167326"/>
              <a:ext cx="2020455" cy="2222966"/>
            </a:xfrm>
            <a:prstGeom prst="roundRect">
              <a:avLst>
                <a:gd name="adj" fmla="val 0"/>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6"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15051" y="4648068"/>
              <a:ext cx="1986049" cy="837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Textfeld 16"/>
          <p:cNvSpPr txBox="1"/>
          <p:nvPr/>
        </p:nvSpPr>
        <p:spPr>
          <a:xfrm>
            <a:off x="2566519" y="1905306"/>
            <a:ext cx="6742545" cy="1621742"/>
          </a:xfrm>
          <a:prstGeom prst="rect">
            <a:avLst/>
          </a:prstGeom>
          <a:noFill/>
        </p:spPr>
        <p:txBody>
          <a:bodyPr lIns="82058" tIns="41029" rIns="82058" bIns="41029">
            <a:spAutoFit/>
          </a:bodyPr>
          <a:lstStyle/>
          <a:p>
            <a:pPr>
              <a:defRPr/>
            </a:pPr>
            <a:r>
              <a:rPr lang="en-GB" sz="1250" b="1" u="sng" dirty="0">
                <a:solidFill>
                  <a:srgbClr val="525759"/>
                </a:solidFill>
                <a:latin typeface="Arial Narrow" panose="020B0606020202030204" pitchFamily="34" charset="0"/>
              </a:rPr>
              <a:t>CONDITIONS</a:t>
            </a:r>
            <a:br>
              <a:rPr lang="en-GB" sz="1250" dirty="0">
                <a:solidFill>
                  <a:srgbClr val="525759"/>
                </a:solidFill>
                <a:latin typeface="Arial Regular" charset="0"/>
              </a:rPr>
            </a:br>
            <a:r>
              <a:rPr lang="en-GB" sz="1250" dirty="0">
                <a:solidFill>
                  <a:srgbClr val="525759"/>
                </a:solidFill>
                <a:latin typeface="Arial Regular" charset="0"/>
              </a:rPr>
              <a:t>Bearing:		Four point contact ball bearing  (FAG QJ212.TVP)</a:t>
            </a:r>
          </a:p>
          <a:p>
            <a:pPr>
              <a:tabLst>
                <a:tab pos="965894" algn="l"/>
              </a:tabLst>
              <a:defRPr/>
            </a:pPr>
            <a:r>
              <a:rPr lang="en-GB" sz="1250" dirty="0">
                <a:solidFill>
                  <a:srgbClr val="525759"/>
                </a:solidFill>
                <a:latin typeface="Arial Regular" charset="0"/>
              </a:rPr>
              <a:t>Load: 		70 kN</a:t>
            </a:r>
          </a:p>
          <a:p>
            <a:pPr>
              <a:tabLst>
                <a:tab pos="965894" algn="l"/>
              </a:tabLst>
              <a:defRPr/>
            </a:pPr>
            <a:r>
              <a:rPr lang="en-GB" sz="1250" dirty="0">
                <a:solidFill>
                  <a:srgbClr val="525759"/>
                </a:solidFill>
                <a:latin typeface="Arial Regular" charset="0"/>
              </a:rPr>
              <a:t>Test duration: 	28 hours (1 mio cycles)</a:t>
            </a:r>
          </a:p>
          <a:p>
            <a:pPr>
              <a:tabLst>
                <a:tab pos="965894" algn="l"/>
              </a:tabLst>
              <a:defRPr/>
            </a:pPr>
            <a:r>
              <a:rPr lang="en-GB" sz="1250" dirty="0">
                <a:solidFill>
                  <a:srgbClr val="525759"/>
                </a:solidFill>
                <a:latin typeface="Arial Regular" charset="0"/>
              </a:rPr>
              <a:t>Frequency:		10 Hz</a:t>
            </a:r>
          </a:p>
          <a:p>
            <a:pPr>
              <a:tabLst>
                <a:tab pos="965894" algn="l"/>
              </a:tabLst>
              <a:defRPr/>
            </a:pPr>
            <a:r>
              <a:rPr lang="en-GB" sz="1250" dirty="0">
                <a:solidFill>
                  <a:srgbClr val="525759"/>
                </a:solidFill>
                <a:latin typeface="Arial Regular" charset="0"/>
              </a:rPr>
              <a:t>Contamination: 	1 % NaCl at 6 mL / min</a:t>
            </a:r>
          </a:p>
          <a:p>
            <a:pPr>
              <a:tabLst>
                <a:tab pos="965894" algn="l"/>
              </a:tabLst>
              <a:defRPr/>
            </a:pPr>
            <a:r>
              <a:rPr lang="en-GB" sz="1250" dirty="0">
                <a:solidFill>
                  <a:srgbClr val="525759"/>
                </a:solidFill>
                <a:latin typeface="Arial Regular" charset="0"/>
              </a:rPr>
              <a:t>Measurement:	maximum ripple depth, average ripple depth, corrosion grade</a:t>
            </a:r>
          </a:p>
          <a:p>
            <a:pPr>
              <a:tabLst>
                <a:tab pos="965894" algn="l"/>
              </a:tabLst>
              <a:defRPr/>
            </a:pPr>
            <a:r>
              <a:rPr lang="en-GB" sz="1250" dirty="0">
                <a:solidFill>
                  <a:srgbClr val="525759"/>
                </a:solidFill>
                <a:latin typeface="Arial Regular" charset="0"/>
              </a:rPr>
              <a:t>Limits: 		RD-max ≤ 10 µm </a:t>
            </a:r>
            <a:r>
              <a:rPr lang="en-GB" sz="1250" dirty="0">
                <a:solidFill>
                  <a:srgbClr val="525759"/>
                </a:solidFill>
                <a:latin typeface="Arial Regular" charset="0"/>
                <a:sym typeface="Webdings"/>
              </a:rPr>
              <a:t></a:t>
            </a:r>
            <a:r>
              <a:rPr lang="en-GB" sz="1250" dirty="0">
                <a:solidFill>
                  <a:srgbClr val="525759"/>
                </a:solidFill>
                <a:latin typeface="Arial Regular" charset="0"/>
              </a:rPr>
              <a:t>RD-av ≤ 3 µm </a:t>
            </a:r>
            <a:r>
              <a:rPr lang="en-GB" sz="1250" dirty="0">
                <a:solidFill>
                  <a:srgbClr val="525759"/>
                </a:solidFill>
                <a:latin typeface="Arial Regular" charset="0"/>
                <a:sym typeface="Webdings"/>
              </a:rPr>
              <a:t></a:t>
            </a:r>
            <a:r>
              <a:rPr lang="en-GB" sz="1250" dirty="0">
                <a:solidFill>
                  <a:srgbClr val="525759"/>
                </a:solidFill>
                <a:latin typeface="Arial Regular" charset="0"/>
              </a:rPr>
              <a:t>Corrosion grade ≤ 2</a:t>
            </a:r>
          </a:p>
        </p:txBody>
      </p:sp>
      <p:graphicFrame>
        <p:nvGraphicFramePr>
          <p:cNvPr id="18" name="Tabelle 17"/>
          <p:cNvGraphicFramePr>
            <a:graphicFrameLocks noGrp="1"/>
          </p:cNvGraphicFramePr>
          <p:nvPr>
            <p:extLst>
              <p:ext uri="{D42A27DB-BD31-4B8C-83A1-F6EECF244321}">
                <p14:modId xmlns:p14="http://schemas.microsoft.com/office/powerpoint/2010/main" val="331269419"/>
              </p:ext>
            </p:extLst>
          </p:nvPr>
        </p:nvGraphicFramePr>
        <p:xfrm>
          <a:off x="2667001" y="3657600"/>
          <a:ext cx="5105399" cy="877047"/>
        </p:xfrm>
        <a:graphic>
          <a:graphicData uri="http://schemas.openxmlformats.org/drawingml/2006/table">
            <a:tbl>
              <a:tblPr/>
              <a:tblGrid>
                <a:gridCol w="1319039">
                  <a:extLst>
                    <a:ext uri="{9D8B030D-6E8A-4147-A177-3AD203B41FA5}">
                      <a16:colId xmlns:a16="http://schemas.microsoft.com/office/drawing/2014/main" val="20000"/>
                    </a:ext>
                  </a:extLst>
                </a:gridCol>
                <a:gridCol w="1262120">
                  <a:extLst>
                    <a:ext uri="{9D8B030D-6E8A-4147-A177-3AD203B41FA5}">
                      <a16:colId xmlns:a16="http://schemas.microsoft.com/office/drawing/2014/main" val="20001"/>
                    </a:ext>
                  </a:extLst>
                </a:gridCol>
                <a:gridCol w="1262120">
                  <a:extLst>
                    <a:ext uri="{9D8B030D-6E8A-4147-A177-3AD203B41FA5}">
                      <a16:colId xmlns:a16="http://schemas.microsoft.com/office/drawing/2014/main" val="20002"/>
                    </a:ext>
                  </a:extLst>
                </a:gridCol>
                <a:gridCol w="1262120">
                  <a:extLst>
                    <a:ext uri="{9D8B030D-6E8A-4147-A177-3AD203B41FA5}">
                      <a16:colId xmlns:a16="http://schemas.microsoft.com/office/drawing/2014/main" val="20003"/>
                    </a:ext>
                  </a:extLst>
                </a:gridCol>
              </a:tblGrid>
              <a:tr h="438694">
                <a:tc>
                  <a:txBody>
                    <a:bodyPr/>
                    <a:lstStyle/>
                    <a:p>
                      <a:pPr algn="ctr" rtl="0" fontAlgn="ctr"/>
                      <a:r>
                        <a:rPr lang="en-US" sz="900" b="1" i="0" u="none" strike="noStrike" dirty="0">
                          <a:solidFill>
                            <a:srgbClr val="525759"/>
                          </a:solidFill>
                          <a:effectLst/>
                          <a:latin typeface="Arial Regular" charset="0"/>
                        </a:rPr>
                        <a:t>PRODUCT</a:t>
                      </a:r>
                    </a:p>
                  </a:txBody>
                  <a:tcPr marL="8658" marR="8658" marT="8389" marB="0" anchor="ctr">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1" i="0" u="none" strike="noStrike" baseline="0" dirty="0">
                          <a:solidFill>
                            <a:srgbClr val="525759"/>
                          </a:solidFill>
                          <a:effectLst/>
                          <a:latin typeface="Arial Regular" charset="0"/>
                        </a:rPr>
                        <a:t>RIPPLE DEPTH </a:t>
                      </a:r>
                    </a:p>
                    <a:p>
                      <a:pPr marL="0" marR="0" indent="0" algn="ctr" defTabSz="914400" rtl="0" eaLnBrk="1" fontAlgn="ctr" latinLnBrk="0" hangingPunct="1">
                        <a:lnSpc>
                          <a:spcPct val="100000"/>
                        </a:lnSpc>
                        <a:spcBef>
                          <a:spcPts val="0"/>
                        </a:spcBef>
                        <a:spcAft>
                          <a:spcPts val="0"/>
                        </a:spcAft>
                        <a:buClrTx/>
                        <a:buSzTx/>
                        <a:buFontTx/>
                        <a:buNone/>
                        <a:tabLst/>
                        <a:defRPr/>
                      </a:pPr>
                      <a:r>
                        <a:rPr lang="de-DE" sz="900" b="1" i="0" u="none" strike="noStrike" baseline="0" dirty="0">
                          <a:solidFill>
                            <a:srgbClr val="525759"/>
                          </a:solidFill>
                          <a:effectLst/>
                          <a:latin typeface="Arial Regular" charset="0"/>
                        </a:rPr>
                        <a:t>– MAX [µm]</a:t>
                      </a:r>
                      <a:endParaRPr lang="en-US" sz="900" b="1" i="0" u="none" strike="noStrike" dirty="0">
                        <a:solidFill>
                          <a:srgbClr val="525759"/>
                        </a:solidFill>
                        <a:effectLst/>
                        <a:latin typeface="Arial Regular" charset="0"/>
                      </a:endParaRPr>
                    </a:p>
                  </a:txBody>
                  <a:tcPr marL="8658" marR="8658" marT="838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1" i="0" u="none" strike="noStrike" baseline="0" dirty="0">
                          <a:solidFill>
                            <a:srgbClr val="525759"/>
                          </a:solidFill>
                          <a:effectLst/>
                          <a:latin typeface="Arial Regular" charset="0"/>
                        </a:rPr>
                        <a:t>RIPPLE DEPTH </a:t>
                      </a:r>
                    </a:p>
                    <a:p>
                      <a:pPr marL="0" marR="0" indent="0" algn="ctr" defTabSz="914400" rtl="0" eaLnBrk="1" fontAlgn="ctr" latinLnBrk="0" hangingPunct="1">
                        <a:lnSpc>
                          <a:spcPct val="100000"/>
                        </a:lnSpc>
                        <a:spcBef>
                          <a:spcPts val="0"/>
                        </a:spcBef>
                        <a:spcAft>
                          <a:spcPts val="0"/>
                        </a:spcAft>
                        <a:buClrTx/>
                        <a:buSzTx/>
                        <a:buFontTx/>
                        <a:buNone/>
                        <a:tabLst/>
                        <a:defRPr/>
                      </a:pPr>
                      <a:r>
                        <a:rPr lang="de-DE" sz="900" b="1" i="0" u="none" strike="noStrike" baseline="0" dirty="0">
                          <a:solidFill>
                            <a:srgbClr val="525759"/>
                          </a:solidFill>
                          <a:effectLst/>
                          <a:latin typeface="Arial Regular" charset="0"/>
                        </a:rPr>
                        <a:t>– AV [µm]</a:t>
                      </a:r>
                      <a:endParaRPr lang="en-US" sz="900" b="1" i="0" u="none" strike="noStrike" dirty="0">
                        <a:solidFill>
                          <a:srgbClr val="525759"/>
                        </a:solidFill>
                        <a:effectLst/>
                        <a:latin typeface="Arial Regular" charset="0"/>
                      </a:endParaRPr>
                    </a:p>
                  </a:txBody>
                  <a:tcPr marL="8658" marR="8658" marT="838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de-DE" sz="900" b="1" i="0" u="none" strike="noStrike" baseline="0" dirty="0">
                          <a:solidFill>
                            <a:srgbClr val="525759"/>
                          </a:solidFill>
                          <a:effectLst/>
                          <a:latin typeface="Arial Regular" charset="0"/>
                        </a:rPr>
                        <a:t>CORROSION GRADE</a:t>
                      </a:r>
                      <a:endParaRPr lang="en-US" sz="900" b="1" i="0" u="none" strike="noStrike" dirty="0">
                        <a:solidFill>
                          <a:srgbClr val="525759"/>
                        </a:solidFill>
                        <a:effectLst/>
                        <a:latin typeface="Arial Regular" charset="0"/>
                      </a:endParaRPr>
                    </a:p>
                  </a:txBody>
                  <a:tcPr marL="8658" marR="8658" marT="8389" marB="0" anchor="ctr">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extLst>
                  <a:ext uri="{0D108BD9-81ED-4DB2-BD59-A6C34878D82A}">
                    <a16:rowId xmlns:a16="http://schemas.microsoft.com/office/drawing/2014/main" val="10000"/>
                  </a:ext>
                </a:extLst>
              </a:tr>
              <a:tr h="43835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chemeClr val="bg2"/>
                          </a:solidFill>
                          <a:effectLst/>
                          <a:latin typeface="Arial Regular" charset="0"/>
                        </a:rPr>
                        <a:t>TRIBOL</a:t>
                      </a:r>
                      <a:r>
                        <a:rPr lang="en-US" sz="900" b="0" i="0" u="none" strike="noStrike" baseline="0" dirty="0">
                          <a:solidFill>
                            <a:schemeClr val="bg2"/>
                          </a:solidFill>
                          <a:effectLst/>
                          <a:latin typeface="Arial Regular" charset="0"/>
                        </a:rPr>
                        <a:t> GR SW 460-1</a:t>
                      </a:r>
                      <a:endParaRPr lang="en-US" sz="900" b="0" i="0" u="none" strike="noStrike" dirty="0">
                        <a:solidFill>
                          <a:schemeClr val="bg2"/>
                        </a:solidFill>
                        <a:effectLst/>
                        <a:latin typeface="Arial Regular" charset="0"/>
                      </a:endParaRPr>
                    </a:p>
                  </a:txBody>
                  <a:tcPr marL="8658" marR="8658" marT="8389" marB="0" anchor="ctr">
                    <a:lnL w="3175"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solidFill>
                      <a:srgbClr val="009342"/>
                    </a:solidFill>
                  </a:tcPr>
                </a:tc>
                <a:tc>
                  <a:txBody>
                    <a:bodyPr/>
                    <a:lstStyle/>
                    <a:p>
                      <a:pPr algn="ctr" rtl="0" fontAlgn="ctr"/>
                      <a:r>
                        <a:rPr lang="de-DE" sz="1200" b="1" i="0" u="none" strike="noStrike" dirty="0">
                          <a:solidFill>
                            <a:schemeClr val="bg1"/>
                          </a:solidFill>
                          <a:effectLst/>
                          <a:latin typeface="Arial" panose="020B0604020202020204" pitchFamily="34" charset="0"/>
                          <a:cs typeface="Arial" panose="020B0604020202020204" pitchFamily="34" charset="0"/>
                        </a:rPr>
                        <a:t>8.5</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8658" marR="8658" marT="838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solidFill>
                      <a:srgbClr val="E5F6EB"/>
                    </a:solidFill>
                  </a:tcPr>
                </a:tc>
                <a:tc>
                  <a:txBody>
                    <a:bodyPr/>
                    <a:lstStyle/>
                    <a:p>
                      <a:pPr algn="ctr" rtl="0" fontAlgn="ctr"/>
                      <a:r>
                        <a:rPr lang="de-DE" sz="1200" b="1" i="0" u="none" strike="noStrike" dirty="0">
                          <a:solidFill>
                            <a:schemeClr val="bg1"/>
                          </a:solidFill>
                          <a:effectLst/>
                          <a:latin typeface="Arial" panose="020B0604020202020204" pitchFamily="34" charset="0"/>
                          <a:cs typeface="Arial" panose="020B0604020202020204" pitchFamily="34" charset="0"/>
                        </a:rPr>
                        <a:t>2.96</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8658" marR="8658" marT="838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solidFill>
                      <a:srgbClr val="E5F6EB"/>
                    </a:solidFill>
                  </a:tcPr>
                </a:tc>
                <a:tc>
                  <a:txBody>
                    <a:bodyPr/>
                    <a:lstStyle/>
                    <a:p>
                      <a:pPr algn="ctr" rtl="0" fontAlgn="ctr"/>
                      <a:r>
                        <a:rPr lang="de-DE" sz="1200" b="1" i="0" u="none" strike="noStrike" dirty="0">
                          <a:solidFill>
                            <a:schemeClr val="bg1"/>
                          </a:solidFill>
                          <a:effectLst/>
                          <a:latin typeface="Arial" panose="020B0604020202020204" pitchFamily="34" charset="0"/>
                          <a:cs typeface="Arial" panose="020B0604020202020204" pitchFamily="34" charset="0"/>
                        </a:rPr>
                        <a:t>1.5</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8658" marR="8658" marT="8389" marB="0" anchor="ctr">
                    <a:lnL w="127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solidFill>
                      <a:srgbClr val="E5F6EB"/>
                    </a:solidFill>
                  </a:tcPr>
                </a:tc>
                <a:extLst>
                  <a:ext uri="{0D108BD9-81ED-4DB2-BD59-A6C34878D82A}">
                    <a16:rowId xmlns:a16="http://schemas.microsoft.com/office/drawing/2014/main" val="10001"/>
                  </a:ext>
                </a:extLst>
              </a:tr>
            </a:tbl>
          </a:graphicData>
        </a:graphic>
      </p:graphicFrame>
      <p:sp>
        <p:nvSpPr>
          <p:cNvPr id="11" name="Textfeld 9"/>
          <p:cNvSpPr txBox="1"/>
          <p:nvPr/>
        </p:nvSpPr>
        <p:spPr>
          <a:xfrm>
            <a:off x="2674620" y="4601017"/>
            <a:ext cx="5097780" cy="940597"/>
          </a:xfrm>
          <a:prstGeom prst="rect">
            <a:avLst/>
          </a:prstGeom>
          <a:solidFill>
            <a:srgbClr val="E5F6EB"/>
          </a:solidFill>
        </p:spPr>
        <p:txBody>
          <a:bodyPr wrap="square" lIns="180000" tIns="180000" rIns="180000" bIns="180000" rtlCol="0">
            <a:spAutoFit/>
          </a:bodyPr>
          <a:lstStyle/>
          <a:p>
            <a:r>
              <a:rPr lang="en-US" sz="1250" dirty="0">
                <a:solidFill>
                  <a:srgbClr val="525759"/>
                </a:solidFill>
                <a:latin typeface="Arial Regular" charset="0"/>
              </a:rPr>
              <a:t>The ripple corrosion test is used to determine the ability of grease to protect against false brinelling damage.</a:t>
            </a:r>
          </a:p>
          <a:p>
            <a:r>
              <a:rPr lang="en-US" sz="1250" dirty="0">
                <a:solidFill>
                  <a:srgbClr val="525759"/>
                </a:solidFill>
                <a:latin typeface="Arial Regular" charset="0"/>
              </a:rPr>
              <a:t>Tribol GR SW 460-1 passes the test with 1 % NaCl contamination. </a:t>
            </a:r>
          </a:p>
        </p:txBody>
      </p:sp>
      <p:sp>
        <p:nvSpPr>
          <p:cNvPr id="3" name="Title 2"/>
          <p:cNvSpPr>
            <a:spLocks noGrp="1"/>
          </p:cNvSpPr>
          <p:nvPr>
            <p:ph type="title"/>
          </p:nvPr>
        </p:nvSpPr>
        <p:spPr>
          <a:xfrm>
            <a:off x="413208" y="671138"/>
            <a:ext cx="8520780" cy="930275"/>
          </a:xfrm>
        </p:spPr>
        <p:txBody>
          <a:bodyPr>
            <a:normAutofit/>
          </a:bodyPr>
          <a:lstStyle/>
          <a:p>
            <a:r>
              <a:rPr lang="de-DE" sz="2700" kern="1100" dirty="0"/>
              <a:t>PROTECTION AGAINST FALSE BRINELLING: </a:t>
            </a:r>
            <a:r>
              <a:rPr lang="en-US" altLang="en-US" sz="2700" b="0" kern="1100" dirty="0"/>
              <a:t>RIPPLE &amp; CORROSION PROTECTION PROPERTY TEST AT IME AACHEN</a:t>
            </a:r>
            <a:endParaRPr lang="en-US" sz="2700" b="0" dirty="0"/>
          </a:p>
        </p:txBody>
      </p:sp>
      <p:sp>
        <p:nvSpPr>
          <p:cNvPr id="5" name="TextBox 4"/>
          <p:cNvSpPr txBox="1"/>
          <p:nvPr/>
        </p:nvSpPr>
        <p:spPr>
          <a:xfrm>
            <a:off x="7936846" y="140656"/>
            <a:ext cx="994183" cy="215444"/>
          </a:xfrm>
          <a:prstGeom prst="rect">
            <a:avLst/>
          </a:prstGeom>
          <a:noFill/>
        </p:spPr>
        <p:txBody>
          <a:bodyPr wrap="none" rtlCol="0">
            <a:spAutoFit/>
          </a:bodyPr>
          <a:lstStyle/>
          <a:p>
            <a:pPr algn="r"/>
            <a:r>
              <a:rPr lang="en-US" sz="800" dirty="0">
                <a:solidFill>
                  <a:schemeClr val="bg1"/>
                </a:solidFill>
              </a:rPr>
              <a:t>Internal reference</a:t>
            </a:r>
          </a:p>
        </p:txBody>
      </p:sp>
    </p:spTree>
    <p:extLst>
      <p:ext uri="{BB962C8B-B14F-4D97-AF65-F5344CB8AC3E}">
        <p14:creationId xmlns:p14="http://schemas.microsoft.com/office/powerpoint/2010/main" val="4214997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3208" y="671138"/>
            <a:ext cx="8273592" cy="930275"/>
          </a:xfrm>
        </p:spPr>
        <p:txBody>
          <a:bodyPr>
            <a:normAutofit/>
          </a:bodyPr>
          <a:lstStyle/>
          <a:p>
            <a:r>
              <a:rPr lang="de-DE" sz="2700" dirty="0"/>
              <a:t>HIGH TEMPERATURE PERFORMANCE: </a:t>
            </a:r>
            <a:r>
              <a:rPr lang="de-DE" sz="2700" b="0" dirty="0"/>
              <a:t>DEFINING MAXIMUM OPERATING TEMPERATURE – FE9 TEST-DIN 51821-2</a:t>
            </a:r>
            <a:endParaRPr lang="en-US" sz="2700" b="0" dirty="0"/>
          </a:p>
        </p:txBody>
      </p:sp>
      <p:pic>
        <p:nvPicPr>
          <p:cNvPr id="13318"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35106" y="5778203"/>
            <a:ext cx="1775320" cy="847478"/>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897" y="1771787"/>
            <a:ext cx="5049254" cy="3096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Table 12"/>
          <p:cNvGraphicFramePr>
            <a:graphicFrameLocks noGrp="1"/>
          </p:cNvGraphicFramePr>
          <p:nvPr>
            <p:extLst>
              <p:ext uri="{D42A27DB-BD31-4B8C-83A1-F6EECF244321}">
                <p14:modId xmlns:p14="http://schemas.microsoft.com/office/powerpoint/2010/main" val="3880995268"/>
              </p:ext>
            </p:extLst>
          </p:nvPr>
        </p:nvGraphicFramePr>
        <p:xfrm>
          <a:off x="5435105" y="1876251"/>
          <a:ext cx="3133454" cy="2081984"/>
        </p:xfrm>
        <a:graphic>
          <a:graphicData uri="http://schemas.openxmlformats.org/drawingml/2006/table">
            <a:tbl>
              <a:tblPr firstRow="1" bandRow="1">
                <a:tableStyleId>{5C22544A-7EE6-4342-B048-85BDC9FD1C3A}</a:tableStyleId>
              </a:tblPr>
              <a:tblGrid>
                <a:gridCol w="1690599">
                  <a:extLst>
                    <a:ext uri="{9D8B030D-6E8A-4147-A177-3AD203B41FA5}">
                      <a16:colId xmlns:a16="http://schemas.microsoft.com/office/drawing/2014/main" val="3427971331"/>
                    </a:ext>
                  </a:extLst>
                </a:gridCol>
                <a:gridCol w="1442855">
                  <a:extLst>
                    <a:ext uri="{9D8B030D-6E8A-4147-A177-3AD203B41FA5}">
                      <a16:colId xmlns:a16="http://schemas.microsoft.com/office/drawing/2014/main" val="1291074446"/>
                    </a:ext>
                  </a:extLst>
                </a:gridCol>
              </a:tblGrid>
              <a:tr h="222669">
                <a:tc>
                  <a:txBody>
                    <a:bodyPr/>
                    <a:lstStyle/>
                    <a:p>
                      <a:pPr marL="0" marR="0" indent="0" algn="ctr" defTabSz="498543" rtl="0" eaLnBrk="1" fontAlgn="auto" latinLnBrk="0" hangingPunct="1">
                        <a:lnSpc>
                          <a:spcPct val="100000"/>
                        </a:lnSpc>
                        <a:spcBef>
                          <a:spcPts val="0"/>
                        </a:spcBef>
                        <a:spcAft>
                          <a:spcPts val="0"/>
                        </a:spcAft>
                        <a:buClrTx/>
                        <a:buSzTx/>
                        <a:buFontTx/>
                        <a:buNone/>
                        <a:tabLst/>
                        <a:defRPr/>
                      </a:pPr>
                      <a:r>
                        <a:rPr lang="en-GB" sz="900" b="1" kern="1200" dirty="0">
                          <a:solidFill>
                            <a:schemeClr val="bg2"/>
                          </a:solidFill>
                          <a:latin typeface="Arial" charset="0"/>
                          <a:ea typeface="Arial" charset="0"/>
                          <a:cs typeface="Arial" charset="0"/>
                        </a:rPr>
                        <a:t>TRIBOL</a:t>
                      </a:r>
                      <a:r>
                        <a:rPr lang="en-GB" sz="900" b="1" kern="1200" baseline="0" dirty="0">
                          <a:solidFill>
                            <a:schemeClr val="bg2"/>
                          </a:solidFill>
                          <a:latin typeface="Arial" charset="0"/>
                          <a:ea typeface="Arial" charset="0"/>
                          <a:cs typeface="Arial" charset="0"/>
                        </a:rPr>
                        <a:t> GR SW 460-1</a:t>
                      </a:r>
                      <a:endParaRPr lang="en-GB" sz="900" b="0" kern="1200" dirty="0">
                        <a:solidFill>
                          <a:schemeClr val="bg2"/>
                        </a:solidFill>
                        <a:latin typeface="Arial" charset="0"/>
                        <a:ea typeface="Arial" charset="0"/>
                        <a:cs typeface="Arial" charset="0"/>
                      </a:endParaRP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9342"/>
                    </a:solidFill>
                  </a:tcPr>
                </a:tc>
                <a:tc>
                  <a:txBody>
                    <a:bodyPr/>
                    <a:lstStyle/>
                    <a:p>
                      <a:pPr algn="ctr"/>
                      <a:r>
                        <a:rPr lang="en-GB" sz="900" b="1" kern="1200" dirty="0">
                          <a:solidFill>
                            <a:srgbClr val="525759"/>
                          </a:solidFill>
                          <a:latin typeface="Arial" charset="0"/>
                          <a:ea typeface="Arial" charset="0"/>
                          <a:cs typeface="Arial" charset="0"/>
                        </a:rPr>
                        <a:t>TIME [hours]</a:t>
                      </a:r>
                      <a:endParaRPr lang="en-GB" sz="900" b="0" kern="1200" dirty="0">
                        <a:solidFill>
                          <a:srgbClr val="525759"/>
                        </a:solidFill>
                        <a:latin typeface="Arial" charset="0"/>
                        <a:ea typeface="Arial" charset="0"/>
                        <a:cs typeface="Arial" charset="0"/>
                      </a:endParaRP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FDFDF"/>
                    </a:solidFill>
                  </a:tcPr>
                </a:tc>
                <a:extLst>
                  <a:ext uri="{0D108BD9-81ED-4DB2-BD59-A6C34878D82A}">
                    <a16:rowId xmlns:a16="http://schemas.microsoft.com/office/drawing/2014/main" val="2881094955"/>
                  </a:ext>
                </a:extLst>
              </a:tr>
              <a:tr h="222669">
                <a:tc>
                  <a:txBody>
                    <a:bodyPr/>
                    <a:lstStyle/>
                    <a:p>
                      <a:pPr algn="ctr"/>
                      <a:r>
                        <a:rPr lang="en-GB" sz="900" kern="1200" dirty="0">
                          <a:solidFill>
                            <a:srgbClr val="525759"/>
                          </a:solidFill>
                          <a:latin typeface="Arial" charset="0"/>
                          <a:ea typeface="Arial" charset="0"/>
                          <a:cs typeface="Arial" charset="0"/>
                        </a:rPr>
                        <a:t>BEARING 1</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tc>
                  <a:txBody>
                    <a:bodyPr/>
                    <a:lstStyle/>
                    <a:p>
                      <a:pPr algn="ctr"/>
                      <a:r>
                        <a:rPr lang="en-GB" sz="900" kern="1200" dirty="0">
                          <a:solidFill>
                            <a:srgbClr val="525759"/>
                          </a:solidFill>
                          <a:latin typeface="Arial" charset="0"/>
                          <a:ea typeface="Arial" charset="0"/>
                          <a:cs typeface="Arial" charset="0"/>
                        </a:rPr>
                        <a:t>177</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extLst>
                  <a:ext uri="{0D108BD9-81ED-4DB2-BD59-A6C34878D82A}">
                    <a16:rowId xmlns:a16="http://schemas.microsoft.com/office/drawing/2014/main" val="997955448"/>
                  </a:ext>
                </a:extLst>
              </a:tr>
              <a:tr h="2226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900" kern="1200" dirty="0">
                          <a:solidFill>
                            <a:srgbClr val="525759"/>
                          </a:solidFill>
                          <a:latin typeface="Arial" charset="0"/>
                          <a:ea typeface="Arial" charset="0"/>
                          <a:cs typeface="Arial" charset="0"/>
                        </a:rPr>
                        <a:t>BEARING 2</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6EB"/>
                    </a:solidFill>
                  </a:tcPr>
                </a:tc>
                <a:tc>
                  <a:txBody>
                    <a:bodyPr/>
                    <a:lstStyle/>
                    <a:p>
                      <a:pPr algn="ctr"/>
                      <a:r>
                        <a:rPr lang="en-GB" sz="900" kern="1200" dirty="0">
                          <a:solidFill>
                            <a:srgbClr val="525759"/>
                          </a:solidFill>
                          <a:latin typeface="Arial" charset="0"/>
                          <a:ea typeface="Arial" charset="0"/>
                          <a:cs typeface="Arial" charset="0"/>
                        </a:rPr>
                        <a:t>251</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6EB"/>
                    </a:solidFill>
                  </a:tcPr>
                </a:tc>
                <a:extLst>
                  <a:ext uri="{0D108BD9-81ED-4DB2-BD59-A6C34878D82A}">
                    <a16:rowId xmlns:a16="http://schemas.microsoft.com/office/drawing/2014/main" val="10002"/>
                  </a:ext>
                </a:extLst>
              </a:tr>
              <a:tr h="222669">
                <a:tc>
                  <a:txBody>
                    <a:bodyPr/>
                    <a:lstStyle/>
                    <a:p>
                      <a:pPr algn="ctr"/>
                      <a:r>
                        <a:rPr lang="en-GB" sz="900" kern="1200" dirty="0">
                          <a:solidFill>
                            <a:srgbClr val="525759"/>
                          </a:solidFill>
                          <a:latin typeface="Arial" charset="0"/>
                          <a:ea typeface="Arial" charset="0"/>
                          <a:cs typeface="Arial" charset="0"/>
                        </a:rPr>
                        <a:t>BEARING 3</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tc>
                  <a:txBody>
                    <a:bodyPr/>
                    <a:lstStyle/>
                    <a:p>
                      <a:pPr algn="ctr"/>
                      <a:r>
                        <a:rPr lang="en-GB" sz="900" kern="1200" dirty="0">
                          <a:solidFill>
                            <a:srgbClr val="525759"/>
                          </a:solidFill>
                          <a:latin typeface="Arial" charset="0"/>
                          <a:ea typeface="Arial" charset="0"/>
                          <a:cs typeface="Arial" charset="0"/>
                        </a:rPr>
                        <a:t>212</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extLst>
                  <a:ext uri="{0D108BD9-81ED-4DB2-BD59-A6C34878D82A}">
                    <a16:rowId xmlns:a16="http://schemas.microsoft.com/office/drawing/2014/main" val="10003"/>
                  </a:ext>
                </a:extLst>
              </a:tr>
              <a:tr h="222669">
                <a:tc>
                  <a:txBody>
                    <a:bodyPr/>
                    <a:lstStyle/>
                    <a:p>
                      <a:pPr algn="ctr"/>
                      <a:r>
                        <a:rPr lang="en-GB" sz="900" kern="1200" dirty="0">
                          <a:solidFill>
                            <a:srgbClr val="525759"/>
                          </a:solidFill>
                          <a:latin typeface="Arial" charset="0"/>
                          <a:ea typeface="Arial" charset="0"/>
                          <a:cs typeface="Arial" charset="0"/>
                        </a:rPr>
                        <a:t>BEARING 4</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6EB"/>
                    </a:solidFill>
                  </a:tcPr>
                </a:tc>
                <a:tc>
                  <a:txBody>
                    <a:bodyPr/>
                    <a:lstStyle/>
                    <a:p>
                      <a:pPr algn="ctr"/>
                      <a:r>
                        <a:rPr lang="en-GB" sz="900" kern="1200" dirty="0">
                          <a:solidFill>
                            <a:srgbClr val="525759"/>
                          </a:solidFill>
                          <a:latin typeface="Arial" charset="0"/>
                          <a:ea typeface="Arial" charset="0"/>
                          <a:cs typeface="Arial" charset="0"/>
                        </a:rPr>
                        <a:t>236</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5F6EB"/>
                    </a:solidFill>
                  </a:tcPr>
                </a:tc>
                <a:extLst>
                  <a:ext uri="{0D108BD9-81ED-4DB2-BD59-A6C34878D82A}">
                    <a16:rowId xmlns:a16="http://schemas.microsoft.com/office/drawing/2014/main" val="10004"/>
                  </a:ext>
                </a:extLst>
              </a:tr>
              <a:tr h="222669">
                <a:tc>
                  <a:txBody>
                    <a:bodyPr/>
                    <a:lstStyle/>
                    <a:p>
                      <a:pPr algn="ctr"/>
                      <a:r>
                        <a:rPr lang="en-GB" sz="900" kern="1200" dirty="0">
                          <a:solidFill>
                            <a:srgbClr val="525759"/>
                          </a:solidFill>
                          <a:latin typeface="Arial" charset="0"/>
                          <a:ea typeface="Arial" charset="0"/>
                          <a:cs typeface="Arial" charset="0"/>
                        </a:rPr>
                        <a:t>BEARING 5</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tc>
                  <a:txBody>
                    <a:bodyPr/>
                    <a:lstStyle/>
                    <a:p>
                      <a:pPr algn="ctr"/>
                      <a:r>
                        <a:rPr lang="en-GB" sz="900" kern="1200" dirty="0">
                          <a:solidFill>
                            <a:srgbClr val="525759"/>
                          </a:solidFill>
                          <a:latin typeface="Arial" charset="0"/>
                          <a:ea typeface="Arial" charset="0"/>
                          <a:cs typeface="Arial" charset="0"/>
                        </a:rPr>
                        <a:t>192</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3E1C2"/>
                    </a:solidFill>
                  </a:tcPr>
                </a:tc>
                <a:extLst>
                  <a:ext uri="{0D108BD9-81ED-4DB2-BD59-A6C34878D82A}">
                    <a16:rowId xmlns:a16="http://schemas.microsoft.com/office/drawing/2014/main" val="10005"/>
                  </a:ext>
                </a:extLst>
              </a:tr>
              <a:tr h="222669">
                <a:tc gridSpan="2">
                  <a:txBody>
                    <a:bodyPr/>
                    <a:lstStyle/>
                    <a:p>
                      <a:pPr algn="ctr"/>
                      <a:endParaRPr lang="en-GB" sz="900" kern="1200" dirty="0">
                        <a:solidFill>
                          <a:srgbClr val="525759"/>
                        </a:solidFill>
                        <a:latin typeface="Arial" charset="0"/>
                        <a:ea typeface="Arial" charset="0"/>
                        <a:cs typeface="Arial" charset="0"/>
                      </a:endParaRPr>
                    </a:p>
                  </a:txBody>
                  <a:tcPr marL="123090" marR="123090" marT="61544" marB="61544"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56A6C"/>
                    </a:solidFill>
                  </a:tcPr>
                </a:tc>
                <a:tc hMerge="1">
                  <a:txBody>
                    <a:bodyPr/>
                    <a:lstStyle/>
                    <a:p>
                      <a:endParaRPr lang="en-GB"/>
                    </a:p>
                  </a:txBody>
                  <a:tcPr/>
                </a:tc>
                <a:extLst>
                  <a:ext uri="{0D108BD9-81ED-4DB2-BD59-A6C34878D82A}">
                    <a16:rowId xmlns:a16="http://schemas.microsoft.com/office/drawing/2014/main" val="10006"/>
                  </a:ext>
                </a:extLst>
              </a:tr>
              <a:tr h="222669">
                <a:tc>
                  <a:txBody>
                    <a:bodyPr/>
                    <a:lstStyle/>
                    <a:p>
                      <a:pPr algn="ctr"/>
                      <a:r>
                        <a:rPr lang="en-GB" sz="900" kern="1200" dirty="0">
                          <a:solidFill>
                            <a:srgbClr val="525759"/>
                          </a:solidFill>
                          <a:latin typeface="Arial" charset="0"/>
                          <a:ea typeface="Arial" charset="0"/>
                          <a:cs typeface="Arial" charset="0"/>
                        </a:rPr>
                        <a:t>F50</a:t>
                      </a:r>
                    </a:p>
                  </a:txBody>
                  <a:tcPr marL="123090" marR="123090" marT="61544" marB="61544" anchor="ctr">
                    <a:lnL w="31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B3E1C2"/>
                    </a:solidFill>
                  </a:tcPr>
                </a:tc>
                <a:tc>
                  <a:txBody>
                    <a:bodyPr/>
                    <a:lstStyle/>
                    <a:p>
                      <a:pPr algn="ctr"/>
                      <a:r>
                        <a:rPr lang="en-GB" sz="900" kern="1200" dirty="0">
                          <a:solidFill>
                            <a:srgbClr val="525759"/>
                          </a:solidFill>
                          <a:latin typeface="Arial" charset="0"/>
                          <a:ea typeface="Arial" charset="0"/>
                          <a:cs typeface="Arial" charset="0"/>
                        </a:rPr>
                        <a:t>217</a:t>
                      </a:r>
                    </a:p>
                  </a:txBody>
                  <a:tcPr marL="123090" marR="123090" marT="61544" marB="61544" anchor="ctr">
                    <a:lnL w="127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B3E1C2"/>
                    </a:solidFill>
                  </a:tcPr>
                </a:tc>
                <a:extLst>
                  <a:ext uri="{0D108BD9-81ED-4DB2-BD59-A6C34878D82A}">
                    <a16:rowId xmlns:a16="http://schemas.microsoft.com/office/drawing/2014/main" val="10007"/>
                  </a:ext>
                </a:extLst>
              </a:tr>
            </a:tbl>
          </a:graphicData>
        </a:graphic>
      </p:graphicFrame>
      <p:sp>
        <p:nvSpPr>
          <p:cNvPr id="2" name="Rechteck 1"/>
          <p:cNvSpPr/>
          <p:nvPr/>
        </p:nvSpPr>
        <p:spPr>
          <a:xfrm>
            <a:off x="450804" y="4958792"/>
            <a:ext cx="2688557" cy="284693"/>
          </a:xfrm>
          <a:prstGeom prst="rect">
            <a:avLst/>
          </a:prstGeom>
        </p:spPr>
        <p:txBody>
          <a:bodyPr wrap="none">
            <a:spAutoFit/>
          </a:bodyPr>
          <a:lstStyle/>
          <a:p>
            <a:r>
              <a:rPr lang="en-GB" altLang="en-US" sz="1250" b="1" dirty="0">
                <a:solidFill>
                  <a:srgbClr val="525759"/>
                </a:solidFill>
                <a:latin typeface="Arial Narrow" panose="020B0606020202030204" pitchFamily="34" charset="0"/>
              </a:rPr>
              <a:t>FE9 TEST DIN 51821-2: B/1500/6000-140</a:t>
            </a:r>
          </a:p>
        </p:txBody>
      </p:sp>
      <p:sp>
        <p:nvSpPr>
          <p:cNvPr id="17" name="Textfeld 9"/>
          <p:cNvSpPr txBox="1"/>
          <p:nvPr/>
        </p:nvSpPr>
        <p:spPr>
          <a:xfrm>
            <a:off x="5435105" y="4013200"/>
            <a:ext cx="3133454" cy="1710038"/>
          </a:xfrm>
          <a:prstGeom prst="rect">
            <a:avLst/>
          </a:prstGeom>
          <a:solidFill>
            <a:srgbClr val="E5F6EB"/>
          </a:solidFill>
        </p:spPr>
        <p:txBody>
          <a:bodyPr wrap="square" lIns="180000" tIns="180000" rIns="180000" bIns="180000" rtlCol="0">
            <a:spAutoFit/>
          </a:bodyPr>
          <a:lstStyle/>
          <a:p>
            <a:r>
              <a:rPr lang="en-US" sz="1250" dirty="0">
                <a:solidFill>
                  <a:srgbClr val="525759"/>
                </a:solidFill>
                <a:latin typeface="Arial Regular" charset="0"/>
              </a:rPr>
              <a:t>Pass criteria for FE9 tests is a F50 value higher than 100 hours. F50 value of Tribol GR SW 460-1 is 217 hours, over 50 % more than required. </a:t>
            </a:r>
          </a:p>
          <a:p>
            <a:r>
              <a:rPr lang="en-US" sz="1250" dirty="0">
                <a:solidFill>
                  <a:srgbClr val="525759"/>
                </a:solidFill>
                <a:latin typeface="Arial Regular" charset="0"/>
              </a:rPr>
              <a:t>This illustrates the long lifetime of the lubricant, potentially allowing for extended service intervals. </a:t>
            </a:r>
          </a:p>
        </p:txBody>
      </p:sp>
      <p:sp>
        <p:nvSpPr>
          <p:cNvPr id="12" name="TextBox 11"/>
          <p:cNvSpPr txBox="1"/>
          <p:nvPr/>
        </p:nvSpPr>
        <p:spPr>
          <a:xfrm>
            <a:off x="7936846" y="140656"/>
            <a:ext cx="994183" cy="215444"/>
          </a:xfrm>
          <a:prstGeom prst="rect">
            <a:avLst/>
          </a:prstGeom>
          <a:noFill/>
        </p:spPr>
        <p:txBody>
          <a:bodyPr wrap="none" rtlCol="0">
            <a:spAutoFit/>
          </a:bodyPr>
          <a:lstStyle/>
          <a:p>
            <a:pPr algn="r"/>
            <a:r>
              <a:rPr lang="en-US" sz="800" dirty="0">
                <a:solidFill>
                  <a:schemeClr val="bg1"/>
                </a:solidFill>
              </a:rPr>
              <a:t>Internal reference</a:t>
            </a:r>
          </a:p>
        </p:txBody>
      </p:sp>
    </p:spTree>
    <p:extLst>
      <p:ext uri="{BB962C8B-B14F-4D97-AF65-F5344CB8AC3E}">
        <p14:creationId xmlns:p14="http://schemas.microsoft.com/office/powerpoint/2010/main" val="710631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1896" y="102802"/>
            <a:ext cx="1927451" cy="255070"/>
          </a:xfrm>
          <a:prstGeom prst="rect">
            <a:avLst/>
          </a:prstGeom>
        </p:spPr>
        <p:txBody>
          <a:bodyPr wrap="none">
            <a:spAutoFit/>
          </a:bodyPr>
          <a:lstStyle/>
          <a:p>
            <a:pPr marL="12700" marR="5080" indent="0" algn="l" defTabSz="457200" rtl="0" eaLnBrk="1" fontAlgn="auto" latinLnBrk="0" hangingPunct="1">
              <a:lnSpc>
                <a:spcPct val="102600"/>
              </a:lnSpc>
              <a:spcBef>
                <a:spcPts val="0"/>
              </a:spcBef>
              <a:spcAft>
                <a:spcPts val="0"/>
              </a:spcAft>
              <a:buClrTx/>
              <a:buSzTx/>
              <a:buFontTx/>
              <a:buNone/>
              <a:tabLst/>
              <a:defRPr/>
            </a:pPr>
            <a:r>
              <a:rPr lang="en-US" sz="1100" b="1" dirty="0">
                <a:solidFill>
                  <a:schemeClr val="bg2"/>
                </a:solidFill>
                <a:latin typeface="Arial Narrow" charset="0"/>
                <a:ea typeface="Arial Narrow" charset="0"/>
                <a:cs typeface="Arial Narrow" charset="0"/>
              </a:rPr>
              <a:t>SUCCESSFUL CASES IN FIELD</a:t>
            </a:r>
            <a:endParaRPr lang="en-US" sz="1100" b="0" dirty="0">
              <a:solidFill>
                <a:schemeClr val="bg2"/>
              </a:solidFill>
              <a:latin typeface="Arial" charset="0"/>
              <a:ea typeface="Arial" charset="0"/>
              <a:cs typeface="Arial" charset="0"/>
            </a:endParaRPr>
          </a:p>
        </p:txBody>
      </p:sp>
      <p:sp>
        <p:nvSpPr>
          <p:cNvPr id="11" name="object 256"/>
          <p:cNvSpPr/>
          <p:nvPr/>
        </p:nvSpPr>
        <p:spPr>
          <a:xfrm>
            <a:off x="338658" y="789762"/>
            <a:ext cx="4233342" cy="2334438"/>
          </a:xfrm>
          <a:custGeom>
            <a:avLst/>
            <a:gdLst/>
            <a:ahLst/>
            <a:cxnLst/>
            <a:rect l="l" t="t" r="r" b="b"/>
            <a:pathLst>
              <a:path w="4212590" h="1854200">
                <a:moveTo>
                  <a:pt x="0" y="1854200"/>
                </a:moveTo>
                <a:lnTo>
                  <a:pt x="4212005" y="1854200"/>
                </a:lnTo>
                <a:lnTo>
                  <a:pt x="4212005" y="0"/>
                </a:lnTo>
                <a:lnTo>
                  <a:pt x="0" y="0"/>
                </a:lnTo>
                <a:lnTo>
                  <a:pt x="0" y="1854200"/>
                </a:lnTo>
                <a:close/>
              </a:path>
            </a:pathLst>
          </a:custGeom>
          <a:solidFill>
            <a:srgbClr val="FFFFFF">
              <a:alpha val="90000"/>
            </a:srgbClr>
          </a:solidFill>
        </p:spPr>
        <p:txBody>
          <a:bodyPr wrap="square" lIns="0" tIns="0" rIns="0" bIns="0" rtlCol="0"/>
          <a:lstStyle/>
          <a:p>
            <a:endParaRPr dirty="0"/>
          </a:p>
        </p:txBody>
      </p:sp>
      <p:sp>
        <p:nvSpPr>
          <p:cNvPr id="12" name="Title 1"/>
          <p:cNvSpPr txBox="1">
            <a:spLocks/>
          </p:cNvSpPr>
          <p:nvPr/>
        </p:nvSpPr>
        <p:spPr>
          <a:xfrm>
            <a:off x="685800" y="1120763"/>
            <a:ext cx="5562600" cy="1904199"/>
          </a:xfrm>
          <a:prstGeom prst="rect">
            <a:avLst/>
          </a:prstGeom>
        </p:spPr>
        <p:txBody>
          <a:bodyPr wrap="square" lIns="0" tIns="0" rIns="0" bIns="0">
            <a:noAutofit/>
          </a:bodyPr>
          <a:lstStyle>
            <a:lvl1pPr>
              <a:defRPr sz="3200" b="0" i="0">
                <a:solidFill>
                  <a:srgbClr val="525759"/>
                </a:solidFill>
                <a:latin typeface="CastrolSansCon-Medium"/>
                <a:ea typeface="+mj-ea"/>
                <a:cs typeface="CastrolSansCon-Medium"/>
              </a:defRPr>
            </a:lvl1pPr>
          </a:lstStyle>
          <a:p>
            <a:pPr defTabSz="914400">
              <a:lnSpc>
                <a:spcPts val="4080"/>
              </a:lnSpc>
              <a:spcAft>
                <a:spcPts val="600"/>
              </a:spcAft>
            </a:pPr>
            <a:r>
              <a:rPr lang="de-DE" sz="4400" b="1" kern="0" dirty="0">
                <a:latin typeface="Arial Narrow" charset="0"/>
                <a:ea typeface="Arial Narrow" charset="0"/>
                <a:cs typeface="Arial Narrow" charset="0"/>
              </a:rPr>
              <a:t>SECTION 5</a:t>
            </a:r>
          </a:p>
          <a:p>
            <a:pPr defTabSz="914400">
              <a:lnSpc>
                <a:spcPts val="4080"/>
              </a:lnSpc>
              <a:spcAft>
                <a:spcPts val="600"/>
              </a:spcAft>
            </a:pPr>
            <a:r>
              <a:rPr lang="de-DE" sz="4400" kern="0" dirty="0">
                <a:latin typeface="Arial Narrow" charset="0"/>
                <a:ea typeface="Arial Narrow" charset="0"/>
                <a:cs typeface="Arial Narrow" charset="0"/>
              </a:rPr>
              <a:t>SUCCESSFUL </a:t>
            </a:r>
            <a:br>
              <a:rPr lang="de-DE" sz="4400" kern="0" dirty="0">
                <a:latin typeface="Arial Narrow" charset="0"/>
                <a:ea typeface="Arial Narrow" charset="0"/>
                <a:cs typeface="Arial Narrow" charset="0"/>
              </a:rPr>
            </a:br>
            <a:r>
              <a:rPr lang="de-DE" sz="4400" kern="0" dirty="0">
                <a:latin typeface="Arial Narrow" charset="0"/>
                <a:ea typeface="Arial Narrow" charset="0"/>
                <a:cs typeface="Arial Narrow" charset="0"/>
              </a:rPr>
              <a:t>CASES IN FIELD</a:t>
            </a:r>
            <a:endParaRPr lang="de-DE" sz="4000" kern="0" dirty="0">
              <a:latin typeface="Arial Narrow" charset="0"/>
              <a:ea typeface="Arial Narrow" charset="0"/>
              <a:cs typeface="Arial Narrow" charset="0"/>
            </a:endParaRPr>
          </a:p>
        </p:txBody>
      </p:sp>
      <p:sp>
        <p:nvSpPr>
          <p:cNvPr id="14" name="object 257"/>
          <p:cNvSpPr/>
          <p:nvPr/>
        </p:nvSpPr>
        <p:spPr>
          <a:xfrm>
            <a:off x="710750" y="2876236"/>
            <a:ext cx="3568832" cy="198345"/>
          </a:xfrm>
          <a:custGeom>
            <a:avLst/>
            <a:gdLst/>
            <a:ahLst/>
            <a:cxnLst/>
            <a:rect l="l" t="t" r="r" b="b"/>
            <a:pathLst>
              <a:path w="3924300">
                <a:moveTo>
                  <a:pt x="0" y="0"/>
                </a:moveTo>
                <a:lnTo>
                  <a:pt x="3923995" y="0"/>
                </a:lnTo>
              </a:path>
            </a:pathLst>
          </a:custGeom>
          <a:ln w="12700">
            <a:solidFill>
              <a:schemeClr val="tx1">
                <a:lumMod val="50000"/>
                <a:lumOff val="50000"/>
              </a:schemeClr>
            </a:solidFill>
          </a:ln>
        </p:spPr>
        <p:txBody>
          <a:bodyPr wrap="square" lIns="0" tIns="0" rIns="0" bIns="0" rtlCol="0"/>
          <a:lstStyle/>
          <a:p>
            <a:endParaRPr dirty="0"/>
          </a:p>
        </p:txBody>
      </p:sp>
    </p:spTree>
    <p:extLst>
      <p:ext uri="{BB962C8B-B14F-4D97-AF65-F5344CB8AC3E}">
        <p14:creationId xmlns:p14="http://schemas.microsoft.com/office/powerpoint/2010/main" val="1170464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ltLang="en-US" dirty="0"/>
              <a:t>PROVEN IN FIELD</a:t>
            </a:r>
            <a:br>
              <a:rPr lang="en-GB" spc="-30" dirty="0"/>
            </a:br>
            <a:endParaRPr lang="en-US" dirty="0"/>
          </a:p>
        </p:txBody>
      </p:sp>
      <p:sp>
        <p:nvSpPr>
          <p:cNvPr id="3" name="Text Placeholder 2"/>
          <p:cNvSpPr>
            <a:spLocks noGrp="1"/>
          </p:cNvSpPr>
          <p:nvPr>
            <p:ph type="body" idx="4294967295"/>
          </p:nvPr>
        </p:nvSpPr>
        <p:spPr>
          <a:xfrm>
            <a:off x="464598" y="2294338"/>
            <a:ext cx="8069802" cy="3810000"/>
          </a:xfrm>
          <a:prstGeom prst="rect">
            <a:avLst/>
          </a:prstGeom>
        </p:spPr>
        <p:txBody>
          <a:bodyPr numCol="2" spcCol="270000"/>
          <a:lstStyle/>
          <a:p>
            <a:r>
              <a:rPr lang="en-US" sz="1250" dirty="0">
                <a:solidFill>
                  <a:srgbClr val="525759"/>
                </a:solidFill>
                <a:latin typeface="Arial" charset="0"/>
                <a:ea typeface="Arial" charset="0"/>
                <a:cs typeface="Arial" charset="0"/>
              </a:rPr>
              <a:t>We will be working with OEM’s like Siemens, Vestas, </a:t>
            </a:r>
            <a:br>
              <a:rPr lang="en-US" sz="1250" dirty="0">
                <a:solidFill>
                  <a:srgbClr val="525759"/>
                </a:solidFill>
                <a:latin typeface="Arial" charset="0"/>
                <a:ea typeface="Arial" charset="0"/>
                <a:cs typeface="Arial" charset="0"/>
              </a:rPr>
            </a:br>
            <a:r>
              <a:rPr lang="en-US" sz="1250" dirty="0">
                <a:solidFill>
                  <a:srgbClr val="525759"/>
                </a:solidFill>
                <a:latin typeface="Arial" charset="0"/>
                <a:ea typeface="Arial" charset="0"/>
                <a:cs typeface="Arial" charset="0"/>
              </a:rPr>
              <a:t>GE and Nordex to gain product approvals and that will take at least 18 to 24 months from the date they start </a:t>
            </a:r>
            <a:br>
              <a:rPr lang="en-US" sz="1250" dirty="0">
                <a:solidFill>
                  <a:srgbClr val="525759"/>
                </a:solidFill>
                <a:latin typeface="Arial" charset="0"/>
                <a:ea typeface="Arial" charset="0"/>
                <a:cs typeface="Arial" charset="0"/>
              </a:rPr>
            </a:br>
            <a:r>
              <a:rPr lang="en-US" sz="1250" dirty="0">
                <a:solidFill>
                  <a:srgbClr val="525759"/>
                </a:solidFill>
                <a:latin typeface="Arial" charset="0"/>
                <a:ea typeface="Arial" charset="0"/>
                <a:cs typeface="Arial" charset="0"/>
              </a:rPr>
              <a:t>the project with us.</a:t>
            </a:r>
            <a:endParaRPr lang="en-GB" sz="1250" dirty="0">
              <a:solidFill>
                <a:srgbClr val="525759"/>
              </a:solidFill>
              <a:latin typeface="Arial" charset="0"/>
              <a:ea typeface="Arial" charset="0"/>
              <a:cs typeface="Arial" charset="0"/>
            </a:endParaRPr>
          </a:p>
          <a:p>
            <a:r>
              <a:rPr lang="en-US" sz="1250" dirty="0">
                <a:solidFill>
                  <a:srgbClr val="525759"/>
                </a:solidFill>
                <a:latin typeface="Arial" charset="0"/>
                <a:ea typeface="Arial" charset="0"/>
                <a:cs typeface="Arial" charset="0"/>
              </a:rPr>
              <a:t> </a:t>
            </a:r>
            <a:endParaRPr lang="en-GB" sz="1250" dirty="0">
              <a:solidFill>
                <a:srgbClr val="525759"/>
              </a:solidFill>
              <a:latin typeface="Arial" charset="0"/>
              <a:ea typeface="Arial" charset="0"/>
              <a:cs typeface="Arial" charset="0"/>
            </a:endParaRPr>
          </a:p>
          <a:p>
            <a:r>
              <a:rPr lang="en-US" sz="1250" dirty="0">
                <a:solidFill>
                  <a:srgbClr val="525759"/>
                </a:solidFill>
                <a:latin typeface="Arial" charset="0"/>
                <a:ea typeface="Arial" charset="0"/>
                <a:cs typeface="Arial" charset="0"/>
              </a:rPr>
              <a:t>Meanwhile, we were approached by a major wind farm operator in the US who had a big issue with wear. We offered them our wind grease Tribol GR SW 460-1. </a:t>
            </a:r>
            <a:br>
              <a:rPr lang="en-US" sz="1250" dirty="0">
                <a:solidFill>
                  <a:srgbClr val="525759"/>
                </a:solidFill>
                <a:latin typeface="Arial" charset="0"/>
                <a:ea typeface="Arial" charset="0"/>
                <a:cs typeface="Arial" charset="0"/>
              </a:rPr>
            </a:br>
            <a:r>
              <a:rPr lang="en-US" sz="1250" dirty="0">
                <a:solidFill>
                  <a:srgbClr val="525759"/>
                </a:solidFill>
                <a:latin typeface="Arial" charset="0"/>
                <a:ea typeface="Arial" charset="0"/>
                <a:cs typeface="Arial" charset="0"/>
              </a:rPr>
              <a:t>The grease is designed to reduce wear from static vibration known as false brinelling. Our product offers reduced wear better than competition from sliding motion due to axial thrust, which is the main failure mode in main bearings. </a:t>
            </a:r>
            <a:endParaRPr lang="en-GB" sz="1250" dirty="0">
              <a:solidFill>
                <a:srgbClr val="525759"/>
              </a:solidFill>
              <a:latin typeface="Arial" charset="0"/>
              <a:ea typeface="Arial" charset="0"/>
              <a:cs typeface="Arial" charset="0"/>
            </a:endParaRPr>
          </a:p>
          <a:p>
            <a:r>
              <a:rPr lang="en-US" sz="1250" dirty="0">
                <a:solidFill>
                  <a:srgbClr val="525759"/>
                </a:solidFill>
                <a:latin typeface="Arial" charset="0"/>
                <a:ea typeface="Arial" charset="0"/>
                <a:cs typeface="Arial" charset="0"/>
              </a:rPr>
              <a:t> </a:t>
            </a:r>
            <a:endParaRPr lang="en-GB" sz="1250" dirty="0">
              <a:solidFill>
                <a:srgbClr val="525759"/>
              </a:solidFill>
              <a:latin typeface="Arial" charset="0"/>
              <a:ea typeface="Arial" charset="0"/>
              <a:cs typeface="Arial" charset="0"/>
            </a:endParaRPr>
          </a:p>
          <a:p>
            <a:r>
              <a:rPr lang="en-US" sz="1250" dirty="0">
                <a:solidFill>
                  <a:srgbClr val="525759"/>
                </a:solidFill>
                <a:latin typeface="Arial" charset="0"/>
                <a:ea typeface="Arial" charset="0"/>
                <a:cs typeface="Arial" charset="0"/>
              </a:rPr>
              <a:t>The customer has used the product in one bearing </a:t>
            </a:r>
            <a:br>
              <a:rPr lang="en-US" sz="1250" dirty="0">
                <a:solidFill>
                  <a:srgbClr val="525759"/>
                </a:solidFill>
                <a:latin typeface="Arial" charset="0"/>
                <a:ea typeface="Arial" charset="0"/>
                <a:cs typeface="Arial" charset="0"/>
              </a:rPr>
            </a:br>
            <a:r>
              <a:rPr lang="en-US" sz="1250" dirty="0">
                <a:solidFill>
                  <a:srgbClr val="525759"/>
                </a:solidFill>
                <a:latin typeface="Arial" charset="0"/>
                <a:ea typeface="Arial" charset="0"/>
                <a:cs typeface="Arial" charset="0"/>
              </a:rPr>
              <a:t>for the last 6 months and is satisfied with the performance. The customer has not seen any increase in temperature or vibration, and no visual change of bearing surfaces, so there has been no further deterioration.</a:t>
            </a:r>
            <a:endParaRPr lang="en-GB" sz="1250" dirty="0">
              <a:solidFill>
                <a:srgbClr val="525759"/>
              </a:solidFill>
              <a:latin typeface="Arial" charset="0"/>
              <a:ea typeface="Arial" charset="0"/>
              <a:cs typeface="Arial" charset="0"/>
            </a:endParaRPr>
          </a:p>
          <a:p>
            <a:r>
              <a:rPr lang="en-US" sz="1250" dirty="0">
                <a:solidFill>
                  <a:srgbClr val="525759"/>
                </a:solidFill>
                <a:latin typeface="Arial" charset="0"/>
                <a:ea typeface="Arial" charset="0"/>
                <a:cs typeface="Arial" charset="0"/>
              </a:rPr>
              <a:t>Based on the satisfactory performance, the customer </a:t>
            </a:r>
            <a:br>
              <a:rPr lang="en-US" sz="1250" dirty="0">
                <a:solidFill>
                  <a:srgbClr val="525759"/>
                </a:solidFill>
                <a:latin typeface="Arial" charset="0"/>
                <a:ea typeface="Arial" charset="0"/>
                <a:cs typeface="Arial" charset="0"/>
              </a:rPr>
            </a:br>
            <a:r>
              <a:rPr lang="en-US" sz="1250" dirty="0">
                <a:solidFill>
                  <a:srgbClr val="525759"/>
                </a:solidFill>
                <a:latin typeface="Arial" charset="0"/>
                <a:ea typeface="Arial" charset="0"/>
                <a:cs typeface="Arial" charset="0"/>
              </a:rPr>
              <a:t>has now given orders to put the grease into 29 additional turbines where they have had wear issues.</a:t>
            </a:r>
            <a:endParaRPr lang="en-GB" sz="1250" dirty="0">
              <a:solidFill>
                <a:srgbClr val="525759"/>
              </a:solidFill>
              <a:latin typeface="Arial" charset="0"/>
              <a:ea typeface="Arial" charset="0"/>
              <a:cs typeface="Arial" charset="0"/>
            </a:endParaRPr>
          </a:p>
          <a:p>
            <a:r>
              <a:rPr lang="en-US" sz="1250" dirty="0">
                <a:solidFill>
                  <a:srgbClr val="525759"/>
                </a:solidFill>
                <a:latin typeface="Arial" charset="0"/>
                <a:ea typeface="Arial" charset="0"/>
                <a:cs typeface="Arial" charset="0"/>
              </a:rPr>
              <a:t> </a:t>
            </a:r>
            <a:endParaRPr lang="en-GB" sz="1250" dirty="0">
              <a:solidFill>
                <a:srgbClr val="525759"/>
              </a:solidFill>
              <a:latin typeface="Arial" charset="0"/>
              <a:ea typeface="Arial" charset="0"/>
              <a:cs typeface="Arial" charset="0"/>
            </a:endParaRPr>
          </a:p>
          <a:p>
            <a:r>
              <a:rPr lang="en-US" sz="1250" dirty="0">
                <a:solidFill>
                  <a:srgbClr val="525759"/>
                </a:solidFill>
                <a:latin typeface="Arial" charset="0"/>
                <a:ea typeface="Arial" charset="0"/>
                <a:cs typeface="Arial" charset="0"/>
              </a:rPr>
              <a:t>In short, our product technology has helped the customer and they have tried our product and seen the benefit, despite no OEM approvals. The presentation </a:t>
            </a:r>
            <a:br>
              <a:rPr lang="en-US" sz="1250" dirty="0">
                <a:solidFill>
                  <a:srgbClr val="525759"/>
                </a:solidFill>
                <a:latin typeface="Arial" charset="0"/>
                <a:ea typeface="Arial" charset="0"/>
                <a:cs typeface="Arial" charset="0"/>
              </a:rPr>
            </a:br>
            <a:r>
              <a:rPr lang="en-US" sz="1250" dirty="0">
                <a:solidFill>
                  <a:srgbClr val="525759"/>
                </a:solidFill>
                <a:latin typeface="Arial" charset="0"/>
                <a:ea typeface="Arial" charset="0"/>
                <a:cs typeface="Arial" charset="0"/>
              </a:rPr>
              <a:t>that is available has a number of proof points. </a:t>
            </a:r>
            <a:endParaRPr lang="en-GB" sz="1250" dirty="0">
              <a:solidFill>
                <a:srgbClr val="525759"/>
              </a:solidFill>
              <a:latin typeface="Arial" charset="0"/>
              <a:ea typeface="Arial" charset="0"/>
              <a:cs typeface="Arial" charset="0"/>
            </a:endParaRPr>
          </a:p>
          <a:p>
            <a:r>
              <a:rPr lang="en-US" sz="1250" dirty="0">
                <a:solidFill>
                  <a:srgbClr val="525759"/>
                </a:solidFill>
                <a:latin typeface="Arial" charset="0"/>
                <a:ea typeface="Arial" charset="0"/>
                <a:cs typeface="Arial" charset="0"/>
              </a:rPr>
              <a:t> </a:t>
            </a:r>
            <a:endParaRPr lang="en-GB" sz="1250" dirty="0">
              <a:solidFill>
                <a:srgbClr val="525759"/>
              </a:solidFill>
              <a:latin typeface="Arial" charset="0"/>
              <a:ea typeface="Arial" charset="0"/>
              <a:cs typeface="Arial" charset="0"/>
            </a:endParaRPr>
          </a:p>
          <a:p>
            <a:r>
              <a:rPr lang="en-US" sz="1250" dirty="0">
                <a:solidFill>
                  <a:srgbClr val="525759"/>
                </a:solidFill>
                <a:latin typeface="Arial" charset="0"/>
                <a:ea typeface="Arial" charset="0"/>
                <a:cs typeface="Arial" charset="0"/>
              </a:rPr>
              <a:t>This example where we have moved from 1 turbine to 29 additional turbines is testimony to this fact. We also believe strongly that we should be in the majority of </a:t>
            </a:r>
            <a:br>
              <a:rPr lang="en-US" sz="1250" dirty="0">
                <a:solidFill>
                  <a:srgbClr val="525759"/>
                </a:solidFill>
                <a:latin typeface="Arial" charset="0"/>
                <a:ea typeface="Arial" charset="0"/>
                <a:cs typeface="Arial" charset="0"/>
              </a:rPr>
            </a:br>
            <a:r>
              <a:rPr lang="en-US" sz="1250" dirty="0">
                <a:solidFill>
                  <a:srgbClr val="525759"/>
                </a:solidFill>
                <a:latin typeface="Arial" charset="0"/>
                <a:ea typeface="Arial" charset="0"/>
                <a:cs typeface="Arial" charset="0"/>
              </a:rPr>
              <a:t>the turbines handled by the customer in the wind farm in question.</a:t>
            </a:r>
            <a:endParaRPr lang="en-GB" sz="1250" dirty="0">
              <a:solidFill>
                <a:srgbClr val="525759"/>
              </a:solidFill>
              <a:latin typeface="Arial" charset="0"/>
              <a:ea typeface="Arial" charset="0"/>
              <a:cs typeface="Arial" charset="0"/>
            </a:endParaRPr>
          </a:p>
          <a:p>
            <a:r>
              <a:rPr lang="en-US" sz="1250" dirty="0">
                <a:solidFill>
                  <a:srgbClr val="525759"/>
                </a:solidFill>
                <a:latin typeface="Arial" charset="0"/>
                <a:ea typeface="Arial" charset="0"/>
                <a:cs typeface="Arial" charset="0"/>
              </a:rPr>
              <a:t> </a:t>
            </a:r>
            <a:endParaRPr lang="en-GB" sz="1250" dirty="0">
              <a:solidFill>
                <a:srgbClr val="525759"/>
              </a:solidFill>
              <a:latin typeface="Arial" charset="0"/>
              <a:ea typeface="Arial" charset="0"/>
              <a:cs typeface="Arial" charset="0"/>
            </a:endParaRPr>
          </a:p>
        </p:txBody>
      </p:sp>
      <p:sp>
        <p:nvSpPr>
          <p:cNvPr id="4" name="Rectangle 2"/>
          <p:cNvSpPr/>
          <p:nvPr/>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rgbClr val="ADA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10" name="Rectangle 9"/>
          <p:cNvSpPr/>
          <p:nvPr/>
        </p:nvSpPr>
        <p:spPr>
          <a:xfrm>
            <a:off x="341896" y="102802"/>
            <a:ext cx="1927451" cy="255070"/>
          </a:xfrm>
          <a:prstGeom prst="rect">
            <a:avLst/>
          </a:prstGeom>
        </p:spPr>
        <p:txBody>
          <a:bodyPr wrap="none">
            <a:spAutoFit/>
          </a:bodyPr>
          <a:lstStyle/>
          <a:p>
            <a:pPr marL="12700" marR="5080" indent="0" algn="l" defTabSz="457200" rtl="0" eaLnBrk="1" fontAlgn="auto" latinLnBrk="0" hangingPunct="1">
              <a:lnSpc>
                <a:spcPct val="102600"/>
              </a:lnSpc>
              <a:spcBef>
                <a:spcPts val="0"/>
              </a:spcBef>
              <a:spcAft>
                <a:spcPts val="0"/>
              </a:spcAft>
              <a:buClrTx/>
              <a:buSzTx/>
              <a:buFontTx/>
              <a:buNone/>
              <a:tabLst/>
              <a:defRPr/>
            </a:pPr>
            <a:r>
              <a:rPr lang="en-US" sz="1100" b="1" dirty="0">
                <a:solidFill>
                  <a:schemeClr val="bg2"/>
                </a:solidFill>
                <a:latin typeface="Arial Narrow" charset="0"/>
                <a:ea typeface="Arial Narrow" charset="0"/>
                <a:cs typeface="Arial Narrow" charset="0"/>
              </a:rPr>
              <a:t>SUCCESSFUL CASES IN FIELD</a:t>
            </a:r>
            <a:endParaRPr lang="en-US" sz="1100" b="0" dirty="0">
              <a:solidFill>
                <a:schemeClr val="bg2"/>
              </a:solidFill>
              <a:latin typeface="Arial" charset="0"/>
              <a:ea typeface="Arial" charset="0"/>
              <a:cs typeface="Arial"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598" y="1673844"/>
            <a:ext cx="843007" cy="14380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7408" y="1662664"/>
            <a:ext cx="765958" cy="154987"/>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1126" y="1583954"/>
            <a:ext cx="1060700" cy="312409"/>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46963" y="1552886"/>
            <a:ext cx="390566" cy="390566"/>
          </a:xfrm>
          <a:prstGeom prst="rect">
            <a:avLst/>
          </a:prstGeom>
        </p:spPr>
      </p:pic>
    </p:spTree>
    <p:extLst>
      <p:ext uri="{BB962C8B-B14F-4D97-AF65-F5344CB8AC3E}">
        <p14:creationId xmlns:p14="http://schemas.microsoft.com/office/powerpoint/2010/main" val="51700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56"/>
          <p:cNvSpPr/>
          <p:nvPr/>
        </p:nvSpPr>
        <p:spPr>
          <a:xfrm>
            <a:off x="338658" y="789762"/>
            <a:ext cx="5909742" cy="2334438"/>
          </a:xfrm>
          <a:custGeom>
            <a:avLst/>
            <a:gdLst/>
            <a:ahLst/>
            <a:cxnLst/>
            <a:rect l="l" t="t" r="r" b="b"/>
            <a:pathLst>
              <a:path w="4212590" h="1854200">
                <a:moveTo>
                  <a:pt x="0" y="1854200"/>
                </a:moveTo>
                <a:lnTo>
                  <a:pt x="4212005" y="1854200"/>
                </a:lnTo>
                <a:lnTo>
                  <a:pt x="4212005" y="0"/>
                </a:lnTo>
                <a:lnTo>
                  <a:pt x="0" y="0"/>
                </a:lnTo>
                <a:lnTo>
                  <a:pt x="0" y="1854200"/>
                </a:lnTo>
                <a:close/>
              </a:path>
            </a:pathLst>
          </a:custGeom>
          <a:solidFill>
            <a:srgbClr val="FFFFFF">
              <a:alpha val="90000"/>
            </a:srgbClr>
          </a:solidFill>
        </p:spPr>
        <p:txBody>
          <a:bodyPr wrap="square" lIns="0" tIns="0" rIns="0" bIns="0" rtlCol="0"/>
          <a:lstStyle/>
          <a:p>
            <a:endParaRPr dirty="0">
              <a:latin typeface="Arial Regular" charset="0"/>
            </a:endParaRPr>
          </a:p>
        </p:txBody>
      </p:sp>
      <p:sp>
        <p:nvSpPr>
          <p:cNvPr id="10" name="Title 1"/>
          <p:cNvSpPr txBox="1">
            <a:spLocks/>
          </p:cNvSpPr>
          <p:nvPr/>
        </p:nvSpPr>
        <p:spPr>
          <a:xfrm>
            <a:off x="685800" y="1120763"/>
            <a:ext cx="5562600" cy="1904199"/>
          </a:xfrm>
          <a:prstGeom prst="rect">
            <a:avLst/>
          </a:prstGeom>
        </p:spPr>
        <p:txBody>
          <a:bodyPr wrap="square" lIns="0" tIns="0" rIns="0" bIns="0">
            <a:noAutofit/>
          </a:bodyPr>
          <a:lstStyle>
            <a:lvl1pPr>
              <a:defRPr sz="3200" b="0" i="0">
                <a:solidFill>
                  <a:srgbClr val="525759"/>
                </a:solidFill>
                <a:latin typeface="CastrolSansCon-Medium"/>
                <a:ea typeface="+mj-ea"/>
                <a:cs typeface="CastrolSansCon-Medium"/>
              </a:defRPr>
            </a:lvl1pPr>
          </a:lstStyle>
          <a:p>
            <a:pPr defTabSz="914400">
              <a:lnSpc>
                <a:spcPts val="4080"/>
              </a:lnSpc>
              <a:spcAft>
                <a:spcPts val="600"/>
              </a:spcAft>
            </a:pPr>
            <a:r>
              <a:rPr lang="de-DE" sz="4400" b="1" kern="0" dirty="0">
                <a:latin typeface="Arial Narrow" charset="0"/>
                <a:ea typeface="Arial Narrow" charset="0"/>
                <a:cs typeface="Arial Narrow" charset="0"/>
              </a:rPr>
              <a:t>SECTION 6</a:t>
            </a:r>
          </a:p>
          <a:p>
            <a:pPr defTabSz="914400">
              <a:lnSpc>
                <a:spcPts val="4080"/>
              </a:lnSpc>
              <a:spcAft>
                <a:spcPts val="600"/>
              </a:spcAft>
            </a:pPr>
            <a:r>
              <a:rPr lang="de-DE" sz="4400" kern="0" dirty="0">
                <a:latin typeface="Arial Narrow" charset="0"/>
                <a:ea typeface="Arial Narrow" charset="0"/>
                <a:cs typeface="Arial Narrow" charset="0"/>
              </a:rPr>
              <a:t>CHANGEOVER</a:t>
            </a:r>
          </a:p>
          <a:p>
            <a:pPr defTabSz="914400">
              <a:lnSpc>
                <a:spcPts val="4080"/>
              </a:lnSpc>
              <a:spcAft>
                <a:spcPts val="600"/>
              </a:spcAft>
            </a:pPr>
            <a:r>
              <a:rPr lang="de-DE" sz="4400" kern="0" dirty="0">
                <a:latin typeface="Arial Narrow" charset="0"/>
                <a:ea typeface="Arial Narrow" charset="0"/>
                <a:cs typeface="Arial Narrow" charset="0"/>
              </a:rPr>
              <a:t>PROCEDURE (GREASE)</a:t>
            </a:r>
            <a:endParaRPr lang="de-DE" sz="4000" kern="0" dirty="0">
              <a:latin typeface="Arial Narrow" charset="0"/>
              <a:ea typeface="Arial Narrow" charset="0"/>
              <a:cs typeface="Arial Narrow" charset="0"/>
            </a:endParaRPr>
          </a:p>
        </p:txBody>
      </p:sp>
      <p:sp>
        <p:nvSpPr>
          <p:cNvPr id="11" name="object 257"/>
          <p:cNvSpPr/>
          <p:nvPr/>
        </p:nvSpPr>
        <p:spPr>
          <a:xfrm>
            <a:off x="698368" y="2926428"/>
            <a:ext cx="5169032" cy="198345"/>
          </a:xfrm>
          <a:custGeom>
            <a:avLst/>
            <a:gdLst/>
            <a:ahLst/>
            <a:cxnLst/>
            <a:rect l="l" t="t" r="r" b="b"/>
            <a:pathLst>
              <a:path w="3924300">
                <a:moveTo>
                  <a:pt x="0" y="0"/>
                </a:moveTo>
                <a:lnTo>
                  <a:pt x="3923995" y="0"/>
                </a:lnTo>
              </a:path>
            </a:pathLst>
          </a:custGeom>
          <a:ln w="12700">
            <a:solidFill>
              <a:schemeClr val="tx1">
                <a:lumMod val="50000"/>
                <a:lumOff val="50000"/>
              </a:schemeClr>
            </a:solidFill>
          </a:ln>
        </p:spPr>
        <p:txBody>
          <a:bodyPr wrap="square" lIns="0" tIns="0" rIns="0" bIns="0" rtlCol="0"/>
          <a:lstStyle/>
          <a:p>
            <a:endParaRPr dirty="0">
              <a:latin typeface="Arial Regular" charset="0"/>
            </a:endParaRPr>
          </a:p>
        </p:txBody>
      </p:sp>
      <p:sp>
        <p:nvSpPr>
          <p:cNvPr id="2" name="Rectangle 1"/>
          <p:cNvSpPr/>
          <p:nvPr/>
        </p:nvSpPr>
        <p:spPr>
          <a:xfrm>
            <a:off x="338658" y="6400800"/>
            <a:ext cx="5909742" cy="246221"/>
          </a:xfrm>
          <a:prstGeom prst="rect">
            <a:avLst/>
          </a:prstGeom>
        </p:spPr>
        <p:txBody>
          <a:bodyPr wrap="square">
            <a:spAutoFit/>
          </a:bodyPr>
          <a:lstStyle/>
          <a:p>
            <a:r>
              <a:rPr lang="en-GB" sz="1000" dirty="0">
                <a:solidFill>
                  <a:schemeClr val="bg2"/>
                </a:solidFill>
                <a:latin typeface="Arial Regular" charset="0"/>
              </a:rPr>
              <a:t>For other OEMs (the process would be similar), please contact your Castrol Sales Representative</a:t>
            </a:r>
          </a:p>
        </p:txBody>
      </p:sp>
    </p:spTree>
    <p:extLst>
      <p:ext uri="{BB962C8B-B14F-4D97-AF65-F5344CB8AC3E}">
        <p14:creationId xmlns:p14="http://schemas.microsoft.com/office/powerpoint/2010/main" val="1556390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413208" y="2442436"/>
            <a:ext cx="5783130" cy="2514600"/>
          </a:xfrm>
          <a:custGeom>
            <a:avLst/>
            <a:gdLst>
              <a:gd name="connsiteX0" fmla="*/ 0 w 5783130"/>
              <a:gd name="connsiteY0" fmla="*/ 0 h 2514600"/>
              <a:gd name="connsiteX1" fmla="*/ 5783130 w 5783130"/>
              <a:gd name="connsiteY1" fmla="*/ 0 h 2514600"/>
              <a:gd name="connsiteX2" fmla="*/ 5685333 w 5783130"/>
              <a:gd name="connsiteY2" fmla="*/ 107603 h 2514600"/>
              <a:gd name="connsiteX3" fmla="*/ 5272602 w 5783130"/>
              <a:gd name="connsiteY3" fmla="*/ 1257301 h 2514600"/>
              <a:gd name="connsiteX4" fmla="*/ 5685333 w 5783130"/>
              <a:gd name="connsiteY4" fmla="*/ 2406999 h 2514600"/>
              <a:gd name="connsiteX5" fmla="*/ 5783128 w 5783130"/>
              <a:gd name="connsiteY5" fmla="*/ 2514600 h 2514600"/>
              <a:gd name="connsiteX6" fmla="*/ 0 w 5783130"/>
              <a:gd name="connsiteY6"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3130" h="2514600">
                <a:moveTo>
                  <a:pt x="0" y="0"/>
                </a:moveTo>
                <a:lnTo>
                  <a:pt x="5783130" y="0"/>
                </a:lnTo>
                <a:lnTo>
                  <a:pt x="5685333" y="107603"/>
                </a:lnTo>
                <a:cubicBezTo>
                  <a:pt x="5427492" y="420035"/>
                  <a:pt x="5272602" y="820580"/>
                  <a:pt x="5272602" y="1257301"/>
                </a:cubicBezTo>
                <a:cubicBezTo>
                  <a:pt x="5272602" y="1694022"/>
                  <a:pt x="5427492" y="2094568"/>
                  <a:pt x="5685333" y="2406999"/>
                </a:cubicBezTo>
                <a:lnTo>
                  <a:pt x="5783128" y="2514600"/>
                </a:lnTo>
                <a:lnTo>
                  <a:pt x="0" y="2514600"/>
                </a:lnTo>
                <a:close/>
              </a:path>
            </a:pathLst>
          </a:custGeom>
          <a:solidFill>
            <a:srgbClr val="E5F6EB"/>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latin typeface="Arial" charset="0"/>
            </a:endParaRPr>
          </a:p>
        </p:txBody>
      </p:sp>
      <p:sp>
        <p:nvSpPr>
          <p:cNvPr id="28" name="TextBox 27"/>
          <p:cNvSpPr txBox="1"/>
          <p:nvPr/>
        </p:nvSpPr>
        <p:spPr>
          <a:xfrm>
            <a:off x="561425" y="2666027"/>
            <a:ext cx="4918618" cy="2031325"/>
          </a:xfrm>
          <a:prstGeom prst="rect">
            <a:avLst/>
          </a:prstGeom>
          <a:noFill/>
        </p:spPr>
        <p:txBody>
          <a:bodyPr wrap="square" rtlCol="0">
            <a:spAutoFit/>
          </a:bodyPr>
          <a:lstStyle/>
          <a:p>
            <a:r>
              <a:rPr lang="en-US" sz="1400" dirty="0">
                <a:solidFill>
                  <a:srgbClr val="525759"/>
                </a:solidFill>
                <a:latin typeface="Arial" panose="020B0604020202020204" pitchFamily="34" charset="0"/>
                <a:cs typeface="Arial" panose="020B0604020202020204" pitchFamily="34" charset="0"/>
              </a:rPr>
              <a:t>Tribol GR SW 460-1 has been successfully tested for compatibility with major competitors’ products. </a:t>
            </a:r>
          </a:p>
          <a:p>
            <a:endParaRPr lang="en-US" sz="1400" dirty="0">
              <a:solidFill>
                <a:srgbClr val="525759"/>
              </a:solidFill>
              <a:latin typeface="Arial" panose="020B0604020202020204" pitchFamily="34" charset="0"/>
              <a:cs typeface="Arial" panose="020B0604020202020204" pitchFamily="34" charset="0"/>
            </a:endParaRPr>
          </a:p>
          <a:p>
            <a:r>
              <a:rPr lang="en-US" sz="1400" dirty="0">
                <a:solidFill>
                  <a:srgbClr val="525759"/>
                </a:solidFill>
                <a:latin typeface="Arial" panose="020B0604020202020204" pitchFamily="34" charset="0"/>
                <a:cs typeface="Arial" panose="020B0604020202020204" pitchFamily="34" charset="0"/>
              </a:rPr>
              <a:t>This means customers can change to Tribol GR SW 460-1 during normal purging of existing grease. See the change over procedure.</a:t>
            </a:r>
            <a:r>
              <a:rPr lang="en-US" sz="1400" dirty="0">
                <a:solidFill>
                  <a:srgbClr val="FF0000"/>
                </a:solidFill>
                <a:latin typeface="Arial" panose="020B0604020202020204" pitchFamily="34" charset="0"/>
                <a:cs typeface="Arial" panose="020B0604020202020204" pitchFamily="34" charset="0"/>
              </a:rPr>
              <a:t> </a:t>
            </a:r>
          </a:p>
          <a:p>
            <a:endParaRPr lang="en-US" sz="1400" dirty="0">
              <a:solidFill>
                <a:srgbClr val="525759"/>
              </a:solidFill>
              <a:latin typeface="Arial" panose="020B0604020202020204" pitchFamily="34" charset="0"/>
              <a:cs typeface="Arial" panose="020B0604020202020204" pitchFamily="34" charset="0"/>
            </a:endParaRPr>
          </a:p>
          <a:p>
            <a:r>
              <a:rPr lang="en-US" sz="1400" dirty="0">
                <a:solidFill>
                  <a:srgbClr val="525759"/>
                </a:solidFill>
                <a:latin typeface="Arial" panose="020B0604020202020204" pitchFamily="34" charset="0"/>
                <a:cs typeface="Arial" panose="020B0604020202020204" pitchFamily="34" charset="0"/>
              </a:rPr>
              <a:t>If customers need further confirmation, compatibility tests can be run on their existing grease.</a:t>
            </a:r>
            <a:endParaRPr lang="en-GB" sz="1400" dirty="0">
              <a:solidFill>
                <a:srgbClr val="525759"/>
              </a:solidFill>
              <a:latin typeface="Arial" panose="020B0604020202020204" pitchFamily="34" charset="0"/>
              <a:cs typeface="Arial" panose="020B0604020202020204" pitchFamily="34" charset="0"/>
            </a:endParaRPr>
          </a:p>
        </p:txBody>
      </p:sp>
      <p:sp>
        <p:nvSpPr>
          <p:cNvPr id="33" name="Oval 32"/>
          <p:cNvSpPr/>
          <p:nvPr/>
        </p:nvSpPr>
        <p:spPr>
          <a:xfrm>
            <a:off x="6013720" y="2220209"/>
            <a:ext cx="2959052" cy="295905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2060" y="2778718"/>
            <a:ext cx="2342374" cy="1842036"/>
          </a:xfrm>
          <a:prstGeom prst="rect">
            <a:avLst/>
          </a:prstGeom>
          <a:noFill/>
        </p:spPr>
      </p:pic>
      <p:sp>
        <p:nvSpPr>
          <p:cNvPr id="2" name="Title 1"/>
          <p:cNvSpPr>
            <a:spLocks noGrp="1"/>
          </p:cNvSpPr>
          <p:nvPr>
            <p:ph type="title"/>
          </p:nvPr>
        </p:nvSpPr>
        <p:spPr/>
        <p:txBody>
          <a:bodyPr/>
          <a:lstStyle/>
          <a:p>
            <a:r>
              <a:rPr lang="en-GB" dirty="0"/>
              <a:t>GREASE </a:t>
            </a:r>
            <a:br>
              <a:rPr lang="en-GB" dirty="0"/>
            </a:br>
            <a:r>
              <a:rPr lang="en-GB" dirty="0"/>
              <a:t>COMPATIBILITY</a:t>
            </a:r>
            <a:br>
              <a:rPr lang="en-US" dirty="0"/>
            </a:br>
            <a:endParaRPr lang="en-US" dirty="0"/>
          </a:p>
        </p:txBody>
      </p:sp>
    </p:spTree>
    <p:extLst>
      <p:ext uri="{BB962C8B-B14F-4D97-AF65-F5344CB8AC3E}">
        <p14:creationId xmlns:p14="http://schemas.microsoft.com/office/powerpoint/2010/main" val="1689725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433260" y="1817782"/>
            <a:ext cx="7034340" cy="2115964"/>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250" b="1" dirty="0">
                <a:solidFill>
                  <a:srgbClr val="525759"/>
                </a:solidFill>
                <a:latin typeface="Arial" charset="0"/>
              </a:rPr>
              <a:t>MAIN BEARING CONFIGURATION</a:t>
            </a:r>
          </a:p>
          <a:p>
            <a:endParaRPr lang="en-US" sz="1250" dirty="0">
              <a:solidFill>
                <a:srgbClr val="525759"/>
              </a:solidFill>
              <a:latin typeface="Arial" charset="0"/>
            </a:endParaRPr>
          </a:p>
          <a:p>
            <a:pPr lvl="0"/>
            <a:r>
              <a:rPr lang="en-US" sz="1250" dirty="0">
                <a:solidFill>
                  <a:srgbClr val="525759"/>
                </a:solidFill>
                <a:latin typeface="Arial" charset="0"/>
              </a:rPr>
              <a:t>Auto lube system: Lincoln Quiklub Lubrication System with </a:t>
            </a:r>
          </a:p>
          <a:p>
            <a:pPr marL="285750" lvl="0" indent="-285750">
              <a:buFont typeface="Arial" panose="020B0604020202020204" pitchFamily="34" charset="0"/>
              <a:buChar char="•"/>
            </a:pPr>
            <a:r>
              <a:rPr lang="en-US" sz="1250" dirty="0">
                <a:solidFill>
                  <a:srgbClr val="525759"/>
                </a:solidFill>
                <a:latin typeface="Arial" charset="0"/>
              </a:rPr>
              <a:t>15 - litre reservoir and electric grease pump that feeds a 6-port Lincoln SSV metering valve, distributing grease to 3 bearing housing fittings at the top and 2 sides of the bearing housing. </a:t>
            </a:r>
          </a:p>
          <a:p>
            <a:pPr marL="285750" lvl="0" indent="-285750">
              <a:buFont typeface="Arial" panose="020B0604020202020204" pitchFamily="34" charset="0"/>
              <a:buChar char="•"/>
            </a:pPr>
            <a:r>
              <a:rPr lang="en-US" sz="1250" dirty="0">
                <a:solidFill>
                  <a:srgbClr val="525759"/>
                </a:solidFill>
                <a:latin typeface="Arial" charset="0"/>
              </a:rPr>
              <a:t>System lube cycle settings are governed by the turbine control system </a:t>
            </a:r>
          </a:p>
          <a:p>
            <a:pPr marL="285750" lvl="0" indent="-285750">
              <a:buFont typeface="Arial" panose="020B0604020202020204" pitchFamily="34" charset="0"/>
              <a:buChar char="•"/>
            </a:pPr>
            <a:r>
              <a:rPr lang="en-US" sz="1250" dirty="0">
                <a:solidFill>
                  <a:srgbClr val="525759"/>
                </a:solidFill>
                <a:latin typeface="Arial" charset="0"/>
              </a:rPr>
              <a:t>System is designed to lubricate the bearing for 1-year without the reservoir being re-filled. </a:t>
            </a:r>
          </a:p>
          <a:p>
            <a:pPr lvl="0"/>
            <a:endParaRPr lang="en-US" sz="1250" dirty="0">
              <a:solidFill>
                <a:srgbClr val="525759"/>
              </a:solidFill>
              <a:latin typeface="Arial" charset="0"/>
            </a:endParaRPr>
          </a:p>
          <a:p>
            <a:pPr lvl="0"/>
            <a:r>
              <a:rPr lang="en-US" sz="1250" dirty="0">
                <a:solidFill>
                  <a:srgbClr val="525759"/>
                </a:solidFill>
                <a:latin typeface="Arial" charset="0"/>
              </a:rPr>
              <a:t>The Lincoln lube system reservoir holds about 30 lbs. of grease. Two 5-gallon pails are recommended to perform an effective purging of the bearing and to fill the reservoir </a:t>
            </a:r>
          </a:p>
          <a:p>
            <a:pPr defTabSz="914400"/>
            <a:r>
              <a:rPr lang="en-US" sz="1250" kern="0" dirty="0">
                <a:solidFill>
                  <a:srgbClr val="525759"/>
                </a:solidFill>
                <a:latin typeface="Arial" charset="0"/>
                <a:ea typeface="Arial" charset="0"/>
                <a:cs typeface="Arial" charset="0"/>
              </a:rPr>
              <a:t> </a:t>
            </a:r>
            <a:endParaRPr lang="en-GB" sz="1250" kern="0" dirty="0">
              <a:solidFill>
                <a:srgbClr val="525759"/>
              </a:solidFill>
              <a:latin typeface="Arial" charset="0"/>
              <a:ea typeface="Arial" charset="0"/>
              <a:cs typeface="Arial" charset="0"/>
            </a:endParaRPr>
          </a:p>
        </p:txBody>
      </p:sp>
      <p:pic>
        <p:nvPicPr>
          <p:cNvPr id="13" name="Picture 12" descr="Pump through Lincoln button head.jpg"/>
          <p:cNvPicPr/>
          <p:nvPr/>
        </p:nvPicPr>
        <p:blipFill>
          <a:blip r:embed="rId2" cstate="email">
            <a:extLst>
              <a:ext uri="{28A0092B-C50C-407E-A947-70E740481C1C}">
                <a14:useLocalDpi xmlns:a14="http://schemas.microsoft.com/office/drawing/2010/main"/>
              </a:ext>
            </a:extLst>
          </a:blip>
          <a:srcRect/>
          <a:stretch>
            <a:fillRect/>
          </a:stretch>
        </p:blipFill>
        <p:spPr>
          <a:xfrm>
            <a:off x="439345" y="3942537"/>
            <a:ext cx="1378036" cy="1219200"/>
          </a:xfrm>
          <a:prstGeom prst="rect">
            <a:avLst/>
          </a:prstGeom>
          <a:noFill/>
          <a:ln w="28575">
            <a:solidFill>
              <a:srgbClr val="009342"/>
            </a:solidFill>
          </a:ln>
        </p:spPr>
      </p:pic>
      <p:pic>
        <p:nvPicPr>
          <p:cNvPr id="14" name="Picture 13" descr="Lincoln block installation.jpg"/>
          <p:cNvPicPr/>
          <p:nvPr/>
        </p:nvPicPr>
        <p:blipFill>
          <a:blip r:embed="rId3" cstate="email">
            <a:extLst>
              <a:ext uri="{28A0092B-C50C-407E-A947-70E740481C1C}">
                <a14:useLocalDpi xmlns:a14="http://schemas.microsoft.com/office/drawing/2010/main"/>
              </a:ext>
            </a:extLst>
          </a:blip>
          <a:srcRect/>
          <a:stretch>
            <a:fillRect/>
          </a:stretch>
        </p:blipFill>
        <p:spPr>
          <a:xfrm>
            <a:off x="2708678" y="3939141"/>
            <a:ext cx="1298833" cy="1222130"/>
          </a:xfrm>
          <a:prstGeom prst="rect">
            <a:avLst/>
          </a:prstGeom>
          <a:noFill/>
          <a:ln w="28575">
            <a:solidFill>
              <a:srgbClr val="009342"/>
            </a:solidFill>
          </a:ln>
        </p:spPr>
      </p:pic>
      <p:pic>
        <p:nvPicPr>
          <p:cNvPr id="15" name="Picture 14" descr="C:\Documents and Settings\vasilit\Desktop\N. Colo T-282 Pics 7-30-2013\Siemens main bearing.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898808" y="3942538"/>
            <a:ext cx="1473514" cy="1219200"/>
          </a:xfrm>
          <a:prstGeom prst="rect">
            <a:avLst/>
          </a:prstGeom>
          <a:noFill/>
          <a:ln w="28575">
            <a:solidFill>
              <a:srgbClr val="009342"/>
            </a:solidFill>
          </a:ln>
        </p:spPr>
      </p:pic>
      <p:sp>
        <p:nvSpPr>
          <p:cNvPr id="18" name="Text Placeholder 2"/>
          <p:cNvSpPr txBox="1">
            <a:spLocks/>
          </p:cNvSpPr>
          <p:nvPr/>
        </p:nvSpPr>
        <p:spPr>
          <a:xfrm>
            <a:off x="616920" y="5574226"/>
            <a:ext cx="1135400" cy="369332"/>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200" dirty="0">
                <a:solidFill>
                  <a:srgbClr val="525759"/>
                </a:solidFill>
                <a:latin typeface="Arial" charset="0"/>
              </a:rPr>
              <a:t>LINCOLN AUTO</a:t>
            </a:r>
            <a:br>
              <a:rPr lang="en-US" sz="1200" dirty="0">
                <a:solidFill>
                  <a:srgbClr val="525759"/>
                </a:solidFill>
                <a:latin typeface="Arial" charset="0"/>
              </a:rPr>
            </a:br>
            <a:r>
              <a:rPr lang="en-US" sz="1200" dirty="0">
                <a:solidFill>
                  <a:srgbClr val="525759"/>
                </a:solidFill>
                <a:latin typeface="Arial" charset="0"/>
              </a:rPr>
              <a:t> LUBER PUMP</a:t>
            </a:r>
            <a:r>
              <a:rPr lang="en-US" sz="1200" kern="0" dirty="0">
                <a:solidFill>
                  <a:srgbClr val="525759"/>
                </a:solidFill>
                <a:latin typeface="Arial" charset="0"/>
                <a:ea typeface="Arial" charset="0"/>
                <a:cs typeface="Arial" charset="0"/>
              </a:rPr>
              <a:t> </a:t>
            </a:r>
            <a:endParaRPr lang="en-GB" sz="1200" kern="0" dirty="0">
              <a:solidFill>
                <a:srgbClr val="525759"/>
              </a:solidFill>
              <a:latin typeface="Arial" charset="0"/>
              <a:ea typeface="Arial" charset="0"/>
              <a:cs typeface="Arial" charset="0"/>
            </a:endParaRPr>
          </a:p>
        </p:txBody>
      </p:sp>
      <p:sp>
        <p:nvSpPr>
          <p:cNvPr id="20" name="Text Placeholder 2"/>
          <p:cNvSpPr txBox="1">
            <a:spLocks/>
          </p:cNvSpPr>
          <p:nvPr/>
        </p:nvSpPr>
        <p:spPr>
          <a:xfrm>
            <a:off x="2583505" y="5579510"/>
            <a:ext cx="1549175" cy="369332"/>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200" dirty="0">
                <a:solidFill>
                  <a:srgbClr val="525759"/>
                </a:solidFill>
                <a:latin typeface="Arial" charset="0"/>
              </a:rPr>
              <a:t>GREASE </a:t>
            </a:r>
          </a:p>
          <a:p>
            <a:pPr algn="ctr"/>
            <a:r>
              <a:rPr lang="en-US" sz="1200" dirty="0">
                <a:solidFill>
                  <a:srgbClr val="525759"/>
                </a:solidFill>
                <a:latin typeface="Arial" charset="0"/>
              </a:rPr>
              <a:t>METERING </a:t>
            </a:r>
            <a:r>
              <a:rPr lang="en-US" sz="1200" kern="0" dirty="0">
                <a:solidFill>
                  <a:srgbClr val="525759"/>
                </a:solidFill>
                <a:latin typeface="Arial" charset="0"/>
                <a:ea typeface="Arial" charset="0"/>
                <a:cs typeface="Arial" charset="0"/>
              </a:rPr>
              <a:t>VALVE </a:t>
            </a:r>
            <a:endParaRPr lang="en-GB" sz="1200" kern="0" dirty="0">
              <a:solidFill>
                <a:srgbClr val="525759"/>
              </a:solidFill>
              <a:latin typeface="Arial" charset="0"/>
              <a:ea typeface="Arial" charset="0"/>
              <a:cs typeface="Arial" charset="0"/>
            </a:endParaRPr>
          </a:p>
        </p:txBody>
      </p:sp>
      <p:sp>
        <p:nvSpPr>
          <p:cNvPr id="21" name="Text Placeholder 2"/>
          <p:cNvSpPr txBox="1">
            <a:spLocks/>
          </p:cNvSpPr>
          <p:nvPr/>
        </p:nvSpPr>
        <p:spPr>
          <a:xfrm>
            <a:off x="5020338" y="5570766"/>
            <a:ext cx="1280136" cy="369332"/>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200" dirty="0">
                <a:solidFill>
                  <a:srgbClr val="525759"/>
                </a:solidFill>
                <a:latin typeface="Arial" charset="0"/>
              </a:rPr>
              <a:t>MAIN </a:t>
            </a:r>
            <a:br>
              <a:rPr lang="en-US" sz="1200" dirty="0">
                <a:solidFill>
                  <a:srgbClr val="525759"/>
                </a:solidFill>
                <a:latin typeface="Arial" charset="0"/>
              </a:rPr>
            </a:br>
            <a:r>
              <a:rPr lang="en-US" sz="1200" dirty="0">
                <a:solidFill>
                  <a:srgbClr val="525759"/>
                </a:solidFill>
                <a:latin typeface="Arial" charset="0"/>
              </a:rPr>
              <a:t>BEARING</a:t>
            </a:r>
            <a:r>
              <a:rPr lang="en-US" sz="1200" kern="0" dirty="0">
                <a:solidFill>
                  <a:srgbClr val="525759"/>
                </a:solidFill>
                <a:latin typeface="Arial" charset="0"/>
                <a:ea typeface="Arial" charset="0"/>
                <a:cs typeface="Arial" charset="0"/>
              </a:rPr>
              <a:t> </a:t>
            </a:r>
            <a:endParaRPr lang="en-GB" sz="1200" kern="0" dirty="0">
              <a:solidFill>
                <a:srgbClr val="525759"/>
              </a:solidFill>
              <a:latin typeface="Arial" charset="0"/>
              <a:ea typeface="Arial" charset="0"/>
              <a:cs typeface="Arial" charset="0"/>
            </a:endParaRPr>
          </a:p>
        </p:txBody>
      </p:sp>
      <p:sp>
        <p:nvSpPr>
          <p:cNvPr id="22" name="Text Placeholder 2"/>
          <p:cNvSpPr txBox="1">
            <a:spLocks/>
          </p:cNvSpPr>
          <p:nvPr/>
        </p:nvSpPr>
        <p:spPr>
          <a:xfrm>
            <a:off x="450804" y="6204851"/>
            <a:ext cx="5849670" cy="19236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250" dirty="0">
                <a:solidFill>
                  <a:srgbClr val="525759"/>
                </a:solidFill>
                <a:latin typeface="Arial" charset="0"/>
              </a:rPr>
              <a:t>The bearing housing has 4 inspection ports on each side (hub and gearbox). </a:t>
            </a:r>
          </a:p>
        </p:txBody>
      </p:sp>
      <p:cxnSp>
        <p:nvCxnSpPr>
          <p:cNvPr id="29" name="Straight Connector 28"/>
          <p:cNvCxnSpPr/>
          <p:nvPr/>
        </p:nvCxnSpPr>
        <p:spPr>
          <a:xfrm flipV="1">
            <a:off x="1143000" y="5161271"/>
            <a:ext cx="0" cy="168586"/>
          </a:xfrm>
          <a:prstGeom prst="line">
            <a:avLst/>
          </a:prstGeom>
          <a:ln w="28575">
            <a:solidFill>
              <a:srgbClr val="009342"/>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088575" y="5313558"/>
            <a:ext cx="108847" cy="108847"/>
          </a:xfrm>
          <a:prstGeom prst="ellipse">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342"/>
              </a:solidFill>
              <a:latin typeface="Arial Regular" charset="0"/>
            </a:endParaRPr>
          </a:p>
        </p:txBody>
      </p:sp>
      <p:cxnSp>
        <p:nvCxnSpPr>
          <p:cNvPr id="32" name="Straight Connector 31"/>
          <p:cNvCxnSpPr/>
          <p:nvPr/>
        </p:nvCxnSpPr>
        <p:spPr>
          <a:xfrm flipV="1">
            <a:off x="3358094" y="5161271"/>
            <a:ext cx="0" cy="168586"/>
          </a:xfrm>
          <a:prstGeom prst="line">
            <a:avLst/>
          </a:prstGeom>
          <a:ln w="28575">
            <a:solidFill>
              <a:srgbClr val="009342"/>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303670" y="5313558"/>
            <a:ext cx="108847" cy="108847"/>
          </a:xfrm>
          <a:prstGeom prst="ellipse">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342"/>
              </a:solidFill>
              <a:latin typeface="Arial Regular" charset="0"/>
            </a:endParaRPr>
          </a:p>
        </p:txBody>
      </p:sp>
      <p:sp>
        <p:nvSpPr>
          <p:cNvPr id="2" name="Title 1"/>
          <p:cNvSpPr>
            <a:spLocks noGrp="1"/>
          </p:cNvSpPr>
          <p:nvPr>
            <p:ph type="title"/>
          </p:nvPr>
        </p:nvSpPr>
        <p:spPr/>
        <p:txBody>
          <a:bodyPr/>
          <a:lstStyle/>
          <a:p>
            <a:r>
              <a:rPr lang="de-DE" dirty="0"/>
              <a:t>TURBINE: </a:t>
            </a:r>
            <a:br>
              <a:rPr lang="de-DE" dirty="0"/>
            </a:br>
            <a:r>
              <a:rPr lang="de-DE" dirty="0"/>
              <a:t>SIEMENS 2.3 MW</a:t>
            </a:r>
            <a:endParaRPr lang="en-US" dirty="0"/>
          </a:p>
        </p:txBody>
      </p:sp>
      <p:cxnSp>
        <p:nvCxnSpPr>
          <p:cNvPr id="19" name="Straight Connector 18"/>
          <p:cNvCxnSpPr/>
          <p:nvPr/>
        </p:nvCxnSpPr>
        <p:spPr>
          <a:xfrm flipV="1">
            <a:off x="5660577" y="5161271"/>
            <a:ext cx="0" cy="168586"/>
          </a:xfrm>
          <a:prstGeom prst="line">
            <a:avLst/>
          </a:prstGeom>
          <a:ln w="28575">
            <a:solidFill>
              <a:srgbClr val="009342"/>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06153" y="5313558"/>
            <a:ext cx="108847" cy="108847"/>
          </a:xfrm>
          <a:prstGeom prst="ellipse">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342"/>
              </a:solidFill>
              <a:latin typeface="Arial Regular" charset="0"/>
            </a:endParaRPr>
          </a:p>
        </p:txBody>
      </p:sp>
    </p:spTree>
    <p:extLst>
      <p:ext uri="{BB962C8B-B14F-4D97-AF65-F5344CB8AC3E}">
        <p14:creationId xmlns:p14="http://schemas.microsoft.com/office/powerpoint/2010/main" val="1901136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flipH="1">
            <a:off x="6726498" y="4953059"/>
            <a:ext cx="566640" cy="2"/>
          </a:xfrm>
          <a:prstGeom prst="line">
            <a:avLst/>
          </a:prstGeom>
          <a:ln w="28575">
            <a:solidFill>
              <a:srgbClr val="009342"/>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39000" y="4898635"/>
            <a:ext cx="108847" cy="108847"/>
          </a:xfrm>
          <a:prstGeom prst="ellipse">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342"/>
              </a:solidFill>
              <a:latin typeface="Arial Regular" charset="0"/>
            </a:endParaRPr>
          </a:p>
        </p:txBody>
      </p:sp>
      <p:cxnSp>
        <p:nvCxnSpPr>
          <p:cNvPr id="26" name="Straight Connector 25"/>
          <p:cNvCxnSpPr/>
          <p:nvPr/>
        </p:nvCxnSpPr>
        <p:spPr>
          <a:xfrm flipH="1">
            <a:off x="6726498" y="2774112"/>
            <a:ext cx="566640" cy="2"/>
          </a:xfrm>
          <a:prstGeom prst="line">
            <a:avLst/>
          </a:prstGeom>
          <a:ln w="28575">
            <a:solidFill>
              <a:srgbClr val="009342"/>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239000" y="2719688"/>
            <a:ext cx="108847" cy="108847"/>
          </a:xfrm>
          <a:prstGeom prst="ellipse">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342"/>
              </a:solidFill>
              <a:latin typeface="Arial Regular" charset="0"/>
            </a:endParaRPr>
          </a:p>
        </p:txBody>
      </p:sp>
      <p:sp>
        <p:nvSpPr>
          <p:cNvPr id="11" name="Text Placeholder 2"/>
          <p:cNvSpPr txBox="1">
            <a:spLocks/>
          </p:cNvSpPr>
          <p:nvPr/>
        </p:nvSpPr>
        <p:spPr>
          <a:xfrm>
            <a:off x="433259" y="1828800"/>
            <a:ext cx="4519741" cy="4616648"/>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lvl="0" indent="-285750">
              <a:buFont typeface="Arial" charset="0"/>
              <a:buChar char="•"/>
            </a:pPr>
            <a:r>
              <a:rPr lang="en-US" sz="1250" dirty="0">
                <a:solidFill>
                  <a:srgbClr val="525759"/>
                </a:solidFill>
                <a:latin typeface="Arial" charset="0"/>
                <a:ea typeface="Arial" charset="0"/>
                <a:cs typeface="Arial" charset="0"/>
              </a:rPr>
              <a:t>Remove all previous grease from the auto lube reservoir. Clean the reservoir and pump inlet. </a:t>
            </a:r>
          </a:p>
          <a:p>
            <a:pPr marL="285750" lvl="0" indent="-285750">
              <a:buFont typeface="Arial" charset="0"/>
              <a:buChar char="•"/>
            </a:pPr>
            <a:endParaRPr lang="en-US" sz="1250" dirty="0">
              <a:solidFill>
                <a:srgbClr val="525759"/>
              </a:solidFill>
              <a:latin typeface="Arial" charset="0"/>
              <a:ea typeface="Arial" charset="0"/>
              <a:cs typeface="Arial" charset="0"/>
            </a:endParaRPr>
          </a:p>
          <a:p>
            <a:pPr marL="285750" lvl="0" indent="-285750">
              <a:buFont typeface="Arial" charset="0"/>
              <a:buChar char="•"/>
            </a:pPr>
            <a:r>
              <a:rPr lang="en-US" sz="1250" dirty="0">
                <a:solidFill>
                  <a:srgbClr val="525759"/>
                </a:solidFill>
                <a:latin typeface="Arial" charset="0"/>
                <a:ea typeface="Arial" charset="0"/>
                <a:cs typeface="Arial" charset="0"/>
              </a:rPr>
              <a:t>If used, clean pail pump and follower plate. Install the new grease 5-gallon pail. Operate the pump until all old grease is purged from the outlet hose to waste</a:t>
            </a:r>
          </a:p>
          <a:p>
            <a:pPr marL="285750" lvl="0" indent="-285750">
              <a:buFont typeface="Arial" charset="0"/>
              <a:buChar char="•"/>
            </a:pPr>
            <a:endParaRPr lang="en-US" sz="1250" dirty="0">
              <a:solidFill>
                <a:srgbClr val="525759"/>
              </a:solidFill>
              <a:latin typeface="Arial" charset="0"/>
              <a:ea typeface="Arial" charset="0"/>
              <a:cs typeface="Arial" charset="0"/>
            </a:endParaRPr>
          </a:p>
          <a:p>
            <a:pPr marL="285750" lvl="0" indent="-285750">
              <a:buFont typeface="Arial" charset="0"/>
              <a:buChar char="•"/>
            </a:pPr>
            <a:r>
              <a:rPr lang="en-US" sz="1250" dirty="0">
                <a:solidFill>
                  <a:srgbClr val="525759"/>
                </a:solidFill>
                <a:latin typeface="Arial" charset="0"/>
                <a:ea typeface="Arial" charset="0"/>
                <a:cs typeface="Arial" charset="0"/>
              </a:rPr>
              <a:t>Pump new grease into the Quiklub reservoir about 1 / 4 full</a:t>
            </a:r>
          </a:p>
          <a:p>
            <a:pPr marL="285750" lvl="0" indent="-285750">
              <a:buFont typeface="Arial" charset="0"/>
              <a:buChar char="•"/>
            </a:pPr>
            <a:endParaRPr lang="en-US" sz="1250" dirty="0">
              <a:solidFill>
                <a:srgbClr val="525759"/>
              </a:solidFill>
              <a:latin typeface="Arial" charset="0"/>
              <a:ea typeface="Arial" charset="0"/>
              <a:cs typeface="Arial" charset="0"/>
            </a:endParaRPr>
          </a:p>
          <a:p>
            <a:pPr marL="285750" lvl="0" indent="-285750">
              <a:buFont typeface="Arial" charset="0"/>
              <a:buChar char="•"/>
            </a:pPr>
            <a:r>
              <a:rPr lang="en-US" sz="1250" dirty="0">
                <a:solidFill>
                  <a:srgbClr val="525759"/>
                </a:solidFill>
                <a:latin typeface="Arial" charset="0"/>
                <a:ea typeface="Arial" charset="0"/>
                <a:cs typeface="Arial" charset="0"/>
              </a:rPr>
              <a:t>Remove old grease manually from each inspection port and take a used grease sample from between the top rollers.</a:t>
            </a:r>
            <a:br>
              <a:rPr lang="en-US" sz="1250" dirty="0">
                <a:solidFill>
                  <a:srgbClr val="525759"/>
                </a:solidFill>
                <a:latin typeface="Arial" charset="0"/>
                <a:ea typeface="Arial" charset="0"/>
                <a:cs typeface="Arial" charset="0"/>
              </a:rPr>
            </a:br>
            <a:r>
              <a:rPr lang="en-US" sz="1250" dirty="0">
                <a:solidFill>
                  <a:srgbClr val="525759"/>
                </a:solidFill>
                <a:latin typeface="Arial" charset="0"/>
                <a:ea typeface="Arial" charset="0"/>
                <a:cs typeface="Arial" charset="0"/>
              </a:rPr>
              <a:t> </a:t>
            </a:r>
          </a:p>
          <a:p>
            <a:pPr marL="285750" lvl="0" indent="-285750">
              <a:buFont typeface="Arial" charset="0"/>
              <a:buChar char="•"/>
            </a:pPr>
            <a:r>
              <a:rPr lang="en-US" sz="1250" dirty="0">
                <a:solidFill>
                  <a:srgbClr val="525759"/>
                </a:solidFill>
                <a:latin typeface="Arial" charset="0"/>
                <a:ea typeface="Arial" charset="0"/>
                <a:cs typeface="Arial" charset="0"/>
              </a:rPr>
              <a:t>Operate the lube system continuously for about </a:t>
            </a:r>
            <a:br>
              <a:rPr lang="en-US" sz="1250" dirty="0">
                <a:solidFill>
                  <a:srgbClr val="525759"/>
                </a:solidFill>
                <a:latin typeface="Arial" charset="0"/>
                <a:ea typeface="Arial" charset="0"/>
                <a:cs typeface="Arial" charset="0"/>
              </a:rPr>
            </a:br>
            <a:r>
              <a:rPr lang="en-US" sz="1250" dirty="0">
                <a:solidFill>
                  <a:srgbClr val="525759"/>
                </a:solidFill>
                <a:latin typeface="Arial" charset="0"/>
                <a:ea typeface="Arial" charset="0"/>
                <a:cs typeface="Arial" charset="0"/>
              </a:rPr>
              <a:t>45 minutes to purge the lines and metering valve </a:t>
            </a:r>
          </a:p>
          <a:p>
            <a:pPr marL="285750" lvl="0" indent="-285750">
              <a:buFont typeface="Arial" charset="0"/>
              <a:buChar char="•"/>
            </a:pPr>
            <a:endParaRPr lang="en-US" sz="1250" dirty="0">
              <a:solidFill>
                <a:srgbClr val="525759"/>
              </a:solidFill>
              <a:latin typeface="Arial" charset="0"/>
              <a:ea typeface="Arial" charset="0"/>
              <a:cs typeface="Arial" charset="0"/>
            </a:endParaRPr>
          </a:p>
          <a:p>
            <a:pPr marL="285750" lvl="0" indent="-285750">
              <a:buFont typeface="Arial" charset="0"/>
              <a:buChar char="•"/>
            </a:pPr>
            <a:r>
              <a:rPr lang="en-US" sz="1250" dirty="0">
                <a:solidFill>
                  <a:srgbClr val="525759"/>
                </a:solidFill>
                <a:latin typeface="Arial" charset="0"/>
                <a:ea typeface="Arial" charset="0"/>
                <a:cs typeface="Arial" charset="0"/>
              </a:rPr>
              <a:t>Check the metering valve pressure. It should be between 1800 and 2100 psig. </a:t>
            </a:r>
            <a:br>
              <a:rPr lang="en-US" sz="1250" dirty="0">
                <a:solidFill>
                  <a:srgbClr val="525759"/>
                </a:solidFill>
                <a:latin typeface="Arial" charset="0"/>
                <a:ea typeface="Arial" charset="0"/>
                <a:cs typeface="Arial" charset="0"/>
              </a:rPr>
            </a:br>
            <a:endParaRPr lang="en-US" sz="1250" dirty="0">
              <a:solidFill>
                <a:srgbClr val="525759"/>
              </a:solidFill>
              <a:latin typeface="Arial" charset="0"/>
              <a:ea typeface="Arial" charset="0"/>
              <a:cs typeface="Arial" charset="0"/>
            </a:endParaRPr>
          </a:p>
          <a:p>
            <a:pPr marL="285750" lvl="0" indent="-285750">
              <a:buFont typeface="Arial" charset="0"/>
              <a:buChar char="•"/>
            </a:pPr>
            <a:r>
              <a:rPr lang="en-US" sz="1250" dirty="0">
                <a:solidFill>
                  <a:srgbClr val="525759"/>
                </a:solidFill>
                <a:latin typeface="Arial" charset="0"/>
                <a:ea typeface="Arial" charset="0"/>
                <a:cs typeface="Arial" charset="0"/>
              </a:rPr>
              <a:t>Set the turbine to pinwheel at low rpm (1 – 2 rpm) .</a:t>
            </a:r>
          </a:p>
          <a:p>
            <a:pPr marL="285750" lvl="0" indent="-285750">
              <a:buFont typeface="Arial" charset="0"/>
              <a:buChar char="•"/>
            </a:pPr>
            <a:endParaRPr lang="en-US" sz="1250" dirty="0">
              <a:solidFill>
                <a:srgbClr val="525759"/>
              </a:solidFill>
              <a:latin typeface="Arial" charset="0"/>
              <a:ea typeface="Arial" charset="0"/>
              <a:cs typeface="Arial" charset="0"/>
            </a:endParaRPr>
          </a:p>
          <a:p>
            <a:pPr marL="285750" lvl="0" indent="-285750">
              <a:buFont typeface="Arial" charset="0"/>
              <a:buChar char="•"/>
            </a:pPr>
            <a:r>
              <a:rPr lang="en-US" sz="1250" dirty="0">
                <a:solidFill>
                  <a:srgbClr val="525759"/>
                </a:solidFill>
                <a:latin typeface="Arial" charset="0"/>
                <a:ea typeface="Arial" charset="0"/>
                <a:cs typeface="Arial" charset="0"/>
              </a:rPr>
              <a:t>Pump the remaining new grease into the bearing through the button head grease fitting at the lube system. </a:t>
            </a:r>
          </a:p>
          <a:p>
            <a:pPr marL="285750" lvl="0" indent="-285750">
              <a:buFont typeface="Arial" charset="0"/>
              <a:buChar char="•"/>
            </a:pPr>
            <a:endParaRPr lang="en-US" sz="1250" dirty="0">
              <a:solidFill>
                <a:srgbClr val="525759"/>
              </a:solidFill>
              <a:latin typeface="Arial" charset="0"/>
              <a:ea typeface="Arial" charset="0"/>
              <a:cs typeface="Arial" charset="0"/>
            </a:endParaRPr>
          </a:p>
          <a:p>
            <a:pPr defTabSz="914400"/>
            <a:r>
              <a:rPr lang="en-US" sz="1250" kern="0" dirty="0">
                <a:solidFill>
                  <a:srgbClr val="525759"/>
                </a:solidFill>
                <a:latin typeface="Arial" charset="0"/>
                <a:ea typeface="Arial" charset="0"/>
                <a:cs typeface="Arial" charset="0"/>
              </a:rPr>
              <a:t> </a:t>
            </a:r>
            <a:endParaRPr lang="en-GB" sz="1250" kern="0" dirty="0">
              <a:solidFill>
                <a:srgbClr val="525759"/>
              </a:solidFill>
              <a:latin typeface="Arial" charset="0"/>
              <a:ea typeface="Arial" charset="0"/>
              <a:cs typeface="Arial" charset="0"/>
            </a:endParaRPr>
          </a:p>
        </p:txBody>
      </p:sp>
      <p:pic>
        <p:nvPicPr>
          <p:cNvPr id="16" name="Picture 15" descr="C:\Documents and Settings\vasilit\Desktop\N. Colo T-282 Pics 7-30-2013\Cleaned lube tank installed.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1" y="1828800"/>
            <a:ext cx="1725099" cy="1890627"/>
          </a:xfrm>
          <a:prstGeom prst="rect">
            <a:avLst/>
          </a:prstGeom>
          <a:noFill/>
          <a:ln w="28575">
            <a:solidFill>
              <a:srgbClr val="009342"/>
            </a:solidFill>
          </a:ln>
        </p:spPr>
      </p:pic>
      <p:pic>
        <p:nvPicPr>
          <p:cNvPr id="17" name="Picture 16" descr="C:\Documents and Settings\vasilit\Desktop\N. Colo T-282 Pics 7-30-2013\Elec pail pump installed.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4014776"/>
            <a:ext cx="1725099" cy="1934275"/>
          </a:xfrm>
          <a:prstGeom prst="rect">
            <a:avLst/>
          </a:prstGeom>
          <a:noFill/>
          <a:ln w="28575">
            <a:solidFill>
              <a:srgbClr val="009342"/>
            </a:solidFill>
          </a:ln>
        </p:spPr>
      </p:pic>
      <p:sp>
        <p:nvSpPr>
          <p:cNvPr id="19" name="Text Placeholder 2"/>
          <p:cNvSpPr txBox="1">
            <a:spLocks/>
          </p:cNvSpPr>
          <p:nvPr/>
        </p:nvSpPr>
        <p:spPr>
          <a:xfrm>
            <a:off x="7467599" y="2581752"/>
            <a:ext cx="1294235" cy="369332"/>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200" dirty="0">
                <a:solidFill>
                  <a:srgbClr val="525759"/>
                </a:solidFill>
                <a:latin typeface="Arial" charset="0"/>
              </a:rPr>
              <a:t>CLEANED LUBE </a:t>
            </a:r>
            <a:r>
              <a:rPr lang="en-US" sz="1200" kern="0" dirty="0">
                <a:solidFill>
                  <a:srgbClr val="525759"/>
                </a:solidFill>
                <a:latin typeface="Arial" charset="0"/>
                <a:ea typeface="Arial" charset="0"/>
                <a:cs typeface="Arial" charset="0"/>
              </a:rPr>
              <a:t>RESERVOIR </a:t>
            </a:r>
            <a:endParaRPr lang="en-GB" sz="1200" kern="0" dirty="0">
              <a:solidFill>
                <a:srgbClr val="525759"/>
              </a:solidFill>
              <a:latin typeface="Arial" charset="0"/>
              <a:ea typeface="Arial" charset="0"/>
              <a:cs typeface="Arial" charset="0"/>
            </a:endParaRPr>
          </a:p>
        </p:txBody>
      </p:sp>
      <p:sp>
        <p:nvSpPr>
          <p:cNvPr id="23" name="Text Placeholder 2"/>
          <p:cNvSpPr txBox="1">
            <a:spLocks/>
          </p:cNvSpPr>
          <p:nvPr/>
        </p:nvSpPr>
        <p:spPr>
          <a:xfrm>
            <a:off x="7467600" y="4799101"/>
            <a:ext cx="997461" cy="384721"/>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250" dirty="0">
                <a:solidFill>
                  <a:srgbClr val="525759"/>
                </a:solidFill>
                <a:latin typeface="Arial" charset="0"/>
              </a:rPr>
              <a:t>LINCOLN PAIL PUMP</a:t>
            </a:r>
            <a:r>
              <a:rPr lang="en-US" sz="1250" kern="0" dirty="0">
                <a:solidFill>
                  <a:srgbClr val="525759"/>
                </a:solidFill>
                <a:latin typeface="Arial" charset="0"/>
                <a:ea typeface="Arial" charset="0"/>
                <a:cs typeface="Arial" charset="0"/>
              </a:rPr>
              <a:t> </a:t>
            </a:r>
            <a:endParaRPr lang="en-GB" sz="1250" kern="0" dirty="0">
              <a:solidFill>
                <a:srgbClr val="525759"/>
              </a:solidFill>
              <a:latin typeface="Arial" charset="0"/>
              <a:ea typeface="Arial" charset="0"/>
              <a:cs typeface="Arial" charset="0"/>
            </a:endParaRPr>
          </a:p>
        </p:txBody>
      </p:sp>
      <p:sp>
        <p:nvSpPr>
          <p:cNvPr id="2" name="Title 1"/>
          <p:cNvSpPr>
            <a:spLocks noGrp="1"/>
          </p:cNvSpPr>
          <p:nvPr>
            <p:ph type="title"/>
          </p:nvPr>
        </p:nvSpPr>
        <p:spPr/>
        <p:txBody>
          <a:bodyPr/>
          <a:lstStyle/>
          <a:p>
            <a:r>
              <a:rPr lang="de-DE" dirty="0" err="1"/>
              <a:t>Changeover</a:t>
            </a:r>
            <a:br>
              <a:rPr lang="de-DE" dirty="0"/>
            </a:br>
            <a:r>
              <a:rPr lang="de-DE" dirty="0"/>
              <a:t>PROCEDURE</a:t>
            </a:r>
            <a:endParaRPr lang="en-US" dirty="0"/>
          </a:p>
        </p:txBody>
      </p:sp>
    </p:spTree>
    <p:extLst>
      <p:ext uri="{BB962C8B-B14F-4D97-AF65-F5344CB8AC3E}">
        <p14:creationId xmlns:p14="http://schemas.microsoft.com/office/powerpoint/2010/main" val="2139741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flipH="1">
            <a:off x="1270809" y="5290275"/>
            <a:ext cx="1" cy="435234"/>
          </a:xfrm>
          <a:prstGeom prst="line">
            <a:avLst/>
          </a:prstGeom>
          <a:ln w="28575">
            <a:solidFill>
              <a:srgbClr val="009342"/>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216385" y="5717793"/>
            <a:ext cx="108847" cy="108847"/>
          </a:xfrm>
          <a:prstGeom prst="ellipse">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342"/>
              </a:solidFill>
              <a:latin typeface="Arial Regular" charset="0"/>
            </a:endParaRPr>
          </a:p>
        </p:txBody>
      </p:sp>
      <p:cxnSp>
        <p:nvCxnSpPr>
          <p:cNvPr id="31" name="Straight Connector 30"/>
          <p:cNvCxnSpPr/>
          <p:nvPr/>
        </p:nvCxnSpPr>
        <p:spPr>
          <a:xfrm flipH="1">
            <a:off x="3208017" y="5290275"/>
            <a:ext cx="1" cy="435234"/>
          </a:xfrm>
          <a:prstGeom prst="line">
            <a:avLst/>
          </a:prstGeom>
          <a:ln w="28575">
            <a:solidFill>
              <a:srgbClr val="009342"/>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3153593" y="5717793"/>
            <a:ext cx="108847" cy="108847"/>
          </a:xfrm>
          <a:prstGeom prst="ellipse">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342"/>
              </a:solidFill>
              <a:latin typeface="Arial Regular" charset="0"/>
            </a:endParaRPr>
          </a:p>
        </p:txBody>
      </p:sp>
      <p:cxnSp>
        <p:nvCxnSpPr>
          <p:cNvPr id="33" name="Straight Connector 32"/>
          <p:cNvCxnSpPr/>
          <p:nvPr/>
        </p:nvCxnSpPr>
        <p:spPr>
          <a:xfrm flipH="1">
            <a:off x="5331185" y="5290275"/>
            <a:ext cx="1" cy="435234"/>
          </a:xfrm>
          <a:prstGeom prst="line">
            <a:avLst/>
          </a:prstGeom>
          <a:ln w="28575">
            <a:solidFill>
              <a:srgbClr val="009342"/>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276761" y="5717793"/>
            <a:ext cx="108847" cy="108847"/>
          </a:xfrm>
          <a:prstGeom prst="ellipse">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342"/>
              </a:solidFill>
              <a:latin typeface="Arial Regular" charset="0"/>
            </a:endParaRPr>
          </a:p>
        </p:txBody>
      </p:sp>
      <p:cxnSp>
        <p:nvCxnSpPr>
          <p:cNvPr id="35" name="Straight Connector 34"/>
          <p:cNvCxnSpPr/>
          <p:nvPr/>
        </p:nvCxnSpPr>
        <p:spPr>
          <a:xfrm flipH="1">
            <a:off x="7312385" y="5290275"/>
            <a:ext cx="1" cy="435234"/>
          </a:xfrm>
          <a:prstGeom prst="line">
            <a:avLst/>
          </a:prstGeom>
          <a:ln w="28575">
            <a:solidFill>
              <a:srgbClr val="009342"/>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7257961" y="5717793"/>
            <a:ext cx="108847" cy="108847"/>
          </a:xfrm>
          <a:prstGeom prst="ellipse">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342"/>
              </a:solidFill>
              <a:latin typeface="Arial Regular" charset="0"/>
            </a:endParaRPr>
          </a:p>
        </p:txBody>
      </p:sp>
      <p:sp>
        <p:nvSpPr>
          <p:cNvPr id="6" name="Text Placeholder 2"/>
          <p:cNvSpPr txBox="1">
            <a:spLocks/>
          </p:cNvSpPr>
          <p:nvPr/>
        </p:nvSpPr>
        <p:spPr>
          <a:xfrm>
            <a:off x="433260" y="1830204"/>
            <a:ext cx="4062540" cy="1946687"/>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lvl="0" indent="-285750">
              <a:buFont typeface="Arial" charset="0"/>
              <a:buChar char="•"/>
            </a:pPr>
            <a:r>
              <a:rPr lang="en-US" sz="1250" dirty="0">
                <a:solidFill>
                  <a:srgbClr val="525759"/>
                </a:solidFill>
                <a:latin typeface="Arial" charset="0"/>
              </a:rPr>
              <a:t>A minimal amount of grease will purge from the hub and gearbox side shaft seals.</a:t>
            </a:r>
          </a:p>
          <a:p>
            <a:pPr marL="285750" lvl="0" indent="-285750">
              <a:buFont typeface="Arial" charset="0"/>
              <a:buChar char="•"/>
            </a:pPr>
            <a:endParaRPr lang="en-US" sz="1250" dirty="0">
              <a:solidFill>
                <a:srgbClr val="525759"/>
              </a:solidFill>
              <a:latin typeface="Arial" charset="0"/>
            </a:endParaRPr>
          </a:p>
          <a:p>
            <a:pPr marL="285750" lvl="0" indent="-285750">
              <a:buFont typeface="Arial" charset="0"/>
              <a:buChar char="•"/>
            </a:pPr>
            <a:r>
              <a:rPr lang="en-US" sz="1250" dirty="0">
                <a:solidFill>
                  <a:srgbClr val="525759"/>
                </a:solidFill>
                <a:latin typeface="Arial" charset="0"/>
              </a:rPr>
              <a:t>Expect a total of around 20 lbs. of grease to be pumped into the bearing.</a:t>
            </a:r>
          </a:p>
          <a:p>
            <a:pPr marL="285750" lvl="0" indent="-285750">
              <a:buFont typeface="Arial" charset="0"/>
              <a:buChar char="•"/>
            </a:pPr>
            <a:endParaRPr lang="en-US" sz="1250" dirty="0">
              <a:solidFill>
                <a:srgbClr val="525759"/>
              </a:solidFill>
              <a:latin typeface="Arial" charset="0"/>
            </a:endParaRPr>
          </a:p>
          <a:p>
            <a:pPr marL="285750" lvl="0" indent="-285750">
              <a:buFont typeface="Arial" charset="0"/>
              <a:buChar char="•"/>
            </a:pPr>
            <a:r>
              <a:rPr lang="en-US" sz="1250" dirty="0">
                <a:solidFill>
                  <a:srgbClr val="525759"/>
                </a:solidFill>
                <a:latin typeface="Arial" charset="0"/>
              </a:rPr>
              <a:t>Continue to pinwheel for about 20 minutes until </a:t>
            </a:r>
            <a:br>
              <a:rPr lang="en-US" sz="1250" dirty="0">
                <a:solidFill>
                  <a:srgbClr val="525759"/>
                </a:solidFill>
                <a:latin typeface="Arial" charset="0"/>
              </a:rPr>
            </a:br>
            <a:r>
              <a:rPr lang="en-US" sz="1250" dirty="0">
                <a:solidFill>
                  <a:srgbClr val="525759"/>
                </a:solidFill>
                <a:latin typeface="Arial" charset="0"/>
              </a:rPr>
              <a:t>all grease has purged from the inspection ports. </a:t>
            </a:r>
            <a:br>
              <a:rPr lang="en-US" sz="1250" dirty="0">
                <a:solidFill>
                  <a:srgbClr val="525759"/>
                </a:solidFill>
                <a:latin typeface="Arial" charset="0"/>
              </a:rPr>
            </a:br>
            <a:r>
              <a:rPr lang="en-US" sz="1250" dirty="0">
                <a:solidFill>
                  <a:srgbClr val="525759"/>
                </a:solidFill>
                <a:latin typeface="Arial" charset="0"/>
              </a:rPr>
              <a:t>Around 12 lbs. of grease should be purged.</a:t>
            </a:r>
            <a:r>
              <a:rPr lang="en-US" sz="1400" dirty="0">
                <a:latin typeface="Arial" charset="0"/>
              </a:rPr>
              <a:t> </a:t>
            </a:r>
          </a:p>
          <a:p>
            <a:pPr defTabSz="914400"/>
            <a:r>
              <a:rPr lang="en-US" sz="1250" kern="0" dirty="0">
                <a:solidFill>
                  <a:srgbClr val="525759"/>
                </a:solidFill>
                <a:latin typeface="Arial" charset="0"/>
                <a:ea typeface="Arial" charset="0"/>
                <a:cs typeface="Arial" charset="0"/>
              </a:rPr>
              <a:t> </a:t>
            </a:r>
            <a:endParaRPr lang="en-GB" sz="1250" kern="0" dirty="0">
              <a:solidFill>
                <a:srgbClr val="525759"/>
              </a:solidFill>
              <a:latin typeface="Arial" charset="0"/>
              <a:ea typeface="Arial" charset="0"/>
              <a:cs typeface="Arial" charset="0"/>
            </a:endParaRPr>
          </a:p>
        </p:txBody>
      </p:sp>
      <p:sp>
        <p:nvSpPr>
          <p:cNvPr id="10" name="Text Placeholder 2"/>
          <p:cNvSpPr txBox="1">
            <a:spLocks/>
          </p:cNvSpPr>
          <p:nvPr/>
        </p:nvSpPr>
        <p:spPr>
          <a:xfrm>
            <a:off x="732557" y="5965150"/>
            <a:ext cx="1076503" cy="184666"/>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200" dirty="0">
                <a:solidFill>
                  <a:srgbClr val="525759"/>
                </a:solidFill>
                <a:latin typeface="Arial" charset="0"/>
              </a:rPr>
              <a:t>TOP PORT</a:t>
            </a:r>
            <a:r>
              <a:rPr lang="en-US" sz="1200" kern="0" dirty="0">
                <a:solidFill>
                  <a:srgbClr val="525759"/>
                </a:solidFill>
                <a:latin typeface="Arial" charset="0"/>
                <a:ea typeface="Arial" charset="0"/>
                <a:cs typeface="Arial" charset="0"/>
              </a:rPr>
              <a:t> </a:t>
            </a:r>
            <a:endParaRPr lang="en-GB" sz="1200" kern="0" dirty="0">
              <a:solidFill>
                <a:srgbClr val="525759"/>
              </a:solidFill>
              <a:latin typeface="Arial" charset="0"/>
              <a:ea typeface="Arial" charset="0"/>
              <a:cs typeface="Arial" charset="0"/>
            </a:endParaRPr>
          </a:p>
        </p:txBody>
      </p:sp>
      <p:pic>
        <p:nvPicPr>
          <p:cNvPr id="11" name="Picture 10" descr="C:\Documents and Settings\vasilit\Desktop\N. Colo T-282 Pics 7-30-2013\Removed used Kluber from top insp. cover.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121" y="3967163"/>
            <a:ext cx="1565275" cy="1477010"/>
          </a:xfrm>
          <a:prstGeom prst="rect">
            <a:avLst/>
          </a:prstGeom>
          <a:noFill/>
          <a:ln w="28575">
            <a:solidFill>
              <a:srgbClr val="009342"/>
            </a:solidFill>
          </a:ln>
        </p:spPr>
      </p:pic>
      <p:pic>
        <p:nvPicPr>
          <p:cNvPr id="12" name="Picture 11" descr="C:\Documents and Settings\vasilit\Desktop\N. Colo T-282 Pics 7-30-2013\Purge from bottom inspection port during pinwheeling.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9189" y="3967164"/>
            <a:ext cx="1418125" cy="1477009"/>
          </a:xfrm>
          <a:prstGeom prst="rect">
            <a:avLst/>
          </a:prstGeom>
          <a:noFill/>
          <a:ln w="28575">
            <a:solidFill>
              <a:srgbClr val="009342"/>
            </a:solidFill>
          </a:ln>
        </p:spPr>
      </p:pic>
      <p:pic>
        <p:nvPicPr>
          <p:cNvPr id="13" name="Picture 12" descr="C:\Documents and Settings\vasilit\Desktop\N. Colo T-282 Pics 7-30-2013\Purge from left port.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373107" y="3962400"/>
            <a:ext cx="1873885" cy="1486535"/>
          </a:xfrm>
          <a:prstGeom prst="rect">
            <a:avLst/>
          </a:prstGeom>
          <a:noFill/>
          <a:ln w="28575">
            <a:solidFill>
              <a:srgbClr val="009342"/>
            </a:solidFill>
          </a:ln>
        </p:spPr>
      </p:pic>
      <p:pic>
        <p:nvPicPr>
          <p:cNvPr id="14" name="Picture 13" descr="C:\Documents and Settings\vasilit\Desktop\N. Colo T-282 Pics 7-30-2013\Purge from bot. of shaft seal.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6702785" y="3962400"/>
            <a:ext cx="1235654" cy="1481773"/>
          </a:xfrm>
          <a:prstGeom prst="rect">
            <a:avLst/>
          </a:prstGeom>
          <a:noFill/>
          <a:ln w="28575">
            <a:solidFill>
              <a:srgbClr val="009342"/>
            </a:solidFill>
          </a:ln>
        </p:spPr>
      </p:pic>
      <p:sp>
        <p:nvSpPr>
          <p:cNvPr id="15" name="Text Placeholder 2"/>
          <p:cNvSpPr txBox="1">
            <a:spLocks/>
          </p:cNvSpPr>
          <p:nvPr/>
        </p:nvSpPr>
        <p:spPr>
          <a:xfrm>
            <a:off x="2566605" y="5982474"/>
            <a:ext cx="1282822" cy="369332"/>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200" dirty="0">
                <a:solidFill>
                  <a:srgbClr val="525759"/>
                </a:solidFill>
                <a:latin typeface="Arial" charset="0"/>
              </a:rPr>
              <a:t>PURGING FROM BOTTOM PORT</a:t>
            </a:r>
            <a:endParaRPr lang="en-GB" sz="1200" kern="0" dirty="0">
              <a:solidFill>
                <a:srgbClr val="525759"/>
              </a:solidFill>
              <a:latin typeface="Arial" charset="0"/>
              <a:ea typeface="Arial" charset="0"/>
              <a:cs typeface="Arial" charset="0"/>
            </a:endParaRPr>
          </a:p>
        </p:txBody>
      </p:sp>
      <p:sp>
        <p:nvSpPr>
          <p:cNvPr id="16" name="Text Placeholder 2"/>
          <p:cNvSpPr txBox="1">
            <a:spLocks/>
          </p:cNvSpPr>
          <p:nvPr/>
        </p:nvSpPr>
        <p:spPr>
          <a:xfrm>
            <a:off x="4636975" y="5989066"/>
            <a:ext cx="1397357" cy="369332"/>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200" dirty="0">
                <a:solidFill>
                  <a:srgbClr val="525759"/>
                </a:solidFill>
                <a:latin typeface="Arial" charset="0"/>
              </a:rPr>
              <a:t>PURGING FROM LEFT SIDE PORT</a:t>
            </a:r>
            <a:endParaRPr lang="en-GB" sz="1200" kern="0" dirty="0">
              <a:solidFill>
                <a:srgbClr val="525759"/>
              </a:solidFill>
              <a:latin typeface="Arial" charset="0"/>
              <a:ea typeface="Arial" charset="0"/>
              <a:cs typeface="Arial" charset="0"/>
            </a:endParaRPr>
          </a:p>
        </p:txBody>
      </p:sp>
      <p:sp>
        <p:nvSpPr>
          <p:cNvPr id="17" name="Text Placeholder 2"/>
          <p:cNvSpPr txBox="1">
            <a:spLocks/>
          </p:cNvSpPr>
          <p:nvPr/>
        </p:nvSpPr>
        <p:spPr>
          <a:xfrm>
            <a:off x="6821881" y="5989065"/>
            <a:ext cx="997461" cy="369332"/>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200" dirty="0">
                <a:solidFill>
                  <a:srgbClr val="525759"/>
                </a:solidFill>
                <a:latin typeface="Arial" charset="0"/>
              </a:rPr>
              <a:t>PURGING </a:t>
            </a:r>
            <a:br>
              <a:rPr lang="en-US" sz="1200" dirty="0">
                <a:solidFill>
                  <a:srgbClr val="525759"/>
                </a:solidFill>
                <a:latin typeface="Arial" charset="0"/>
              </a:rPr>
            </a:br>
            <a:r>
              <a:rPr lang="en-US" sz="1200" dirty="0">
                <a:solidFill>
                  <a:srgbClr val="525759"/>
                </a:solidFill>
                <a:latin typeface="Arial" charset="0"/>
              </a:rPr>
              <a:t>SHAFT</a:t>
            </a:r>
            <a:endParaRPr lang="en-GB" sz="1200" kern="0" dirty="0">
              <a:solidFill>
                <a:srgbClr val="525759"/>
              </a:solidFill>
              <a:latin typeface="Arial" charset="0"/>
              <a:ea typeface="Arial" charset="0"/>
              <a:cs typeface="Arial" charset="0"/>
            </a:endParaRPr>
          </a:p>
        </p:txBody>
      </p:sp>
      <p:sp>
        <p:nvSpPr>
          <p:cNvPr id="20" name="Text Placeholder 2"/>
          <p:cNvSpPr txBox="1">
            <a:spLocks/>
          </p:cNvSpPr>
          <p:nvPr/>
        </p:nvSpPr>
        <p:spPr>
          <a:xfrm>
            <a:off x="4793426" y="1830204"/>
            <a:ext cx="3145013" cy="196977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lvl="0" indent="-285750">
              <a:buFont typeface="Arial" charset="0"/>
              <a:buChar char="•"/>
            </a:pPr>
            <a:r>
              <a:rPr lang="en-US" sz="1250" dirty="0">
                <a:solidFill>
                  <a:srgbClr val="525759"/>
                </a:solidFill>
                <a:latin typeface="Arial" charset="0"/>
              </a:rPr>
              <a:t>Re-assemble all equipment, clean and inspect the area. </a:t>
            </a:r>
          </a:p>
          <a:p>
            <a:pPr marL="285750" lvl="0" indent="-285750">
              <a:buFont typeface="Arial" charset="0"/>
              <a:buChar char="•"/>
            </a:pPr>
            <a:endParaRPr lang="en-US" sz="1250" dirty="0">
              <a:solidFill>
                <a:srgbClr val="525759"/>
              </a:solidFill>
              <a:latin typeface="Arial" charset="0"/>
            </a:endParaRPr>
          </a:p>
          <a:p>
            <a:pPr marL="285750" lvl="0" indent="-285750">
              <a:buFont typeface="Arial" charset="0"/>
              <a:buChar char="•"/>
            </a:pPr>
            <a:r>
              <a:rPr lang="en-US" sz="1250" dirty="0">
                <a:solidFill>
                  <a:srgbClr val="525759"/>
                </a:solidFill>
                <a:latin typeface="Arial" charset="0"/>
              </a:rPr>
              <a:t>Return lube system to its original control settings and put the turbine back into operation. </a:t>
            </a:r>
          </a:p>
          <a:p>
            <a:r>
              <a:rPr lang="en-US" sz="1250" dirty="0">
                <a:solidFill>
                  <a:srgbClr val="525759"/>
                </a:solidFill>
                <a:latin typeface="Arial" charset="0"/>
              </a:rPr>
              <a:t> </a:t>
            </a:r>
          </a:p>
          <a:p>
            <a:r>
              <a:rPr lang="en-US" sz="1400" dirty="0">
                <a:latin typeface="Arial" charset="0"/>
              </a:rPr>
              <a:t> </a:t>
            </a:r>
          </a:p>
          <a:p>
            <a:r>
              <a:rPr lang="en-US" sz="1400" dirty="0">
                <a:latin typeface="Arial" charset="0"/>
              </a:rPr>
              <a:t> </a:t>
            </a:r>
          </a:p>
          <a:p>
            <a:pPr defTabSz="914400"/>
            <a:r>
              <a:rPr lang="en-US" sz="1250" kern="0" dirty="0">
                <a:solidFill>
                  <a:srgbClr val="525759"/>
                </a:solidFill>
                <a:latin typeface="Arial" charset="0"/>
                <a:ea typeface="Arial" charset="0"/>
                <a:cs typeface="Arial" charset="0"/>
              </a:rPr>
              <a:t> </a:t>
            </a:r>
            <a:endParaRPr lang="en-GB" sz="1250" kern="0" dirty="0">
              <a:solidFill>
                <a:srgbClr val="525759"/>
              </a:solidFill>
              <a:latin typeface="Arial" charset="0"/>
              <a:ea typeface="Arial" charset="0"/>
              <a:cs typeface="Arial" charset="0"/>
            </a:endParaRPr>
          </a:p>
        </p:txBody>
      </p:sp>
      <p:sp>
        <p:nvSpPr>
          <p:cNvPr id="5" name="Title 4"/>
          <p:cNvSpPr>
            <a:spLocks noGrp="1"/>
          </p:cNvSpPr>
          <p:nvPr>
            <p:ph type="title"/>
          </p:nvPr>
        </p:nvSpPr>
        <p:spPr/>
        <p:txBody>
          <a:bodyPr/>
          <a:lstStyle/>
          <a:p>
            <a:r>
              <a:rPr lang="en-US" dirty="0"/>
              <a:t>Changeover</a:t>
            </a:r>
            <a:br>
              <a:rPr lang="en-US" dirty="0"/>
            </a:br>
            <a:r>
              <a:rPr lang="en-US" dirty="0"/>
              <a:t>procedure</a:t>
            </a:r>
          </a:p>
        </p:txBody>
      </p:sp>
    </p:spTree>
    <p:extLst>
      <p:ext uri="{BB962C8B-B14F-4D97-AF65-F5344CB8AC3E}">
        <p14:creationId xmlns:p14="http://schemas.microsoft.com/office/powerpoint/2010/main" val="86840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 name="Group 3"/>
          <p:cNvGrpSpPr>
            <a:grpSpLocks/>
          </p:cNvGrpSpPr>
          <p:nvPr/>
        </p:nvGrpSpPr>
        <p:grpSpPr bwMode="auto">
          <a:xfrm>
            <a:off x="1613649" y="544606"/>
            <a:ext cx="7207804" cy="3993776"/>
            <a:chOff x="73" y="864"/>
            <a:chExt cx="5591" cy="3312"/>
          </a:xfrm>
        </p:grpSpPr>
        <p:sp>
          <p:nvSpPr>
            <p:cNvPr id="249" name="Freeform 4"/>
            <p:cNvSpPr>
              <a:spLocks/>
            </p:cNvSpPr>
            <p:nvPr/>
          </p:nvSpPr>
          <p:spPr bwMode="auto">
            <a:xfrm>
              <a:off x="272" y="2623"/>
              <a:ext cx="17" cy="21"/>
            </a:xfrm>
            <a:custGeom>
              <a:avLst/>
              <a:gdLst>
                <a:gd name="T0" fmla="*/ 0 w 17"/>
                <a:gd name="T1" fmla="*/ 8 h 22"/>
                <a:gd name="T2" fmla="*/ 2 w 17"/>
                <a:gd name="T3" fmla="*/ 0 h 22"/>
                <a:gd name="T4" fmla="*/ 16 w 17"/>
                <a:gd name="T5" fmla="*/ 11 h 22"/>
                <a:gd name="T6" fmla="*/ 6 w 17"/>
                <a:gd name="T7" fmla="*/ 19 h 22"/>
                <a:gd name="T8" fmla="*/ 0 w 17"/>
                <a:gd name="T9" fmla="*/ 8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2">
                  <a:moveTo>
                    <a:pt x="0" y="8"/>
                  </a:moveTo>
                  <a:lnTo>
                    <a:pt x="2" y="0"/>
                  </a:lnTo>
                  <a:lnTo>
                    <a:pt x="16" y="11"/>
                  </a:lnTo>
                  <a:lnTo>
                    <a:pt x="6" y="21"/>
                  </a:lnTo>
                  <a:lnTo>
                    <a:pt x="0" y="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50" name="Freeform 5"/>
            <p:cNvSpPr>
              <a:spLocks/>
            </p:cNvSpPr>
            <p:nvPr/>
          </p:nvSpPr>
          <p:spPr bwMode="auto">
            <a:xfrm>
              <a:off x="5617" y="1603"/>
              <a:ext cx="47" cy="21"/>
            </a:xfrm>
            <a:custGeom>
              <a:avLst/>
              <a:gdLst>
                <a:gd name="T0" fmla="*/ 0 w 48"/>
                <a:gd name="T1" fmla="*/ 6 h 20"/>
                <a:gd name="T2" fmla="*/ 26 w 48"/>
                <a:gd name="T3" fmla="*/ 0 h 20"/>
                <a:gd name="T4" fmla="*/ 45 w 48"/>
                <a:gd name="T5" fmla="*/ 12 h 20"/>
                <a:gd name="T6" fmla="*/ 36 w 48"/>
                <a:gd name="T7" fmla="*/ 21 h 20"/>
                <a:gd name="T8" fmla="*/ 0 w 48"/>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20">
                  <a:moveTo>
                    <a:pt x="0" y="6"/>
                  </a:moveTo>
                  <a:lnTo>
                    <a:pt x="28" y="0"/>
                  </a:lnTo>
                  <a:lnTo>
                    <a:pt x="47" y="10"/>
                  </a:lnTo>
                  <a:lnTo>
                    <a:pt x="38" y="19"/>
                  </a:lnTo>
                  <a:lnTo>
                    <a:pt x="0" y="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51" name="Freeform 6"/>
            <p:cNvSpPr>
              <a:spLocks/>
            </p:cNvSpPr>
            <p:nvPr/>
          </p:nvSpPr>
          <p:spPr bwMode="auto">
            <a:xfrm>
              <a:off x="4389" y="2868"/>
              <a:ext cx="153" cy="114"/>
            </a:xfrm>
            <a:custGeom>
              <a:avLst/>
              <a:gdLst>
                <a:gd name="T0" fmla="*/ 0 w 157"/>
                <a:gd name="T1" fmla="*/ 94 h 121"/>
                <a:gd name="T2" fmla="*/ 14 w 157"/>
                <a:gd name="T3" fmla="*/ 106 h 121"/>
                <a:gd name="T4" fmla="*/ 59 w 157"/>
                <a:gd name="T5" fmla="*/ 102 h 121"/>
                <a:gd name="T6" fmla="*/ 76 w 157"/>
                <a:gd name="T7" fmla="*/ 97 h 121"/>
                <a:gd name="T8" fmla="*/ 96 w 157"/>
                <a:gd name="T9" fmla="*/ 46 h 121"/>
                <a:gd name="T10" fmla="*/ 122 w 157"/>
                <a:gd name="T11" fmla="*/ 48 h 121"/>
                <a:gd name="T12" fmla="*/ 148 w 157"/>
                <a:gd name="T13" fmla="*/ 33 h 121"/>
                <a:gd name="T14" fmla="*/ 124 w 157"/>
                <a:gd name="T15" fmla="*/ 17 h 121"/>
                <a:gd name="T16" fmla="*/ 114 w 157"/>
                <a:gd name="T17" fmla="*/ 0 h 121"/>
                <a:gd name="T18" fmla="*/ 84 w 157"/>
                <a:gd name="T19" fmla="*/ 35 h 121"/>
                <a:gd name="T20" fmla="*/ 76 w 157"/>
                <a:gd name="T21" fmla="*/ 52 h 121"/>
                <a:gd name="T22" fmla="*/ 66 w 157"/>
                <a:gd name="T23" fmla="*/ 42 h 121"/>
                <a:gd name="T24" fmla="*/ 49 w 157"/>
                <a:gd name="T25" fmla="*/ 68 h 121"/>
                <a:gd name="T26" fmla="*/ 27 w 157"/>
                <a:gd name="T27" fmla="*/ 71 h 121"/>
                <a:gd name="T28" fmla="*/ 21 w 157"/>
                <a:gd name="T29" fmla="*/ 97 h 121"/>
                <a:gd name="T30" fmla="*/ 0 w 157"/>
                <a:gd name="T31" fmla="*/ 94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21">
                  <a:moveTo>
                    <a:pt x="0" y="106"/>
                  </a:moveTo>
                  <a:lnTo>
                    <a:pt x="14" y="120"/>
                  </a:lnTo>
                  <a:lnTo>
                    <a:pt x="63" y="115"/>
                  </a:lnTo>
                  <a:lnTo>
                    <a:pt x="80" y="109"/>
                  </a:lnTo>
                  <a:lnTo>
                    <a:pt x="101" y="52"/>
                  </a:lnTo>
                  <a:lnTo>
                    <a:pt x="128" y="54"/>
                  </a:lnTo>
                  <a:lnTo>
                    <a:pt x="156" y="37"/>
                  </a:lnTo>
                  <a:lnTo>
                    <a:pt x="130" y="19"/>
                  </a:lnTo>
                  <a:lnTo>
                    <a:pt x="120" y="0"/>
                  </a:lnTo>
                  <a:lnTo>
                    <a:pt x="88" y="39"/>
                  </a:lnTo>
                  <a:lnTo>
                    <a:pt x="80" y="58"/>
                  </a:lnTo>
                  <a:lnTo>
                    <a:pt x="70" y="48"/>
                  </a:lnTo>
                  <a:lnTo>
                    <a:pt x="51" y="76"/>
                  </a:lnTo>
                  <a:lnTo>
                    <a:pt x="29" y="80"/>
                  </a:lnTo>
                  <a:lnTo>
                    <a:pt x="23" y="109"/>
                  </a:lnTo>
                  <a:lnTo>
                    <a:pt x="0" y="10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52" name="Freeform 7"/>
            <p:cNvSpPr>
              <a:spLocks/>
            </p:cNvSpPr>
            <p:nvPr/>
          </p:nvSpPr>
          <p:spPr bwMode="auto">
            <a:xfrm>
              <a:off x="4276" y="2722"/>
              <a:ext cx="80" cy="80"/>
            </a:xfrm>
            <a:custGeom>
              <a:avLst/>
              <a:gdLst>
                <a:gd name="T0" fmla="*/ 0 w 82"/>
                <a:gd name="T1" fmla="*/ 13 h 88"/>
                <a:gd name="T2" fmla="*/ 8 w 82"/>
                <a:gd name="T3" fmla="*/ 51 h 88"/>
                <a:gd name="T4" fmla="*/ 17 w 82"/>
                <a:gd name="T5" fmla="*/ 69 h 88"/>
                <a:gd name="T6" fmla="*/ 32 w 82"/>
                <a:gd name="T7" fmla="*/ 72 h 88"/>
                <a:gd name="T8" fmla="*/ 77 w 82"/>
                <a:gd name="T9" fmla="*/ 38 h 88"/>
                <a:gd name="T10" fmla="*/ 74 w 82"/>
                <a:gd name="T11" fmla="*/ 0 h 88"/>
                <a:gd name="T12" fmla="*/ 40 w 82"/>
                <a:gd name="T13" fmla="*/ 5 h 88"/>
                <a:gd name="T14" fmla="*/ 10 w 82"/>
                <a:gd name="T15" fmla="*/ 5 h 88"/>
                <a:gd name="T16" fmla="*/ 0 w 82"/>
                <a:gd name="T17" fmla="*/ 13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 h="88">
                  <a:moveTo>
                    <a:pt x="0" y="15"/>
                  </a:moveTo>
                  <a:lnTo>
                    <a:pt x="8" y="62"/>
                  </a:lnTo>
                  <a:lnTo>
                    <a:pt x="17" y="84"/>
                  </a:lnTo>
                  <a:lnTo>
                    <a:pt x="34" y="87"/>
                  </a:lnTo>
                  <a:lnTo>
                    <a:pt x="81" y="46"/>
                  </a:lnTo>
                  <a:lnTo>
                    <a:pt x="78" y="0"/>
                  </a:lnTo>
                  <a:lnTo>
                    <a:pt x="42" y="6"/>
                  </a:lnTo>
                  <a:lnTo>
                    <a:pt x="10" y="6"/>
                  </a:lnTo>
                  <a:lnTo>
                    <a:pt x="0" y="1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53" name="Freeform 8"/>
            <p:cNvSpPr>
              <a:spLocks/>
            </p:cNvSpPr>
            <p:nvPr/>
          </p:nvSpPr>
          <p:spPr bwMode="auto">
            <a:xfrm>
              <a:off x="3927" y="2817"/>
              <a:ext cx="32" cy="72"/>
            </a:xfrm>
            <a:custGeom>
              <a:avLst/>
              <a:gdLst>
                <a:gd name="T0" fmla="*/ 0 w 33"/>
                <a:gd name="T1" fmla="*/ 0 h 76"/>
                <a:gd name="T2" fmla="*/ 6 w 33"/>
                <a:gd name="T3" fmla="*/ 67 h 76"/>
                <a:gd name="T4" fmla="*/ 30 w 33"/>
                <a:gd name="T5" fmla="*/ 53 h 76"/>
                <a:gd name="T6" fmla="*/ 16 w 33"/>
                <a:gd name="T7" fmla="*/ 13 h 76"/>
                <a:gd name="T8" fmla="*/ 0 w 33"/>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76">
                  <a:moveTo>
                    <a:pt x="0" y="0"/>
                  </a:moveTo>
                  <a:lnTo>
                    <a:pt x="6" y="75"/>
                  </a:lnTo>
                  <a:lnTo>
                    <a:pt x="32" y="59"/>
                  </a:lnTo>
                  <a:lnTo>
                    <a:pt x="17" y="15"/>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54" name="Freeform 9"/>
            <p:cNvSpPr>
              <a:spLocks/>
            </p:cNvSpPr>
            <p:nvPr/>
          </p:nvSpPr>
          <p:spPr bwMode="auto">
            <a:xfrm>
              <a:off x="4375" y="2620"/>
              <a:ext cx="36" cy="36"/>
            </a:xfrm>
            <a:custGeom>
              <a:avLst/>
              <a:gdLst>
                <a:gd name="T0" fmla="*/ 0 w 37"/>
                <a:gd name="T1" fmla="*/ 26 h 38"/>
                <a:gd name="T2" fmla="*/ 12 w 37"/>
                <a:gd name="T3" fmla="*/ 0 h 38"/>
                <a:gd name="T4" fmla="*/ 34 w 37"/>
                <a:gd name="T5" fmla="*/ 4 h 38"/>
                <a:gd name="T6" fmla="*/ 16 w 37"/>
                <a:gd name="T7" fmla="*/ 33 h 38"/>
                <a:gd name="T8" fmla="*/ 0 w 37"/>
                <a:gd name="T9" fmla="*/ 2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8">
                  <a:moveTo>
                    <a:pt x="0" y="28"/>
                  </a:moveTo>
                  <a:lnTo>
                    <a:pt x="12" y="0"/>
                  </a:lnTo>
                  <a:lnTo>
                    <a:pt x="36" y="4"/>
                  </a:lnTo>
                  <a:lnTo>
                    <a:pt x="16" y="37"/>
                  </a:lnTo>
                  <a:lnTo>
                    <a:pt x="0" y="2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55" name="Freeform 10"/>
            <p:cNvSpPr>
              <a:spLocks/>
            </p:cNvSpPr>
            <p:nvPr/>
          </p:nvSpPr>
          <p:spPr bwMode="auto">
            <a:xfrm>
              <a:off x="4504" y="2786"/>
              <a:ext cx="38" cy="56"/>
            </a:xfrm>
            <a:custGeom>
              <a:avLst/>
              <a:gdLst>
                <a:gd name="T0" fmla="*/ 0 w 39"/>
                <a:gd name="T1" fmla="*/ 52 h 59"/>
                <a:gd name="T2" fmla="*/ 25 w 39"/>
                <a:gd name="T3" fmla="*/ 27 h 59"/>
                <a:gd name="T4" fmla="*/ 36 w 39"/>
                <a:gd name="T5" fmla="*/ 0 h 59"/>
                <a:gd name="T6" fmla="*/ 0 w 39"/>
                <a:gd name="T7" fmla="*/ 52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9">
                  <a:moveTo>
                    <a:pt x="0" y="58"/>
                  </a:moveTo>
                  <a:lnTo>
                    <a:pt x="27" y="29"/>
                  </a:lnTo>
                  <a:lnTo>
                    <a:pt x="38" y="0"/>
                  </a:lnTo>
                  <a:lnTo>
                    <a:pt x="0" y="5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56" name="Freeform 11"/>
            <p:cNvSpPr>
              <a:spLocks/>
            </p:cNvSpPr>
            <p:nvPr/>
          </p:nvSpPr>
          <p:spPr bwMode="auto">
            <a:xfrm>
              <a:off x="4549" y="2648"/>
              <a:ext cx="66" cy="114"/>
            </a:xfrm>
            <a:custGeom>
              <a:avLst/>
              <a:gdLst>
                <a:gd name="T0" fmla="*/ 0 w 67"/>
                <a:gd name="T1" fmla="*/ 41 h 123"/>
                <a:gd name="T2" fmla="*/ 12 w 67"/>
                <a:gd name="T3" fmla="*/ 0 h 123"/>
                <a:gd name="T4" fmla="*/ 33 w 67"/>
                <a:gd name="T5" fmla="*/ 0 h 123"/>
                <a:gd name="T6" fmla="*/ 40 w 67"/>
                <a:gd name="T7" fmla="*/ 27 h 123"/>
                <a:gd name="T8" fmla="*/ 23 w 67"/>
                <a:gd name="T9" fmla="*/ 56 h 123"/>
                <a:gd name="T10" fmla="*/ 27 w 67"/>
                <a:gd name="T11" fmla="*/ 73 h 123"/>
                <a:gd name="T12" fmla="*/ 59 w 67"/>
                <a:gd name="T13" fmla="*/ 81 h 123"/>
                <a:gd name="T14" fmla="*/ 64 w 67"/>
                <a:gd name="T15" fmla="*/ 105 h 123"/>
                <a:gd name="T16" fmla="*/ 42 w 67"/>
                <a:gd name="T17" fmla="*/ 81 h 123"/>
                <a:gd name="T18" fmla="*/ 42 w 67"/>
                <a:gd name="T19" fmla="*/ 93 h 123"/>
                <a:gd name="T20" fmla="*/ 12 w 67"/>
                <a:gd name="T21" fmla="*/ 81 h 123"/>
                <a:gd name="T22" fmla="*/ 0 w 67"/>
                <a:gd name="T23" fmla="*/ 41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123">
                  <a:moveTo>
                    <a:pt x="0" y="47"/>
                  </a:moveTo>
                  <a:lnTo>
                    <a:pt x="12" y="0"/>
                  </a:lnTo>
                  <a:lnTo>
                    <a:pt x="34" y="0"/>
                  </a:lnTo>
                  <a:lnTo>
                    <a:pt x="42" y="31"/>
                  </a:lnTo>
                  <a:lnTo>
                    <a:pt x="23" y="65"/>
                  </a:lnTo>
                  <a:lnTo>
                    <a:pt x="27" y="85"/>
                  </a:lnTo>
                  <a:lnTo>
                    <a:pt x="61" y="94"/>
                  </a:lnTo>
                  <a:lnTo>
                    <a:pt x="66" y="122"/>
                  </a:lnTo>
                  <a:lnTo>
                    <a:pt x="44" y="94"/>
                  </a:lnTo>
                  <a:lnTo>
                    <a:pt x="44" y="108"/>
                  </a:lnTo>
                  <a:lnTo>
                    <a:pt x="12" y="94"/>
                  </a:lnTo>
                  <a:lnTo>
                    <a:pt x="0" y="4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57" name="Freeform 12"/>
            <p:cNvSpPr>
              <a:spLocks/>
            </p:cNvSpPr>
            <p:nvPr/>
          </p:nvSpPr>
          <p:spPr bwMode="auto">
            <a:xfrm>
              <a:off x="4553" y="2747"/>
              <a:ext cx="21" cy="20"/>
            </a:xfrm>
            <a:custGeom>
              <a:avLst/>
              <a:gdLst>
                <a:gd name="T0" fmla="*/ 0 w 21"/>
                <a:gd name="T1" fmla="*/ 0 h 22"/>
                <a:gd name="T2" fmla="*/ 11 w 21"/>
                <a:gd name="T3" fmla="*/ 0 h 22"/>
                <a:gd name="T4" fmla="*/ 20 w 21"/>
                <a:gd name="T5" fmla="*/ 4 h 22"/>
                <a:gd name="T6" fmla="*/ 13 w 21"/>
                <a:gd name="T7" fmla="*/ 17 h 22"/>
                <a:gd name="T8" fmla="*/ 0 w 2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2">
                  <a:moveTo>
                    <a:pt x="0" y="0"/>
                  </a:moveTo>
                  <a:lnTo>
                    <a:pt x="11" y="0"/>
                  </a:lnTo>
                  <a:lnTo>
                    <a:pt x="20" y="4"/>
                  </a:lnTo>
                  <a:lnTo>
                    <a:pt x="13" y="21"/>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58" name="Freeform 13"/>
            <p:cNvSpPr>
              <a:spLocks/>
            </p:cNvSpPr>
            <p:nvPr/>
          </p:nvSpPr>
          <p:spPr bwMode="auto">
            <a:xfrm>
              <a:off x="4581" y="2774"/>
              <a:ext cx="17" cy="28"/>
            </a:xfrm>
            <a:custGeom>
              <a:avLst/>
              <a:gdLst>
                <a:gd name="T0" fmla="*/ 0 w 18"/>
                <a:gd name="T1" fmla="*/ 0 h 31"/>
                <a:gd name="T2" fmla="*/ 2 w 18"/>
                <a:gd name="T3" fmla="*/ 24 h 31"/>
                <a:gd name="T4" fmla="*/ 15 w 18"/>
                <a:gd name="T5" fmla="*/ 14 h 31"/>
                <a:gd name="T6" fmla="*/ 0 w 18"/>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1">
                  <a:moveTo>
                    <a:pt x="0" y="0"/>
                  </a:moveTo>
                  <a:lnTo>
                    <a:pt x="2" y="30"/>
                  </a:lnTo>
                  <a:lnTo>
                    <a:pt x="17" y="17"/>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59" name="Freeform 14"/>
            <p:cNvSpPr>
              <a:spLocks/>
            </p:cNvSpPr>
            <p:nvPr/>
          </p:nvSpPr>
          <p:spPr bwMode="auto">
            <a:xfrm>
              <a:off x="4583" y="2817"/>
              <a:ext cx="67" cy="78"/>
            </a:xfrm>
            <a:custGeom>
              <a:avLst/>
              <a:gdLst>
                <a:gd name="T0" fmla="*/ 0 w 69"/>
                <a:gd name="T1" fmla="*/ 49 h 83"/>
                <a:gd name="T2" fmla="*/ 14 w 69"/>
                <a:gd name="T3" fmla="*/ 22 h 83"/>
                <a:gd name="T4" fmla="*/ 30 w 69"/>
                <a:gd name="T5" fmla="*/ 27 h 83"/>
                <a:gd name="T6" fmla="*/ 51 w 69"/>
                <a:gd name="T7" fmla="*/ 0 h 83"/>
                <a:gd name="T8" fmla="*/ 64 w 69"/>
                <a:gd name="T9" fmla="*/ 15 h 83"/>
                <a:gd name="T10" fmla="*/ 61 w 69"/>
                <a:gd name="T11" fmla="*/ 58 h 83"/>
                <a:gd name="T12" fmla="*/ 57 w 69"/>
                <a:gd name="T13" fmla="*/ 40 h 83"/>
                <a:gd name="T14" fmla="*/ 50 w 69"/>
                <a:gd name="T15" fmla="*/ 72 h 83"/>
                <a:gd name="T16" fmla="*/ 35 w 69"/>
                <a:gd name="T17" fmla="*/ 62 h 83"/>
                <a:gd name="T18" fmla="*/ 22 w 69"/>
                <a:gd name="T19" fmla="*/ 31 h 83"/>
                <a:gd name="T20" fmla="*/ 0 w 69"/>
                <a:gd name="T21" fmla="*/ 49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83">
                  <a:moveTo>
                    <a:pt x="0" y="55"/>
                  </a:moveTo>
                  <a:lnTo>
                    <a:pt x="14" y="24"/>
                  </a:lnTo>
                  <a:lnTo>
                    <a:pt x="32" y="31"/>
                  </a:lnTo>
                  <a:lnTo>
                    <a:pt x="55" y="0"/>
                  </a:lnTo>
                  <a:lnTo>
                    <a:pt x="68" y="17"/>
                  </a:lnTo>
                  <a:lnTo>
                    <a:pt x="65" y="66"/>
                  </a:lnTo>
                  <a:lnTo>
                    <a:pt x="61" y="46"/>
                  </a:lnTo>
                  <a:lnTo>
                    <a:pt x="53" y="82"/>
                  </a:lnTo>
                  <a:lnTo>
                    <a:pt x="37" y="70"/>
                  </a:lnTo>
                  <a:lnTo>
                    <a:pt x="24" y="35"/>
                  </a:lnTo>
                  <a:lnTo>
                    <a:pt x="0" y="5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60" name="Freeform 15"/>
            <p:cNvSpPr>
              <a:spLocks/>
            </p:cNvSpPr>
            <p:nvPr/>
          </p:nvSpPr>
          <p:spPr bwMode="auto">
            <a:xfrm>
              <a:off x="4588" y="2796"/>
              <a:ext cx="19" cy="34"/>
            </a:xfrm>
            <a:custGeom>
              <a:avLst/>
              <a:gdLst>
                <a:gd name="T0" fmla="*/ 0 w 19"/>
                <a:gd name="T1" fmla="*/ 19 h 36"/>
                <a:gd name="T2" fmla="*/ 4 w 19"/>
                <a:gd name="T3" fmla="*/ 13 h 36"/>
                <a:gd name="T4" fmla="*/ 18 w 19"/>
                <a:gd name="T5" fmla="*/ 0 h 36"/>
                <a:gd name="T6" fmla="*/ 13 w 19"/>
                <a:gd name="T7" fmla="*/ 31 h 36"/>
                <a:gd name="T8" fmla="*/ 0 w 19"/>
                <a:gd name="T9" fmla="*/ 19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6">
                  <a:moveTo>
                    <a:pt x="0" y="21"/>
                  </a:moveTo>
                  <a:lnTo>
                    <a:pt x="4" y="15"/>
                  </a:lnTo>
                  <a:lnTo>
                    <a:pt x="18" y="0"/>
                  </a:lnTo>
                  <a:lnTo>
                    <a:pt x="13" y="35"/>
                  </a:lnTo>
                  <a:lnTo>
                    <a:pt x="0" y="21"/>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61" name="Freeform 16"/>
            <p:cNvSpPr>
              <a:spLocks/>
            </p:cNvSpPr>
            <p:nvPr/>
          </p:nvSpPr>
          <p:spPr bwMode="auto">
            <a:xfrm>
              <a:off x="4443" y="3203"/>
              <a:ext cx="627" cy="570"/>
            </a:xfrm>
            <a:custGeom>
              <a:avLst/>
              <a:gdLst>
                <a:gd name="T0" fmla="*/ 10 w 642"/>
                <a:gd name="T1" fmla="*/ 285 h 609"/>
                <a:gd name="T2" fmla="*/ 16 w 642"/>
                <a:gd name="T3" fmla="*/ 277 h 609"/>
                <a:gd name="T4" fmla="*/ 10 w 642"/>
                <a:gd name="T5" fmla="*/ 201 h 609"/>
                <a:gd name="T6" fmla="*/ 54 w 642"/>
                <a:gd name="T7" fmla="*/ 178 h 609"/>
                <a:gd name="T8" fmla="*/ 139 w 642"/>
                <a:gd name="T9" fmla="*/ 131 h 609"/>
                <a:gd name="T10" fmla="*/ 144 w 642"/>
                <a:gd name="T11" fmla="*/ 102 h 609"/>
                <a:gd name="T12" fmla="*/ 156 w 642"/>
                <a:gd name="T13" fmla="*/ 100 h 609"/>
                <a:gd name="T14" fmla="*/ 170 w 642"/>
                <a:gd name="T15" fmla="*/ 86 h 609"/>
                <a:gd name="T16" fmla="*/ 218 w 642"/>
                <a:gd name="T17" fmla="*/ 60 h 609"/>
                <a:gd name="T18" fmla="*/ 231 w 642"/>
                <a:gd name="T19" fmla="*/ 73 h 609"/>
                <a:gd name="T20" fmla="*/ 241 w 642"/>
                <a:gd name="T21" fmla="*/ 65 h 609"/>
                <a:gd name="T22" fmla="*/ 293 w 642"/>
                <a:gd name="T23" fmla="*/ 24 h 609"/>
                <a:gd name="T24" fmla="*/ 352 w 642"/>
                <a:gd name="T25" fmla="*/ 31 h 609"/>
                <a:gd name="T26" fmla="*/ 405 w 642"/>
                <a:gd name="T27" fmla="*/ 127 h 609"/>
                <a:gd name="T28" fmla="*/ 429 w 642"/>
                <a:gd name="T29" fmla="*/ 24 h 609"/>
                <a:gd name="T30" fmla="*/ 464 w 642"/>
                <a:gd name="T31" fmla="*/ 65 h 609"/>
                <a:gd name="T32" fmla="*/ 503 w 642"/>
                <a:gd name="T33" fmla="*/ 149 h 609"/>
                <a:gd name="T34" fmla="*/ 553 w 642"/>
                <a:gd name="T35" fmla="*/ 214 h 609"/>
                <a:gd name="T36" fmla="*/ 569 w 642"/>
                <a:gd name="T37" fmla="*/ 232 h 609"/>
                <a:gd name="T38" fmla="*/ 611 w 642"/>
                <a:gd name="T39" fmla="*/ 318 h 609"/>
                <a:gd name="T40" fmla="*/ 575 w 642"/>
                <a:gd name="T41" fmla="*/ 421 h 609"/>
                <a:gd name="T42" fmla="*/ 522 w 642"/>
                <a:gd name="T43" fmla="*/ 509 h 609"/>
                <a:gd name="T44" fmla="*/ 503 w 642"/>
                <a:gd name="T45" fmla="*/ 533 h 609"/>
                <a:gd name="T46" fmla="*/ 457 w 642"/>
                <a:gd name="T47" fmla="*/ 525 h 609"/>
                <a:gd name="T48" fmla="*/ 403 w 642"/>
                <a:gd name="T49" fmla="*/ 497 h 609"/>
                <a:gd name="T50" fmla="*/ 378 w 642"/>
                <a:gd name="T51" fmla="*/ 461 h 609"/>
                <a:gd name="T52" fmla="*/ 372 w 642"/>
                <a:gd name="T53" fmla="*/ 452 h 609"/>
                <a:gd name="T54" fmla="*/ 372 w 642"/>
                <a:gd name="T55" fmla="*/ 402 h 609"/>
                <a:gd name="T56" fmla="*/ 333 w 642"/>
                <a:gd name="T57" fmla="*/ 441 h 609"/>
                <a:gd name="T58" fmla="*/ 274 w 642"/>
                <a:gd name="T59" fmla="*/ 380 h 609"/>
                <a:gd name="T60" fmla="*/ 160 w 642"/>
                <a:gd name="T61" fmla="*/ 425 h 609"/>
                <a:gd name="T62" fmla="*/ 70 w 642"/>
                <a:gd name="T63" fmla="*/ 450 h 609"/>
                <a:gd name="T64" fmla="*/ 39 w 642"/>
                <a:gd name="T65" fmla="*/ 385 h 6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2" h="609">
                  <a:moveTo>
                    <a:pt x="0" y="321"/>
                  </a:moveTo>
                  <a:lnTo>
                    <a:pt x="10" y="325"/>
                  </a:lnTo>
                  <a:lnTo>
                    <a:pt x="4" y="307"/>
                  </a:lnTo>
                  <a:lnTo>
                    <a:pt x="16" y="316"/>
                  </a:lnTo>
                  <a:lnTo>
                    <a:pt x="2" y="283"/>
                  </a:lnTo>
                  <a:lnTo>
                    <a:pt x="10" y="230"/>
                  </a:lnTo>
                  <a:lnTo>
                    <a:pt x="16" y="245"/>
                  </a:lnTo>
                  <a:lnTo>
                    <a:pt x="56" y="203"/>
                  </a:lnTo>
                  <a:lnTo>
                    <a:pt x="122" y="183"/>
                  </a:lnTo>
                  <a:lnTo>
                    <a:pt x="145" y="150"/>
                  </a:lnTo>
                  <a:lnTo>
                    <a:pt x="145" y="130"/>
                  </a:lnTo>
                  <a:lnTo>
                    <a:pt x="151" y="116"/>
                  </a:lnTo>
                  <a:lnTo>
                    <a:pt x="164" y="141"/>
                  </a:lnTo>
                  <a:lnTo>
                    <a:pt x="164" y="114"/>
                  </a:lnTo>
                  <a:lnTo>
                    <a:pt x="178" y="121"/>
                  </a:lnTo>
                  <a:lnTo>
                    <a:pt x="178" y="98"/>
                  </a:lnTo>
                  <a:lnTo>
                    <a:pt x="203" y="68"/>
                  </a:lnTo>
                  <a:lnTo>
                    <a:pt x="228" y="68"/>
                  </a:lnTo>
                  <a:lnTo>
                    <a:pt x="232" y="101"/>
                  </a:lnTo>
                  <a:lnTo>
                    <a:pt x="243" y="83"/>
                  </a:lnTo>
                  <a:lnTo>
                    <a:pt x="263" y="94"/>
                  </a:lnTo>
                  <a:lnTo>
                    <a:pt x="253" y="74"/>
                  </a:lnTo>
                  <a:lnTo>
                    <a:pt x="270" y="42"/>
                  </a:lnTo>
                  <a:lnTo>
                    <a:pt x="307" y="28"/>
                  </a:lnTo>
                  <a:lnTo>
                    <a:pt x="297" y="8"/>
                  </a:lnTo>
                  <a:lnTo>
                    <a:pt x="369" y="35"/>
                  </a:lnTo>
                  <a:lnTo>
                    <a:pt x="355" y="87"/>
                  </a:lnTo>
                  <a:lnTo>
                    <a:pt x="425" y="145"/>
                  </a:lnTo>
                  <a:lnTo>
                    <a:pt x="444" y="123"/>
                  </a:lnTo>
                  <a:lnTo>
                    <a:pt x="450" y="28"/>
                  </a:lnTo>
                  <a:lnTo>
                    <a:pt x="469" y="0"/>
                  </a:lnTo>
                  <a:lnTo>
                    <a:pt x="486" y="74"/>
                  </a:lnTo>
                  <a:lnTo>
                    <a:pt x="509" y="87"/>
                  </a:lnTo>
                  <a:lnTo>
                    <a:pt x="527" y="170"/>
                  </a:lnTo>
                  <a:lnTo>
                    <a:pt x="566" y="196"/>
                  </a:lnTo>
                  <a:lnTo>
                    <a:pt x="580" y="245"/>
                  </a:lnTo>
                  <a:lnTo>
                    <a:pt x="595" y="241"/>
                  </a:lnTo>
                  <a:lnTo>
                    <a:pt x="597" y="265"/>
                  </a:lnTo>
                  <a:lnTo>
                    <a:pt x="630" y="301"/>
                  </a:lnTo>
                  <a:lnTo>
                    <a:pt x="641" y="363"/>
                  </a:lnTo>
                  <a:lnTo>
                    <a:pt x="632" y="425"/>
                  </a:lnTo>
                  <a:lnTo>
                    <a:pt x="603" y="481"/>
                  </a:lnTo>
                  <a:lnTo>
                    <a:pt x="584" y="572"/>
                  </a:lnTo>
                  <a:lnTo>
                    <a:pt x="547" y="581"/>
                  </a:lnTo>
                  <a:lnTo>
                    <a:pt x="525" y="599"/>
                  </a:lnTo>
                  <a:lnTo>
                    <a:pt x="527" y="608"/>
                  </a:lnTo>
                  <a:lnTo>
                    <a:pt x="502" y="576"/>
                  </a:lnTo>
                  <a:lnTo>
                    <a:pt x="479" y="599"/>
                  </a:lnTo>
                  <a:lnTo>
                    <a:pt x="448" y="590"/>
                  </a:lnTo>
                  <a:lnTo>
                    <a:pt x="423" y="567"/>
                  </a:lnTo>
                  <a:lnTo>
                    <a:pt x="413" y="521"/>
                  </a:lnTo>
                  <a:lnTo>
                    <a:pt x="396" y="527"/>
                  </a:lnTo>
                  <a:lnTo>
                    <a:pt x="394" y="496"/>
                  </a:lnTo>
                  <a:lnTo>
                    <a:pt x="390" y="516"/>
                  </a:lnTo>
                  <a:lnTo>
                    <a:pt x="376" y="516"/>
                  </a:lnTo>
                  <a:lnTo>
                    <a:pt x="390" y="459"/>
                  </a:lnTo>
                  <a:lnTo>
                    <a:pt x="361" y="514"/>
                  </a:lnTo>
                  <a:lnTo>
                    <a:pt x="349" y="503"/>
                  </a:lnTo>
                  <a:lnTo>
                    <a:pt x="334" y="459"/>
                  </a:lnTo>
                  <a:lnTo>
                    <a:pt x="288" y="434"/>
                  </a:lnTo>
                  <a:lnTo>
                    <a:pt x="201" y="452"/>
                  </a:lnTo>
                  <a:lnTo>
                    <a:pt x="168" y="485"/>
                  </a:lnTo>
                  <a:lnTo>
                    <a:pt x="108" y="487"/>
                  </a:lnTo>
                  <a:lnTo>
                    <a:pt x="74" y="514"/>
                  </a:lnTo>
                  <a:lnTo>
                    <a:pt x="29" y="496"/>
                  </a:lnTo>
                  <a:lnTo>
                    <a:pt x="41" y="439"/>
                  </a:lnTo>
                  <a:lnTo>
                    <a:pt x="0" y="321"/>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62" name="Freeform 17"/>
            <p:cNvSpPr>
              <a:spLocks/>
            </p:cNvSpPr>
            <p:nvPr/>
          </p:nvSpPr>
          <p:spPr bwMode="auto">
            <a:xfrm>
              <a:off x="4936" y="3811"/>
              <a:ext cx="56" cy="61"/>
            </a:xfrm>
            <a:custGeom>
              <a:avLst/>
              <a:gdLst>
                <a:gd name="T0" fmla="*/ 0 w 58"/>
                <a:gd name="T1" fmla="*/ 11 h 66"/>
                <a:gd name="T2" fmla="*/ 0 w 58"/>
                <a:gd name="T3" fmla="*/ 0 h 66"/>
                <a:gd name="T4" fmla="*/ 24 w 58"/>
                <a:gd name="T5" fmla="*/ 6 h 66"/>
                <a:gd name="T6" fmla="*/ 46 w 58"/>
                <a:gd name="T7" fmla="*/ 0 h 66"/>
                <a:gd name="T8" fmla="*/ 53 w 58"/>
                <a:gd name="T9" fmla="*/ 13 h 66"/>
                <a:gd name="T10" fmla="*/ 53 w 58"/>
                <a:gd name="T11" fmla="*/ 31 h 66"/>
                <a:gd name="T12" fmla="*/ 34 w 58"/>
                <a:gd name="T13" fmla="*/ 55 h 66"/>
                <a:gd name="T14" fmla="*/ 16 w 58"/>
                <a:gd name="T15" fmla="*/ 55 h 66"/>
                <a:gd name="T16" fmla="*/ 0 w 58"/>
                <a:gd name="T17" fmla="*/ 1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66">
                  <a:moveTo>
                    <a:pt x="0" y="13"/>
                  </a:moveTo>
                  <a:lnTo>
                    <a:pt x="0" y="0"/>
                  </a:lnTo>
                  <a:lnTo>
                    <a:pt x="26" y="8"/>
                  </a:lnTo>
                  <a:lnTo>
                    <a:pt x="50" y="0"/>
                  </a:lnTo>
                  <a:lnTo>
                    <a:pt x="57" y="15"/>
                  </a:lnTo>
                  <a:lnTo>
                    <a:pt x="57" y="36"/>
                  </a:lnTo>
                  <a:lnTo>
                    <a:pt x="36" y="65"/>
                  </a:lnTo>
                  <a:lnTo>
                    <a:pt x="18" y="65"/>
                  </a:lnTo>
                  <a:lnTo>
                    <a:pt x="0" y="13"/>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63" name="Freeform 18"/>
            <p:cNvSpPr>
              <a:spLocks/>
            </p:cNvSpPr>
            <p:nvPr/>
          </p:nvSpPr>
          <p:spPr bwMode="auto">
            <a:xfrm>
              <a:off x="4459" y="2904"/>
              <a:ext cx="18" cy="22"/>
            </a:xfrm>
            <a:custGeom>
              <a:avLst/>
              <a:gdLst>
                <a:gd name="T0" fmla="*/ 0 w 19"/>
                <a:gd name="T1" fmla="*/ 11 h 23"/>
                <a:gd name="T2" fmla="*/ 9 w 19"/>
                <a:gd name="T3" fmla="*/ 20 h 23"/>
                <a:gd name="T4" fmla="*/ 16 w 19"/>
                <a:gd name="T5" fmla="*/ 0 h 23"/>
                <a:gd name="T6" fmla="*/ 0 w 19"/>
                <a:gd name="T7" fmla="*/ 1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3">
                  <a:moveTo>
                    <a:pt x="0" y="11"/>
                  </a:moveTo>
                  <a:lnTo>
                    <a:pt x="9" y="22"/>
                  </a:lnTo>
                  <a:lnTo>
                    <a:pt x="18" y="0"/>
                  </a:lnTo>
                  <a:lnTo>
                    <a:pt x="0" y="11"/>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64" name="Freeform 19"/>
            <p:cNvSpPr>
              <a:spLocks/>
            </p:cNvSpPr>
            <p:nvPr/>
          </p:nvSpPr>
          <p:spPr bwMode="auto">
            <a:xfrm>
              <a:off x="4167" y="2893"/>
              <a:ext cx="170" cy="217"/>
            </a:xfrm>
            <a:custGeom>
              <a:avLst/>
              <a:gdLst>
                <a:gd name="T0" fmla="*/ 0 w 174"/>
                <a:gd name="T1" fmla="*/ 0 h 230"/>
                <a:gd name="T2" fmla="*/ 35 w 174"/>
                <a:gd name="T3" fmla="*/ 8 h 230"/>
                <a:gd name="T4" fmla="*/ 81 w 174"/>
                <a:gd name="T5" fmla="*/ 60 h 230"/>
                <a:gd name="T6" fmla="*/ 119 w 174"/>
                <a:gd name="T7" fmla="*/ 81 h 230"/>
                <a:gd name="T8" fmla="*/ 114 w 174"/>
                <a:gd name="T9" fmla="*/ 94 h 230"/>
                <a:gd name="T10" fmla="*/ 127 w 174"/>
                <a:gd name="T11" fmla="*/ 92 h 230"/>
                <a:gd name="T12" fmla="*/ 127 w 174"/>
                <a:gd name="T13" fmla="*/ 114 h 230"/>
                <a:gd name="T14" fmla="*/ 165 w 174"/>
                <a:gd name="T15" fmla="*/ 152 h 230"/>
                <a:gd name="T16" fmla="*/ 158 w 174"/>
                <a:gd name="T17" fmla="*/ 204 h 230"/>
                <a:gd name="T18" fmla="*/ 144 w 174"/>
                <a:gd name="T19" fmla="*/ 204 h 230"/>
                <a:gd name="T20" fmla="*/ 108 w 174"/>
                <a:gd name="T21" fmla="*/ 172 h 230"/>
                <a:gd name="T22" fmla="*/ 56 w 174"/>
                <a:gd name="T23" fmla="*/ 71 h 230"/>
                <a:gd name="T24" fmla="*/ 0 w 174"/>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4" h="230">
                  <a:moveTo>
                    <a:pt x="0" y="0"/>
                  </a:moveTo>
                  <a:lnTo>
                    <a:pt x="37" y="8"/>
                  </a:lnTo>
                  <a:lnTo>
                    <a:pt x="85" y="68"/>
                  </a:lnTo>
                  <a:lnTo>
                    <a:pt x="125" y="91"/>
                  </a:lnTo>
                  <a:lnTo>
                    <a:pt x="120" y="106"/>
                  </a:lnTo>
                  <a:lnTo>
                    <a:pt x="133" y="104"/>
                  </a:lnTo>
                  <a:lnTo>
                    <a:pt x="133" y="128"/>
                  </a:lnTo>
                  <a:lnTo>
                    <a:pt x="173" y="171"/>
                  </a:lnTo>
                  <a:lnTo>
                    <a:pt x="166" y="229"/>
                  </a:lnTo>
                  <a:lnTo>
                    <a:pt x="150" y="229"/>
                  </a:lnTo>
                  <a:lnTo>
                    <a:pt x="114" y="193"/>
                  </a:lnTo>
                  <a:lnTo>
                    <a:pt x="58" y="80"/>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65" name="Freeform 20"/>
            <p:cNvSpPr>
              <a:spLocks/>
            </p:cNvSpPr>
            <p:nvPr/>
          </p:nvSpPr>
          <p:spPr bwMode="auto">
            <a:xfrm>
              <a:off x="4323" y="3113"/>
              <a:ext cx="144" cy="51"/>
            </a:xfrm>
            <a:custGeom>
              <a:avLst/>
              <a:gdLst>
                <a:gd name="T0" fmla="*/ 0 w 148"/>
                <a:gd name="T1" fmla="*/ 13 h 55"/>
                <a:gd name="T2" fmla="*/ 10 w 148"/>
                <a:gd name="T3" fmla="*/ 0 h 55"/>
                <a:gd name="T4" fmla="*/ 106 w 148"/>
                <a:gd name="T5" fmla="*/ 16 h 55"/>
                <a:gd name="T6" fmla="*/ 115 w 148"/>
                <a:gd name="T7" fmla="*/ 27 h 55"/>
                <a:gd name="T8" fmla="*/ 136 w 148"/>
                <a:gd name="T9" fmla="*/ 31 h 55"/>
                <a:gd name="T10" fmla="*/ 139 w 148"/>
                <a:gd name="T11" fmla="*/ 46 h 55"/>
                <a:gd name="T12" fmla="*/ 23 w 148"/>
                <a:gd name="T13" fmla="*/ 23 h 55"/>
                <a:gd name="T14" fmla="*/ 0 w 148"/>
                <a:gd name="T15" fmla="*/ 13 h 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55">
                  <a:moveTo>
                    <a:pt x="0" y="15"/>
                  </a:moveTo>
                  <a:lnTo>
                    <a:pt x="10" y="0"/>
                  </a:lnTo>
                  <a:lnTo>
                    <a:pt x="112" y="18"/>
                  </a:lnTo>
                  <a:lnTo>
                    <a:pt x="121" y="31"/>
                  </a:lnTo>
                  <a:lnTo>
                    <a:pt x="144" y="36"/>
                  </a:lnTo>
                  <a:lnTo>
                    <a:pt x="147" y="54"/>
                  </a:lnTo>
                  <a:lnTo>
                    <a:pt x="25" y="27"/>
                  </a:lnTo>
                  <a:lnTo>
                    <a:pt x="0" y="1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66" name="Freeform 21"/>
            <p:cNvSpPr>
              <a:spLocks/>
            </p:cNvSpPr>
            <p:nvPr/>
          </p:nvSpPr>
          <p:spPr bwMode="auto">
            <a:xfrm>
              <a:off x="4378" y="2918"/>
              <a:ext cx="158" cy="160"/>
            </a:xfrm>
            <a:custGeom>
              <a:avLst/>
              <a:gdLst>
                <a:gd name="T0" fmla="*/ 0 w 161"/>
                <a:gd name="T1" fmla="*/ 67 h 170"/>
                <a:gd name="T2" fmla="*/ 8 w 161"/>
                <a:gd name="T3" fmla="*/ 47 h 170"/>
                <a:gd name="T4" fmla="*/ 23 w 161"/>
                <a:gd name="T5" fmla="*/ 60 h 170"/>
                <a:gd name="T6" fmla="*/ 72 w 161"/>
                <a:gd name="T7" fmla="*/ 55 h 170"/>
                <a:gd name="T8" fmla="*/ 84 w 161"/>
                <a:gd name="T9" fmla="*/ 49 h 170"/>
                <a:gd name="T10" fmla="*/ 105 w 161"/>
                <a:gd name="T11" fmla="*/ 0 h 170"/>
                <a:gd name="T12" fmla="*/ 133 w 161"/>
                <a:gd name="T13" fmla="*/ 0 h 170"/>
                <a:gd name="T14" fmla="*/ 128 w 161"/>
                <a:gd name="T15" fmla="*/ 13 h 170"/>
                <a:gd name="T16" fmla="*/ 154 w 161"/>
                <a:gd name="T17" fmla="*/ 60 h 170"/>
                <a:gd name="T18" fmla="*/ 137 w 161"/>
                <a:gd name="T19" fmla="*/ 56 h 170"/>
                <a:gd name="T20" fmla="*/ 112 w 161"/>
                <a:gd name="T21" fmla="*/ 108 h 170"/>
                <a:gd name="T22" fmla="*/ 107 w 161"/>
                <a:gd name="T23" fmla="*/ 142 h 170"/>
                <a:gd name="T24" fmla="*/ 91 w 161"/>
                <a:gd name="T25" fmla="*/ 150 h 170"/>
                <a:gd name="T26" fmla="*/ 63 w 161"/>
                <a:gd name="T27" fmla="*/ 131 h 170"/>
                <a:gd name="T28" fmla="*/ 41 w 161"/>
                <a:gd name="T29" fmla="*/ 139 h 170"/>
                <a:gd name="T30" fmla="*/ 41 w 161"/>
                <a:gd name="T31" fmla="*/ 126 h 170"/>
                <a:gd name="T32" fmla="*/ 18 w 161"/>
                <a:gd name="T33" fmla="*/ 128 h 170"/>
                <a:gd name="T34" fmla="*/ 0 w 161"/>
                <a:gd name="T35" fmla="*/ 67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70">
                  <a:moveTo>
                    <a:pt x="0" y="75"/>
                  </a:moveTo>
                  <a:lnTo>
                    <a:pt x="8" y="53"/>
                  </a:lnTo>
                  <a:lnTo>
                    <a:pt x="23" y="68"/>
                  </a:lnTo>
                  <a:lnTo>
                    <a:pt x="74" y="62"/>
                  </a:lnTo>
                  <a:lnTo>
                    <a:pt x="88" y="55"/>
                  </a:lnTo>
                  <a:lnTo>
                    <a:pt x="109" y="0"/>
                  </a:lnTo>
                  <a:lnTo>
                    <a:pt x="139" y="0"/>
                  </a:lnTo>
                  <a:lnTo>
                    <a:pt x="132" y="15"/>
                  </a:lnTo>
                  <a:lnTo>
                    <a:pt x="160" y="68"/>
                  </a:lnTo>
                  <a:lnTo>
                    <a:pt x="143" y="64"/>
                  </a:lnTo>
                  <a:lnTo>
                    <a:pt x="116" y="122"/>
                  </a:lnTo>
                  <a:lnTo>
                    <a:pt x="111" y="160"/>
                  </a:lnTo>
                  <a:lnTo>
                    <a:pt x="95" y="169"/>
                  </a:lnTo>
                  <a:lnTo>
                    <a:pt x="65" y="148"/>
                  </a:lnTo>
                  <a:lnTo>
                    <a:pt x="43" y="157"/>
                  </a:lnTo>
                  <a:lnTo>
                    <a:pt x="43" y="142"/>
                  </a:lnTo>
                  <a:lnTo>
                    <a:pt x="18" y="144"/>
                  </a:lnTo>
                  <a:lnTo>
                    <a:pt x="0" y="7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67" name="Freeform 22"/>
            <p:cNvSpPr>
              <a:spLocks/>
            </p:cNvSpPr>
            <p:nvPr/>
          </p:nvSpPr>
          <p:spPr bwMode="auto">
            <a:xfrm>
              <a:off x="4501" y="3161"/>
              <a:ext cx="41" cy="17"/>
            </a:xfrm>
            <a:custGeom>
              <a:avLst/>
              <a:gdLst>
                <a:gd name="T0" fmla="*/ 0 w 43"/>
                <a:gd name="T1" fmla="*/ 2 h 19"/>
                <a:gd name="T2" fmla="*/ 2 w 43"/>
                <a:gd name="T3" fmla="*/ 14 h 19"/>
                <a:gd name="T4" fmla="*/ 38 w 43"/>
                <a:gd name="T5" fmla="*/ 4 h 19"/>
                <a:gd name="T6" fmla="*/ 10 w 43"/>
                <a:gd name="T7" fmla="*/ 0 h 19"/>
                <a:gd name="T8" fmla="*/ 0 w 43"/>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9">
                  <a:moveTo>
                    <a:pt x="0" y="2"/>
                  </a:moveTo>
                  <a:lnTo>
                    <a:pt x="2" y="18"/>
                  </a:lnTo>
                  <a:lnTo>
                    <a:pt x="42" y="4"/>
                  </a:lnTo>
                  <a:lnTo>
                    <a:pt x="12" y="0"/>
                  </a:lnTo>
                  <a:lnTo>
                    <a:pt x="0" y="2"/>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68" name="Freeform 23"/>
            <p:cNvSpPr>
              <a:spLocks/>
            </p:cNvSpPr>
            <p:nvPr/>
          </p:nvSpPr>
          <p:spPr bwMode="auto">
            <a:xfrm>
              <a:off x="4535" y="2967"/>
              <a:ext cx="95" cy="141"/>
            </a:xfrm>
            <a:custGeom>
              <a:avLst/>
              <a:gdLst>
                <a:gd name="T0" fmla="*/ 0 w 98"/>
                <a:gd name="T1" fmla="*/ 76 h 151"/>
                <a:gd name="T2" fmla="*/ 12 w 98"/>
                <a:gd name="T3" fmla="*/ 101 h 151"/>
                <a:gd name="T4" fmla="*/ 8 w 98"/>
                <a:gd name="T5" fmla="*/ 125 h 151"/>
                <a:gd name="T6" fmla="*/ 20 w 98"/>
                <a:gd name="T7" fmla="*/ 131 h 151"/>
                <a:gd name="T8" fmla="*/ 18 w 98"/>
                <a:gd name="T9" fmla="*/ 82 h 151"/>
                <a:gd name="T10" fmla="*/ 31 w 98"/>
                <a:gd name="T11" fmla="*/ 76 h 151"/>
                <a:gd name="T12" fmla="*/ 33 w 98"/>
                <a:gd name="T13" fmla="*/ 95 h 151"/>
                <a:gd name="T14" fmla="*/ 39 w 98"/>
                <a:gd name="T15" fmla="*/ 117 h 151"/>
                <a:gd name="T16" fmla="*/ 55 w 98"/>
                <a:gd name="T17" fmla="*/ 107 h 151"/>
                <a:gd name="T18" fmla="*/ 35 w 98"/>
                <a:gd name="T19" fmla="*/ 60 h 151"/>
                <a:gd name="T20" fmla="*/ 66 w 98"/>
                <a:gd name="T21" fmla="*/ 41 h 151"/>
                <a:gd name="T22" fmla="*/ 26 w 98"/>
                <a:gd name="T23" fmla="*/ 54 h 151"/>
                <a:gd name="T24" fmla="*/ 16 w 98"/>
                <a:gd name="T25" fmla="*/ 25 h 151"/>
                <a:gd name="T26" fmla="*/ 79 w 98"/>
                <a:gd name="T27" fmla="*/ 22 h 151"/>
                <a:gd name="T28" fmla="*/ 91 w 98"/>
                <a:gd name="T29" fmla="*/ 0 h 151"/>
                <a:gd name="T30" fmla="*/ 72 w 98"/>
                <a:gd name="T31" fmla="*/ 13 h 151"/>
                <a:gd name="T32" fmla="*/ 31 w 98"/>
                <a:gd name="T33" fmla="*/ 6 h 151"/>
                <a:gd name="T34" fmla="*/ 16 w 98"/>
                <a:gd name="T35" fmla="*/ 15 h 151"/>
                <a:gd name="T36" fmla="*/ 0 w 98"/>
                <a:gd name="T37" fmla="*/ 76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8" h="151">
                  <a:moveTo>
                    <a:pt x="0" y="87"/>
                  </a:moveTo>
                  <a:lnTo>
                    <a:pt x="12" y="116"/>
                  </a:lnTo>
                  <a:lnTo>
                    <a:pt x="8" y="143"/>
                  </a:lnTo>
                  <a:lnTo>
                    <a:pt x="22" y="150"/>
                  </a:lnTo>
                  <a:lnTo>
                    <a:pt x="20" y="94"/>
                  </a:lnTo>
                  <a:lnTo>
                    <a:pt x="33" y="87"/>
                  </a:lnTo>
                  <a:lnTo>
                    <a:pt x="35" y="109"/>
                  </a:lnTo>
                  <a:lnTo>
                    <a:pt x="41" y="134"/>
                  </a:lnTo>
                  <a:lnTo>
                    <a:pt x="59" y="123"/>
                  </a:lnTo>
                  <a:lnTo>
                    <a:pt x="37" y="69"/>
                  </a:lnTo>
                  <a:lnTo>
                    <a:pt x="70" y="47"/>
                  </a:lnTo>
                  <a:lnTo>
                    <a:pt x="28" y="62"/>
                  </a:lnTo>
                  <a:lnTo>
                    <a:pt x="18" y="29"/>
                  </a:lnTo>
                  <a:lnTo>
                    <a:pt x="84" y="26"/>
                  </a:lnTo>
                  <a:lnTo>
                    <a:pt x="97" y="0"/>
                  </a:lnTo>
                  <a:lnTo>
                    <a:pt x="76" y="15"/>
                  </a:lnTo>
                  <a:lnTo>
                    <a:pt x="33" y="6"/>
                  </a:lnTo>
                  <a:lnTo>
                    <a:pt x="16" y="17"/>
                  </a:lnTo>
                  <a:lnTo>
                    <a:pt x="0" y="8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69" name="Freeform 24"/>
            <p:cNvSpPr>
              <a:spLocks/>
            </p:cNvSpPr>
            <p:nvPr/>
          </p:nvSpPr>
          <p:spPr bwMode="auto">
            <a:xfrm>
              <a:off x="4608" y="3161"/>
              <a:ext cx="55" cy="34"/>
            </a:xfrm>
            <a:custGeom>
              <a:avLst/>
              <a:gdLst>
                <a:gd name="T0" fmla="*/ 0 w 56"/>
                <a:gd name="T1" fmla="*/ 16 h 37"/>
                <a:gd name="T2" fmla="*/ 2 w 56"/>
                <a:gd name="T3" fmla="*/ 30 h 37"/>
                <a:gd name="T4" fmla="*/ 53 w 56"/>
                <a:gd name="T5" fmla="*/ 0 h 37"/>
                <a:gd name="T6" fmla="*/ 16 w 56"/>
                <a:gd name="T7" fmla="*/ 8 h 37"/>
                <a:gd name="T8" fmla="*/ 0 w 56"/>
                <a:gd name="T9" fmla="*/ 1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7">
                  <a:moveTo>
                    <a:pt x="0" y="19"/>
                  </a:moveTo>
                  <a:lnTo>
                    <a:pt x="2" y="36"/>
                  </a:lnTo>
                  <a:lnTo>
                    <a:pt x="55" y="0"/>
                  </a:lnTo>
                  <a:lnTo>
                    <a:pt x="16" y="10"/>
                  </a:lnTo>
                  <a:lnTo>
                    <a:pt x="0" y="1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70" name="Freeform 25"/>
            <p:cNvSpPr>
              <a:spLocks/>
            </p:cNvSpPr>
            <p:nvPr/>
          </p:nvSpPr>
          <p:spPr bwMode="auto">
            <a:xfrm>
              <a:off x="4665" y="2958"/>
              <a:ext cx="19" cy="57"/>
            </a:xfrm>
            <a:custGeom>
              <a:avLst/>
              <a:gdLst>
                <a:gd name="T0" fmla="*/ 0 w 19"/>
                <a:gd name="T1" fmla="*/ 17 h 62"/>
                <a:gd name="T2" fmla="*/ 2 w 19"/>
                <a:gd name="T3" fmla="*/ 43 h 62"/>
                <a:gd name="T4" fmla="*/ 13 w 19"/>
                <a:gd name="T5" fmla="*/ 51 h 62"/>
                <a:gd name="T6" fmla="*/ 6 w 19"/>
                <a:gd name="T7" fmla="*/ 30 h 62"/>
                <a:gd name="T8" fmla="*/ 18 w 19"/>
                <a:gd name="T9" fmla="*/ 27 h 62"/>
                <a:gd name="T10" fmla="*/ 18 w 19"/>
                <a:gd name="T11" fmla="*/ 9 h 62"/>
                <a:gd name="T12" fmla="*/ 2 w 19"/>
                <a:gd name="T13" fmla="*/ 23 h 62"/>
                <a:gd name="T14" fmla="*/ 9 w 19"/>
                <a:gd name="T15" fmla="*/ 0 h 62"/>
                <a:gd name="T16" fmla="*/ 0 w 19"/>
                <a:gd name="T17" fmla="*/ 17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2">
                  <a:moveTo>
                    <a:pt x="0" y="20"/>
                  </a:moveTo>
                  <a:lnTo>
                    <a:pt x="2" y="51"/>
                  </a:lnTo>
                  <a:lnTo>
                    <a:pt x="13" y="61"/>
                  </a:lnTo>
                  <a:lnTo>
                    <a:pt x="6" y="36"/>
                  </a:lnTo>
                  <a:lnTo>
                    <a:pt x="18" y="31"/>
                  </a:lnTo>
                  <a:lnTo>
                    <a:pt x="18" y="11"/>
                  </a:lnTo>
                  <a:lnTo>
                    <a:pt x="2" y="27"/>
                  </a:lnTo>
                  <a:lnTo>
                    <a:pt x="9" y="0"/>
                  </a:lnTo>
                  <a:lnTo>
                    <a:pt x="0" y="2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71" name="Freeform 26"/>
            <p:cNvSpPr>
              <a:spLocks/>
            </p:cNvSpPr>
            <p:nvPr/>
          </p:nvSpPr>
          <p:spPr bwMode="auto">
            <a:xfrm>
              <a:off x="4671" y="3051"/>
              <a:ext cx="44" cy="19"/>
            </a:xfrm>
            <a:custGeom>
              <a:avLst/>
              <a:gdLst>
                <a:gd name="T0" fmla="*/ 0 w 45"/>
                <a:gd name="T1" fmla="*/ 6 h 20"/>
                <a:gd name="T2" fmla="*/ 23 w 45"/>
                <a:gd name="T3" fmla="*/ 0 h 20"/>
                <a:gd name="T4" fmla="*/ 42 w 45"/>
                <a:gd name="T5" fmla="*/ 17 h 20"/>
                <a:gd name="T6" fmla="*/ 0 w 45"/>
                <a:gd name="T7" fmla="*/ 6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20">
                  <a:moveTo>
                    <a:pt x="0" y="6"/>
                  </a:moveTo>
                  <a:lnTo>
                    <a:pt x="25" y="0"/>
                  </a:lnTo>
                  <a:lnTo>
                    <a:pt x="44" y="19"/>
                  </a:lnTo>
                  <a:lnTo>
                    <a:pt x="0" y="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72" name="Freeform 27"/>
            <p:cNvSpPr>
              <a:spLocks/>
            </p:cNvSpPr>
            <p:nvPr/>
          </p:nvSpPr>
          <p:spPr bwMode="auto">
            <a:xfrm>
              <a:off x="4721" y="3005"/>
              <a:ext cx="162" cy="167"/>
            </a:xfrm>
            <a:custGeom>
              <a:avLst/>
              <a:gdLst>
                <a:gd name="T0" fmla="*/ 0 w 166"/>
                <a:gd name="T1" fmla="*/ 20 h 178"/>
                <a:gd name="T2" fmla="*/ 20 w 166"/>
                <a:gd name="T3" fmla="*/ 33 h 178"/>
                <a:gd name="T4" fmla="*/ 43 w 166"/>
                <a:gd name="T5" fmla="*/ 31 h 178"/>
                <a:gd name="T6" fmla="*/ 16 w 166"/>
                <a:gd name="T7" fmla="*/ 40 h 178"/>
                <a:gd name="T8" fmla="*/ 28 w 166"/>
                <a:gd name="T9" fmla="*/ 66 h 178"/>
                <a:gd name="T10" fmla="*/ 43 w 166"/>
                <a:gd name="T11" fmla="*/ 47 h 178"/>
                <a:gd name="T12" fmla="*/ 51 w 166"/>
                <a:gd name="T13" fmla="*/ 66 h 178"/>
                <a:gd name="T14" fmla="*/ 109 w 166"/>
                <a:gd name="T15" fmla="*/ 89 h 178"/>
                <a:gd name="T16" fmla="*/ 121 w 166"/>
                <a:gd name="T17" fmla="*/ 126 h 178"/>
                <a:gd name="T18" fmla="*/ 111 w 166"/>
                <a:gd name="T19" fmla="*/ 124 h 178"/>
                <a:gd name="T20" fmla="*/ 103 w 166"/>
                <a:gd name="T21" fmla="*/ 144 h 178"/>
                <a:gd name="T22" fmla="*/ 138 w 166"/>
                <a:gd name="T23" fmla="*/ 135 h 178"/>
                <a:gd name="T24" fmla="*/ 157 w 166"/>
                <a:gd name="T25" fmla="*/ 156 h 178"/>
                <a:gd name="T26" fmla="*/ 152 w 166"/>
                <a:gd name="T27" fmla="*/ 40 h 178"/>
                <a:gd name="T28" fmla="*/ 103 w 166"/>
                <a:gd name="T29" fmla="*/ 20 h 178"/>
                <a:gd name="T30" fmla="*/ 64 w 166"/>
                <a:gd name="T31" fmla="*/ 53 h 178"/>
                <a:gd name="T32" fmla="*/ 49 w 166"/>
                <a:gd name="T33" fmla="*/ 35 h 178"/>
                <a:gd name="T34" fmla="*/ 43 w 166"/>
                <a:gd name="T35" fmla="*/ 8 h 178"/>
                <a:gd name="T36" fmla="*/ 20 w 166"/>
                <a:gd name="T37" fmla="*/ 0 h 178"/>
                <a:gd name="T38" fmla="*/ 0 w 166"/>
                <a:gd name="T39" fmla="*/ 20 h 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6" h="178">
                  <a:moveTo>
                    <a:pt x="0" y="22"/>
                  </a:moveTo>
                  <a:lnTo>
                    <a:pt x="22" y="37"/>
                  </a:lnTo>
                  <a:lnTo>
                    <a:pt x="45" y="35"/>
                  </a:lnTo>
                  <a:lnTo>
                    <a:pt x="16" y="46"/>
                  </a:lnTo>
                  <a:lnTo>
                    <a:pt x="30" y="75"/>
                  </a:lnTo>
                  <a:lnTo>
                    <a:pt x="45" y="53"/>
                  </a:lnTo>
                  <a:lnTo>
                    <a:pt x="53" y="75"/>
                  </a:lnTo>
                  <a:lnTo>
                    <a:pt x="115" y="101"/>
                  </a:lnTo>
                  <a:lnTo>
                    <a:pt x="127" y="143"/>
                  </a:lnTo>
                  <a:lnTo>
                    <a:pt x="117" y="141"/>
                  </a:lnTo>
                  <a:lnTo>
                    <a:pt x="109" y="163"/>
                  </a:lnTo>
                  <a:lnTo>
                    <a:pt x="144" y="154"/>
                  </a:lnTo>
                  <a:lnTo>
                    <a:pt x="165" y="177"/>
                  </a:lnTo>
                  <a:lnTo>
                    <a:pt x="160" y="46"/>
                  </a:lnTo>
                  <a:lnTo>
                    <a:pt x="109" y="22"/>
                  </a:lnTo>
                  <a:lnTo>
                    <a:pt x="68" y="61"/>
                  </a:lnTo>
                  <a:lnTo>
                    <a:pt x="51" y="39"/>
                  </a:lnTo>
                  <a:lnTo>
                    <a:pt x="45" y="8"/>
                  </a:lnTo>
                  <a:lnTo>
                    <a:pt x="22" y="0"/>
                  </a:lnTo>
                  <a:lnTo>
                    <a:pt x="0" y="22"/>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73" name="Freeform 28"/>
            <p:cNvSpPr>
              <a:spLocks/>
            </p:cNvSpPr>
            <p:nvPr/>
          </p:nvSpPr>
          <p:spPr bwMode="auto">
            <a:xfrm>
              <a:off x="4724" y="3132"/>
              <a:ext cx="18" cy="18"/>
            </a:xfrm>
            <a:custGeom>
              <a:avLst/>
              <a:gdLst>
                <a:gd name="T0" fmla="*/ 0 w 18"/>
                <a:gd name="T1" fmla="*/ 15 h 20"/>
                <a:gd name="T2" fmla="*/ 8 w 18"/>
                <a:gd name="T3" fmla="*/ 0 h 20"/>
                <a:gd name="T4" fmla="*/ 17 w 18"/>
                <a:gd name="T5" fmla="*/ 7 h 20"/>
                <a:gd name="T6" fmla="*/ 0 w 18"/>
                <a:gd name="T7" fmla="*/ 1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0">
                  <a:moveTo>
                    <a:pt x="0" y="19"/>
                  </a:moveTo>
                  <a:lnTo>
                    <a:pt x="8" y="0"/>
                  </a:lnTo>
                  <a:lnTo>
                    <a:pt x="17" y="9"/>
                  </a:lnTo>
                  <a:lnTo>
                    <a:pt x="0" y="1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74" name="Freeform 29"/>
            <p:cNvSpPr>
              <a:spLocks/>
            </p:cNvSpPr>
            <p:nvPr/>
          </p:nvSpPr>
          <p:spPr bwMode="auto">
            <a:xfrm>
              <a:off x="4244" y="2874"/>
              <a:ext cx="59" cy="95"/>
            </a:xfrm>
            <a:custGeom>
              <a:avLst/>
              <a:gdLst>
                <a:gd name="T0" fmla="*/ 0 w 61"/>
                <a:gd name="T1" fmla="*/ 0 h 104"/>
                <a:gd name="T2" fmla="*/ 10 w 61"/>
                <a:gd name="T3" fmla="*/ 0 h 104"/>
                <a:gd name="T4" fmla="*/ 14 w 61"/>
                <a:gd name="T5" fmla="*/ 16 h 104"/>
                <a:gd name="T6" fmla="*/ 29 w 61"/>
                <a:gd name="T7" fmla="*/ 6 h 104"/>
                <a:gd name="T8" fmla="*/ 45 w 61"/>
                <a:gd name="T9" fmla="*/ 26 h 104"/>
                <a:gd name="T10" fmla="*/ 56 w 61"/>
                <a:gd name="T11" fmla="*/ 86 h 104"/>
                <a:gd name="T12" fmla="*/ 16 w 61"/>
                <a:gd name="T13" fmla="*/ 59 h 104"/>
                <a:gd name="T14" fmla="*/ 0 w 61"/>
                <a:gd name="T15" fmla="*/ 0 h 1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104">
                  <a:moveTo>
                    <a:pt x="0" y="0"/>
                  </a:moveTo>
                  <a:lnTo>
                    <a:pt x="10" y="0"/>
                  </a:lnTo>
                  <a:lnTo>
                    <a:pt x="14" y="20"/>
                  </a:lnTo>
                  <a:lnTo>
                    <a:pt x="31" y="8"/>
                  </a:lnTo>
                  <a:lnTo>
                    <a:pt x="49" y="31"/>
                  </a:lnTo>
                  <a:lnTo>
                    <a:pt x="60" y="103"/>
                  </a:lnTo>
                  <a:lnTo>
                    <a:pt x="18" y="71"/>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75" name="Freeform 30"/>
            <p:cNvSpPr>
              <a:spLocks/>
            </p:cNvSpPr>
            <p:nvPr/>
          </p:nvSpPr>
          <p:spPr bwMode="auto">
            <a:xfrm>
              <a:off x="5270" y="3811"/>
              <a:ext cx="123" cy="133"/>
            </a:xfrm>
            <a:custGeom>
              <a:avLst/>
              <a:gdLst>
                <a:gd name="T0" fmla="*/ 0 w 126"/>
                <a:gd name="T1" fmla="*/ 109 h 143"/>
                <a:gd name="T2" fmla="*/ 23 w 126"/>
                <a:gd name="T3" fmla="*/ 68 h 143"/>
                <a:gd name="T4" fmla="*/ 66 w 126"/>
                <a:gd name="T5" fmla="*/ 42 h 143"/>
                <a:gd name="T6" fmla="*/ 89 w 126"/>
                <a:gd name="T7" fmla="*/ 0 h 143"/>
                <a:gd name="T8" fmla="*/ 103 w 126"/>
                <a:gd name="T9" fmla="*/ 13 h 143"/>
                <a:gd name="T10" fmla="*/ 116 w 126"/>
                <a:gd name="T11" fmla="*/ 7 h 143"/>
                <a:gd name="T12" fmla="*/ 119 w 126"/>
                <a:gd name="T13" fmla="*/ 20 h 143"/>
                <a:gd name="T14" fmla="*/ 96 w 126"/>
                <a:gd name="T15" fmla="*/ 51 h 143"/>
                <a:gd name="T16" fmla="*/ 101 w 126"/>
                <a:gd name="T17" fmla="*/ 65 h 143"/>
                <a:gd name="T18" fmla="*/ 77 w 126"/>
                <a:gd name="T19" fmla="*/ 68 h 143"/>
                <a:gd name="T20" fmla="*/ 62 w 126"/>
                <a:gd name="T21" fmla="*/ 111 h 143"/>
                <a:gd name="T22" fmla="*/ 39 w 126"/>
                <a:gd name="T23" fmla="*/ 123 h 143"/>
                <a:gd name="T24" fmla="*/ 0 w 126"/>
                <a:gd name="T25" fmla="*/ 109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6" h="143">
                  <a:moveTo>
                    <a:pt x="0" y="126"/>
                  </a:moveTo>
                  <a:lnTo>
                    <a:pt x="25" y="79"/>
                  </a:lnTo>
                  <a:lnTo>
                    <a:pt x="70" y="48"/>
                  </a:lnTo>
                  <a:lnTo>
                    <a:pt x="93" y="0"/>
                  </a:lnTo>
                  <a:lnTo>
                    <a:pt x="108" y="15"/>
                  </a:lnTo>
                  <a:lnTo>
                    <a:pt x="122" y="8"/>
                  </a:lnTo>
                  <a:lnTo>
                    <a:pt x="125" y="24"/>
                  </a:lnTo>
                  <a:lnTo>
                    <a:pt x="100" y="59"/>
                  </a:lnTo>
                  <a:lnTo>
                    <a:pt x="106" y="75"/>
                  </a:lnTo>
                  <a:lnTo>
                    <a:pt x="81" y="79"/>
                  </a:lnTo>
                  <a:lnTo>
                    <a:pt x="66" y="128"/>
                  </a:lnTo>
                  <a:lnTo>
                    <a:pt x="41" y="142"/>
                  </a:lnTo>
                  <a:lnTo>
                    <a:pt x="0" y="12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76" name="Freeform 31"/>
            <p:cNvSpPr>
              <a:spLocks/>
            </p:cNvSpPr>
            <p:nvPr/>
          </p:nvSpPr>
          <p:spPr bwMode="auto">
            <a:xfrm>
              <a:off x="5366" y="3670"/>
              <a:ext cx="93" cy="156"/>
            </a:xfrm>
            <a:custGeom>
              <a:avLst/>
              <a:gdLst>
                <a:gd name="T0" fmla="*/ 0 w 95"/>
                <a:gd name="T1" fmla="*/ 0 h 165"/>
                <a:gd name="T2" fmla="*/ 25 w 95"/>
                <a:gd name="T3" fmla="*/ 17 h 165"/>
                <a:gd name="T4" fmla="*/ 31 w 95"/>
                <a:gd name="T5" fmla="*/ 49 h 165"/>
                <a:gd name="T6" fmla="*/ 41 w 95"/>
                <a:gd name="T7" fmla="*/ 58 h 165"/>
                <a:gd name="T8" fmla="*/ 48 w 95"/>
                <a:gd name="T9" fmla="*/ 44 h 165"/>
                <a:gd name="T10" fmla="*/ 54 w 95"/>
                <a:gd name="T11" fmla="*/ 65 h 165"/>
                <a:gd name="T12" fmla="*/ 90 w 95"/>
                <a:gd name="T13" fmla="*/ 65 h 165"/>
                <a:gd name="T14" fmla="*/ 81 w 95"/>
                <a:gd name="T15" fmla="*/ 101 h 165"/>
                <a:gd name="T16" fmla="*/ 64 w 95"/>
                <a:gd name="T17" fmla="*/ 103 h 165"/>
                <a:gd name="T18" fmla="*/ 50 w 95"/>
                <a:gd name="T19" fmla="*/ 147 h 165"/>
                <a:gd name="T20" fmla="*/ 31 w 95"/>
                <a:gd name="T21" fmla="*/ 147 h 165"/>
                <a:gd name="T22" fmla="*/ 39 w 95"/>
                <a:gd name="T23" fmla="*/ 132 h 165"/>
                <a:gd name="T24" fmla="*/ 18 w 95"/>
                <a:gd name="T25" fmla="*/ 103 h 165"/>
                <a:gd name="T26" fmla="*/ 35 w 95"/>
                <a:gd name="T27" fmla="*/ 75 h 165"/>
                <a:gd name="T28" fmla="*/ 31 w 95"/>
                <a:gd name="T29" fmla="*/ 53 h 165"/>
                <a:gd name="T30" fmla="*/ 0 w 95"/>
                <a:gd name="T31" fmla="*/ 0 h 1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 h="165">
                  <a:moveTo>
                    <a:pt x="0" y="0"/>
                  </a:moveTo>
                  <a:lnTo>
                    <a:pt x="27" y="19"/>
                  </a:lnTo>
                  <a:lnTo>
                    <a:pt x="33" y="55"/>
                  </a:lnTo>
                  <a:lnTo>
                    <a:pt x="43" y="64"/>
                  </a:lnTo>
                  <a:lnTo>
                    <a:pt x="50" y="50"/>
                  </a:lnTo>
                  <a:lnTo>
                    <a:pt x="56" y="73"/>
                  </a:lnTo>
                  <a:lnTo>
                    <a:pt x="94" y="73"/>
                  </a:lnTo>
                  <a:lnTo>
                    <a:pt x="85" y="113"/>
                  </a:lnTo>
                  <a:lnTo>
                    <a:pt x="66" y="115"/>
                  </a:lnTo>
                  <a:lnTo>
                    <a:pt x="52" y="164"/>
                  </a:lnTo>
                  <a:lnTo>
                    <a:pt x="33" y="164"/>
                  </a:lnTo>
                  <a:lnTo>
                    <a:pt x="41" y="148"/>
                  </a:lnTo>
                  <a:lnTo>
                    <a:pt x="18" y="115"/>
                  </a:lnTo>
                  <a:lnTo>
                    <a:pt x="37" y="84"/>
                  </a:lnTo>
                  <a:lnTo>
                    <a:pt x="33" y="59"/>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77" name="Freeform 32"/>
            <p:cNvSpPr>
              <a:spLocks/>
            </p:cNvSpPr>
            <p:nvPr/>
          </p:nvSpPr>
          <p:spPr bwMode="auto">
            <a:xfrm>
              <a:off x="4877" y="3047"/>
              <a:ext cx="156" cy="148"/>
            </a:xfrm>
            <a:custGeom>
              <a:avLst/>
              <a:gdLst>
                <a:gd name="T0" fmla="*/ 0 w 160"/>
                <a:gd name="T1" fmla="*/ 0 h 156"/>
                <a:gd name="T2" fmla="*/ 2 w 160"/>
                <a:gd name="T3" fmla="*/ 115 h 156"/>
                <a:gd name="T4" fmla="*/ 25 w 160"/>
                <a:gd name="T5" fmla="*/ 119 h 156"/>
                <a:gd name="T6" fmla="*/ 52 w 160"/>
                <a:gd name="T7" fmla="*/ 85 h 156"/>
                <a:gd name="T8" fmla="*/ 77 w 160"/>
                <a:gd name="T9" fmla="*/ 101 h 156"/>
                <a:gd name="T10" fmla="*/ 103 w 160"/>
                <a:gd name="T11" fmla="*/ 133 h 156"/>
                <a:gd name="T12" fmla="*/ 151 w 160"/>
                <a:gd name="T13" fmla="*/ 139 h 156"/>
                <a:gd name="T14" fmla="*/ 96 w 160"/>
                <a:gd name="T15" fmla="*/ 85 h 156"/>
                <a:gd name="T16" fmla="*/ 101 w 160"/>
                <a:gd name="T17" fmla="*/ 60 h 156"/>
                <a:gd name="T18" fmla="*/ 72 w 160"/>
                <a:gd name="T19" fmla="*/ 51 h 156"/>
                <a:gd name="T20" fmla="*/ 49 w 160"/>
                <a:gd name="T21" fmla="*/ 17 h 156"/>
                <a:gd name="T22" fmla="*/ 0 w 160"/>
                <a:gd name="T23" fmla="*/ 0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0" h="156">
                  <a:moveTo>
                    <a:pt x="0" y="0"/>
                  </a:moveTo>
                  <a:lnTo>
                    <a:pt x="2" y="128"/>
                  </a:lnTo>
                  <a:lnTo>
                    <a:pt x="27" y="132"/>
                  </a:lnTo>
                  <a:lnTo>
                    <a:pt x="54" y="95"/>
                  </a:lnTo>
                  <a:lnTo>
                    <a:pt x="81" y="112"/>
                  </a:lnTo>
                  <a:lnTo>
                    <a:pt x="109" y="148"/>
                  </a:lnTo>
                  <a:lnTo>
                    <a:pt x="159" y="155"/>
                  </a:lnTo>
                  <a:lnTo>
                    <a:pt x="100" y="95"/>
                  </a:lnTo>
                  <a:lnTo>
                    <a:pt x="107" y="66"/>
                  </a:lnTo>
                  <a:lnTo>
                    <a:pt x="76" y="57"/>
                  </a:lnTo>
                  <a:lnTo>
                    <a:pt x="51" y="19"/>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78" name="Freeform 33"/>
            <p:cNvSpPr>
              <a:spLocks/>
            </p:cNvSpPr>
            <p:nvPr/>
          </p:nvSpPr>
          <p:spPr bwMode="auto">
            <a:xfrm>
              <a:off x="4990" y="3078"/>
              <a:ext cx="66" cy="37"/>
            </a:xfrm>
            <a:custGeom>
              <a:avLst/>
              <a:gdLst>
                <a:gd name="T0" fmla="*/ 0 w 68"/>
                <a:gd name="T1" fmla="*/ 22 h 40"/>
                <a:gd name="T2" fmla="*/ 37 w 68"/>
                <a:gd name="T3" fmla="*/ 33 h 40"/>
                <a:gd name="T4" fmla="*/ 63 w 68"/>
                <a:gd name="T5" fmla="*/ 11 h 40"/>
                <a:gd name="T6" fmla="*/ 52 w 68"/>
                <a:gd name="T7" fmla="*/ 0 h 40"/>
                <a:gd name="T8" fmla="*/ 46 w 68"/>
                <a:gd name="T9" fmla="*/ 13 h 40"/>
                <a:gd name="T10" fmla="*/ 0 w 68"/>
                <a:gd name="T11" fmla="*/ 22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0">
                  <a:moveTo>
                    <a:pt x="0" y="26"/>
                  </a:moveTo>
                  <a:lnTo>
                    <a:pt x="39" y="39"/>
                  </a:lnTo>
                  <a:lnTo>
                    <a:pt x="67" y="13"/>
                  </a:lnTo>
                  <a:lnTo>
                    <a:pt x="56" y="0"/>
                  </a:lnTo>
                  <a:lnTo>
                    <a:pt x="48" y="15"/>
                  </a:lnTo>
                  <a:lnTo>
                    <a:pt x="0" y="2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79" name="Freeform 34"/>
            <p:cNvSpPr>
              <a:spLocks/>
            </p:cNvSpPr>
            <p:nvPr/>
          </p:nvSpPr>
          <p:spPr bwMode="auto">
            <a:xfrm>
              <a:off x="5031" y="3051"/>
              <a:ext cx="36" cy="37"/>
            </a:xfrm>
            <a:custGeom>
              <a:avLst/>
              <a:gdLst>
                <a:gd name="T0" fmla="*/ 0 w 37"/>
                <a:gd name="T1" fmla="*/ 0 h 40"/>
                <a:gd name="T2" fmla="*/ 25 w 37"/>
                <a:gd name="T3" fmla="*/ 15 h 40"/>
                <a:gd name="T4" fmla="*/ 34 w 37"/>
                <a:gd name="T5" fmla="*/ 33 h 40"/>
                <a:gd name="T6" fmla="*/ 31 w 37"/>
                <a:gd name="T7" fmla="*/ 18 h 40"/>
                <a:gd name="T8" fmla="*/ 0 w 37"/>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0">
                  <a:moveTo>
                    <a:pt x="0" y="0"/>
                  </a:moveTo>
                  <a:lnTo>
                    <a:pt x="27" y="17"/>
                  </a:lnTo>
                  <a:lnTo>
                    <a:pt x="36" y="39"/>
                  </a:lnTo>
                  <a:lnTo>
                    <a:pt x="33" y="21"/>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80" name="Freeform 35"/>
            <p:cNvSpPr>
              <a:spLocks/>
            </p:cNvSpPr>
            <p:nvPr/>
          </p:nvSpPr>
          <p:spPr bwMode="auto">
            <a:xfrm>
              <a:off x="3419" y="987"/>
              <a:ext cx="78" cy="42"/>
            </a:xfrm>
            <a:custGeom>
              <a:avLst/>
              <a:gdLst>
                <a:gd name="T0" fmla="*/ 0 w 80"/>
                <a:gd name="T1" fmla="*/ 27 h 45"/>
                <a:gd name="T2" fmla="*/ 16 w 80"/>
                <a:gd name="T3" fmla="*/ 18 h 45"/>
                <a:gd name="T4" fmla="*/ 6 w 80"/>
                <a:gd name="T5" fmla="*/ 9 h 45"/>
                <a:gd name="T6" fmla="*/ 58 w 80"/>
                <a:gd name="T7" fmla="*/ 0 h 45"/>
                <a:gd name="T8" fmla="*/ 64 w 80"/>
                <a:gd name="T9" fmla="*/ 2 h 45"/>
                <a:gd name="T10" fmla="*/ 58 w 80"/>
                <a:gd name="T11" fmla="*/ 9 h 45"/>
                <a:gd name="T12" fmla="*/ 75 w 80"/>
                <a:gd name="T13" fmla="*/ 9 h 45"/>
                <a:gd name="T14" fmla="*/ 27 w 80"/>
                <a:gd name="T15" fmla="*/ 32 h 45"/>
                <a:gd name="T16" fmla="*/ 16 w 80"/>
                <a:gd name="T17" fmla="*/ 38 h 45"/>
                <a:gd name="T18" fmla="*/ 20 w 80"/>
                <a:gd name="T19" fmla="*/ 27 h 45"/>
                <a:gd name="T20" fmla="*/ 0 w 80"/>
                <a:gd name="T21" fmla="*/ 2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45">
                  <a:moveTo>
                    <a:pt x="0" y="31"/>
                  </a:moveTo>
                  <a:lnTo>
                    <a:pt x="16" y="20"/>
                  </a:lnTo>
                  <a:lnTo>
                    <a:pt x="6" y="11"/>
                  </a:lnTo>
                  <a:lnTo>
                    <a:pt x="60" y="0"/>
                  </a:lnTo>
                  <a:lnTo>
                    <a:pt x="68" y="2"/>
                  </a:lnTo>
                  <a:lnTo>
                    <a:pt x="60" y="11"/>
                  </a:lnTo>
                  <a:lnTo>
                    <a:pt x="79" y="11"/>
                  </a:lnTo>
                  <a:lnTo>
                    <a:pt x="29" y="36"/>
                  </a:lnTo>
                  <a:lnTo>
                    <a:pt x="16" y="44"/>
                  </a:lnTo>
                  <a:lnTo>
                    <a:pt x="20" y="31"/>
                  </a:lnTo>
                  <a:lnTo>
                    <a:pt x="0" y="31"/>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81" name="Freeform 36"/>
            <p:cNvSpPr>
              <a:spLocks/>
            </p:cNvSpPr>
            <p:nvPr/>
          </p:nvSpPr>
          <p:spPr bwMode="auto">
            <a:xfrm>
              <a:off x="3666" y="965"/>
              <a:ext cx="47" cy="30"/>
            </a:xfrm>
            <a:custGeom>
              <a:avLst/>
              <a:gdLst>
                <a:gd name="T0" fmla="*/ 0 w 48"/>
                <a:gd name="T1" fmla="*/ 20 h 32"/>
                <a:gd name="T2" fmla="*/ 14 w 48"/>
                <a:gd name="T3" fmla="*/ 27 h 32"/>
                <a:gd name="T4" fmla="*/ 45 w 48"/>
                <a:gd name="T5" fmla="*/ 17 h 32"/>
                <a:gd name="T6" fmla="*/ 26 w 48"/>
                <a:gd name="T7" fmla="*/ 0 h 32"/>
                <a:gd name="T8" fmla="*/ 0 w 48"/>
                <a:gd name="T9" fmla="*/ 2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2">
                  <a:moveTo>
                    <a:pt x="0" y="22"/>
                  </a:moveTo>
                  <a:lnTo>
                    <a:pt x="14" y="31"/>
                  </a:lnTo>
                  <a:lnTo>
                    <a:pt x="47" y="19"/>
                  </a:lnTo>
                  <a:lnTo>
                    <a:pt x="28" y="0"/>
                  </a:lnTo>
                  <a:lnTo>
                    <a:pt x="0" y="22"/>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82" name="Freeform 37"/>
            <p:cNvSpPr>
              <a:spLocks/>
            </p:cNvSpPr>
            <p:nvPr/>
          </p:nvSpPr>
          <p:spPr bwMode="auto">
            <a:xfrm>
              <a:off x="4116" y="970"/>
              <a:ext cx="96" cy="54"/>
            </a:xfrm>
            <a:custGeom>
              <a:avLst/>
              <a:gdLst>
                <a:gd name="T0" fmla="*/ 0 w 98"/>
                <a:gd name="T1" fmla="*/ 42 h 57"/>
                <a:gd name="T2" fmla="*/ 24 w 98"/>
                <a:gd name="T3" fmla="*/ 15 h 57"/>
                <a:gd name="T4" fmla="*/ 61 w 98"/>
                <a:gd name="T5" fmla="*/ 0 h 57"/>
                <a:gd name="T6" fmla="*/ 93 w 98"/>
                <a:gd name="T7" fmla="*/ 26 h 57"/>
                <a:gd name="T8" fmla="*/ 82 w 98"/>
                <a:gd name="T9" fmla="*/ 28 h 57"/>
                <a:gd name="T10" fmla="*/ 86 w 98"/>
                <a:gd name="T11" fmla="*/ 39 h 57"/>
                <a:gd name="T12" fmla="*/ 37 w 98"/>
                <a:gd name="T13" fmla="*/ 50 h 57"/>
                <a:gd name="T14" fmla="*/ 0 w 98"/>
                <a:gd name="T15" fmla="*/ 42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 h="57">
                  <a:moveTo>
                    <a:pt x="0" y="46"/>
                  </a:moveTo>
                  <a:lnTo>
                    <a:pt x="26" y="17"/>
                  </a:lnTo>
                  <a:lnTo>
                    <a:pt x="63" y="0"/>
                  </a:lnTo>
                  <a:lnTo>
                    <a:pt x="97" y="28"/>
                  </a:lnTo>
                  <a:lnTo>
                    <a:pt x="86" y="32"/>
                  </a:lnTo>
                  <a:lnTo>
                    <a:pt x="90" y="43"/>
                  </a:lnTo>
                  <a:lnTo>
                    <a:pt x="39" y="56"/>
                  </a:lnTo>
                  <a:lnTo>
                    <a:pt x="0" y="4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83" name="Freeform 38"/>
            <p:cNvSpPr>
              <a:spLocks/>
            </p:cNvSpPr>
            <p:nvPr/>
          </p:nvSpPr>
          <p:spPr bwMode="auto">
            <a:xfrm>
              <a:off x="3635" y="2240"/>
              <a:ext cx="219" cy="189"/>
            </a:xfrm>
            <a:custGeom>
              <a:avLst/>
              <a:gdLst>
                <a:gd name="T0" fmla="*/ 0 w 225"/>
                <a:gd name="T1" fmla="*/ 85 h 202"/>
                <a:gd name="T2" fmla="*/ 2 w 225"/>
                <a:gd name="T3" fmla="*/ 131 h 202"/>
                <a:gd name="T4" fmla="*/ 18 w 225"/>
                <a:gd name="T5" fmla="*/ 144 h 202"/>
                <a:gd name="T6" fmla="*/ 6 w 225"/>
                <a:gd name="T7" fmla="*/ 168 h 202"/>
                <a:gd name="T8" fmla="*/ 27 w 225"/>
                <a:gd name="T9" fmla="*/ 176 h 202"/>
                <a:gd name="T10" fmla="*/ 85 w 225"/>
                <a:gd name="T11" fmla="*/ 168 h 202"/>
                <a:gd name="T12" fmla="*/ 93 w 225"/>
                <a:gd name="T13" fmla="*/ 141 h 202"/>
                <a:gd name="T14" fmla="*/ 130 w 225"/>
                <a:gd name="T15" fmla="*/ 127 h 202"/>
                <a:gd name="T16" fmla="*/ 135 w 225"/>
                <a:gd name="T17" fmla="*/ 106 h 202"/>
                <a:gd name="T18" fmla="*/ 149 w 225"/>
                <a:gd name="T19" fmla="*/ 100 h 202"/>
                <a:gd name="T20" fmla="*/ 141 w 225"/>
                <a:gd name="T21" fmla="*/ 89 h 202"/>
                <a:gd name="T22" fmla="*/ 155 w 225"/>
                <a:gd name="T23" fmla="*/ 89 h 202"/>
                <a:gd name="T24" fmla="*/ 166 w 225"/>
                <a:gd name="T25" fmla="*/ 65 h 202"/>
                <a:gd name="T26" fmla="*/ 161 w 225"/>
                <a:gd name="T27" fmla="*/ 44 h 202"/>
                <a:gd name="T28" fmla="*/ 212 w 225"/>
                <a:gd name="T29" fmla="*/ 29 h 202"/>
                <a:gd name="T30" fmla="*/ 212 w 225"/>
                <a:gd name="T31" fmla="*/ 24 h 202"/>
                <a:gd name="T32" fmla="*/ 195 w 225"/>
                <a:gd name="T33" fmla="*/ 21 h 202"/>
                <a:gd name="T34" fmla="*/ 168 w 225"/>
                <a:gd name="T35" fmla="*/ 34 h 202"/>
                <a:gd name="T36" fmla="*/ 155 w 225"/>
                <a:gd name="T37" fmla="*/ 0 h 202"/>
                <a:gd name="T38" fmla="*/ 133 w 225"/>
                <a:gd name="T39" fmla="*/ 26 h 202"/>
                <a:gd name="T40" fmla="*/ 66 w 225"/>
                <a:gd name="T41" fmla="*/ 24 h 202"/>
                <a:gd name="T42" fmla="*/ 33 w 225"/>
                <a:gd name="T43" fmla="*/ 65 h 202"/>
                <a:gd name="T44" fmla="*/ 12 w 225"/>
                <a:gd name="T45" fmla="*/ 51 h 202"/>
                <a:gd name="T46" fmla="*/ 0 w 225"/>
                <a:gd name="T47" fmla="*/ 85 h 2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5" h="202">
                  <a:moveTo>
                    <a:pt x="0" y="97"/>
                  </a:moveTo>
                  <a:lnTo>
                    <a:pt x="2" y="150"/>
                  </a:lnTo>
                  <a:lnTo>
                    <a:pt x="18" y="165"/>
                  </a:lnTo>
                  <a:lnTo>
                    <a:pt x="6" y="192"/>
                  </a:lnTo>
                  <a:lnTo>
                    <a:pt x="29" y="201"/>
                  </a:lnTo>
                  <a:lnTo>
                    <a:pt x="89" y="192"/>
                  </a:lnTo>
                  <a:lnTo>
                    <a:pt x="99" y="161"/>
                  </a:lnTo>
                  <a:lnTo>
                    <a:pt x="138" y="145"/>
                  </a:lnTo>
                  <a:lnTo>
                    <a:pt x="143" y="121"/>
                  </a:lnTo>
                  <a:lnTo>
                    <a:pt x="157" y="114"/>
                  </a:lnTo>
                  <a:lnTo>
                    <a:pt x="149" y="101"/>
                  </a:lnTo>
                  <a:lnTo>
                    <a:pt x="163" y="101"/>
                  </a:lnTo>
                  <a:lnTo>
                    <a:pt x="176" y="75"/>
                  </a:lnTo>
                  <a:lnTo>
                    <a:pt x="170" y="50"/>
                  </a:lnTo>
                  <a:lnTo>
                    <a:pt x="224" y="33"/>
                  </a:lnTo>
                  <a:lnTo>
                    <a:pt x="224" y="28"/>
                  </a:lnTo>
                  <a:lnTo>
                    <a:pt x="205" y="24"/>
                  </a:lnTo>
                  <a:lnTo>
                    <a:pt x="178" y="39"/>
                  </a:lnTo>
                  <a:lnTo>
                    <a:pt x="163" y="0"/>
                  </a:lnTo>
                  <a:lnTo>
                    <a:pt x="141" y="30"/>
                  </a:lnTo>
                  <a:lnTo>
                    <a:pt x="70" y="28"/>
                  </a:lnTo>
                  <a:lnTo>
                    <a:pt x="35" y="75"/>
                  </a:lnTo>
                  <a:lnTo>
                    <a:pt x="12" y="59"/>
                  </a:lnTo>
                  <a:lnTo>
                    <a:pt x="0" y="9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84" name="Freeform 39"/>
            <p:cNvSpPr>
              <a:spLocks/>
            </p:cNvSpPr>
            <p:nvPr/>
          </p:nvSpPr>
          <p:spPr bwMode="auto">
            <a:xfrm>
              <a:off x="4063" y="2487"/>
              <a:ext cx="73" cy="113"/>
            </a:xfrm>
            <a:custGeom>
              <a:avLst/>
              <a:gdLst>
                <a:gd name="T0" fmla="*/ 0 w 75"/>
                <a:gd name="T1" fmla="*/ 32 h 122"/>
                <a:gd name="T2" fmla="*/ 8 w 75"/>
                <a:gd name="T3" fmla="*/ 42 h 122"/>
                <a:gd name="T4" fmla="*/ 14 w 75"/>
                <a:gd name="T5" fmla="*/ 92 h 122"/>
                <a:gd name="T6" fmla="*/ 30 w 75"/>
                <a:gd name="T7" fmla="*/ 88 h 122"/>
                <a:gd name="T8" fmla="*/ 43 w 75"/>
                <a:gd name="T9" fmla="*/ 67 h 122"/>
                <a:gd name="T10" fmla="*/ 54 w 75"/>
                <a:gd name="T11" fmla="*/ 71 h 122"/>
                <a:gd name="T12" fmla="*/ 61 w 75"/>
                <a:gd name="T13" fmla="*/ 104 h 122"/>
                <a:gd name="T14" fmla="*/ 70 w 75"/>
                <a:gd name="T15" fmla="*/ 87 h 122"/>
                <a:gd name="T16" fmla="*/ 59 w 75"/>
                <a:gd name="T17" fmla="*/ 53 h 122"/>
                <a:gd name="T18" fmla="*/ 54 w 75"/>
                <a:gd name="T19" fmla="*/ 65 h 122"/>
                <a:gd name="T20" fmla="*/ 45 w 75"/>
                <a:gd name="T21" fmla="*/ 48 h 122"/>
                <a:gd name="T22" fmla="*/ 61 w 75"/>
                <a:gd name="T23" fmla="*/ 27 h 122"/>
                <a:gd name="T24" fmla="*/ 28 w 75"/>
                <a:gd name="T25" fmla="*/ 24 h 122"/>
                <a:gd name="T26" fmla="*/ 8 w 75"/>
                <a:gd name="T27" fmla="*/ 0 h 122"/>
                <a:gd name="T28" fmla="*/ 0 w 75"/>
                <a:gd name="T29" fmla="*/ 13 h 122"/>
                <a:gd name="T30" fmla="*/ 10 w 75"/>
                <a:gd name="T31" fmla="*/ 24 h 122"/>
                <a:gd name="T32" fmla="*/ 0 w 75"/>
                <a:gd name="T33" fmla="*/ 32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5" h="122">
                  <a:moveTo>
                    <a:pt x="0" y="38"/>
                  </a:moveTo>
                  <a:lnTo>
                    <a:pt x="8" y="49"/>
                  </a:lnTo>
                  <a:lnTo>
                    <a:pt x="14" y="107"/>
                  </a:lnTo>
                  <a:lnTo>
                    <a:pt x="32" y="103"/>
                  </a:lnTo>
                  <a:lnTo>
                    <a:pt x="45" y="78"/>
                  </a:lnTo>
                  <a:lnTo>
                    <a:pt x="57" y="83"/>
                  </a:lnTo>
                  <a:lnTo>
                    <a:pt x="65" y="121"/>
                  </a:lnTo>
                  <a:lnTo>
                    <a:pt x="74" y="101"/>
                  </a:lnTo>
                  <a:lnTo>
                    <a:pt x="63" y="61"/>
                  </a:lnTo>
                  <a:lnTo>
                    <a:pt x="57" y="76"/>
                  </a:lnTo>
                  <a:lnTo>
                    <a:pt x="47" y="56"/>
                  </a:lnTo>
                  <a:lnTo>
                    <a:pt x="65" y="31"/>
                  </a:lnTo>
                  <a:lnTo>
                    <a:pt x="30" y="28"/>
                  </a:lnTo>
                  <a:lnTo>
                    <a:pt x="8" y="0"/>
                  </a:lnTo>
                  <a:lnTo>
                    <a:pt x="0" y="15"/>
                  </a:lnTo>
                  <a:lnTo>
                    <a:pt x="10" y="28"/>
                  </a:lnTo>
                  <a:lnTo>
                    <a:pt x="0" y="3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85" name="Freeform 40"/>
            <p:cNvSpPr>
              <a:spLocks/>
            </p:cNvSpPr>
            <p:nvPr/>
          </p:nvSpPr>
          <p:spPr bwMode="auto">
            <a:xfrm>
              <a:off x="4076" y="2454"/>
              <a:ext cx="49" cy="31"/>
            </a:xfrm>
            <a:custGeom>
              <a:avLst/>
              <a:gdLst>
                <a:gd name="T0" fmla="*/ 0 w 50"/>
                <a:gd name="T1" fmla="*/ 16 h 32"/>
                <a:gd name="T2" fmla="*/ 6 w 50"/>
                <a:gd name="T3" fmla="*/ 29 h 32"/>
                <a:gd name="T4" fmla="*/ 47 w 50"/>
                <a:gd name="T5" fmla="*/ 22 h 32"/>
                <a:gd name="T6" fmla="*/ 44 w 50"/>
                <a:gd name="T7" fmla="*/ 8 h 32"/>
                <a:gd name="T8" fmla="*/ 17 w 50"/>
                <a:gd name="T9" fmla="*/ 0 h 32"/>
                <a:gd name="T10" fmla="*/ 0 w 50"/>
                <a:gd name="T11" fmla="*/ 1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2">
                  <a:moveTo>
                    <a:pt x="0" y="17"/>
                  </a:moveTo>
                  <a:lnTo>
                    <a:pt x="6" y="31"/>
                  </a:lnTo>
                  <a:lnTo>
                    <a:pt x="49" y="24"/>
                  </a:lnTo>
                  <a:lnTo>
                    <a:pt x="46" y="8"/>
                  </a:lnTo>
                  <a:lnTo>
                    <a:pt x="17" y="0"/>
                  </a:lnTo>
                  <a:lnTo>
                    <a:pt x="0" y="1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86" name="Freeform 41"/>
            <p:cNvSpPr>
              <a:spLocks/>
            </p:cNvSpPr>
            <p:nvPr/>
          </p:nvSpPr>
          <p:spPr bwMode="auto">
            <a:xfrm>
              <a:off x="4130" y="2458"/>
              <a:ext cx="137" cy="351"/>
            </a:xfrm>
            <a:custGeom>
              <a:avLst/>
              <a:gdLst>
                <a:gd name="T0" fmla="*/ 0 w 141"/>
                <a:gd name="T1" fmla="*/ 135 h 374"/>
                <a:gd name="T2" fmla="*/ 6 w 141"/>
                <a:gd name="T3" fmla="*/ 115 h 374"/>
                <a:gd name="T4" fmla="*/ 46 w 141"/>
                <a:gd name="T5" fmla="*/ 29 h 374"/>
                <a:gd name="T6" fmla="*/ 69 w 141"/>
                <a:gd name="T7" fmla="*/ 17 h 374"/>
                <a:gd name="T8" fmla="*/ 77 w 141"/>
                <a:gd name="T9" fmla="*/ 0 h 374"/>
                <a:gd name="T10" fmla="*/ 94 w 141"/>
                <a:gd name="T11" fmla="*/ 9 h 374"/>
                <a:gd name="T12" fmla="*/ 94 w 141"/>
                <a:gd name="T13" fmla="*/ 26 h 374"/>
                <a:gd name="T14" fmla="*/ 81 w 141"/>
                <a:gd name="T15" fmla="*/ 80 h 374"/>
                <a:gd name="T16" fmla="*/ 96 w 141"/>
                <a:gd name="T17" fmla="*/ 77 h 374"/>
                <a:gd name="T18" fmla="*/ 106 w 141"/>
                <a:gd name="T19" fmla="*/ 112 h 374"/>
                <a:gd name="T20" fmla="*/ 132 w 141"/>
                <a:gd name="T21" fmla="*/ 122 h 374"/>
                <a:gd name="T22" fmla="*/ 120 w 141"/>
                <a:gd name="T23" fmla="*/ 137 h 374"/>
                <a:gd name="T24" fmla="*/ 86 w 141"/>
                <a:gd name="T25" fmla="*/ 159 h 374"/>
                <a:gd name="T26" fmla="*/ 81 w 141"/>
                <a:gd name="T27" fmla="*/ 179 h 374"/>
                <a:gd name="T28" fmla="*/ 96 w 141"/>
                <a:gd name="T29" fmla="*/ 220 h 374"/>
                <a:gd name="T30" fmla="*/ 90 w 141"/>
                <a:gd name="T31" fmla="*/ 242 h 374"/>
                <a:gd name="T32" fmla="*/ 111 w 141"/>
                <a:gd name="T33" fmla="*/ 297 h 374"/>
                <a:gd name="T34" fmla="*/ 94 w 141"/>
                <a:gd name="T35" fmla="*/ 328 h 374"/>
                <a:gd name="T36" fmla="*/ 81 w 141"/>
                <a:gd name="T37" fmla="*/ 215 h 374"/>
                <a:gd name="T38" fmla="*/ 67 w 141"/>
                <a:gd name="T39" fmla="*/ 197 h 374"/>
                <a:gd name="T40" fmla="*/ 46 w 141"/>
                <a:gd name="T41" fmla="*/ 226 h 374"/>
                <a:gd name="T42" fmla="*/ 29 w 141"/>
                <a:gd name="T43" fmla="*/ 222 h 374"/>
                <a:gd name="T44" fmla="*/ 31 w 141"/>
                <a:gd name="T45" fmla="*/ 179 h 374"/>
                <a:gd name="T46" fmla="*/ 0 w 141"/>
                <a:gd name="T47" fmla="*/ 135 h 3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1" h="374">
                  <a:moveTo>
                    <a:pt x="0" y="153"/>
                  </a:moveTo>
                  <a:lnTo>
                    <a:pt x="6" y="131"/>
                  </a:lnTo>
                  <a:lnTo>
                    <a:pt x="48" y="33"/>
                  </a:lnTo>
                  <a:lnTo>
                    <a:pt x="73" y="19"/>
                  </a:lnTo>
                  <a:lnTo>
                    <a:pt x="81" y="0"/>
                  </a:lnTo>
                  <a:lnTo>
                    <a:pt x="100" y="11"/>
                  </a:lnTo>
                  <a:lnTo>
                    <a:pt x="100" y="30"/>
                  </a:lnTo>
                  <a:lnTo>
                    <a:pt x="85" y="91"/>
                  </a:lnTo>
                  <a:lnTo>
                    <a:pt x="102" y="87"/>
                  </a:lnTo>
                  <a:lnTo>
                    <a:pt x="112" y="127"/>
                  </a:lnTo>
                  <a:lnTo>
                    <a:pt x="140" y="138"/>
                  </a:lnTo>
                  <a:lnTo>
                    <a:pt x="127" y="156"/>
                  </a:lnTo>
                  <a:lnTo>
                    <a:pt x="91" y="180"/>
                  </a:lnTo>
                  <a:lnTo>
                    <a:pt x="85" y="204"/>
                  </a:lnTo>
                  <a:lnTo>
                    <a:pt x="102" y="249"/>
                  </a:lnTo>
                  <a:lnTo>
                    <a:pt x="96" y="275"/>
                  </a:lnTo>
                  <a:lnTo>
                    <a:pt x="117" y="337"/>
                  </a:lnTo>
                  <a:lnTo>
                    <a:pt x="100" y="373"/>
                  </a:lnTo>
                  <a:lnTo>
                    <a:pt x="85" y="244"/>
                  </a:lnTo>
                  <a:lnTo>
                    <a:pt x="71" y="224"/>
                  </a:lnTo>
                  <a:lnTo>
                    <a:pt x="48" y="257"/>
                  </a:lnTo>
                  <a:lnTo>
                    <a:pt x="31" y="253"/>
                  </a:lnTo>
                  <a:lnTo>
                    <a:pt x="33" y="204"/>
                  </a:lnTo>
                  <a:lnTo>
                    <a:pt x="0" y="153"/>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87" name="Freeform 42"/>
            <p:cNvSpPr>
              <a:spLocks/>
            </p:cNvSpPr>
            <p:nvPr/>
          </p:nvSpPr>
          <p:spPr bwMode="auto">
            <a:xfrm>
              <a:off x="3840" y="1886"/>
              <a:ext cx="953" cy="729"/>
            </a:xfrm>
            <a:custGeom>
              <a:avLst/>
              <a:gdLst>
                <a:gd name="T0" fmla="*/ 4 w 977"/>
                <a:gd name="T1" fmla="*/ 297 h 779"/>
                <a:gd name="T2" fmla="*/ 98 w 977"/>
                <a:gd name="T3" fmla="*/ 255 h 779"/>
                <a:gd name="T4" fmla="*/ 97 w 977"/>
                <a:gd name="T5" fmla="*/ 197 h 779"/>
                <a:gd name="T6" fmla="*/ 141 w 977"/>
                <a:gd name="T7" fmla="*/ 145 h 779"/>
                <a:gd name="T8" fmla="*/ 184 w 977"/>
                <a:gd name="T9" fmla="*/ 120 h 779"/>
                <a:gd name="T10" fmla="*/ 230 w 977"/>
                <a:gd name="T11" fmla="*/ 130 h 779"/>
                <a:gd name="T12" fmla="*/ 258 w 977"/>
                <a:gd name="T13" fmla="*/ 188 h 779"/>
                <a:gd name="T14" fmla="*/ 354 w 977"/>
                <a:gd name="T15" fmla="*/ 242 h 779"/>
                <a:gd name="T16" fmla="*/ 471 w 977"/>
                <a:gd name="T17" fmla="*/ 266 h 779"/>
                <a:gd name="T18" fmla="*/ 580 w 977"/>
                <a:gd name="T19" fmla="*/ 222 h 779"/>
                <a:gd name="T20" fmla="*/ 605 w 977"/>
                <a:gd name="T21" fmla="*/ 197 h 779"/>
                <a:gd name="T22" fmla="*/ 696 w 977"/>
                <a:gd name="T23" fmla="*/ 155 h 779"/>
                <a:gd name="T24" fmla="*/ 637 w 977"/>
                <a:gd name="T25" fmla="*/ 136 h 779"/>
                <a:gd name="T26" fmla="*/ 646 w 977"/>
                <a:gd name="T27" fmla="*/ 83 h 779"/>
                <a:gd name="T28" fmla="*/ 690 w 977"/>
                <a:gd name="T29" fmla="*/ 81 h 779"/>
                <a:gd name="T30" fmla="*/ 704 w 977"/>
                <a:gd name="T31" fmla="*/ 21 h 779"/>
                <a:gd name="T32" fmla="*/ 787 w 977"/>
                <a:gd name="T33" fmla="*/ 15 h 779"/>
                <a:gd name="T34" fmla="*/ 863 w 977"/>
                <a:gd name="T35" fmla="*/ 107 h 779"/>
                <a:gd name="T36" fmla="*/ 929 w 977"/>
                <a:gd name="T37" fmla="*/ 116 h 779"/>
                <a:gd name="T38" fmla="*/ 869 w 977"/>
                <a:gd name="T39" fmla="*/ 199 h 779"/>
                <a:gd name="T40" fmla="*/ 863 w 977"/>
                <a:gd name="T41" fmla="*/ 244 h 779"/>
                <a:gd name="T42" fmla="*/ 829 w 977"/>
                <a:gd name="T43" fmla="*/ 260 h 779"/>
                <a:gd name="T44" fmla="*/ 807 w 977"/>
                <a:gd name="T45" fmla="*/ 268 h 779"/>
                <a:gd name="T46" fmla="*/ 724 w 977"/>
                <a:gd name="T47" fmla="*/ 326 h 779"/>
                <a:gd name="T48" fmla="*/ 730 w 977"/>
                <a:gd name="T49" fmla="*/ 280 h 779"/>
                <a:gd name="T50" fmla="*/ 668 w 977"/>
                <a:gd name="T51" fmla="*/ 330 h 779"/>
                <a:gd name="T52" fmla="*/ 714 w 977"/>
                <a:gd name="T53" fmla="*/ 346 h 779"/>
                <a:gd name="T54" fmla="*/ 706 w 977"/>
                <a:gd name="T55" fmla="*/ 375 h 779"/>
                <a:gd name="T56" fmla="*/ 732 w 977"/>
                <a:gd name="T57" fmla="*/ 466 h 779"/>
                <a:gd name="T58" fmla="*/ 732 w 977"/>
                <a:gd name="T59" fmla="*/ 480 h 779"/>
                <a:gd name="T60" fmla="*/ 734 w 977"/>
                <a:gd name="T61" fmla="*/ 499 h 779"/>
                <a:gd name="T62" fmla="*/ 648 w 977"/>
                <a:gd name="T63" fmla="*/ 629 h 779"/>
                <a:gd name="T64" fmla="*/ 611 w 977"/>
                <a:gd name="T65" fmla="*/ 638 h 779"/>
                <a:gd name="T66" fmla="*/ 595 w 977"/>
                <a:gd name="T67" fmla="*/ 649 h 779"/>
                <a:gd name="T68" fmla="*/ 552 w 977"/>
                <a:gd name="T69" fmla="*/ 681 h 779"/>
                <a:gd name="T70" fmla="*/ 519 w 977"/>
                <a:gd name="T71" fmla="*/ 656 h 779"/>
                <a:gd name="T72" fmla="*/ 431 w 977"/>
                <a:gd name="T73" fmla="*/ 640 h 779"/>
                <a:gd name="T74" fmla="*/ 423 w 977"/>
                <a:gd name="T75" fmla="*/ 660 h 779"/>
                <a:gd name="T76" fmla="*/ 389 w 977"/>
                <a:gd name="T77" fmla="*/ 647 h 779"/>
                <a:gd name="T78" fmla="*/ 364 w 977"/>
                <a:gd name="T79" fmla="*/ 615 h 779"/>
                <a:gd name="T80" fmla="*/ 377 w 977"/>
                <a:gd name="T81" fmla="*/ 544 h 779"/>
                <a:gd name="T82" fmla="*/ 341 w 977"/>
                <a:gd name="T83" fmla="*/ 526 h 779"/>
                <a:gd name="T84" fmla="*/ 274 w 977"/>
                <a:gd name="T85" fmla="*/ 540 h 779"/>
                <a:gd name="T86" fmla="*/ 230 w 977"/>
                <a:gd name="T87" fmla="*/ 547 h 779"/>
                <a:gd name="T88" fmla="*/ 218 w 977"/>
                <a:gd name="T89" fmla="*/ 538 h 779"/>
                <a:gd name="T90" fmla="*/ 161 w 977"/>
                <a:gd name="T91" fmla="*/ 511 h 779"/>
                <a:gd name="T92" fmla="*/ 80 w 977"/>
                <a:gd name="T93" fmla="*/ 480 h 779"/>
                <a:gd name="T94" fmla="*/ 90 w 977"/>
                <a:gd name="T95" fmla="*/ 445 h 779"/>
                <a:gd name="T96" fmla="*/ 99 w 977"/>
                <a:gd name="T97" fmla="*/ 390 h 779"/>
                <a:gd name="T98" fmla="*/ 59 w 977"/>
                <a:gd name="T99" fmla="*/ 392 h 779"/>
                <a:gd name="T100" fmla="*/ 16 w 977"/>
                <a:gd name="T101" fmla="*/ 356 h 779"/>
                <a:gd name="T102" fmla="*/ 0 w 977"/>
                <a:gd name="T103" fmla="*/ 324 h 7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7" h="779">
                  <a:moveTo>
                    <a:pt x="0" y="370"/>
                  </a:moveTo>
                  <a:lnTo>
                    <a:pt x="4" y="339"/>
                  </a:lnTo>
                  <a:lnTo>
                    <a:pt x="41" y="332"/>
                  </a:lnTo>
                  <a:lnTo>
                    <a:pt x="103" y="292"/>
                  </a:lnTo>
                  <a:lnTo>
                    <a:pt x="111" y="259"/>
                  </a:lnTo>
                  <a:lnTo>
                    <a:pt x="101" y="226"/>
                  </a:lnTo>
                  <a:lnTo>
                    <a:pt x="138" y="215"/>
                  </a:lnTo>
                  <a:lnTo>
                    <a:pt x="149" y="166"/>
                  </a:lnTo>
                  <a:lnTo>
                    <a:pt x="188" y="170"/>
                  </a:lnTo>
                  <a:lnTo>
                    <a:pt x="194" y="137"/>
                  </a:lnTo>
                  <a:lnTo>
                    <a:pt x="226" y="119"/>
                  </a:lnTo>
                  <a:lnTo>
                    <a:pt x="242" y="148"/>
                  </a:lnTo>
                  <a:lnTo>
                    <a:pt x="263" y="157"/>
                  </a:lnTo>
                  <a:lnTo>
                    <a:pt x="272" y="215"/>
                  </a:lnTo>
                  <a:lnTo>
                    <a:pt x="343" y="237"/>
                  </a:lnTo>
                  <a:lnTo>
                    <a:pt x="372" y="277"/>
                  </a:lnTo>
                  <a:lnTo>
                    <a:pt x="430" y="273"/>
                  </a:lnTo>
                  <a:lnTo>
                    <a:pt x="495" y="304"/>
                  </a:lnTo>
                  <a:lnTo>
                    <a:pt x="582" y="277"/>
                  </a:lnTo>
                  <a:lnTo>
                    <a:pt x="610" y="253"/>
                  </a:lnTo>
                  <a:lnTo>
                    <a:pt x="610" y="221"/>
                  </a:lnTo>
                  <a:lnTo>
                    <a:pt x="636" y="226"/>
                  </a:lnTo>
                  <a:lnTo>
                    <a:pt x="688" y="182"/>
                  </a:lnTo>
                  <a:lnTo>
                    <a:pt x="732" y="177"/>
                  </a:lnTo>
                  <a:lnTo>
                    <a:pt x="711" y="146"/>
                  </a:lnTo>
                  <a:lnTo>
                    <a:pt x="669" y="155"/>
                  </a:lnTo>
                  <a:lnTo>
                    <a:pt x="669" y="115"/>
                  </a:lnTo>
                  <a:lnTo>
                    <a:pt x="679" y="95"/>
                  </a:lnTo>
                  <a:lnTo>
                    <a:pt x="704" y="106"/>
                  </a:lnTo>
                  <a:lnTo>
                    <a:pt x="725" y="93"/>
                  </a:lnTo>
                  <a:lnTo>
                    <a:pt x="750" y="42"/>
                  </a:lnTo>
                  <a:lnTo>
                    <a:pt x="740" y="24"/>
                  </a:lnTo>
                  <a:lnTo>
                    <a:pt x="796" y="0"/>
                  </a:lnTo>
                  <a:lnTo>
                    <a:pt x="827" y="17"/>
                  </a:lnTo>
                  <a:lnTo>
                    <a:pt x="859" y="102"/>
                  </a:lnTo>
                  <a:lnTo>
                    <a:pt x="907" y="122"/>
                  </a:lnTo>
                  <a:lnTo>
                    <a:pt x="915" y="153"/>
                  </a:lnTo>
                  <a:lnTo>
                    <a:pt x="976" y="133"/>
                  </a:lnTo>
                  <a:lnTo>
                    <a:pt x="946" y="217"/>
                  </a:lnTo>
                  <a:lnTo>
                    <a:pt x="913" y="228"/>
                  </a:lnTo>
                  <a:lnTo>
                    <a:pt x="919" y="259"/>
                  </a:lnTo>
                  <a:lnTo>
                    <a:pt x="907" y="279"/>
                  </a:lnTo>
                  <a:lnTo>
                    <a:pt x="900" y="273"/>
                  </a:lnTo>
                  <a:lnTo>
                    <a:pt x="871" y="297"/>
                  </a:lnTo>
                  <a:lnTo>
                    <a:pt x="871" y="308"/>
                  </a:lnTo>
                  <a:lnTo>
                    <a:pt x="848" y="306"/>
                  </a:lnTo>
                  <a:lnTo>
                    <a:pt x="807" y="344"/>
                  </a:lnTo>
                  <a:lnTo>
                    <a:pt x="761" y="372"/>
                  </a:lnTo>
                  <a:lnTo>
                    <a:pt x="775" y="332"/>
                  </a:lnTo>
                  <a:lnTo>
                    <a:pt x="767" y="319"/>
                  </a:lnTo>
                  <a:lnTo>
                    <a:pt x="704" y="366"/>
                  </a:lnTo>
                  <a:lnTo>
                    <a:pt x="702" y="377"/>
                  </a:lnTo>
                  <a:lnTo>
                    <a:pt x="723" y="406"/>
                  </a:lnTo>
                  <a:lnTo>
                    <a:pt x="750" y="395"/>
                  </a:lnTo>
                  <a:lnTo>
                    <a:pt x="779" y="406"/>
                  </a:lnTo>
                  <a:lnTo>
                    <a:pt x="742" y="428"/>
                  </a:lnTo>
                  <a:lnTo>
                    <a:pt x="725" y="459"/>
                  </a:lnTo>
                  <a:lnTo>
                    <a:pt x="769" y="532"/>
                  </a:lnTo>
                  <a:lnTo>
                    <a:pt x="740" y="526"/>
                  </a:lnTo>
                  <a:lnTo>
                    <a:pt x="769" y="548"/>
                  </a:lnTo>
                  <a:lnTo>
                    <a:pt x="740" y="566"/>
                  </a:lnTo>
                  <a:lnTo>
                    <a:pt x="771" y="570"/>
                  </a:lnTo>
                  <a:lnTo>
                    <a:pt x="717" y="684"/>
                  </a:lnTo>
                  <a:lnTo>
                    <a:pt x="681" y="718"/>
                  </a:lnTo>
                  <a:lnTo>
                    <a:pt x="646" y="729"/>
                  </a:lnTo>
                  <a:lnTo>
                    <a:pt x="642" y="729"/>
                  </a:lnTo>
                  <a:lnTo>
                    <a:pt x="636" y="724"/>
                  </a:lnTo>
                  <a:lnTo>
                    <a:pt x="625" y="742"/>
                  </a:lnTo>
                  <a:lnTo>
                    <a:pt x="582" y="753"/>
                  </a:lnTo>
                  <a:lnTo>
                    <a:pt x="580" y="778"/>
                  </a:lnTo>
                  <a:lnTo>
                    <a:pt x="572" y="749"/>
                  </a:lnTo>
                  <a:lnTo>
                    <a:pt x="545" y="749"/>
                  </a:lnTo>
                  <a:lnTo>
                    <a:pt x="501" y="715"/>
                  </a:lnTo>
                  <a:lnTo>
                    <a:pt x="453" y="731"/>
                  </a:lnTo>
                  <a:lnTo>
                    <a:pt x="443" y="731"/>
                  </a:lnTo>
                  <a:lnTo>
                    <a:pt x="445" y="753"/>
                  </a:lnTo>
                  <a:lnTo>
                    <a:pt x="436" y="749"/>
                  </a:lnTo>
                  <a:lnTo>
                    <a:pt x="409" y="738"/>
                  </a:lnTo>
                  <a:lnTo>
                    <a:pt x="399" y="698"/>
                  </a:lnTo>
                  <a:lnTo>
                    <a:pt x="382" y="702"/>
                  </a:lnTo>
                  <a:lnTo>
                    <a:pt x="397" y="641"/>
                  </a:lnTo>
                  <a:lnTo>
                    <a:pt x="397" y="621"/>
                  </a:lnTo>
                  <a:lnTo>
                    <a:pt x="378" y="608"/>
                  </a:lnTo>
                  <a:lnTo>
                    <a:pt x="359" y="601"/>
                  </a:lnTo>
                  <a:lnTo>
                    <a:pt x="355" y="579"/>
                  </a:lnTo>
                  <a:lnTo>
                    <a:pt x="288" y="617"/>
                  </a:lnTo>
                  <a:lnTo>
                    <a:pt x="257" y="605"/>
                  </a:lnTo>
                  <a:lnTo>
                    <a:pt x="242" y="625"/>
                  </a:lnTo>
                  <a:lnTo>
                    <a:pt x="240" y="612"/>
                  </a:lnTo>
                  <a:lnTo>
                    <a:pt x="230" y="614"/>
                  </a:lnTo>
                  <a:lnTo>
                    <a:pt x="194" y="614"/>
                  </a:lnTo>
                  <a:lnTo>
                    <a:pt x="169" y="583"/>
                  </a:lnTo>
                  <a:lnTo>
                    <a:pt x="117" y="563"/>
                  </a:lnTo>
                  <a:lnTo>
                    <a:pt x="84" y="548"/>
                  </a:lnTo>
                  <a:lnTo>
                    <a:pt x="76" y="512"/>
                  </a:lnTo>
                  <a:lnTo>
                    <a:pt x="94" y="508"/>
                  </a:lnTo>
                  <a:lnTo>
                    <a:pt x="84" y="479"/>
                  </a:lnTo>
                  <a:lnTo>
                    <a:pt x="105" y="446"/>
                  </a:lnTo>
                  <a:lnTo>
                    <a:pt x="88" y="435"/>
                  </a:lnTo>
                  <a:lnTo>
                    <a:pt x="62" y="448"/>
                  </a:lnTo>
                  <a:lnTo>
                    <a:pt x="14" y="410"/>
                  </a:lnTo>
                  <a:lnTo>
                    <a:pt x="16" y="406"/>
                  </a:lnTo>
                  <a:lnTo>
                    <a:pt x="16" y="379"/>
                  </a:lnTo>
                  <a:lnTo>
                    <a:pt x="0" y="37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88" name="Freeform 43"/>
            <p:cNvSpPr>
              <a:spLocks/>
            </p:cNvSpPr>
            <p:nvPr/>
          </p:nvSpPr>
          <p:spPr bwMode="auto">
            <a:xfrm>
              <a:off x="4562" y="2519"/>
              <a:ext cx="27" cy="61"/>
            </a:xfrm>
            <a:custGeom>
              <a:avLst/>
              <a:gdLst>
                <a:gd name="T0" fmla="*/ 0 w 28"/>
                <a:gd name="T1" fmla="*/ 22 h 65"/>
                <a:gd name="T2" fmla="*/ 10 w 28"/>
                <a:gd name="T3" fmla="*/ 56 h 65"/>
                <a:gd name="T4" fmla="*/ 25 w 28"/>
                <a:gd name="T5" fmla="*/ 0 h 65"/>
                <a:gd name="T6" fmla="*/ 14 w 28"/>
                <a:gd name="T7" fmla="*/ 0 h 65"/>
                <a:gd name="T8" fmla="*/ 0 w 28"/>
                <a:gd name="T9" fmla="*/ 22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65">
                  <a:moveTo>
                    <a:pt x="0" y="24"/>
                  </a:moveTo>
                  <a:lnTo>
                    <a:pt x="10" y="64"/>
                  </a:lnTo>
                  <a:lnTo>
                    <a:pt x="27" y="0"/>
                  </a:lnTo>
                  <a:lnTo>
                    <a:pt x="14" y="0"/>
                  </a:lnTo>
                  <a:lnTo>
                    <a:pt x="0" y="2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89" name="Freeform 44"/>
            <p:cNvSpPr>
              <a:spLocks/>
            </p:cNvSpPr>
            <p:nvPr/>
          </p:nvSpPr>
          <p:spPr bwMode="auto">
            <a:xfrm>
              <a:off x="3753" y="2300"/>
              <a:ext cx="459" cy="553"/>
            </a:xfrm>
            <a:custGeom>
              <a:avLst/>
              <a:gdLst>
                <a:gd name="T0" fmla="*/ 0 w 470"/>
                <a:gd name="T1" fmla="*/ 235 h 592"/>
                <a:gd name="T2" fmla="*/ 12 w 470"/>
                <a:gd name="T3" fmla="*/ 224 h 592"/>
                <a:gd name="T4" fmla="*/ 45 w 470"/>
                <a:gd name="T5" fmla="*/ 224 h 592"/>
                <a:gd name="T6" fmla="*/ 22 w 470"/>
                <a:gd name="T7" fmla="*/ 168 h 592"/>
                <a:gd name="T8" fmla="*/ 35 w 470"/>
                <a:gd name="T9" fmla="*/ 155 h 592"/>
                <a:gd name="T10" fmla="*/ 58 w 470"/>
                <a:gd name="T11" fmla="*/ 157 h 592"/>
                <a:gd name="T12" fmla="*/ 102 w 470"/>
                <a:gd name="T13" fmla="*/ 99 h 592"/>
                <a:gd name="T14" fmla="*/ 97 w 470"/>
                <a:gd name="T15" fmla="*/ 81 h 592"/>
                <a:gd name="T16" fmla="*/ 110 w 470"/>
                <a:gd name="T17" fmla="*/ 73 h 592"/>
                <a:gd name="T18" fmla="*/ 91 w 470"/>
                <a:gd name="T19" fmla="*/ 54 h 592"/>
                <a:gd name="T20" fmla="*/ 91 w 470"/>
                <a:gd name="T21" fmla="*/ 24 h 592"/>
                <a:gd name="T22" fmla="*/ 133 w 470"/>
                <a:gd name="T23" fmla="*/ 24 h 592"/>
                <a:gd name="T24" fmla="*/ 144 w 470"/>
                <a:gd name="T25" fmla="*/ 11 h 592"/>
                <a:gd name="T26" fmla="*/ 169 w 470"/>
                <a:gd name="T27" fmla="*/ 0 h 592"/>
                <a:gd name="T28" fmla="*/ 187 w 470"/>
                <a:gd name="T29" fmla="*/ 11 h 592"/>
                <a:gd name="T30" fmla="*/ 165 w 470"/>
                <a:gd name="T31" fmla="*/ 40 h 592"/>
                <a:gd name="T32" fmla="*/ 176 w 470"/>
                <a:gd name="T33" fmla="*/ 65 h 592"/>
                <a:gd name="T34" fmla="*/ 157 w 470"/>
                <a:gd name="T35" fmla="*/ 67 h 592"/>
                <a:gd name="T36" fmla="*/ 167 w 470"/>
                <a:gd name="T37" fmla="*/ 100 h 592"/>
                <a:gd name="T38" fmla="*/ 196 w 470"/>
                <a:gd name="T39" fmla="*/ 113 h 592"/>
                <a:gd name="T40" fmla="*/ 184 w 470"/>
                <a:gd name="T41" fmla="*/ 141 h 592"/>
                <a:gd name="T42" fmla="*/ 223 w 470"/>
                <a:gd name="T43" fmla="*/ 168 h 592"/>
                <a:gd name="T44" fmla="*/ 303 w 470"/>
                <a:gd name="T45" fmla="*/ 184 h 592"/>
                <a:gd name="T46" fmla="*/ 305 w 470"/>
                <a:gd name="T47" fmla="*/ 157 h 592"/>
                <a:gd name="T48" fmla="*/ 315 w 470"/>
                <a:gd name="T49" fmla="*/ 155 h 592"/>
                <a:gd name="T50" fmla="*/ 315 w 470"/>
                <a:gd name="T51" fmla="*/ 168 h 592"/>
                <a:gd name="T52" fmla="*/ 321 w 470"/>
                <a:gd name="T53" fmla="*/ 178 h 592"/>
                <a:gd name="T54" fmla="*/ 361 w 470"/>
                <a:gd name="T55" fmla="*/ 175 h 592"/>
                <a:gd name="T56" fmla="*/ 361 w 470"/>
                <a:gd name="T57" fmla="*/ 159 h 592"/>
                <a:gd name="T58" fmla="*/ 426 w 470"/>
                <a:gd name="T59" fmla="*/ 126 h 592"/>
                <a:gd name="T60" fmla="*/ 429 w 470"/>
                <a:gd name="T61" fmla="*/ 145 h 592"/>
                <a:gd name="T62" fmla="*/ 447 w 470"/>
                <a:gd name="T63" fmla="*/ 152 h 592"/>
                <a:gd name="T64" fmla="*/ 438 w 470"/>
                <a:gd name="T65" fmla="*/ 170 h 592"/>
                <a:gd name="T66" fmla="*/ 413 w 470"/>
                <a:gd name="T67" fmla="*/ 184 h 592"/>
                <a:gd name="T68" fmla="*/ 371 w 470"/>
                <a:gd name="T69" fmla="*/ 269 h 592"/>
                <a:gd name="T70" fmla="*/ 365 w 470"/>
                <a:gd name="T71" fmla="*/ 234 h 592"/>
                <a:gd name="T72" fmla="*/ 357 w 470"/>
                <a:gd name="T73" fmla="*/ 247 h 592"/>
                <a:gd name="T74" fmla="*/ 348 w 470"/>
                <a:gd name="T75" fmla="*/ 232 h 592"/>
                <a:gd name="T76" fmla="*/ 367 w 470"/>
                <a:gd name="T77" fmla="*/ 210 h 592"/>
                <a:gd name="T78" fmla="*/ 332 w 470"/>
                <a:gd name="T79" fmla="*/ 206 h 592"/>
                <a:gd name="T80" fmla="*/ 308 w 470"/>
                <a:gd name="T81" fmla="*/ 182 h 592"/>
                <a:gd name="T82" fmla="*/ 303 w 470"/>
                <a:gd name="T83" fmla="*/ 195 h 592"/>
                <a:gd name="T84" fmla="*/ 312 w 470"/>
                <a:gd name="T85" fmla="*/ 206 h 592"/>
                <a:gd name="T86" fmla="*/ 303 w 470"/>
                <a:gd name="T87" fmla="*/ 214 h 592"/>
                <a:gd name="T88" fmla="*/ 310 w 470"/>
                <a:gd name="T89" fmla="*/ 226 h 592"/>
                <a:gd name="T90" fmla="*/ 315 w 470"/>
                <a:gd name="T91" fmla="*/ 274 h 592"/>
                <a:gd name="T92" fmla="*/ 303 w 470"/>
                <a:gd name="T93" fmla="*/ 267 h 592"/>
                <a:gd name="T94" fmla="*/ 276 w 470"/>
                <a:gd name="T95" fmla="*/ 304 h 592"/>
                <a:gd name="T96" fmla="*/ 185 w 470"/>
                <a:gd name="T97" fmla="*/ 383 h 592"/>
                <a:gd name="T98" fmla="*/ 178 w 470"/>
                <a:gd name="T99" fmla="*/ 476 h 592"/>
                <a:gd name="T100" fmla="*/ 141 w 470"/>
                <a:gd name="T101" fmla="*/ 516 h 592"/>
                <a:gd name="T102" fmla="*/ 104 w 470"/>
                <a:gd name="T103" fmla="*/ 442 h 592"/>
                <a:gd name="T104" fmla="*/ 91 w 470"/>
                <a:gd name="T105" fmla="*/ 383 h 592"/>
                <a:gd name="T106" fmla="*/ 79 w 470"/>
                <a:gd name="T107" fmla="*/ 370 h 592"/>
                <a:gd name="T108" fmla="*/ 70 w 470"/>
                <a:gd name="T109" fmla="*/ 262 h 592"/>
                <a:gd name="T110" fmla="*/ 63 w 470"/>
                <a:gd name="T111" fmla="*/ 259 h 592"/>
                <a:gd name="T112" fmla="*/ 58 w 470"/>
                <a:gd name="T113" fmla="*/ 282 h 592"/>
                <a:gd name="T114" fmla="*/ 35 w 470"/>
                <a:gd name="T115" fmla="*/ 288 h 592"/>
                <a:gd name="T116" fmla="*/ 12 w 470"/>
                <a:gd name="T117" fmla="*/ 261 h 592"/>
                <a:gd name="T118" fmla="*/ 33 w 470"/>
                <a:gd name="T119" fmla="*/ 245 h 592"/>
                <a:gd name="T120" fmla="*/ 12 w 470"/>
                <a:gd name="T121" fmla="*/ 251 h 592"/>
                <a:gd name="T122" fmla="*/ 0 w 470"/>
                <a:gd name="T123" fmla="*/ 235 h 5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0" h="592">
                  <a:moveTo>
                    <a:pt x="0" y="270"/>
                  </a:moveTo>
                  <a:lnTo>
                    <a:pt x="12" y="257"/>
                  </a:lnTo>
                  <a:lnTo>
                    <a:pt x="47" y="257"/>
                  </a:lnTo>
                  <a:lnTo>
                    <a:pt x="24" y="193"/>
                  </a:lnTo>
                  <a:lnTo>
                    <a:pt x="37" y="178"/>
                  </a:lnTo>
                  <a:lnTo>
                    <a:pt x="60" y="180"/>
                  </a:lnTo>
                  <a:lnTo>
                    <a:pt x="106" y="113"/>
                  </a:lnTo>
                  <a:lnTo>
                    <a:pt x="101" y="93"/>
                  </a:lnTo>
                  <a:lnTo>
                    <a:pt x="116" y="84"/>
                  </a:lnTo>
                  <a:lnTo>
                    <a:pt x="95" y="62"/>
                  </a:lnTo>
                  <a:lnTo>
                    <a:pt x="95" y="28"/>
                  </a:lnTo>
                  <a:lnTo>
                    <a:pt x="139" y="28"/>
                  </a:lnTo>
                  <a:lnTo>
                    <a:pt x="151" y="13"/>
                  </a:lnTo>
                  <a:lnTo>
                    <a:pt x="177" y="0"/>
                  </a:lnTo>
                  <a:lnTo>
                    <a:pt x="196" y="13"/>
                  </a:lnTo>
                  <a:lnTo>
                    <a:pt x="173" y="46"/>
                  </a:lnTo>
                  <a:lnTo>
                    <a:pt x="184" y="75"/>
                  </a:lnTo>
                  <a:lnTo>
                    <a:pt x="165" y="77"/>
                  </a:lnTo>
                  <a:lnTo>
                    <a:pt x="175" y="115"/>
                  </a:lnTo>
                  <a:lnTo>
                    <a:pt x="206" y="129"/>
                  </a:lnTo>
                  <a:lnTo>
                    <a:pt x="192" y="162"/>
                  </a:lnTo>
                  <a:lnTo>
                    <a:pt x="233" y="193"/>
                  </a:lnTo>
                  <a:lnTo>
                    <a:pt x="317" y="211"/>
                  </a:lnTo>
                  <a:lnTo>
                    <a:pt x="319" y="180"/>
                  </a:lnTo>
                  <a:lnTo>
                    <a:pt x="331" y="178"/>
                  </a:lnTo>
                  <a:lnTo>
                    <a:pt x="331" y="193"/>
                  </a:lnTo>
                  <a:lnTo>
                    <a:pt x="337" y="204"/>
                  </a:lnTo>
                  <a:lnTo>
                    <a:pt x="379" y="200"/>
                  </a:lnTo>
                  <a:lnTo>
                    <a:pt x="379" y="182"/>
                  </a:lnTo>
                  <a:lnTo>
                    <a:pt x="446" y="144"/>
                  </a:lnTo>
                  <a:lnTo>
                    <a:pt x="450" y="166"/>
                  </a:lnTo>
                  <a:lnTo>
                    <a:pt x="469" y="175"/>
                  </a:lnTo>
                  <a:lnTo>
                    <a:pt x="460" y="195"/>
                  </a:lnTo>
                  <a:lnTo>
                    <a:pt x="433" y="211"/>
                  </a:lnTo>
                  <a:lnTo>
                    <a:pt x="389" y="308"/>
                  </a:lnTo>
                  <a:lnTo>
                    <a:pt x="383" y="268"/>
                  </a:lnTo>
                  <a:lnTo>
                    <a:pt x="375" y="283"/>
                  </a:lnTo>
                  <a:lnTo>
                    <a:pt x="365" y="266"/>
                  </a:lnTo>
                  <a:lnTo>
                    <a:pt x="385" y="241"/>
                  </a:lnTo>
                  <a:lnTo>
                    <a:pt x="348" y="235"/>
                  </a:lnTo>
                  <a:lnTo>
                    <a:pt x="323" y="209"/>
                  </a:lnTo>
                  <a:lnTo>
                    <a:pt x="317" y="224"/>
                  </a:lnTo>
                  <a:lnTo>
                    <a:pt x="327" y="235"/>
                  </a:lnTo>
                  <a:lnTo>
                    <a:pt x="317" y="245"/>
                  </a:lnTo>
                  <a:lnTo>
                    <a:pt x="325" y="259"/>
                  </a:lnTo>
                  <a:lnTo>
                    <a:pt x="331" y="314"/>
                  </a:lnTo>
                  <a:lnTo>
                    <a:pt x="317" y="306"/>
                  </a:lnTo>
                  <a:lnTo>
                    <a:pt x="290" y="348"/>
                  </a:lnTo>
                  <a:lnTo>
                    <a:pt x="194" y="439"/>
                  </a:lnTo>
                  <a:lnTo>
                    <a:pt x="186" y="546"/>
                  </a:lnTo>
                  <a:lnTo>
                    <a:pt x="147" y="591"/>
                  </a:lnTo>
                  <a:lnTo>
                    <a:pt x="110" y="506"/>
                  </a:lnTo>
                  <a:lnTo>
                    <a:pt x="95" y="439"/>
                  </a:lnTo>
                  <a:lnTo>
                    <a:pt x="83" y="424"/>
                  </a:lnTo>
                  <a:lnTo>
                    <a:pt x="74" y="301"/>
                  </a:lnTo>
                  <a:lnTo>
                    <a:pt x="66" y="297"/>
                  </a:lnTo>
                  <a:lnTo>
                    <a:pt x="60" y="323"/>
                  </a:lnTo>
                  <a:lnTo>
                    <a:pt x="37" y="330"/>
                  </a:lnTo>
                  <a:lnTo>
                    <a:pt x="12" y="299"/>
                  </a:lnTo>
                  <a:lnTo>
                    <a:pt x="35" y="281"/>
                  </a:lnTo>
                  <a:lnTo>
                    <a:pt x="12" y="288"/>
                  </a:lnTo>
                  <a:lnTo>
                    <a:pt x="0" y="27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90" name="Freeform 45"/>
            <p:cNvSpPr>
              <a:spLocks/>
            </p:cNvSpPr>
            <p:nvPr/>
          </p:nvSpPr>
          <p:spPr bwMode="auto">
            <a:xfrm>
              <a:off x="4712" y="2338"/>
              <a:ext cx="36" cy="51"/>
            </a:xfrm>
            <a:custGeom>
              <a:avLst/>
              <a:gdLst>
                <a:gd name="T0" fmla="*/ 0 w 37"/>
                <a:gd name="T1" fmla="*/ 13 h 55"/>
                <a:gd name="T2" fmla="*/ 0 w 37"/>
                <a:gd name="T3" fmla="*/ 23 h 55"/>
                <a:gd name="T4" fmla="*/ 8 w 37"/>
                <a:gd name="T5" fmla="*/ 13 h 55"/>
                <a:gd name="T6" fmla="*/ 12 w 37"/>
                <a:gd name="T7" fmla="*/ 19 h 55"/>
                <a:gd name="T8" fmla="*/ 8 w 37"/>
                <a:gd name="T9" fmla="*/ 46 h 55"/>
                <a:gd name="T10" fmla="*/ 23 w 37"/>
                <a:gd name="T11" fmla="*/ 46 h 55"/>
                <a:gd name="T12" fmla="*/ 34 w 37"/>
                <a:gd name="T13" fmla="*/ 18 h 55"/>
                <a:gd name="T14" fmla="*/ 27 w 37"/>
                <a:gd name="T15" fmla="*/ 2 h 55"/>
                <a:gd name="T16" fmla="*/ 12 w 37"/>
                <a:gd name="T17" fmla="*/ 0 h 55"/>
                <a:gd name="T18" fmla="*/ 0 w 37"/>
                <a:gd name="T19" fmla="*/ 13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5">
                  <a:moveTo>
                    <a:pt x="0" y="15"/>
                  </a:moveTo>
                  <a:lnTo>
                    <a:pt x="0" y="27"/>
                  </a:lnTo>
                  <a:lnTo>
                    <a:pt x="8" y="15"/>
                  </a:lnTo>
                  <a:lnTo>
                    <a:pt x="12" y="22"/>
                  </a:lnTo>
                  <a:lnTo>
                    <a:pt x="8" y="54"/>
                  </a:lnTo>
                  <a:lnTo>
                    <a:pt x="25" y="54"/>
                  </a:lnTo>
                  <a:lnTo>
                    <a:pt x="36" y="20"/>
                  </a:lnTo>
                  <a:lnTo>
                    <a:pt x="29" y="2"/>
                  </a:lnTo>
                  <a:lnTo>
                    <a:pt x="12" y="0"/>
                  </a:lnTo>
                  <a:lnTo>
                    <a:pt x="0" y="1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91" name="Freeform 46"/>
            <p:cNvSpPr>
              <a:spLocks/>
            </p:cNvSpPr>
            <p:nvPr/>
          </p:nvSpPr>
          <p:spPr bwMode="auto">
            <a:xfrm>
              <a:off x="4731" y="2173"/>
              <a:ext cx="177" cy="172"/>
            </a:xfrm>
            <a:custGeom>
              <a:avLst/>
              <a:gdLst>
                <a:gd name="T0" fmla="*/ 0 w 181"/>
                <a:gd name="T1" fmla="*/ 150 h 184"/>
                <a:gd name="T2" fmla="*/ 29 w 181"/>
                <a:gd name="T3" fmla="*/ 121 h 184"/>
                <a:gd name="T4" fmla="*/ 73 w 181"/>
                <a:gd name="T5" fmla="*/ 121 h 184"/>
                <a:gd name="T6" fmla="*/ 92 w 181"/>
                <a:gd name="T7" fmla="*/ 83 h 184"/>
                <a:gd name="T8" fmla="*/ 98 w 181"/>
                <a:gd name="T9" fmla="*/ 81 h 184"/>
                <a:gd name="T10" fmla="*/ 100 w 181"/>
                <a:gd name="T11" fmla="*/ 95 h 184"/>
                <a:gd name="T12" fmla="*/ 119 w 181"/>
                <a:gd name="T13" fmla="*/ 81 h 184"/>
                <a:gd name="T14" fmla="*/ 138 w 181"/>
                <a:gd name="T15" fmla="*/ 54 h 184"/>
                <a:gd name="T16" fmla="*/ 144 w 181"/>
                <a:gd name="T17" fmla="*/ 7 h 184"/>
                <a:gd name="T18" fmla="*/ 157 w 181"/>
                <a:gd name="T19" fmla="*/ 11 h 184"/>
                <a:gd name="T20" fmla="*/ 154 w 181"/>
                <a:gd name="T21" fmla="*/ 0 h 184"/>
                <a:gd name="T22" fmla="*/ 161 w 181"/>
                <a:gd name="T23" fmla="*/ 0 h 184"/>
                <a:gd name="T24" fmla="*/ 172 w 181"/>
                <a:gd name="T25" fmla="*/ 38 h 184"/>
                <a:gd name="T26" fmla="*/ 157 w 181"/>
                <a:gd name="T27" fmla="*/ 65 h 184"/>
                <a:gd name="T28" fmla="*/ 157 w 181"/>
                <a:gd name="T29" fmla="*/ 91 h 184"/>
                <a:gd name="T30" fmla="*/ 148 w 181"/>
                <a:gd name="T31" fmla="*/ 127 h 184"/>
                <a:gd name="T32" fmla="*/ 140 w 181"/>
                <a:gd name="T33" fmla="*/ 132 h 184"/>
                <a:gd name="T34" fmla="*/ 138 w 181"/>
                <a:gd name="T35" fmla="*/ 116 h 184"/>
                <a:gd name="T36" fmla="*/ 113 w 181"/>
                <a:gd name="T37" fmla="*/ 138 h 184"/>
                <a:gd name="T38" fmla="*/ 92 w 181"/>
                <a:gd name="T39" fmla="*/ 130 h 184"/>
                <a:gd name="T40" fmla="*/ 94 w 181"/>
                <a:gd name="T41" fmla="*/ 146 h 184"/>
                <a:gd name="T42" fmla="*/ 75 w 181"/>
                <a:gd name="T43" fmla="*/ 160 h 184"/>
                <a:gd name="T44" fmla="*/ 67 w 181"/>
                <a:gd name="T45" fmla="*/ 138 h 184"/>
                <a:gd name="T46" fmla="*/ 0 w 181"/>
                <a:gd name="T47" fmla="*/ 150 h 1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1" h="184">
                  <a:moveTo>
                    <a:pt x="0" y="171"/>
                  </a:moveTo>
                  <a:lnTo>
                    <a:pt x="31" y="138"/>
                  </a:lnTo>
                  <a:lnTo>
                    <a:pt x="77" y="138"/>
                  </a:lnTo>
                  <a:lnTo>
                    <a:pt x="96" y="95"/>
                  </a:lnTo>
                  <a:lnTo>
                    <a:pt x="102" y="93"/>
                  </a:lnTo>
                  <a:lnTo>
                    <a:pt x="104" y="109"/>
                  </a:lnTo>
                  <a:lnTo>
                    <a:pt x="125" y="93"/>
                  </a:lnTo>
                  <a:lnTo>
                    <a:pt x="144" y="62"/>
                  </a:lnTo>
                  <a:lnTo>
                    <a:pt x="150" y="8"/>
                  </a:lnTo>
                  <a:lnTo>
                    <a:pt x="165" y="13"/>
                  </a:lnTo>
                  <a:lnTo>
                    <a:pt x="161" y="0"/>
                  </a:lnTo>
                  <a:lnTo>
                    <a:pt x="169" y="0"/>
                  </a:lnTo>
                  <a:lnTo>
                    <a:pt x="180" y="44"/>
                  </a:lnTo>
                  <a:lnTo>
                    <a:pt x="165" y="75"/>
                  </a:lnTo>
                  <a:lnTo>
                    <a:pt x="165" y="104"/>
                  </a:lnTo>
                  <a:lnTo>
                    <a:pt x="154" y="145"/>
                  </a:lnTo>
                  <a:lnTo>
                    <a:pt x="146" y="151"/>
                  </a:lnTo>
                  <a:lnTo>
                    <a:pt x="144" y="133"/>
                  </a:lnTo>
                  <a:lnTo>
                    <a:pt x="119" y="158"/>
                  </a:lnTo>
                  <a:lnTo>
                    <a:pt x="96" y="149"/>
                  </a:lnTo>
                  <a:lnTo>
                    <a:pt x="98" y="167"/>
                  </a:lnTo>
                  <a:lnTo>
                    <a:pt x="79" y="183"/>
                  </a:lnTo>
                  <a:lnTo>
                    <a:pt x="71" y="158"/>
                  </a:lnTo>
                  <a:lnTo>
                    <a:pt x="0" y="171"/>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92" name="Freeform 47"/>
            <p:cNvSpPr>
              <a:spLocks/>
            </p:cNvSpPr>
            <p:nvPr/>
          </p:nvSpPr>
          <p:spPr bwMode="auto">
            <a:xfrm>
              <a:off x="4751" y="2328"/>
              <a:ext cx="37" cy="35"/>
            </a:xfrm>
            <a:custGeom>
              <a:avLst/>
              <a:gdLst>
                <a:gd name="T0" fmla="*/ 0 w 38"/>
                <a:gd name="T1" fmla="*/ 17 h 37"/>
                <a:gd name="T2" fmla="*/ 12 w 38"/>
                <a:gd name="T3" fmla="*/ 32 h 37"/>
                <a:gd name="T4" fmla="*/ 30 w 38"/>
                <a:gd name="T5" fmla="*/ 22 h 37"/>
                <a:gd name="T6" fmla="*/ 35 w 38"/>
                <a:gd name="T7" fmla="*/ 0 h 37"/>
                <a:gd name="T8" fmla="*/ 0 w 38"/>
                <a:gd name="T9" fmla="*/ 1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7">
                  <a:moveTo>
                    <a:pt x="0" y="19"/>
                  </a:moveTo>
                  <a:lnTo>
                    <a:pt x="12" y="36"/>
                  </a:lnTo>
                  <a:lnTo>
                    <a:pt x="32" y="24"/>
                  </a:lnTo>
                  <a:lnTo>
                    <a:pt x="37" y="0"/>
                  </a:lnTo>
                  <a:lnTo>
                    <a:pt x="0" y="1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93" name="Freeform 48"/>
            <p:cNvSpPr>
              <a:spLocks/>
            </p:cNvSpPr>
            <p:nvPr/>
          </p:nvSpPr>
          <p:spPr bwMode="auto">
            <a:xfrm>
              <a:off x="4870" y="2082"/>
              <a:ext cx="91" cy="93"/>
            </a:xfrm>
            <a:custGeom>
              <a:avLst/>
              <a:gdLst>
                <a:gd name="T0" fmla="*/ 0 w 93"/>
                <a:gd name="T1" fmla="*/ 63 h 98"/>
                <a:gd name="T2" fmla="*/ 4 w 93"/>
                <a:gd name="T3" fmla="*/ 87 h 98"/>
                <a:gd name="T4" fmla="*/ 20 w 93"/>
                <a:gd name="T5" fmla="*/ 80 h 98"/>
                <a:gd name="T6" fmla="*/ 8 w 93"/>
                <a:gd name="T7" fmla="*/ 63 h 98"/>
                <a:gd name="T8" fmla="*/ 52 w 93"/>
                <a:gd name="T9" fmla="*/ 77 h 98"/>
                <a:gd name="T10" fmla="*/ 62 w 93"/>
                <a:gd name="T11" fmla="*/ 55 h 98"/>
                <a:gd name="T12" fmla="*/ 88 w 93"/>
                <a:gd name="T13" fmla="*/ 47 h 98"/>
                <a:gd name="T14" fmla="*/ 79 w 93"/>
                <a:gd name="T15" fmla="*/ 35 h 98"/>
                <a:gd name="T16" fmla="*/ 81 w 93"/>
                <a:gd name="T17" fmla="*/ 24 h 98"/>
                <a:gd name="T18" fmla="*/ 58 w 93"/>
                <a:gd name="T19" fmla="*/ 26 h 98"/>
                <a:gd name="T20" fmla="*/ 29 w 93"/>
                <a:gd name="T21" fmla="*/ 0 h 98"/>
                <a:gd name="T22" fmla="*/ 23 w 93"/>
                <a:gd name="T23" fmla="*/ 49 h 98"/>
                <a:gd name="T24" fmla="*/ 8 w 93"/>
                <a:gd name="T25" fmla="*/ 47 h 98"/>
                <a:gd name="T26" fmla="*/ 0 w 93"/>
                <a:gd name="T27" fmla="*/ 63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3" h="98">
                  <a:moveTo>
                    <a:pt x="0" y="70"/>
                  </a:moveTo>
                  <a:lnTo>
                    <a:pt x="4" y="97"/>
                  </a:lnTo>
                  <a:lnTo>
                    <a:pt x="20" y="88"/>
                  </a:lnTo>
                  <a:lnTo>
                    <a:pt x="8" y="70"/>
                  </a:lnTo>
                  <a:lnTo>
                    <a:pt x="54" y="85"/>
                  </a:lnTo>
                  <a:lnTo>
                    <a:pt x="64" y="61"/>
                  </a:lnTo>
                  <a:lnTo>
                    <a:pt x="92" y="52"/>
                  </a:lnTo>
                  <a:lnTo>
                    <a:pt x="83" y="39"/>
                  </a:lnTo>
                  <a:lnTo>
                    <a:pt x="85" y="26"/>
                  </a:lnTo>
                  <a:lnTo>
                    <a:pt x="60" y="28"/>
                  </a:lnTo>
                  <a:lnTo>
                    <a:pt x="31" y="0"/>
                  </a:lnTo>
                  <a:lnTo>
                    <a:pt x="23" y="55"/>
                  </a:lnTo>
                  <a:lnTo>
                    <a:pt x="8" y="52"/>
                  </a:lnTo>
                  <a:lnTo>
                    <a:pt x="0" y="7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94" name="Freeform 49"/>
            <p:cNvSpPr>
              <a:spLocks/>
            </p:cNvSpPr>
            <p:nvPr/>
          </p:nvSpPr>
          <p:spPr bwMode="auto">
            <a:xfrm>
              <a:off x="4632" y="2141"/>
              <a:ext cx="95" cy="116"/>
            </a:xfrm>
            <a:custGeom>
              <a:avLst/>
              <a:gdLst>
                <a:gd name="T0" fmla="*/ 0 w 97"/>
                <a:gd name="T1" fmla="*/ 62 h 124"/>
                <a:gd name="T2" fmla="*/ 16 w 97"/>
                <a:gd name="T3" fmla="*/ 70 h 124"/>
                <a:gd name="T4" fmla="*/ 6 w 97"/>
                <a:gd name="T5" fmla="*/ 102 h 124"/>
                <a:gd name="T6" fmla="*/ 30 w 97"/>
                <a:gd name="T7" fmla="*/ 108 h 124"/>
                <a:gd name="T8" fmla="*/ 59 w 97"/>
                <a:gd name="T9" fmla="*/ 89 h 124"/>
                <a:gd name="T10" fmla="*/ 44 w 97"/>
                <a:gd name="T11" fmla="*/ 64 h 124"/>
                <a:gd name="T12" fmla="*/ 75 w 97"/>
                <a:gd name="T13" fmla="*/ 43 h 124"/>
                <a:gd name="T14" fmla="*/ 92 w 97"/>
                <a:gd name="T15" fmla="*/ 9 h 124"/>
                <a:gd name="T16" fmla="*/ 89 w 97"/>
                <a:gd name="T17" fmla="*/ 6 h 124"/>
                <a:gd name="T18" fmla="*/ 83 w 97"/>
                <a:gd name="T19" fmla="*/ 0 h 124"/>
                <a:gd name="T20" fmla="*/ 57 w 97"/>
                <a:gd name="T21" fmla="*/ 21 h 124"/>
                <a:gd name="T22" fmla="*/ 57 w 97"/>
                <a:gd name="T23" fmla="*/ 31 h 124"/>
                <a:gd name="T24" fmla="*/ 36 w 97"/>
                <a:gd name="T25" fmla="*/ 29 h 124"/>
                <a:gd name="T26" fmla="*/ 0 w 97"/>
                <a:gd name="T27" fmla="*/ 62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 h="124">
                  <a:moveTo>
                    <a:pt x="0" y="71"/>
                  </a:moveTo>
                  <a:lnTo>
                    <a:pt x="16" y="80"/>
                  </a:lnTo>
                  <a:lnTo>
                    <a:pt x="6" y="116"/>
                  </a:lnTo>
                  <a:lnTo>
                    <a:pt x="32" y="123"/>
                  </a:lnTo>
                  <a:lnTo>
                    <a:pt x="61" y="102"/>
                  </a:lnTo>
                  <a:lnTo>
                    <a:pt x="46" y="73"/>
                  </a:lnTo>
                  <a:lnTo>
                    <a:pt x="79" y="49"/>
                  </a:lnTo>
                  <a:lnTo>
                    <a:pt x="96" y="11"/>
                  </a:lnTo>
                  <a:lnTo>
                    <a:pt x="93" y="6"/>
                  </a:lnTo>
                  <a:lnTo>
                    <a:pt x="87" y="0"/>
                  </a:lnTo>
                  <a:lnTo>
                    <a:pt x="59" y="24"/>
                  </a:lnTo>
                  <a:lnTo>
                    <a:pt x="59" y="35"/>
                  </a:lnTo>
                  <a:lnTo>
                    <a:pt x="38" y="33"/>
                  </a:lnTo>
                  <a:lnTo>
                    <a:pt x="0" y="71"/>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95" name="Freeform 50"/>
            <p:cNvSpPr>
              <a:spLocks/>
            </p:cNvSpPr>
            <p:nvPr/>
          </p:nvSpPr>
          <p:spPr bwMode="auto">
            <a:xfrm>
              <a:off x="4659" y="2237"/>
              <a:ext cx="54" cy="90"/>
            </a:xfrm>
            <a:custGeom>
              <a:avLst/>
              <a:gdLst>
                <a:gd name="T0" fmla="*/ 0 w 56"/>
                <a:gd name="T1" fmla="*/ 83 h 96"/>
                <a:gd name="T2" fmla="*/ 6 w 56"/>
                <a:gd name="T3" fmla="*/ 15 h 96"/>
                <a:gd name="T4" fmla="*/ 32 w 56"/>
                <a:gd name="T5" fmla="*/ 0 h 96"/>
                <a:gd name="T6" fmla="*/ 51 w 56"/>
                <a:gd name="T7" fmla="*/ 50 h 96"/>
                <a:gd name="T8" fmla="*/ 32 w 56"/>
                <a:gd name="T9" fmla="*/ 76 h 96"/>
                <a:gd name="T10" fmla="*/ 0 w 56"/>
                <a:gd name="T11" fmla="*/ 83 h 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96">
                  <a:moveTo>
                    <a:pt x="0" y="95"/>
                  </a:moveTo>
                  <a:lnTo>
                    <a:pt x="6" y="17"/>
                  </a:lnTo>
                  <a:lnTo>
                    <a:pt x="34" y="0"/>
                  </a:lnTo>
                  <a:lnTo>
                    <a:pt x="55" y="57"/>
                  </a:lnTo>
                  <a:lnTo>
                    <a:pt x="34" y="86"/>
                  </a:lnTo>
                  <a:lnTo>
                    <a:pt x="0" y="9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96" name="Freeform 51"/>
            <p:cNvSpPr>
              <a:spLocks/>
            </p:cNvSpPr>
            <p:nvPr/>
          </p:nvSpPr>
          <p:spPr bwMode="auto">
            <a:xfrm>
              <a:off x="4253" y="2570"/>
              <a:ext cx="110" cy="162"/>
            </a:xfrm>
            <a:custGeom>
              <a:avLst/>
              <a:gdLst>
                <a:gd name="T0" fmla="*/ 0 w 113"/>
                <a:gd name="T1" fmla="*/ 31 h 173"/>
                <a:gd name="T2" fmla="*/ 14 w 113"/>
                <a:gd name="T3" fmla="*/ 54 h 173"/>
                <a:gd name="T4" fmla="*/ 10 w 113"/>
                <a:gd name="T5" fmla="*/ 91 h 173"/>
                <a:gd name="T6" fmla="*/ 48 w 113"/>
                <a:gd name="T7" fmla="*/ 74 h 173"/>
                <a:gd name="T8" fmla="*/ 63 w 113"/>
                <a:gd name="T9" fmla="*/ 91 h 173"/>
                <a:gd name="T10" fmla="*/ 78 w 113"/>
                <a:gd name="T11" fmla="*/ 127 h 173"/>
                <a:gd name="T12" fmla="*/ 74 w 113"/>
                <a:gd name="T13" fmla="*/ 151 h 173"/>
                <a:gd name="T14" fmla="*/ 106 w 113"/>
                <a:gd name="T15" fmla="*/ 145 h 173"/>
                <a:gd name="T16" fmla="*/ 92 w 113"/>
                <a:gd name="T17" fmla="*/ 96 h 173"/>
                <a:gd name="T18" fmla="*/ 55 w 113"/>
                <a:gd name="T19" fmla="*/ 61 h 173"/>
                <a:gd name="T20" fmla="*/ 63 w 113"/>
                <a:gd name="T21" fmla="*/ 38 h 173"/>
                <a:gd name="T22" fmla="*/ 44 w 113"/>
                <a:gd name="T23" fmla="*/ 29 h 173"/>
                <a:gd name="T24" fmla="*/ 27 w 113"/>
                <a:gd name="T25" fmla="*/ 0 h 173"/>
                <a:gd name="T26" fmla="*/ 19 w 113"/>
                <a:gd name="T27" fmla="*/ 0 h 173"/>
                <a:gd name="T28" fmla="*/ 19 w 113"/>
                <a:gd name="T29" fmla="*/ 21 h 173"/>
                <a:gd name="T30" fmla="*/ 14 w 113"/>
                <a:gd name="T31" fmla="*/ 15 h 173"/>
                <a:gd name="T32" fmla="*/ 0 w 113"/>
                <a:gd name="T33" fmla="*/ 31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73">
                  <a:moveTo>
                    <a:pt x="0" y="35"/>
                  </a:moveTo>
                  <a:lnTo>
                    <a:pt x="14" y="62"/>
                  </a:lnTo>
                  <a:lnTo>
                    <a:pt x="10" y="104"/>
                  </a:lnTo>
                  <a:lnTo>
                    <a:pt x="50" y="84"/>
                  </a:lnTo>
                  <a:lnTo>
                    <a:pt x="67" y="104"/>
                  </a:lnTo>
                  <a:lnTo>
                    <a:pt x="82" y="145"/>
                  </a:lnTo>
                  <a:lnTo>
                    <a:pt x="78" y="172"/>
                  </a:lnTo>
                  <a:lnTo>
                    <a:pt x="112" y="165"/>
                  </a:lnTo>
                  <a:lnTo>
                    <a:pt x="97" y="109"/>
                  </a:lnTo>
                  <a:lnTo>
                    <a:pt x="59" y="69"/>
                  </a:lnTo>
                  <a:lnTo>
                    <a:pt x="67" y="44"/>
                  </a:lnTo>
                  <a:lnTo>
                    <a:pt x="46" y="33"/>
                  </a:lnTo>
                  <a:lnTo>
                    <a:pt x="29" y="0"/>
                  </a:lnTo>
                  <a:lnTo>
                    <a:pt x="21" y="0"/>
                  </a:lnTo>
                  <a:lnTo>
                    <a:pt x="21" y="24"/>
                  </a:lnTo>
                  <a:lnTo>
                    <a:pt x="14" y="17"/>
                  </a:lnTo>
                  <a:lnTo>
                    <a:pt x="0" y="3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97" name="Freeform 52"/>
            <p:cNvSpPr>
              <a:spLocks/>
            </p:cNvSpPr>
            <p:nvPr/>
          </p:nvSpPr>
          <p:spPr bwMode="auto">
            <a:xfrm>
              <a:off x="4056" y="1918"/>
              <a:ext cx="498" cy="255"/>
            </a:xfrm>
            <a:custGeom>
              <a:avLst/>
              <a:gdLst>
                <a:gd name="T0" fmla="*/ 0 w 510"/>
                <a:gd name="T1" fmla="*/ 74 h 271"/>
                <a:gd name="T2" fmla="*/ 18 w 510"/>
                <a:gd name="T3" fmla="*/ 99 h 271"/>
                <a:gd name="T4" fmla="*/ 37 w 510"/>
                <a:gd name="T5" fmla="*/ 107 h 271"/>
                <a:gd name="T6" fmla="*/ 45 w 510"/>
                <a:gd name="T7" fmla="*/ 158 h 271"/>
                <a:gd name="T8" fmla="*/ 114 w 510"/>
                <a:gd name="T9" fmla="*/ 178 h 271"/>
                <a:gd name="T10" fmla="*/ 142 w 510"/>
                <a:gd name="T11" fmla="*/ 214 h 271"/>
                <a:gd name="T12" fmla="*/ 196 w 510"/>
                <a:gd name="T13" fmla="*/ 212 h 271"/>
                <a:gd name="T14" fmla="*/ 260 w 510"/>
                <a:gd name="T15" fmla="*/ 239 h 271"/>
                <a:gd name="T16" fmla="*/ 344 w 510"/>
                <a:gd name="T17" fmla="*/ 214 h 271"/>
                <a:gd name="T18" fmla="*/ 367 w 510"/>
                <a:gd name="T19" fmla="*/ 191 h 271"/>
                <a:gd name="T20" fmla="*/ 367 w 510"/>
                <a:gd name="T21" fmla="*/ 164 h 271"/>
                <a:gd name="T22" fmla="*/ 394 w 510"/>
                <a:gd name="T23" fmla="*/ 168 h 271"/>
                <a:gd name="T24" fmla="*/ 443 w 510"/>
                <a:gd name="T25" fmla="*/ 129 h 271"/>
                <a:gd name="T26" fmla="*/ 485 w 510"/>
                <a:gd name="T27" fmla="*/ 125 h 271"/>
                <a:gd name="T28" fmla="*/ 466 w 510"/>
                <a:gd name="T29" fmla="*/ 98 h 271"/>
                <a:gd name="T30" fmla="*/ 427 w 510"/>
                <a:gd name="T31" fmla="*/ 105 h 271"/>
                <a:gd name="T32" fmla="*/ 426 w 510"/>
                <a:gd name="T33" fmla="*/ 72 h 271"/>
                <a:gd name="T34" fmla="*/ 435 w 510"/>
                <a:gd name="T35" fmla="*/ 53 h 271"/>
                <a:gd name="T36" fmla="*/ 407 w 510"/>
                <a:gd name="T37" fmla="*/ 47 h 271"/>
                <a:gd name="T38" fmla="*/ 333 w 510"/>
                <a:gd name="T39" fmla="*/ 68 h 271"/>
                <a:gd name="T40" fmla="*/ 271 w 510"/>
                <a:gd name="T41" fmla="*/ 39 h 271"/>
                <a:gd name="T42" fmla="*/ 231 w 510"/>
                <a:gd name="T43" fmla="*/ 42 h 271"/>
                <a:gd name="T44" fmla="*/ 216 w 510"/>
                <a:gd name="T45" fmla="*/ 17 h 271"/>
                <a:gd name="T46" fmla="*/ 177 w 510"/>
                <a:gd name="T47" fmla="*/ 0 h 271"/>
                <a:gd name="T48" fmla="*/ 152 w 510"/>
                <a:gd name="T49" fmla="*/ 20 h 271"/>
                <a:gd name="T50" fmla="*/ 152 w 510"/>
                <a:gd name="T51" fmla="*/ 51 h 271"/>
                <a:gd name="T52" fmla="*/ 61 w 510"/>
                <a:gd name="T53" fmla="*/ 38 h 271"/>
                <a:gd name="T54" fmla="*/ 0 w 510"/>
                <a:gd name="T55" fmla="*/ 74 h 2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0" h="271">
                  <a:moveTo>
                    <a:pt x="0" y="84"/>
                  </a:moveTo>
                  <a:lnTo>
                    <a:pt x="18" y="112"/>
                  </a:lnTo>
                  <a:lnTo>
                    <a:pt x="39" y="121"/>
                  </a:lnTo>
                  <a:lnTo>
                    <a:pt x="47" y="179"/>
                  </a:lnTo>
                  <a:lnTo>
                    <a:pt x="120" y="201"/>
                  </a:lnTo>
                  <a:lnTo>
                    <a:pt x="149" y="241"/>
                  </a:lnTo>
                  <a:lnTo>
                    <a:pt x="206" y="239"/>
                  </a:lnTo>
                  <a:lnTo>
                    <a:pt x="272" y="270"/>
                  </a:lnTo>
                  <a:lnTo>
                    <a:pt x="360" y="241"/>
                  </a:lnTo>
                  <a:lnTo>
                    <a:pt x="385" y="216"/>
                  </a:lnTo>
                  <a:lnTo>
                    <a:pt x="385" y="185"/>
                  </a:lnTo>
                  <a:lnTo>
                    <a:pt x="413" y="190"/>
                  </a:lnTo>
                  <a:lnTo>
                    <a:pt x="465" y="146"/>
                  </a:lnTo>
                  <a:lnTo>
                    <a:pt x="509" y="141"/>
                  </a:lnTo>
                  <a:lnTo>
                    <a:pt x="488" y="110"/>
                  </a:lnTo>
                  <a:lnTo>
                    <a:pt x="448" y="119"/>
                  </a:lnTo>
                  <a:lnTo>
                    <a:pt x="446" y="81"/>
                  </a:lnTo>
                  <a:lnTo>
                    <a:pt x="456" y="59"/>
                  </a:lnTo>
                  <a:lnTo>
                    <a:pt x="427" y="53"/>
                  </a:lnTo>
                  <a:lnTo>
                    <a:pt x="349" y="77"/>
                  </a:lnTo>
                  <a:lnTo>
                    <a:pt x="285" y="44"/>
                  </a:lnTo>
                  <a:lnTo>
                    <a:pt x="243" y="48"/>
                  </a:lnTo>
                  <a:lnTo>
                    <a:pt x="226" y="19"/>
                  </a:lnTo>
                  <a:lnTo>
                    <a:pt x="185" y="0"/>
                  </a:lnTo>
                  <a:lnTo>
                    <a:pt x="160" y="22"/>
                  </a:lnTo>
                  <a:lnTo>
                    <a:pt x="160" y="57"/>
                  </a:lnTo>
                  <a:lnTo>
                    <a:pt x="64" y="42"/>
                  </a:lnTo>
                  <a:lnTo>
                    <a:pt x="0" y="8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98" name="Freeform 53"/>
            <p:cNvSpPr>
              <a:spLocks/>
            </p:cNvSpPr>
            <p:nvPr/>
          </p:nvSpPr>
          <p:spPr bwMode="auto">
            <a:xfrm>
              <a:off x="3941" y="2412"/>
              <a:ext cx="124" cy="78"/>
            </a:xfrm>
            <a:custGeom>
              <a:avLst/>
              <a:gdLst>
                <a:gd name="T0" fmla="*/ 0 w 127"/>
                <a:gd name="T1" fmla="*/ 28 h 84"/>
                <a:gd name="T2" fmla="*/ 16 w 127"/>
                <a:gd name="T3" fmla="*/ 0 h 84"/>
                <a:gd name="T4" fmla="*/ 62 w 127"/>
                <a:gd name="T5" fmla="*/ 19 h 84"/>
                <a:gd name="T6" fmla="*/ 86 w 127"/>
                <a:gd name="T7" fmla="*/ 45 h 84"/>
                <a:gd name="T8" fmla="*/ 120 w 127"/>
                <a:gd name="T9" fmla="*/ 45 h 84"/>
                <a:gd name="T10" fmla="*/ 117 w 127"/>
                <a:gd name="T11" fmla="*/ 72 h 84"/>
                <a:gd name="T12" fmla="*/ 41 w 127"/>
                <a:gd name="T13" fmla="*/ 55 h 84"/>
                <a:gd name="T14" fmla="*/ 0 w 127"/>
                <a:gd name="T15" fmla="*/ 28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 h="84">
                  <a:moveTo>
                    <a:pt x="0" y="32"/>
                  </a:moveTo>
                  <a:lnTo>
                    <a:pt x="16" y="0"/>
                  </a:lnTo>
                  <a:lnTo>
                    <a:pt x="66" y="21"/>
                  </a:lnTo>
                  <a:lnTo>
                    <a:pt x="90" y="52"/>
                  </a:lnTo>
                  <a:lnTo>
                    <a:pt x="126" y="52"/>
                  </a:lnTo>
                  <a:lnTo>
                    <a:pt x="123" y="83"/>
                  </a:lnTo>
                  <a:lnTo>
                    <a:pt x="43" y="63"/>
                  </a:lnTo>
                  <a:lnTo>
                    <a:pt x="0" y="32"/>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299" name="Freeform 54"/>
            <p:cNvSpPr>
              <a:spLocks/>
            </p:cNvSpPr>
            <p:nvPr/>
          </p:nvSpPr>
          <p:spPr bwMode="auto">
            <a:xfrm>
              <a:off x="3643" y="2270"/>
              <a:ext cx="261" cy="277"/>
            </a:xfrm>
            <a:custGeom>
              <a:avLst/>
              <a:gdLst>
                <a:gd name="T0" fmla="*/ 0 w 268"/>
                <a:gd name="T1" fmla="*/ 140 h 296"/>
                <a:gd name="T2" fmla="*/ 23 w 268"/>
                <a:gd name="T3" fmla="*/ 150 h 296"/>
                <a:gd name="T4" fmla="*/ 79 w 268"/>
                <a:gd name="T5" fmla="*/ 140 h 296"/>
                <a:gd name="T6" fmla="*/ 89 w 268"/>
                <a:gd name="T7" fmla="*/ 115 h 296"/>
                <a:gd name="T8" fmla="*/ 127 w 268"/>
                <a:gd name="T9" fmla="*/ 99 h 296"/>
                <a:gd name="T10" fmla="*/ 130 w 268"/>
                <a:gd name="T11" fmla="*/ 78 h 296"/>
                <a:gd name="T12" fmla="*/ 144 w 268"/>
                <a:gd name="T13" fmla="*/ 72 h 296"/>
                <a:gd name="T14" fmla="*/ 135 w 268"/>
                <a:gd name="T15" fmla="*/ 61 h 296"/>
                <a:gd name="T16" fmla="*/ 150 w 268"/>
                <a:gd name="T17" fmla="*/ 61 h 296"/>
                <a:gd name="T18" fmla="*/ 163 w 268"/>
                <a:gd name="T19" fmla="*/ 36 h 296"/>
                <a:gd name="T20" fmla="*/ 156 w 268"/>
                <a:gd name="T21" fmla="*/ 15 h 296"/>
                <a:gd name="T22" fmla="*/ 207 w 268"/>
                <a:gd name="T23" fmla="*/ 0 h 296"/>
                <a:gd name="T24" fmla="*/ 253 w 268"/>
                <a:gd name="T25" fmla="*/ 33 h 296"/>
                <a:gd name="T26" fmla="*/ 241 w 268"/>
                <a:gd name="T27" fmla="*/ 45 h 296"/>
                <a:gd name="T28" fmla="*/ 198 w 268"/>
                <a:gd name="T29" fmla="*/ 45 h 296"/>
                <a:gd name="T30" fmla="*/ 198 w 268"/>
                <a:gd name="T31" fmla="*/ 75 h 296"/>
                <a:gd name="T32" fmla="*/ 217 w 268"/>
                <a:gd name="T33" fmla="*/ 93 h 296"/>
                <a:gd name="T34" fmla="*/ 205 w 268"/>
                <a:gd name="T35" fmla="*/ 103 h 296"/>
                <a:gd name="T36" fmla="*/ 207 w 268"/>
                <a:gd name="T37" fmla="*/ 121 h 296"/>
                <a:gd name="T38" fmla="*/ 164 w 268"/>
                <a:gd name="T39" fmla="*/ 177 h 296"/>
                <a:gd name="T40" fmla="*/ 144 w 268"/>
                <a:gd name="T41" fmla="*/ 177 h 296"/>
                <a:gd name="T42" fmla="*/ 130 w 268"/>
                <a:gd name="T43" fmla="*/ 191 h 296"/>
                <a:gd name="T44" fmla="*/ 154 w 268"/>
                <a:gd name="T45" fmla="*/ 246 h 296"/>
                <a:gd name="T46" fmla="*/ 119 w 268"/>
                <a:gd name="T47" fmla="*/ 246 h 296"/>
                <a:gd name="T48" fmla="*/ 106 w 268"/>
                <a:gd name="T49" fmla="*/ 258 h 296"/>
                <a:gd name="T50" fmla="*/ 81 w 268"/>
                <a:gd name="T51" fmla="*/ 225 h 296"/>
                <a:gd name="T52" fmla="*/ 10 w 268"/>
                <a:gd name="T53" fmla="*/ 231 h 296"/>
                <a:gd name="T54" fmla="*/ 35 w 268"/>
                <a:gd name="T55" fmla="*/ 193 h 296"/>
                <a:gd name="T56" fmla="*/ 0 w 268"/>
                <a:gd name="T57" fmla="*/ 140 h 2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68" h="296">
                  <a:moveTo>
                    <a:pt x="0" y="160"/>
                  </a:moveTo>
                  <a:lnTo>
                    <a:pt x="25" y="171"/>
                  </a:lnTo>
                  <a:lnTo>
                    <a:pt x="83" y="160"/>
                  </a:lnTo>
                  <a:lnTo>
                    <a:pt x="93" y="131"/>
                  </a:lnTo>
                  <a:lnTo>
                    <a:pt x="133" y="113"/>
                  </a:lnTo>
                  <a:lnTo>
                    <a:pt x="137" y="89"/>
                  </a:lnTo>
                  <a:lnTo>
                    <a:pt x="152" y="82"/>
                  </a:lnTo>
                  <a:lnTo>
                    <a:pt x="143" y="69"/>
                  </a:lnTo>
                  <a:lnTo>
                    <a:pt x="158" y="69"/>
                  </a:lnTo>
                  <a:lnTo>
                    <a:pt x="171" y="42"/>
                  </a:lnTo>
                  <a:lnTo>
                    <a:pt x="164" y="17"/>
                  </a:lnTo>
                  <a:lnTo>
                    <a:pt x="219" y="0"/>
                  </a:lnTo>
                  <a:lnTo>
                    <a:pt x="267" y="37"/>
                  </a:lnTo>
                  <a:lnTo>
                    <a:pt x="254" y="51"/>
                  </a:lnTo>
                  <a:lnTo>
                    <a:pt x="208" y="51"/>
                  </a:lnTo>
                  <a:lnTo>
                    <a:pt x="208" y="86"/>
                  </a:lnTo>
                  <a:lnTo>
                    <a:pt x="229" y="106"/>
                  </a:lnTo>
                  <a:lnTo>
                    <a:pt x="216" y="118"/>
                  </a:lnTo>
                  <a:lnTo>
                    <a:pt x="219" y="138"/>
                  </a:lnTo>
                  <a:lnTo>
                    <a:pt x="173" y="202"/>
                  </a:lnTo>
                  <a:lnTo>
                    <a:pt x="152" y="202"/>
                  </a:lnTo>
                  <a:lnTo>
                    <a:pt x="137" y="218"/>
                  </a:lnTo>
                  <a:lnTo>
                    <a:pt x="162" y="281"/>
                  </a:lnTo>
                  <a:lnTo>
                    <a:pt x="125" y="281"/>
                  </a:lnTo>
                  <a:lnTo>
                    <a:pt x="112" y="295"/>
                  </a:lnTo>
                  <a:lnTo>
                    <a:pt x="85" y="256"/>
                  </a:lnTo>
                  <a:lnTo>
                    <a:pt x="10" y="264"/>
                  </a:lnTo>
                  <a:lnTo>
                    <a:pt x="37" y="220"/>
                  </a:lnTo>
                  <a:lnTo>
                    <a:pt x="0" y="16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00" name="Freeform 55"/>
            <p:cNvSpPr>
              <a:spLocks/>
            </p:cNvSpPr>
            <p:nvPr/>
          </p:nvSpPr>
          <p:spPr bwMode="auto">
            <a:xfrm>
              <a:off x="3496" y="1295"/>
              <a:ext cx="95" cy="86"/>
            </a:xfrm>
            <a:custGeom>
              <a:avLst/>
              <a:gdLst>
                <a:gd name="T0" fmla="*/ 0 w 97"/>
                <a:gd name="T1" fmla="*/ 38 h 93"/>
                <a:gd name="T2" fmla="*/ 8 w 97"/>
                <a:gd name="T3" fmla="*/ 55 h 93"/>
                <a:gd name="T4" fmla="*/ 18 w 97"/>
                <a:gd name="T5" fmla="*/ 50 h 93"/>
                <a:gd name="T6" fmla="*/ 29 w 97"/>
                <a:gd name="T7" fmla="*/ 61 h 93"/>
                <a:gd name="T8" fmla="*/ 37 w 97"/>
                <a:gd name="T9" fmla="*/ 55 h 93"/>
                <a:gd name="T10" fmla="*/ 35 w 97"/>
                <a:gd name="T11" fmla="*/ 74 h 93"/>
                <a:gd name="T12" fmla="*/ 92 w 97"/>
                <a:gd name="T13" fmla="*/ 79 h 93"/>
                <a:gd name="T14" fmla="*/ 70 w 97"/>
                <a:gd name="T15" fmla="*/ 65 h 93"/>
                <a:gd name="T16" fmla="*/ 60 w 97"/>
                <a:gd name="T17" fmla="*/ 38 h 93"/>
                <a:gd name="T18" fmla="*/ 62 w 97"/>
                <a:gd name="T19" fmla="*/ 13 h 93"/>
                <a:gd name="T20" fmla="*/ 73 w 97"/>
                <a:gd name="T21" fmla="*/ 0 h 93"/>
                <a:gd name="T22" fmla="*/ 24 w 97"/>
                <a:gd name="T23" fmla="*/ 4 h 93"/>
                <a:gd name="T24" fmla="*/ 12 w 97"/>
                <a:gd name="T25" fmla="*/ 38 h 93"/>
                <a:gd name="T26" fmla="*/ 0 w 97"/>
                <a:gd name="T27" fmla="*/ 38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 h="93">
                  <a:moveTo>
                    <a:pt x="0" y="44"/>
                  </a:moveTo>
                  <a:lnTo>
                    <a:pt x="8" y="65"/>
                  </a:lnTo>
                  <a:lnTo>
                    <a:pt x="18" y="58"/>
                  </a:lnTo>
                  <a:lnTo>
                    <a:pt x="31" y="71"/>
                  </a:lnTo>
                  <a:lnTo>
                    <a:pt x="39" y="65"/>
                  </a:lnTo>
                  <a:lnTo>
                    <a:pt x="37" y="87"/>
                  </a:lnTo>
                  <a:lnTo>
                    <a:pt x="96" y="92"/>
                  </a:lnTo>
                  <a:lnTo>
                    <a:pt x="73" y="76"/>
                  </a:lnTo>
                  <a:lnTo>
                    <a:pt x="62" y="44"/>
                  </a:lnTo>
                  <a:lnTo>
                    <a:pt x="64" y="15"/>
                  </a:lnTo>
                  <a:lnTo>
                    <a:pt x="77" y="0"/>
                  </a:lnTo>
                  <a:lnTo>
                    <a:pt x="25" y="4"/>
                  </a:lnTo>
                  <a:lnTo>
                    <a:pt x="12" y="44"/>
                  </a:lnTo>
                  <a:lnTo>
                    <a:pt x="0" y="4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01" name="Freeform 56"/>
            <p:cNvSpPr>
              <a:spLocks/>
            </p:cNvSpPr>
            <p:nvPr/>
          </p:nvSpPr>
          <p:spPr bwMode="auto">
            <a:xfrm>
              <a:off x="3543" y="1151"/>
              <a:ext cx="223" cy="157"/>
            </a:xfrm>
            <a:custGeom>
              <a:avLst/>
              <a:gdLst>
                <a:gd name="T0" fmla="*/ 0 w 229"/>
                <a:gd name="T1" fmla="*/ 127 h 167"/>
                <a:gd name="T2" fmla="*/ 19 w 229"/>
                <a:gd name="T3" fmla="*/ 129 h 167"/>
                <a:gd name="T4" fmla="*/ 5 w 229"/>
                <a:gd name="T5" fmla="*/ 144 h 167"/>
                <a:gd name="T6" fmla="*/ 43 w 229"/>
                <a:gd name="T7" fmla="*/ 147 h 167"/>
                <a:gd name="T8" fmla="*/ 43 w 229"/>
                <a:gd name="T9" fmla="*/ 129 h 167"/>
                <a:gd name="T10" fmla="*/ 53 w 229"/>
                <a:gd name="T11" fmla="*/ 133 h 167"/>
                <a:gd name="T12" fmla="*/ 43 w 229"/>
                <a:gd name="T13" fmla="*/ 125 h 167"/>
                <a:gd name="T14" fmla="*/ 57 w 229"/>
                <a:gd name="T15" fmla="*/ 127 h 167"/>
                <a:gd name="T16" fmla="*/ 55 w 229"/>
                <a:gd name="T17" fmla="*/ 110 h 167"/>
                <a:gd name="T18" fmla="*/ 61 w 229"/>
                <a:gd name="T19" fmla="*/ 120 h 167"/>
                <a:gd name="T20" fmla="*/ 73 w 229"/>
                <a:gd name="T21" fmla="*/ 110 h 167"/>
                <a:gd name="T22" fmla="*/ 65 w 229"/>
                <a:gd name="T23" fmla="*/ 96 h 167"/>
                <a:gd name="T24" fmla="*/ 89 w 229"/>
                <a:gd name="T25" fmla="*/ 99 h 167"/>
                <a:gd name="T26" fmla="*/ 81 w 229"/>
                <a:gd name="T27" fmla="*/ 92 h 167"/>
                <a:gd name="T28" fmla="*/ 92 w 229"/>
                <a:gd name="T29" fmla="*/ 92 h 167"/>
                <a:gd name="T30" fmla="*/ 97 w 229"/>
                <a:gd name="T31" fmla="*/ 77 h 167"/>
                <a:gd name="T32" fmla="*/ 206 w 229"/>
                <a:gd name="T33" fmla="*/ 30 h 167"/>
                <a:gd name="T34" fmla="*/ 216 w 229"/>
                <a:gd name="T35" fmla="*/ 12 h 167"/>
                <a:gd name="T36" fmla="*/ 198 w 229"/>
                <a:gd name="T37" fmla="*/ 0 h 167"/>
                <a:gd name="T38" fmla="*/ 150 w 229"/>
                <a:gd name="T39" fmla="*/ 30 h 167"/>
                <a:gd name="T40" fmla="*/ 103 w 229"/>
                <a:gd name="T41" fmla="*/ 30 h 167"/>
                <a:gd name="T42" fmla="*/ 53 w 229"/>
                <a:gd name="T43" fmla="*/ 69 h 167"/>
                <a:gd name="T44" fmla="*/ 23 w 229"/>
                <a:gd name="T45" fmla="*/ 73 h 167"/>
                <a:gd name="T46" fmla="*/ 25 w 229"/>
                <a:gd name="T47" fmla="*/ 92 h 167"/>
                <a:gd name="T48" fmla="*/ 43 w 229"/>
                <a:gd name="T49" fmla="*/ 92 h 167"/>
                <a:gd name="T50" fmla="*/ 23 w 229"/>
                <a:gd name="T51" fmla="*/ 92 h 167"/>
                <a:gd name="T52" fmla="*/ 33 w 229"/>
                <a:gd name="T53" fmla="*/ 101 h 167"/>
                <a:gd name="T54" fmla="*/ 19 w 229"/>
                <a:gd name="T55" fmla="*/ 110 h 167"/>
                <a:gd name="T56" fmla="*/ 33 w 229"/>
                <a:gd name="T57" fmla="*/ 118 h 167"/>
                <a:gd name="T58" fmla="*/ 0 w 229"/>
                <a:gd name="T59" fmla="*/ 127 h 1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9" h="167">
                  <a:moveTo>
                    <a:pt x="0" y="144"/>
                  </a:moveTo>
                  <a:lnTo>
                    <a:pt x="21" y="146"/>
                  </a:lnTo>
                  <a:lnTo>
                    <a:pt x="5" y="163"/>
                  </a:lnTo>
                  <a:lnTo>
                    <a:pt x="45" y="166"/>
                  </a:lnTo>
                  <a:lnTo>
                    <a:pt x="45" y="146"/>
                  </a:lnTo>
                  <a:lnTo>
                    <a:pt x="55" y="151"/>
                  </a:lnTo>
                  <a:lnTo>
                    <a:pt x="45" y="141"/>
                  </a:lnTo>
                  <a:lnTo>
                    <a:pt x="61" y="144"/>
                  </a:lnTo>
                  <a:lnTo>
                    <a:pt x="57" y="124"/>
                  </a:lnTo>
                  <a:lnTo>
                    <a:pt x="65" y="136"/>
                  </a:lnTo>
                  <a:lnTo>
                    <a:pt x="77" y="124"/>
                  </a:lnTo>
                  <a:lnTo>
                    <a:pt x="69" y="109"/>
                  </a:lnTo>
                  <a:lnTo>
                    <a:pt x="93" y="112"/>
                  </a:lnTo>
                  <a:lnTo>
                    <a:pt x="85" y="104"/>
                  </a:lnTo>
                  <a:lnTo>
                    <a:pt x="97" y="104"/>
                  </a:lnTo>
                  <a:lnTo>
                    <a:pt x="103" y="87"/>
                  </a:lnTo>
                  <a:lnTo>
                    <a:pt x="218" y="34"/>
                  </a:lnTo>
                  <a:lnTo>
                    <a:pt x="228" y="14"/>
                  </a:lnTo>
                  <a:lnTo>
                    <a:pt x="208" y="0"/>
                  </a:lnTo>
                  <a:lnTo>
                    <a:pt x="158" y="34"/>
                  </a:lnTo>
                  <a:lnTo>
                    <a:pt x="109" y="34"/>
                  </a:lnTo>
                  <a:lnTo>
                    <a:pt x="55" y="78"/>
                  </a:lnTo>
                  <a:lnTo>
                    <a:pt x="25" y="83"/>
                  </a:lnTo>
                  <a:lnTo>
                    <a:pt x="27" y="104"/>
                  </a:lnTo>
                  <a:lnTo>
                    <a:pt x="45" y="104"/>
                  </a:lnTo>
                  <a:lnTo>
                    <a:pt x="25" y="104"/>
                  </a:lnTo>
                  <a:lnTo>
                    <a:pt x="35" y="114"/>
                  </a:lnTo>
                  <a:lnTo>
                    <a:pt x="21" y="124"/>
                  </a:lnTo>
                  <a:lnTo>
                    <a:pt x="35" y="134"/>
                  </a:lnTo>
                  <a:lnTo>
                    <a:pt x="0" y="14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02" name="Freeform 57"/>
            <p:cNvSpPr>
              <a:spLocks/>
            </p:cNvSpPr>
            <p:nvPr/>
          </p:nvSpPr>
          <p:spPr bwMode="auto">
            <a:xfrm>
              <a:off x="4109" y="1024"/>
              <a:ext cx="40" cy="17"/>
            </a:xfrm>
            <a:custGeom>
              <a:avLst/>
              <a:gdLst>
                <a:gd name="T0" fmla="*/ 0 w 41"/>
                <a:gd name="T1" fmla="*/ 0 h 19"/>
                <a:gd name="T2" fmla="*/ 18 w 41"/>
                <a:gd name="T3" fmla="*/ 12 h 19"/>
                <a:gd name="T4" fmla="*/ 12 w 41"/>
                <a:gd name="T5" fmla="*/ 14 h 19"/>
                <a:gd name="T6" fmla="*/ 27 w 41"/>
                <a:gd name="T7" fmla="*/ 14 h 19"/>
                <a:gd name="T8" fmla="*/ 38 w 41"/>
                <a:gd name="T9" fmla="*/ 7 h 19"/>
                <a:gd name="T10" fmla="*/ 0 w 41"/>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9">
                  <a:moveTo>
                    <a:pt x="0" y="0"/>
                  </a:moveTo>
                  <a:lnTo>
                    <a:pt x="18" y="15"/>
                  </a:lnTo>
                  <a:lnTo>
                    <a:pt x="12" y="18"/>
                  </a:lnTo>
                  <a:lnTo>
                    <a:pt x="29" y="18"/>
                  </a:lnTo>
                  <a:lnTo>
                    <a:pt x="40" y="9"/>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03" name="Freeform 58"/>
            <p:cNvSpPr>
              <a:spLocks/>
            </p:cNvSpPr>
            <p:nvPr/>
          </p:nvSpPr>
          <p:spPr bwMode="auto">
            <a:xfrm>
              <a:off x="4135" y="1016"/>
              <a:ext cx="114" cy="62"/>
            </a:xfrm>
            <a:custGeom>
              <a:avLst/>
              <a:gdLst>
                <a:gd name="T0" fmla="*/ 0 w 116"/>
                <a:gd name="T1" fmla="*/ 25 h 66"/>
                <a:gd name="T2" fmla="*/ 20 w 116"/>
                <a:gd name="T3" fmla="*/ 30 h 66"/>
                <a:gd name="T4" fmla="*/ 33 w 116"/>
                <a:gd name="T5" fmla="*/ 50 h 66"/>
                <a:gd name="T6" fmla="*/ 46 w 116"/>
                <a:gd name="T7" fmla="*/ 43 h 66"/>
                <a:gd name="T8" fmla="*/ 90 w 116"/>
                <a:gd name="T9" fmla="*/ 57 h 66"/>
                <a:gd name="T10" fmla="*/ 106 w 116"/>
                <a:gd name="T11" fmla="*/ 51 h 66"/>
                <a:gd name="T12" fmla="*/ 94 w 116"/>
                <a:gd name="T13" fmla="*/ 36 h 66"/>
                <a:gd name="T14" fmla="*/ 104 w 116"/>
                <a:gd name="T15" fmla="*/ 39 h 66"/>
                <a:gd name="T16" fmla="*/ 111 w 116"/>
                <a:gd name="T17" fmla="*/ 18 h 66"/>
                <a:gd name="T18" fmla="*/ 86 w 116"/>
                <a:gd name="T19" fmla="*/ 7 h 66"/>
                <a:gd name="T20" fmla="*/ 62 w 116"/>
                <a:gd name="T21" fmla="*/ 22 h 66"/>
                <a:gd name="T22" fmla="*/ 83 w 116"/>
                <a:gd name="T23" fmla="*/ 14 h 66"/>
                <a:gd name="T24" fmla="*/ 73 w 116"/>
                <a:gd name="T25" fmla="*/ 0 h 66"/>
                <a:gd name="T26" fmla="*/ 31 w 116"/>
                <a:gd name="T27" fmla="*/ 7 h 66"/>
                <a:gd name="T28" fmla="*/ 0 w 116"/>
                <a:gd name="T29" fmla="*/ 25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 h="66">
                  <a:moveTo>
                    <a:pt x="0" y="29"/>
                  </a:moveTo>
                  <a:lnTo>
                    <a:pt x="20" y="34"/>
                  </a:lnTo>
                  <a:lnTo>
                    <a:pt x="35" y="56"/>
                  </a:lnTo>
                  <a:lnTo>
                    <a:pt x="48" y="49"/>
                  </a:lnTo>
                  <a:lnTo>
                    <a:pt x="94" y="65"/>
                  </a:lnTo>
                  <a:lnTo>
                    <a:pt x="110" y="58"/>
                  </a:lnTo>
                  <a:lnTo>
                    <a:pt x="98" y="40"/>
                  </a:lnTo>
                  <a:lnTo>
                    <a:pt x="108" y="45"/>
                  </a:lnTo>
                  <a:lnTo>
                    <a:pt x="115" y="20"/>
                  </a:lnTo>
                  <a:lnTo>
                    <a:pt x="89" y="7"/>
                  </a:lnTo>
                  <a:lnTo>
                    <a:pt x="64" y="25"/>
                  </a:lnTo>
                  <a:lnTo>
                    <a:pt x="85" y="16"/>
                  </a:lnTo>
                  <a:lnTo>
                    <a:pt x="75" y="0"/>
                  </a:lnTo>
                  <a:lnTo>
                    <a:pt x="33" y="7"/>
                  </a:lnTo>
                  <a:lnTo>
                    <a:pt x="0" y="2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04" name="Freeform 59"/>
            <p:cNvSpPr>
              <a:spLocks/>
            </p:cNvSpPr>
            <p:nvPr/>
          </p:nvSpPr>
          <p:spPr bwMode="auto">
            <a:xfrm>
              <a:off x="4244" y="1048"/>
              <a:ext cx="93" cy="66"/>
            </a:xfrm>
            <a:custGeom>
              <a:avLst/>
              <a:gdLst>
                <a:gd name="T0" fmla="*/ 0 w 95"/>
                <a:gd name="T1" fmla="*/ 50 h 71"/>
                <a:gd name="T2" fmla="*/ 6 w 95"/>
                <a:gd name="T3" fmla="*/ 60 h 71"/>
                <a:gd name="T4" fmla="*/ 81 w 95"/>
                <a:gd name="T5" fmla="*/ 48 h 71"/>
                <a:gd name="T6" fmla="*/ 90 w 95"/>
                <a:gd name="T7" fmla="*/ 27 h 71"/>
                <a:gd name="T8" fmla="*/ 69 w 95"/>
                <a:gd name="T9" fmla="*/ 13 h 71"/>
                <a:gd name="T10" fmla="*/ 50 w 95"/>
                <a:gd name="T11" fmla="*/ 19 h 71"/>
                <a:gd name="T12" fmla="*/ 52 w 95"/>
                <a:gd name="T13" fmla="*/ 6 h 71"/>
                <a:gd name="T14" fmla="*/ 41 w 95"/>
                <a:gd name="T15" fmla="*/ 0 h 71"/>
                <a:gd name="T16" fmla="*/ 6 w 95"/>
                <a:gd name="T17" fmla="*/ 44 h 71"/>
                <a:gd name="T18" fmla="*/ 0 w 95"/>
                <a:gd name="T19" fmla="*/ 5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71">
                  <a:moveTo>
                    <a:pt x="0" y="58"/>
                  </a:moveTo>
                  <a:lnTo>
                    <a:pt x="6" y="70"/>
                  </a:lnTo>
                  <a:lnTo>
                    <a:pt x="85" y="56"/>
                  </a:lnTo>
                  <a:lnTo>
                    <a:pt x="94" y="31"/>
                  </a:lnTo>
                  <a:lnTo>
                    <a:pt x="71" y="15"/>
                  </a:lnTo>
                  <a:lnTo>
                    <a:pt x="52" y="22"/>
                  </a:lnTo>
                  <a:lnTo>
                    <a:pt x="54" y="6"/>
                  </a:lnTo>
                  <a:lnTo>
                    <a:pt x="43" y="0"/>
                  </a:lnTo>
                  <a:lnTo>
                    <a:pt x="6" y="51"/>
                  </a:lnTo>
                  <a:lnTo>
                    <a:pt x="0" y="5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05" name="Freeform 60"/>
            <p:cNvSpPr>
              <a:spLocks/>
            </p:cNvSpPr>
            <p:nvPr/>
          </p:nvSpPr>
          <p:spPr bwMode="auto">
            <a:xfrm>
              <a:off x="4818" y="1179"/>
              <a:ext cx="105" cy="59"/>
            </a:xfrm>
            <a:custGeom>
              <a:avLst/>
              <a:gdLst>
                <a:gd name="T0" fmla="*/ 0 w 108"/>
                <a:gd name="T1" fmla="*/ 31 h 63"/>
                <a:gd name="T2" fmla="*/ 21 w 108"/>
                <a:gd name="T3" fmla="*/ 4 h 63"/>
                <a:gd name="T4" fmla="*/ 33 w 108"/>
                <a:gd name="T5" fmla="*/ 0 h 63"/>
                <a:gd name="T6" fmla="*/ 58 w 108"/>
                <a:gd name="T7" fmla="*/ 22 h 63"/>
                <a:gd name="T8" fmla="*/ 61 w 108"/>
                <a:gd name="T9" fmla="*/ 7 h 63"/>
                <a:gd name="T10" fmla="*/ 87 w 108"/>
                <a:gd name="T11" fmla="*/ 20 h 63"/>
                <a:gd name="T12" fmla="*/ 86 w 108"/>
                <a:gd name="T13" fmla="*/ 38 h 63"/>
                <a:gd name="T14" fmla="*/ 101 w 108"/>
                <a:gd name="T15" fmla="*/ 47 h 63"/>
                <a:gd name="T16" fmla="*/ 48 w 108"/>
                <a:gd name="T17" fmla="*/ 50 h 63"/>
                <a:gd name="T18" fmla="*/ 46 w 108"/>
                <a:gd name="T19" fmla="*/ 40 h 63"/>
                <a:gd name="T20" fmla="*/ 35 w 108"/>
                <a:gd name="T21" fmla="*/ 54 h 63"/>
                <a:gd name="T22" fmla="*/ 0 w 108"/>
                <a:gd name="T23" fmla="*/ 31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 h="63">
                  <a:moveTo>
                    <a:pt x="0" y="35"/>
                  </a:moveTo>
                  <a:lnTo>
                    <a:pt x="23" y="4"/>
                  </a:lnTo>
                  <a:lnTo>
                    <a:pt x="35" y="0"/>
                  </a:lnTo>
                  <a:lnTo>
                    <a:pt x="62" y="26"/>
                  </a:lnTo>
                  <a:lnTo>
                    <a:pt x="65" y="8"/>
                  </a:lnTo>
                  <a:lnTo>
                    <a:pt x="92" y="22"/>
                  </a:lnTo>
                  <a:lnTo>
                    <a:pt x="90" y="44"/>
                  </a:lnTo>
                  <a:lnTo>
                    <a:pt x="107" y="53"/>
                  </a:lnTo>
                  <a:lnTo>
                    <a:pt x="50" y="57"/>
                  </a:lnTo>
                  <a:lnTo>
                    <a:pt x="48" y="46"/>
                  </a:lnTo>
                  <a:lnTo>
                    <a:pt x="37" y="62"/>
                  </a:lnTo>
                  <a:lnTo>
                    <a:pt x="0" y="3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06" name="Freeform 61"/>
            <p:cNvSpPr>
              <a:spLocks/>
            </p:cNvSpPr>
            <p:nvPr/>
          </p:nvSpPr>
          <p:spPr bwMode="auto">
            <a:xfrm>
              <a:off x="4892" y="1181"/>
              <a:ext cx="65" cy="40"/>
            </a:xfrm>
            <a:custGeom>
              <a:avLst/>
              <a:gdLst>
                <a:gd name="T0" fmla="*/ 0 w 67"/>
                <a:gd name="T1" fmla="*/ 0 h 42"/>
                <a:gd name="T2" fmla="*/ 18 w 67"/>
                <a:gd name="T3" fmla="*/ 13 h 42"/>
                <a:gd name="T4" fmla="*/ 16 w 67"/>
                <a:gd name="T5" fmla="*/ 28 h 42"/>
                <a:gd name="T6" fmla="*/ 24 w 67"/>
                <a:gd name="T7" fmla="*/ 37 h 42"/>
                <a:gd name="T8" fmla="*/ 45 w 67"/>
                <a:gd name="T9" fmla="*/ 37 h 42"/>
                <a:gd name="T10" fmla="*/ 62 w 67"/>
                <a:gd name="T11" fmla="*/ 23 h 42"/>
                <a:gd name="T12" fmla="*/ 0 w 6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42">
                  <a:moveTo>
                    <a:pt x="0" y="0"/>
                  </a:moveTo>
                  <a:lnTo>
                    <a:pt x="20" y="15"/>
                  </a:lnTo>
                  <a:lnTo>
                    <a:pt x="16" y="30"/>
                  </a:lnTo>
                  <a:lnTo>
                    <a:pt x="26" y="41"/>
                  </a:lnTo>
                  <a:lnTo>
                    <a:pt x="47" y="41"/>
                  </a:lnTo>
                  <a:lnTo>
                    <a:pt x="66" y="25"/>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07" name="Freeform 62"/>
            <p:cNvSpPr>
              <a:spLocks/>
            </p:cNvSpPr>
            <p:nvPr/>
          </p:nvSpPr>
          <p:spPr bwMode="auto">
            <a:xfrm>
              <a:off x="4897" y="1862"/>
              <a:ext cx="51" cy="206"/>
            </a:xfrm>
            <a:custGeom>
              <a:avLst/>
              <a:gdLst>
                <a:gd name="T0" fmla="*/ 0 w 52"/>
                <a:gd name="T1" fmla="*/ 51 h 220"/>
                <a:gd name="T2" fmla="*/ 10 w 52"/>
                <a:gd name="T3" fmla="*/ 72 h 220"/>
                <a:gd name="T4" fmla="*/ 10 w 52"/>
                <a:gd name="T5" fmla="*/ 192 h 220"/>
                <a:gd name="T6" fmla="*/ 17 w 52"/>
                <a:gd name="T7" fmla="*/ 176 h 220"/>
                <a:gd name="T8" fmla="*/ 27 w 52"/>
                <a:gd name="T9" fmla="*/ 187 h 220"/>
                <a:gd name="T10" fmla="*/ 17 w 52"/>
                <a:gd name="T11" fmla="*/ 155 h 220"/>
                <a:gd name="T12" fmla="*/ 25 w 52"/>
                <a:gd name="T13" fmla="*/ 121 h 220"/>
                <a:gd name="T14" fmla="*/ 49 w 52"/>
                <a:gd name="T15" fmla="*/ 131 h 220"/>
                <a:gd name="T16" fmla="*/ 25 w 52"/>
                <a:gd name="T17" fmla="*/ 68 h 220"/>
                <a:gd name="T18" fmla="*/ 17 w 52"/>
                <a:gd name="T19" fmla="*/ 0 h 220"/>
                <a:gd name="T20" fmla="*/ 0 w 52"/>
                <a:gd name="T21" fmla="*/ 51 h 2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220">
                  <a:moveTo>
                    <a:pt x="0" y="58"/>
                  </a:moveTo>
                  <a:lnTo>
                    <a:pt x="10" y="82"/>
                  </a:lnTo>
                  <a:lnTo>
                    <a:pt x="10" y="219"/>
                  </a:lnTo>
                  <a:lnTo>
                    <a:pt x="17" y="201"/>
                  </a:lnTo>
                  <a:lnTo>
                    <a:pt x="29" y="214"/>
                  </a:lnTo>
                  <a:lnTo>
                    <a:pt x="17" y="176"/>
                  </a:lnTo>
                  <a:lnTo>
                    <a:pt x="25" y="138"/>
                  </a:lnTo>
                  <a:lnTo>
                    <a:pt x="51" y="149"/>
                  </a:lnTo>
                  <a:lnTo>
                    <a:pt x="25" y="78"/>
                  </a:lnTo>
                  <a:lnTo>
                    <a:pt x="17" y="0"/>
                  </a:lnTo>
                  <a:lnTo>
                    <a:pt x="0" y="5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08" name="Freeform 63"/>
            <p:cNvSpPr>
              <a:spLocks/>
            </p:cNvSpPr>
            <p:nvPr/>
          </p:nvSpPr>
          <p:spPr bwMode="auto">
            <a:xfrm>
              <a:off x="4969" y="1205"/>
              <a:ext cx="72" cy="31"/>
            </a:xfrm>
            <a:custGeom>
              <a:avLst/>
              <a:gdLst>
                <a:gd name="T0" fmla="*/ 0 w 74"/>
                <a:gd name="T1" fmla="*/ 0 h 31"/>
                <a:gd name="T2" fmla="*/ 13 w 74"/>
                <a:gd name="T3" fmla="*/ 19 h 31"/>
                <a:gd name="T4" fmla="*/ 44 w 74"/>
                <a:gd name="T5" fmla="*/ 30 h 31"/>
                <a:gd name="T6" fmla="*/ 69 w 74"/>
                <a:gd name="T7" fmla="*/ 23 h 31"/>
                <a:gd name="T8" fmla="*/ 0 w 74"/>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31">
                  <a:moveTo>
                    <a:pt x="0" y="0"/>
                  </a:moveTo>
                  <a:lnTo>
                    <a:pt x="13" y="19"/>
                  </a:lnTo>
                  <a:lnTo>
                    <a:pt x="46" y="30"/>
                  </a:lnTo>
                  <a:lnTo>
                    <a:pt x="73" y="23"/>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09" name="Freeform 64"/>
            <p:cNvSpPr>
              <a:spLocks/>
            </p:cNvSpPr>
            <p:nvPr/>
          </p:nvSpPr>
          <p:spPr bwMode="auto">
            <a:xfrm>
              <a:off x="2766" y="1043"/>
              <a:ext cx="166" cy="144"/>
            </a:xfrm>
            <a:custGeom>
              <a:avLst/>
              <a:gdLst>
                <a:gd name="T0" fmla="*/ 0 w 170"/>
                <a:gd name="T1" fmla="*/ 15 h 153"/>
                <a:gd name="T2" fmla="*/ 2 w 170"/>
                <a:gd name="T3" fmla="*/ 31 h 153"/>
                <a:gd name="T4" fmla="*/ 18 w 170"/>
                <a:gd name="T5" fmla="*/ 31 h 153"/>
                <a:gd name="T6" fmla="*/ 14 w 170"/>
                <a:gd name="T7" fmla="*/ 40 h 153"/>
                <a:gd name="T8" fmla="*/ 25 w 170"/>
                <a:gd name="T9" fmla="*/ 47 h 153"/>
                <a:gd name="T10" fmla="*/ 10 w 170"/>
                <a:gd name="T11" fmla="*/ 45 h 153"/>
                <a:gd name="T12" fmla="*/ 37 w 170"/>
                <a:gd name="T13" fmla="*/ 59 h 153"/>
                <a:gd name="T14" fmla="*/ 25 w 170"/>
                <a:gd name="T15" fmla="*/ 65 h 153"/>
                <a:gd name="T16" fmla="*/ 35 w 170"/>
                <a:gd name="T17" fmla="*/ 74 h 153"/>
                <a:gd name="T18" fmla="*/ 60 w 170"/>
                <a:gd name="T19" fmla="*/ 69 h 153"/>
                <a:gd name="T20" fmla="*/ 60 w 170"/>
                <a:gd name="T21" fmla="*/ 55 h 153"/>
                <a:gd name="T22" fmla="*/ 71 w 170"/>
                <a:gd name="T23" fmla="*/ 49 h 153"/>
                <a:gd name="T24" fmla="*/ 71 w 170"/>
                <a:gd name="T25" fmla="*/ 68 h 153"/>
                <a:gd name="T26" fmla="*/ 89 w 170"/>
                <a:gd name="T27" fmla="*/ 55 h 153"/>
                <a:gd name="T28" fmla="*/ 85 w 170"/>
                <a:gd name="T29" fmla="*/ 68 h 153"/>
                <a:gd name="T30" fmla="*/ 100 w 170"/>
                <a:gd name="T31" fmla="*/ 68 h 153"/>
                <a:gd name="T32" fmla="*/ 45 w 170"/>
                <a:gd name="T33" fmla="*/ 83 h 153"/>
                <a:gd name="T34" fmla="*/ 48 w 170"/>
                <a:gd name="T35" fmla="*/ 93 h 153"/>
                <a:gd name="T36" fmla="*/ 91 w 170"/>
                <a:gd name="T37" fmla="*/ 85 h 153"/>
                <a:gd name="T38" fmla="*/ 61 w 170"/>
                <a:gd name="T39" fmla="*/ 97 h 153"/>
                <a:gd name="T40" fmla="*/ 81 w 170"/>
                <a:gd name="T41" fmla="*/ 103 h 153"/>
                <a:gd name="T42" fmla="*/ 50 w 170"/>
                <a:gd name="T43" fmla="*/ 106 h 153"/>
                <a:gd name="T44" fmla="*/ 96 w 170"/>
                <a:gd name="T45" fmla="*/ 135 h 153"/>
                <a:gd name="T46" fmla="*/ 125 w 170"/>
                <a:gd name="T47" fmla="*/ 68 h 153"/>
                <a:gd name="T48" fmla="*/ 161 w 170"/>
                <a:gd name="T49" fmla="*/ 49 h 153"/>
                <a:gd name="T50" fmla="*/ 121 w 170"/>
                <a:gd name="T51" fmla="*/ 38 h 153"/>
                <a:gd name="T52" fmla="*/ 117 w 170"/>
                <a:gd name="T53" fmla="*/ 20 h 153"/>
                <a:gd name="T54" fmla="*/ 104 w 170"/>
                <a:gd name="T55" fmla="*/ 29 h 153"/>
                <a:gd name="T56" fmla="*/ 110 w 170"/>
                <a:gd name="T57" fmla="*/ 13 h 153"/>
                <a:gd name="T58" fmla="*/ 83 w 170"/>
                <a:gd name="T59" fmla="*/ 0 h 153"/>
                <a:gd name="T60" fmla="*/ 73 w 170"/>
                <a:gd name="T61" fmla="*/ 13 h 153"/>
                <a:gd name="T62" fmla="*/ 85 w 170"/>
                <a:gd name="T63" fmla="*/ 47 h 153"/>
                <a:gd name="T64" fmla="*/ 56 w 170"/>
                <a:gd name="T65" fmla="*/ 11 h 153"/>
                <a:gd name="T66" fmla="*/ 48 w 170"/>
                <a:gd name="T67" fmla="*/ 20 h 153"/>
                <a:gd name="T68" fmla="*/ 54 w 170"/>
                <a:gd name="T69" fmla="*/ 38 h 153"/>
                <a:gd name="T70" fmla="*/ 23 w 170"/>
                <a:gd name="T71" fmla="*/ 22 h 153"/>
                <a:gd name="T72" fmla="*/ 45 w 170"/>
                <a:gd name="T73" fmla="*/ 11 h 153"/>
                <a:gd name="T74" fmla="*/ 0 w 170"/>
                <a:gd name="T75" fmla="*/ 15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0" h="153">
                  <a:moveTo>
                    <a:pt x="0" y="17"/>
                  </a:moveTo>
                  <a:lnTo>
                    <a:pt x="2" y="35"/>
                  </a:lnTo>
                  <a:lnTo>
                    <a:pt x="18" y="35"/>
                  </a:lnTo>
                  <a:lnTo>
                    <a:pt x="14" y="46"/>
                  </a:lnTo>
                  <a:lnTo>
                    <a:pt x="27" y="53"/>
                  </a:lnTo>
                  <a:lnTo>
                    <a:pt x="10" y="51"/>
                  </a:lnTo>
                  <a:lnTo>
                    <a:pt x="39" y="67"/>
                  </a:lnTo>
                  <a:lnTo>
                    <a:pt x="27" y="73"/>
                  </a:lnTo>
                  <a:lnTo>
                    <a:pt x="37" y="84"/>
                  </a:lnTo>
                  <a:lnTo>
                    <a:pt x="62" y="78"/>
                  </a:lnTo>
                  <a:lnTo>
                    <a:pt x="62" y="62"/>
                  </a:lnTo>
                  <a:lnTo>
                    <a:pt x="75" y="55"/>
                  </a:lnTo>
                  <a:lnTo>
                    <a:pt x="75" y="76"/>
                  </a:lnTo>
                  <a:lnTo>
                    <a:pt x="93" y="62"/>
                  </a:lnTo>
                  <a:lnTo>
                    <a:pt x="89" y="76"/>
                  </a:lnTo>
                  <a:lnTo>
                    <a:pt x="104" y="76"/>
                  </a:lnTo>
                  <a:lnTo>
                    <a:pt x="47" y="93"/>
                  </a:lnTo>
                  <a:lnTo>
                    <a:pt x="50" y="105"/>
                  </a:lnTo>
                  <a:lnTo>
                    <a:pt x="95" y="96"/>
                  </a:lnTo>
                  <a:lnTo>
                    <a:pt x="64" y="109"/>
                  </a:lnTo>
                  <a:lnTo>
                    <a:pt x="85" y="116"/>
                  </a:lnTo>
                  <a:lnTo>
                    <a:pt x="52" y="120"/>
                  </a:lnTo>
                  <a:lnTo>
                    <a:pt x="100" y="152"/>
                  </a:lnTo>
                  <a:lnTo>
                    <a:pt x="131" y="76"/>
                  </a:lnTo>
                  <a:lnTo>
                    <a:pt x="169" y="55"/>
                  </a:lnTo>
                  <a:lnTo>
                    <a:pt x="127" y="42"/>
                  </a:lnTo>
                  <a:lnTo>
                    <a:pt x="123" y="22"/>
                  </a:lnTo>
                  <a:lnTo>
                    <a:pt x="110" y="33"/>
                  </a:lnTo>
                  <a:lnTo>
                    <a:pt x="116" y="15"/>
                  </a:lnTo>
                  <a:lnTo>
                    <a:pt x="87" y="0"/>
                  </a:lnTo>
                  <a:lnTo>
                    <a:pt x="77" y="15"/>
                  </a:lnTo>
                  <a:lnTo>
                    <a:pt x="89" y="53"/>
                  </a:lnTo>
                  <a:lnTo>
                    <a:pt x="58" y="13"/>
                  </a:lnTo>
                  <a:lnTo>
                    <a:pt x="50" y="22"/>
                  </a:lnTo>
                  <a:lnTo>
                    <a:pt x="56" y="42"/>
                  </a:lnTo>
                  <a:lnTo>
                    <a:pt x="25" y="24"/>
                  </a:lnTo>
                  <a:lnTo>
                    <a:pt x="47" y="13"/>
                  </a:lnTo>
                  <a:lnTo>
                    <a:pt x="0" y="1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10" name="Freeform 65"/>
            <p:cNvSpPr>
              <a:spLocks/>
            </p:cNvSpPr>
            <p:nvPr/>
          </p:nvSpPr>
          <p:spPr bwMode="auto">
            <a:xfrm>
              <a:off x="2966" y="1001"/>
              <a:ext cx="155" cy="60"/>
            </a:xfrm>
            <a:custGeom>
              <a:avLst/>
              <a:gdLst>
                <a:gd name="T0" fmla="*/ 0 w 159"/>
                <a:gd name="T1" fmla="*/ 15 h 65"/>
                <a:gd name="T2" fmla="*/ 21 w 159"/>
                <a:gd name="T3" fmla="*/ 19 h 65"/>
                <a:gd name="T4" fmla="*/ 10 w 159"/>
                <a:gd name="T5" fmla="*/ 28 h 65"/>
                <a:gd name="T6" fmla="*/ 14 w 159"/>
                <a:gd name="T7" fmla="*/ 29 h 65"/>
                <a:gd name="T8" fmla="*/ 69 w 159"/>
                <a:gd name="T9" fmla="*/ 29 h 65"/>
                <a:gd name="T10" fmla="*/ 35 w 159"/>
                <a:gd name="T11" fmla="*/ 37 h 65"/>
                <a:gd name="T12" fmla="*/ 90 w 159"/>
                <a:gd name="T13" fmla="*/ 54 h 65"/>
                <a:gd name="T14" fmla="*/ 126 w 159"/>
                <a:gd name="T15" fmla="*/ 44 h 65"/>
                <a:gd name="T16" fmla="*/ 150 w 159"/>
                <a:gd name="T17" fmla="*/ 28 h 65"/>
                <a:gd name="T18" fmla="*/ 143 w 159"/>
                <a:gd name="T19" fmla="*/ 15 h 65"/>
                <a:gd name="T20" fmla="*/ 107 w 159"/>
                <a:gd name="T21" fmla="*/ 17 h 65"/>
                <a:gd name="T22" fmla="*/ 114 w 159"/>
                <a:gd name="T23" fmla="*/ 6 h 65"/>
                <a:gd name="T24" fmla="*/ 84 w 159"/>
                <a:gd name="T25" fmla="*/ 17 h 65"/>
                <a:gd name="T26" fmla="*/ 82 w 159"/>
                <a:gd name="T27" fmla="*/ 0 h 65"/>
                <a:gd name="T28" fmla="*/ 76 w 159"/>
                <a:gd name="T29" fmla="*/ 24 h 65"/>
                <a:gd name="T30" fmla="*/ 35 w 159"/>
                <a:gd name="T31" fmla="*/ 0 h 65"/>
                <a:gd name="T32" fmla="*/ 38 w 159"/>
                <a:gd name="T33" fmla="*/ 13 h 65"/>
                <a:gd name="T34" fmla="*/ 23 w 159"/>
                <a:gd name="T35" fmla="*/ 6 h 65"/>
                <a:gd name="T36" fmla="*/ 29 w 159"/>
                <a:gd name="T37" fmla="*/ 19 h 65"/>
                <a:gd name="T38" fmla="*/ 0 w 159"/>
                <a:gd name="T39" fmla="*/ 15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9" h="65">
                  <a:moveTo>
                    <a:pt x="0" y="17"/>
                  </a:moveTo>
                  <a:lnTo>
                    <a:pt x="23" y="23"/>
                  </a:lnTo>
                  <a:lnTo>
                    <a:pt x="10" y="32"/>
                  </a:lnTo>
                  <a:lnTo>
                    <a:pt x="14" y="34"/>
                  </a:lnTo>
                  <a:lnTo>
                    <a:pt x="73" y="34"/>
                  </a:lnTo>
                  <a:lnTo>
                    <a:pt x="37" y="43"/>
                  </a:lnTo>
                  <a:lnTo>
                    <a:pt x="94" y="64"/>
                  </a:lnTo>
                  <a:lnTo>
                    <a:pt x="132" y="52"/>
                  </a:lnTo>
                  <a:lnTo>
                    <a:pt x="158" y="32"/>
                  </a:lnTo>
                  <a:lnTo>
                    <a:pt x="151" y="17"/>
                  </a:lnTo>
                  <a:lnTo>
                    <a:pt x="113" y="20"/>
                  </a:lnTo>
                  <a:lnTo>
                    <a:pt x="120" y="8"/>
                  </a:lnTo>
                  <a:lnTo>
                    <a:pt x="88" y="20"/>
                  </a:lnTo>
                  <a:lnTo>
                    <a:pt x="86" y="0"/>
                  </a:lnTo>
                  <a:lnTo>
                    <a:pt x="80" y="28"/>
                  </a:lnTo>
                  <a:lnTo>
                    <a:pt x="37" y="0"/>
                  </a:lnTo>
                  <a:lnTo>
                    <a:pt x="40" y="15"/>
                  </a:lnTo>
                  <a:lnTo>
                    <a:pt x="25" y="8"/>
                  </a:lnTo>
                  <a:lnTo>
                    <a:pt x="31" y="23"/>
                  </a:lnTo>
                  <a:lnTo>
                    <a:pt x="0" y="1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11" name="Freeform 66"/>
            <p:cNvSpPr>
              <a:spLocks/>
            </p:cNvSpPr>
            <p:nvPr/>
          </p:nvSpPr>
          <p:spPr bwMode="auto">
            <a:xfrm>
              <a:off x="3022" y="1097"/>
              <a:ext cx="64" cy="42"/>
            </a:xfrm>
            <a:custGeom>
              <a:avLst/>
              <a:gdLst>
                <a:gd name="T0" fmla="*/ 0 w 66"/>
                <a:gd name="T1" fmla="*/ 31 h 45"/>
                <a:gd name="T2" fmla="*/ 4 w 66"/>
                <a:gd name="T3" fmla="*/ 13 h 45"/>
                <a:gd name="T4" fmla="*/ 29 w 66"/>
                <a:gd name="T5" fmla="*/ 0 h 45"/>
                <a:gd name="T6" fmla="*/ 33 w 66"/>
                <a:gd name="T7" fmla="*/ 13 h 45"/>
                <a:gd name="T8" fmla="*/ 61 w 66"/>
                <a:gd name="T9" fmla="*/ 21 h 45"/>
                <a:gd name="T10" fmla="*/ 23 w 66"/>
                <a:gd name="T11" fmla="*/ 38 h 45"/>
                <a:gd name="T12" fmla="*/ 29 w 66"/>
                <a:gd name="T13" fmla="*/ 31 h 45"/>
                <a:gd name="T14" fmla="*/ 0 w 66"/>
                <a:gd name="T15" fmla="*/ 31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45">
                  <a:moveTo>
                    <a:pt x="0" y="35"/>
                  </a:moveTo>
                  <a:lnTo>
                    <a:pt x="4" y="15"/>
                  </a:lnTo>
                  <a:lnTo>
                    <a:pt x="31" y="0"/>
                  </a:lnTo>
                  <a:lnTo>
                    <a:pt x="35" y="15"/>
                  </a:lnTo>
                  <a:lnTo>
                    <a:pt x="65" y="24"/>
                  </a:lnTo>
                  <a:lnTo>
                    <a:pt x="25" y="44"/>
                  </a:lnTo>
                  <a:lnTo>
                    <a:pt x="31" y="35"/>
                  </a:lnTo>
                  <a:lnTo>
                    <a:pt x="0" y="3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12" name="Freeform 67"/>
            <p:cNvSpPr>
              <a:spLocks/>
            </p:cNvSpPr>
            <p:nvPr/>
          </p:nvSpPr>
          <p:spPr bwMode="auto">
            <a:xfrm>
              <a:off x="4211" y="2605"/>
              <a:ext cx="123" cy="290"/>
            </a:xfrm>
            <a:custGeom>
              <a:avLst/>
              <a:gdLst>
                <a:gd name="T0" fmla="*/ 0 w 126"/>
                <a:gd name="T1" fmla="*/ 42 h 309"/>
                <a:gd name="T2" fmla="*/ 8 w 126"/>
                <a:gd name="T3" fmla="*/ 22 h 309"/>
                <a:gd name="T4" fmla="*/ 39 w 126"/>
                <a:gd name="T5" fmla="*/ 0 h 309"/>
                <a:gd name="T6" fmla="*/ 54 w 126"/>
                <a:gd name="T7" fmla="*/ 22 h 309"/>
                <a:gd name="T8" fmla="*/ 52 w 126"/>
                <a:gd name="T9" fmla="*/ 58 h 309"/>
                <a:gd name="T10" fmla="*/ 89 w 126"/>
                <a:gd name="T11" fmla="*/ 40 h 309"/>
                <a:gd name="T12" fmla="*/ 104 w 126"/>
                <a:gd name="T13" fmla="*/ 58 h 309"/>
                <a:gd name="T14" fmla="*/ 119 w 126"/>
                <a:gd name="T15" fmla="*/ 92 h 309"/>
                <a:gd name="T16" fmla="*/ 114 w 126"/>
                <a:gd name="T17" fmla="*/ 116 h 309"/>
                <a:gd name="T18" fmla="*/ 85 w 126"/>
                <a:gd name="T19" fmla="*/ 114 h 309"/>
                <a:gd name="T20" fmla="*/ 75 w 126"/>
                <a:gd name="T21" fmla="*/ 124 h 309"/>
                <a:gd name="T22" fmla="*/ 81 w 126"/>
                <a:gd name="T23" fmla="*/ 161 h 309"/>
                <a:gd name="T24" fmla="*/ 41 w 126"/>
                <a:gd name="T25" fmla="*/ 130 h 309"/>
                <a:gd name="T26" fmla="*/ 25 w 126"/>
                <a:gd name="T27" fmla="*/ 187 h 309"/>
                <a:gd name="T28" fmla="*/ 41 w 126"/>
                <a:gd name="T29" fmla="*/ 239 h 309"/>
                <a:gd name="T30" fmla="*/ 71 w 126"/>
                <a:gd name="T31" fmla="*/ 259 h 309"/>
                <a:gd name="T32" fmla="*/ 56 w 126"/>
                <a:gd name="T33" fmla="*/ 271 h 309"/>
                <a:gd name="T34" fmla="*/ 52 w 126"/>
                <a:gd name="T35" fmla="*/ 253 h 309"/>
                <a:gd name="T36" fmla="*/ 41 w 126"/>
                <a:gd name="T37" fmla="*/ 253 h 309"/>
                <a:gd name="T38" fmla="*/ 10 w 126"/>
                <a:gd name="T39" fmla="*/ 223 h 309"/>
                <a:gd name="T40" fmla="*/ 16 w 126"/>
                <a:gd name="T41" fmla="*/ 189 h 309"/>
                <a:gd name="T42" fmla="*/ 31 w 126"/>
                <a:gd name="T43" fmla="*/ 160 h 309"/>
                <a:gd name="T44" fmla="*/ 10 w 126"/>
                <a:gd name="T45" fmla="*/ 105 h 309"/>
                <a:gd name="T46" fmla="*/ 16 w 126"/>
                <a:gd name="T47" fmla="*/ 82 h 309"/>
                <a:gd name="T48" fmla="*/ 0 w 126"/>
                <a:gd name="T49" fmla="*/ 42 h 3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6" h="309">
                  <a:moveTo>
                    <a:pt x="0" y="48"/>
                  </a:moveTo>
                  <a:lnTo>
                    <a:pt x="8" y="24"/>
                  </a:lnTo>
                  <a:lnTo>
                    <a:pt x="41" y="0"/>
                  </a:lnTo>
                  <a:lnTo>
                    <a:pt x="56" y="24"/>
                  </a:lnTo>
                  <a:lnTo>
                    <a:pt x="54" y="66"/>
                  </a:lnTo>
                  <a:lnTo>
                    <a:pt x="93" y="46"/>
                  </a:lnTo>
                  <a:lnTo>
                    <a:pt x="110" y="66"/>
                  </a:lnTo>
                  <a:lnTo>
                    <a:pt x="125" y="104"/>
                  </a:lnTo>
                  <a:lnTo>
                    <a:pt x="120" y="132"/>
                  </a:lnTo>
                  <a:lnTo>
                    <a:pt x="89" y="130"/>
                  </a:lnTo>
                  <a:lnTo>
                    <a:pt x="79" y="141"/>
                  </a:lnTo>
                  <a:lnTo>
                    <a:pt x="85" y="183"/>
                  </a:lnTo>
                  <a:lnTo>
                    <a:pt x="43" y="148"/>
                  </a:lnTo>
                  <a:lnTo>
                    <a:pt x="27" y="212"/>
                  </a:lnTo>
                  <a:lnTo>
                    <a:pt x="43" y="272"/>
                  </a:lnTo>
                  <a:lnTo>
                    <a:pt x="75" y="294"/>
                  </a:lnTo>
                  <a:lnTo>
                    <a:pt x="58" y="308"/>
                  </a:lnTo>
                  <a:lnTo>
                    <a:pt x="54" y="288"/>
                  </a:lnTo>
                  <a:lnTo>
                    <a:pt x="43" y="288"/>
                  </a:lnTo>
                  <a:lnTo>
                    <a:pt x="10" y="254"/>
                  </a:lnTo>
                  <a:lnTo>
                    <a:pt x="16" y="214"/>
                  </a:lnTo>
                  <a:lnTo>
                    <a:pt x="33" y="181"/>
                  </a:lnTo>
                  <a:lnTo>
                    <a:pt x="10" y="119"/>
                  </a:lnTo>
                  <a:lnTo>
                    <a:pt x="16" y="93"/>
                  </a:lnTo>
                  <a:lnTo>
                    <a:pt x="0" y="4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13" name="Freeform 68"/>
            <p:cNvSpPr>
              <a:spLocks/>
            </p:cNvSpPr>
            <p:nvPr/>
          </p:nvSpPr>
          <p:spPr bwMode="auto">
            <a:xfrm>
              <a:off x="4281" y="2555"/>
              <a:ext cx="112" cy="285"/>
            </a:xfrm>
            <a:custGeom>
              <a:avLst/>
              <a:gdLst>
                <a:gd name="T0" fmla="*/ 0 w 115"/>
                <a:gd name="T1" fmla="*/ 13 h 303"/>
                <a:gd name="T2" fmla="*/ 16 w 115"/>
                <a:gd name="T3" fmla="*/ 40 h 303"/>
                <a:gd name="T4" fmla="*/ 37 w 115"/>
                <a:gd name="T5" fmla="*/ 52 h 303"/>
                <a:gd name="T6" fmla="*/ 27 w 115"/>
                <a:gd name="T7" fmla="*/ 72 h 303"/>
                <a:gd name="T8" fmla="*/ 64 w 115"/>
                <a:gd name="T9" fmla="*/ 108 h 303"/>
                <a:gd name="T10" fmla="*/ 80 w 115"/>
                <a:gd name="T11" fmla="*/ 156 h 303"/>
                <a:gd name="T12" fmla="*/ 83 w 115"/>
                <a:gd name="T13" fmla="*/ 198 h 303"/>
                <a:gd name="T14" fmla="*/ 37 w 115"/>
                <a:gd name="T15" fmla="*/ 233 h 303"/>
                <a:gd name="T16" fmla="*/ 45 w 115"/>
                <a:gd name="T17" fmla="*/ 267 h 303"/>
                <a:gd name="T18" fmla="*/ 58 w 115"/>
                <a:gd name="T19" fmla="*/ 244 h 303"/>
                <a:gd name="T20" fmla="*/ 66 w 115"/>
                <a:gd name="T21" fmla="*/ 249 h 303"/>
                <a:gd name="T22" fmla="*/ 72 w 115"/>
                <a:gd name="T23" fmla="*/ 235 h 303"/>
                <a:gd name="T24" fmla="*/ 108 w 115"/>
                <a:gd name="T25" fmla="*/ 212 h 303"/>
                <a:gd name="T26" fmla="*/ 103 w 115"/>
                <a:gd name="T27" fmla="*/ 143 h 303"/>
                <a:gd name="T28" fmla="*/ 55 w 115"/>
                <a:gd name="T29" fmla="*/ 81 h 303"/>
                <a:gd name="T30" fmla="*/ 58 w 115"/>
                <a:gd name="T31" fmla="*/ 63 h 303"/>
                <a:gd name="T32" fmla="*/ 89 w 115"/>
                <a:gd name="T33" fmla="*/ 31 h 303"/>
                <a:gd name="T34" fmla="*/ 47 w 115"/>
                <a:gd name="T35" fmla="*/ 0 h 303"/>
                <a:gd name="T36" fmla="*/ 0 w 115"/>
                <a:gd name="T37" fmla="*/ 13 h 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5" h="303">
                  <a:moveTo>
                    <a:pt x="0" y="15"/>
                  </a:moveTo>
                  <a:lnTo>
                    <a:pt x="16" y="46"/>
                  </a:lnTo>
                  <a:lnTo>
                    <a:pt x="39" y="59"/>
                  </a:lnTo>
                  <a:lnTo>
                    <a:pt x="29" y="82"/>
                  </a:lnTo>
                  <a:lnTo>
                    <a:pt x="68" y="122"/>
                  </a:lnTo>
                  <a:lnTo>
                    <a:pt x="84" y="177"/>
                  </a:lnTo>
                  <a:lnTo>
                    <a:pt x="87" y="224"/>
                  </a:lnTo>
                  <a:lnTo>
                    <a:pt x="39" y="264"/>
                  </a:lnTo>
                  <a:lnTo>
                    <a:pt x="47" y="302"/>
                  </a:lnTo>
                  <a:lnTo>
                    <a:pt x="62" y="275"/>
                  </a:lnTo>
                  <a:lnTo>
                    <a:pt x="70" y="282"/>
                  </a:lnTo>
                  <a:lnTo>
                    <a:pt x="76" y="266"/>
                  </a:lnTo>
                  <a:lnTo>
                    <a:pt x="114" y="239"/>
                  </a:lnTo>
                  <a:lnTo>
                    <a:pt x="109" y="162"/>
                  </a:lnTo>
                  <a:lnTo>
                    <a:pt x="58" y="91"/>
                  </a:lnTo>
                  <a:lnTo>
                    <a:pt x="62" y="71"/>
                  </a:lnTo>
                  <a:lnTo>
                    <a:pt x="93" y="35"/>
                  </a:lnTo>
                  <a:lnTo>
                    <a:pt x="49" y="0"/>
                  </a:lnTo>
                  <a:lnTo>
                    <a:pt x="0" y="1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14" name="Freeform 69"/>
            <p:cNvSpPr>
              <a:spLocks/>
            </p:cNvSpPr>
            <p:nvPr/>
          </p:nvSpPr>
          <p:spPr bwMode="auto">
            <a:xfrm>
              <a:off x="2304" y="1517"/>
              <a:ext cx="173" cy="97"/>
            </a:xfrm>
            <a:custGeom>
              <a:avLst/>
              <a:gdLst>
                <a:gd name="T0" fmla="*/ 0 w 177"/>
                <a:gd name="T1" fmla="*/ 31 h 102"/>
                <a:gd name="T2" fmla="*/ 13 w 177"/>
                <a:gd name="T3" fmla="*/ 28 h 102"/>
                <a:gd name="T4" fmla="*/ 5 w 177"/>
                <a:gd name="T5" fmla="*/ 19 h 102"/>
                <a:gd name="T6" fmla="*/ 21 w 177"/>
                <a:gd name="T7" fmla="*/ 24 h 102"/>
                <a:gd name="T8" fmla="*/ 15 w 177"/>
                <a:gd name="T9" fmla="*/ 10 h 102"/>
                <a:gd name="T10" fmla="*/ 28 w 177"/>
                <a:gd name="T11" fmla="*/ 19 h 102"/>
                <a:gd name="T12" fmla="*/ 21 w 177"/>
                <a:gd name="T13" fmla="*/ 2 h 102"/>
                <a:gd name="T14" fmla="*/ 49 w 177"/>
                <a:gd name="T15" fmla="*/ 13 h 102"/>
                <a:gd name="T16" fmla="*/ 51 w 177"/>
                <a:gd name="T17" fmla="*/ 37 h 102"/>
                <a:gd name="T18" fmla="*/ 64 w 177"/>
                <a:gd name="T19" fmla="*/ 11 h 102"/>
                <a:gd name="T20" fmla="*/ 78 w 177"/>
                <a:gd name="T21" fmla="*/ 22 h 102"/>
                <a:gd name="T22" fmla="*/ 86 w 177"/>
                <a:gd name="T23" fmla="*/ 10 h 102"/>
                <a:gd name="T24" fmla="*/ 99 w 177"/>
                <a:gd name="T25" fmla="*/ 26 h 102"/>
                <a:gd name="T26" fmla="*/ 94 w 177"/>
                <a:gd name="T27" fmla="*/ 10 h 102"/>
                <a:gd name="T28" fmla="*/ 122 w 177"/>
                <a:gd name="T29" fmla="*/ 10 h 102"/>
                <a:gd name="T30" fmla="*/ 126 w 177"/>
                <a:gd name="T31" fmla="*/ 0 h 102"/>
                <a:gd name="T32" fmla="*/ 138 w 177"/>
                <a:gd name="T33" fmla="*/ 10 h 102"/>
                <a:gd name="T34" fmla="*/ 153 w 177"/>
                <a:gd name="T35" fmla="*/ 6 h 102"/>
                <a:gd name="T36" fmla="*/ 142 w 177"/>
                <a:gd name="T37" fmla="*/ 11 h 102"/>
                <a:gd name="T38" fmla="*/ 168 w 177"/>
                <a:gd name="T39" fmla="*/ 42 h 102"/>
                <a:gd name="T40" fmla="*/ 147 w 177"/>
                <a:gd name="T41" fmla="*/ 67 h 102"/>
                <a:gd name="T42" fmla="*/ 84 w 177"/>
                <a:gd name="T43" fmla="*/ 91 h 102"/>
                <a:gd name="T44" fmla="*/ 28 w 177"/>
                <a:gd name="T45" fmla="*/ 79 h 102"/>
                <a:gd name="T46" fmla="*/ 42 w 177"/>
                <a:gd name="T47" fmla="*/ 55 h 102"/>
                <a:gd name="T48" fmla="*/ 9 w 177"/>
                <a:gd name="T49" fmla="*/ 47 h 102"/>
                <a:gd name="T50" fmla="*/ 40 w 177"/>
                <a:gd name="T51" fmla="*/ 46 h 102"/>
                <a:gd name="T52" fmla="*/ 30 w 177"/>
                <a:gd name="T53" fmla="*/ 37 h 102"/>
                <a:gd name="T54" fmla="*/ 40 w 177"/>
                <a:gd name="T55" fmla="*/ 31 h 102"/>
                <a:gd name="T56" fmla="*/ 0 w 177"/>
                <a:gd name="T57" fmla="*/ 31 h 1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7" h="102">
                  <a:moveTo>
                    <a:pt x="0" y="35"/>
                  </a:moveTo>
                  <a:lnTo>
                    <a:pt x="13" y="30"/>
                  </a:lnTo>
                  <a:lnTo>
                    <a:pt x="5" y="21"/>
                  </a:lnTo>
                  <a:lnTo>
                    <a:pt x="21" y="26"/>
                  </a:lnTo>
                  <a:lnTo>
                    <a:pt x="15" y="10"/>
                  </a:lnTo>
                  <a:lnTo>
                    <a:pt x="30" y="21"/>
                  </a:lnTo>
                  <a:lnTo>
                    <a:pt x="21" y="2"/>
                  </a:lnTo>
                  <a:lnTo>
                    <a:pt x="51" y="15"/>
                  </a:lnTo>
                  <a:lnTo>
                    <a:pt x="53" y="41"/>
                  </a:lnTo>
                  <a:lnTo>
                    <a:pt x="67" y="13"/>
                  </a:lnTo>
                  <a:lnTo>
                    <a:pt x="82" y="24"/>
                  </a:lnTo>
                  <a:lnTo>
                    <a:pt x="90" y="10"/>
                  </a:lnTo>
                  <a:lnTo>
                    <a:pt x="103" y="28"/>
                  </a:lnTo>
                  <a:lnTo>
                    <a:pt x="98" y="10"/>
                  </a:lnTo>
                  <a:lnTo>
                    <a:pt x="128" y="10"/>
                  </a:lnTo>
                  <a:lnTo>
                    <a:pt x="132" y="0"/>
                  </a:lnTo>
                  <a:lnTo>
                    <a:pt x="144" y="10"/>
                  </a:lnTo>
                  <a:lnTo>
                    <a:pt x="161" y="6"/>
                  </a:lnTo>
                  <a:lnTo>
                    <a:pt x="148" y="13"/>
                  </a:lnTo>
                  <a:lnTo>
                    <a:pt x="176" y="46"/>
                  </a:lnTo>
                  <a:lnTo>
                    <a:pt x="153" y="74"/>
                  </a:lnTo>
                  <a:lnTo>
                    <a:pt x="88" y="101"/>
                  </a:lnTo>
                  <a:lnTo>
                    <a:pt x="30" y="87"/>
                  </a:lnTo>
                  <a:lnTo>
                    <a:pt x="44" y="61"/>
                  </a:lnTo>
                  <a:lnTo>
                    <a:pt x="9" y="52"/>
                  </a:lnTo>
                  <a:lnTo>
                    <a:pt x="42" y="50"/>
                  </a:lnTo>
                  <a:lnTo>
                    <a:pt x="32" y="41"/>
                  </a:lnTo>
                  <a:lnTo>
                    <a:pt x="42" y="35"/>
                  </a:lnTo>
                  <a:lnTo>
                    <a:pt x="0" y="3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15" name="Freeform 70"/>
            <p:cNvSpPr>
              <a:spLocks/>
            </p:cNvSpPr>
            <p:nvPr/>
          </p:nvSpPr>
          <p:spPr bwMode="auto">
            <a:xfrm>
              <a:off x="2727" y="1936"/>
              <a:ext cx="51" cy="47"/>
            </a:xfrm>
            <a:custGeom>
              <a:avLst/>
              <a:gdLst>
                <a:gd name="T0" fmla="*/ 0 w 52"/>
                <a:gd name="T1" fmla="*/ 8 h 50"/>
                <a:gd name="T2" fmla="*/ 12 w 52"/>
                <a:gd name="T3" fmla="*/ 2 h 50"/>
                <a:gd name="T4" fmla="*/ 30 w 52"/>
                <a:gd name="T5" fmla="*/ 0 h 50"/>
                <a:gd name="T6" fmla="*/ 46 w 52"/>
                <a:gd name="T7" fmla="*/ 18 h 50"/>
                <a:gd name="T8" fmla="*/ 49 w 52"/>
                <a:gd name="T9" fmla="*/ 31 h 50"/>
                <a:gd name="T10" fmla="*/ 42 w 52"/>
                <a:gd name="T11" fmla="*/ 43 h 50"/>
                <a:gd name="T12" fmla="*/ 0 w 52"/>
                <a:gd name="T13" fmla="*/ 8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50">
                  <a:moveTo>
                    <a:pt x="0" y="8"/>
                  </a:moveTo>
                  <a:lnTo>
                    <a:pt x="12" y="2"/>
                  </a:lnTo>
                  <a:lnTo>
                    <a:pt x="32" y="0"/>
                  </a:lnTo>
                  <a:lnTo>
                    <a:pt x="48" y="20"/>
                  </a:lnTo>
                  <a:lnTo>
                    <a:pt x="51" y="35"/>
                  </a:lnTo>
                  <a:lnTo>
                    <a:pt x="44" y="49"/>
                  </a:lnTo>
                  <a:lnTo>
                    <a:pt x="0" y="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16" name="Freeform 71"/>
            <p:cNvSpPr>
              <a:spLocks/>
            </p:cNvSpPr>
            <p:nvPr/>
          </p:nvSpPr>
          <p:spPr bwMode="auto">
            <a:xfrm>
              <a:off x="2809" y="1776"/>
              <a:ext cx="45" cy="72"/>
            </a:xfrm>
            <a:custGeom>
              <a:avLst/>
              <a:gdLst>
                <a:gd name="T0" fmla="*/ 0 w 46"/>
                <a:gd name="T1" fmla="*/ 47 h 79"/>
                <a:gd name="T2" fmla="*/ 2 w 46"/>
                <a:gd name="T3" fmla="*/ 18 h 79"/>
                <a:gd name="T4" fmla="*/ 36 w 46"/>
                <a:gd name="T5" fmla="*/ 0 h 79"/>
                <a:gd name="T6" fmla="*/ 30 w 46"/>
                <a:gd name="T7" fmla="*/ 26 h 79"/>
                <a:gd name="T8" fmla="*/ 43 w 46"/>
                <a:gd name="T9" fmla="*/ 31 h 79"/>
                <a:gd name="T10" fmla="*/ 20 w 46"/>
                <a:gd name="T11" fmla="*/ 46 h 79"/>
                <a:gd name="T12" fmla="*/ 20 w 46"/>
                <a:gd name="T13" fmla="*/ 65 h 79"/>
                <a:gd name="T14" fmla="*/ 10 w 46"/>
                <a:gd name="T15" fmla="*/ 65 h 79"/>
                <a:gd name="T16" fmla="*/ 0 w 46"/>
                <a:gd name="T17" fmla="*/ 47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79">
                  <a:moveTo>
                    <a:pt x="0" y="57"/>
                  </a:moveTo>
                  <a:lnTo>
                    <a:pt x="2" y="22"/>
                  </a:lnTo>
                  <a:lnTo>
                    <a:pt x="38" y="0"/>
                  </a:lnTo>
                  <a:lnTo>
                    <a:pt x="32" y="31"/>
                  </a:lnTo>
                  <a:lnTo>
                    <a:pt x="45" y="37"/>
                  </a:lnTo>
                  <a:lnTo>
                    <a:pt x="20" y="55"/>
                  </a:lnTo>
                  <a:lnTo>
                    <a:pt x="20" y="78"/>
                  </a:lnTo>
                  <a:lnTo>
                    <a:pt x="10" y="78"/>
                  </a:lnTo>
                  <a:lnTo>
                    <a:pt x="0" y="5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17" name="Freeform 72"/>
            <p:cNvSpPr>
              <a:spLocks/>
            </p:cNvSpPr>
            <p:nvPr/>
          </p:nvSpPr>
          <p:spPr bwMode="auto">
            <a:xfrm>
              <a:off x="2610" y="1945"/>
              <a:ext cx="200" cy="207"/>
            </a:xfrm>
            <a:custGeom>
              <a:avLst/>
              <a:gdLst>
                <a:gd name="T0" fmla="*/ 0 w 205"/>
                <a:gd name="T1" fmla="*/ 58 h 222"/>
                <a:gd name="T2" fmla="*/ 10 w 205"/>
                <a:gd name="T3" fmla="*/ 76 h 222"/>
                <a:gd name="T4" fmla="*/ 47 w 205"/>
                <a:gd name="T5" fmla="*/ 87 h 222"/>
                <a:gd name="T6" fmla="*/ 41 w 205"/>
                <a:gd name="T7" fmla="*/ 97 h 222"/>
                <a:gd name="T8" fmla="*/ 56 w 205"/>
                <a:gd name="T9" fmla="*/ 109 h 222"/>
                <a:gd name="T10" fmla="*/ 60 w 205"/>
                <a:gd name="T11" fmla="*/ 131 h 222"/>
                <a:gd name="T12" fmla="*/ 43 w 205"/>
                <a:gd name="T13" fmla="*/ 171 h 222"/>
                <a:gd name="T14" fmla="*/ 93 w 205"/>
                <a:gd name="T15" fmla="*/ 187 h 222"/>
                <a:gd name="T16" fmla="*/ 98 w 205"/>
                <a:gd name="T17" fmla="*/ 189 h 222"/>
                <a:gd name="T18" fmla="*/ 120 w 205"/>
                <a:gd name="T19" fmla="*/ 192 h 222"/>
                <a:gd name="T20" fmla="*/ 120 w 205"/>
                <a:gd name="T21" fmla="*/ 176 h 222"/>
                <a:gd name="T22" fmla="*/ 133 w 205"/>
                <a:gd name="T23" fmla="*/ 169 h 222"/>
                <a:gd name="T24" fmla="*/ 164 w 205"/>
                <a:gd name="T25" fmla="*/ 178 h 222"/>
                <a:gd name="T26" fmla="*/ 183 w 205"/>
                <a:gd name="T27" fmla="*/ 161 h 222"/>
                <a:gd name="T28" fmla="*/ 173 w 205"/>
                <a:gd name="T29" fmla="*/ 139 h 222"/>
                <a:gd name="T30" fmla="*/ 176 w 205"/>
                <a:gd name="T31" fmla="*/ 116 h 222"/>
                <a:gd name="T32" fmla="*/ 162 w 205"/>
                <a:gd name="T33" fmla="*/ 104 h 222"/>
                <a:gd name="T34" fmla="*/ 183 w 205"/>
                <a:gd name="T35" fmla="*/ 77 h 222"/>
                <a:gd name="T36" fmla="*/ 194 w 205"/>
                <a:gd name="T37" fmla="*/ 48 h 222"/>
                <a:gd name="T38" fmla="*/ 164 w 205"/>
                <a:gd name="T39" fmla="*/ 36 h 222"/>
                <a:gd name="T40" fmla="*/ 158 w 205"/>
                <a:gd name="T41" fmla="*/ 35 h 222"/>
                <a:gd name="T42" fmla="*/ 114 w 205"/>
                <a:gd name="T43" fmla="*/ 0 h 222"/>
                <a:gd name="T44" fmla="*/ 99 w 205"/>
                <a:gd name="T45" fmla="*/ 6 h 222"/>
                <a:gd name="T46" fmla="*/ 81 w 205"/>
                <a:gd name="T47" fmla="*/ 36 h 222"/>
                <a:gd name="T48" fmla="*/ 43 w 205"/>
                <a:gd name="T49" fmla="*/ 33 h 222"/>
                <a:gd name="T50" fmla="*/ 50 w 205"/>
                <a:gd name="T51" fmla="*/ 56 h 222"/>
                <a:gd name="T52" fmla="*/ 0 w 205"/>
                <a:gd name="T53" fmla="*/ 58 h 2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5" h="222">
                  <a:moveTo>
                    <a:pt x="0" y="66"/>
                  </a:moveTo>
                  <a:lnTo>
                    <a:pt x="10" y="87"/>
                  </a:lnTo>
                  <a:lnTo>
                    <a:pt x="49" y="100"/>
                  </a:lnTo>
                  <a:lnTo>
                    <a:pt x="43" y="111"/>
                  </a:lnTo>
                  <a:lnTo>
                    <a:pt x="58" y="125"/>
                  </a:lnTo>
                  <a:lnTo>
                    <a:pt x="64" y="151"/>
                  </a:lnTo>
                  <a:lnTo>
                    <a:pt x="45" y="196"/>
                  </a:lnTo>
                  <a:lnTo>
                    <a:pt x="97" y="216"/>
                  </a:lnTo>
                  <a:lnTo>
                    <a:pt x="102" y="218"/>
                  </a:lnTo>
                  <a:lnTo>
                    <a:pt x="126" y="221"/>
                  </a:lnTo>
                  <a:lnTo>
                    <a:pt x="126" y="203"/>
                  </a:lnTo>
                  <a:lnTo>
                    <a:pt x="139" y="194"/>
                  </a:lnTo>
                  <a:lnTo>
                    <a:pt x="172" y="205"/>
                  </a:lnTo>
                  <a:lnTo>
                    <a:pt x="193" y="185"/>
                  </a:lnTo>
                  <a:lnTo>
                    <a:pt x="181" y="160"/>
                  </a:lnTo>
                  <a:lnTo>
                    <a:pt x="185" y="133"/>
                  </a:lnTo>
                  <a:lnTo>
                    <a:pt x="170" y="120"/>
                  </a:lnTo>
                  <a:lnTo>
                    <a:pt x="193" y="89"/>
                  </a:lnTo>
                  <a:lnTo>
                    <a:pt x="204" y="55"/>
                  </a:lnTo>
                  <a:lnTo>
                    <a:pt x="172" y="42"/>
                  </a:lnTo>
                  <a:lnTo>
                    <a:pt x="166" y="40"/>
                  </a:lnTo>
                  <a:lnTo>
                    <a:pt x="120" y="0"/>
                  </a:lnTo>
                  <a:lnTo>
                    <a:pt x="104" y="6"/>
                  </a:lnTo>
                  <a:lnTo>
                    <a:pt x="85" y="42"/>
                  </a:lnTo>
                  <a:lnTo>
                    <a:pt x="45" y="37"/>
                  </a:lnTo>
                  <a:lnTo>
                    <a:pt x="52" y="64"/>
                  </a:lnTo>
                  <a:lnTo>
                    <a:pt x="0" y="6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18" name="Freeform 73"/>
            <p:cNvSpPr>
              <a:spLocks/>
            </p:cNvSpPr>
            <p:nvPr/>
          </p:nvSpPr>
          <p:spPr bwMode="auto">
            <a:xfrm>
              <a:off x="2818" y="2135"/>
              <a:ext cx="18" cy="41"/>
            </a:xfrm>
            <a:custGeom>
              <a:avLst/>
              <a:gdLst>
                <a:gd name="T0" fmla="*/ 0 w 19"/>
                <a:gd name="T1" fmla="*/ 21 h 42"/>
                <a:gd name="T2" fmla="*/ 13 w 19"/>
                <a:gd name="T3" fmla="*/ 39 h 42"/>
                <a:gd name="T4" fmla="*/ 16 w 19"/>
                <a:gd name="T5" fmla="*/ 0 h 42"/>
                <a:gd name="T6" fmla="*/ 0 w 19"/>
                <a:gd name="T7" fmla="*/ 21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2">
                  <a:moveTo>
                    <a:pt x="0" y="21"/>
                  </a:moveTo>
                  <a:lnTo>
                    <a:pt x="15" y="41"/>
                  </a:lnTo>
                  <a:lnTo>
                    <a:pt x="18" y="0"/>
                  </a:lnTo>
                  <a:lnTo>
                    <a:pt x="0" y="21"/>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19" name="Freeform 74"/>
            <p:cNvSpPr>
              <a:spLocks/>
            </p:cNvSpPr>
            <p:nvPr/>
          </p:nvSpPr>
          <p:spPr bwMode="auto">
            <a:xfrm>
              <a:off x="2777" y="1846"/>
              <a:ext cx="136" cy="185"/>
            </a:xfrm>
            <a:custGeom>
              <a:avLst/>
              <a:gdLst>
                <a:gd name="T0" fmla="*/ 0 w 140"/>
                <a:gd name="T1" fmla="*/ 72 h 196"/>
                <a:gd name="T2" fmla="*/ 0 w 140"/>
                <a:gd name="T3" fmla="*/ 103 h 196"/>
                <a:gd name="T4" fmla="*/ 2 w 140"/>
                <a:gd name="T5" fmla="*/ 114 h 196"/>
                <a:gd name="T6" fmla="*/ 2 w 140"/>
                <a:gd name="T7" fmla="*/ 130 h 196"/>
                <a:gd name="T8" fmla="*/ 31 w 140"/>
                <a:gd name="T9" fmla="*/ 142 h 196"/>
                <a:gd name="T10" fmla="*/ 20 w 140"/>
                <a:gd name="T11" fmla="*/ 171 h 196"/>
                <a:gd name="T12" fmla="*/ 51 w 140"/>
                <a:gd name="T13" fmla="*/ 174 h 196"/>
                <a:gd name="T14" fmla="*/ 103 w 140"/>
                <a:gd name="T15" fmla="*/ 174 h 196"/>
                <a:gd name="T16" fmla="*/ 117 w 140"/>
                <a:gd name="T17" fmla="*/ 148 h 196"/>
                <a:gd name="T18" fmla="*/ 89 w 140"/>
                <a:gd name="T19" fmla="*/ 112 h 196"/>
                <a:gd name="T20" fmla="*/ 122 w 140"/>
                <a:gd name="T21" fmla="*/ 90 h 196"/>
                <a:gd name="T22" fmla="*/ 131 w 140"/>
                <a:gd name="T23" fmla="*/ 96 h 196"/>
                <a:gd name="T24" fmla="*/ 122 w 140"/>
                <a:gd name="T25" fmla="*/ 27 h 196"/>
                <a:gd name="T26" fmla="*/ 97 w 140"/>
                <a:gd name="T27" fmla="*/ 11 h 196"/>
                <a:gd name="T28" fmla="*/ 72 w 140"/>
                <a:gd name="T29" fmla="*/ 24 h 196"/>
                <a:gd name="T30" fmla="*/ 76 w 140"/>
                <a:gd name="T31" fmla="*/ 15 h 196"/>
                <a:gd name="T32" fmla="*/ 51 w 140"/>
                <a:gd name="T33" fmla="*/ 0 h 196"/>
                <a:gd name="T34" fmla="*/ 39 w 140"/>
                <a:gd name="T35" fmla="*/ 0 h 196"/>
                <a:gd name="T36" fmla="*/ 37 w 140"/>
                <a:gd name="T37" fmla="*/ 40 h 196"/>
                <a:gd name="T38" fmla="*/ 25 w 140"/>
                <a:gd name="T39" fmla="*/ 29 h 196"/>
                <a:gd name="T40" fmla="*/ 17 w 140"/>
                <a:gd name="T41" fmla="*/ 41 h 196"/>
                <a:gd name="T42" fmla="*/ 14 w 140"/>
                <a:gd name="T43" fmla="*/ 65 h 196"/>
                <a:gd name="T44" fmla="*/ 0 w 140"/>
                <a:gd name="T45" fmla="*/ 72 h 1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0" h="196">
                  <a:moveTo>
                    <a:pt x="0" y="81"/>
                  </a:moveTo>
                  <a:lnTo>
                    <a:pt x="0" y="115"/>
                  </a:lnTo>
                  <a:lnTo>
                    <a:pt x="2" y="128"/>
                  </a:lnTo>
                  <a:lnTo>
                    <a:pt x="2" y="146"/>
                  </a:lnTo>
                  <a:lnTo>
                    <a:pt x="33" y="159"/>
                  </a:lnTo>
                  <a:lnTo>
                    <a:pt x="22" y="192"/>
                  </a:lnTo>
                  <a:lnTo>
                    <a:pt x="54" y="195"/>
                  </a:lnTo>
                  <a:lnTo>
                    <a:pt x="109" y="195"/>
                  </a:lnTo>
                  <a:lnTo>
                    <a:pt x="124" y="166"/>
                  </a:lnTo>
                  <a:lnTo>
                    <a:pt x="95" y="126"/>
                  </a:lnTo>
                  <a:lnTo>
                    <a:pt x="130" y="101"/>
                  </a:lnTo>
                  <a:lnTo>
                    <a:pt x="139" y="108"/>
                  </a:lnTo>
                  <a:lnTo>
                    <a:pt x="130" y="31"/>
                  </a:lnTo>
                  <a:lnTo>
                    <a:pt x="103" y="13"/>
                  </a:lnTo>
                  <a:lnTo>
                    <a:pt x="76" y="26"/>
                  </a:lnTo>
                  <a:lnTo>
                    <a:pt x="80" y="17"/>
                  </a:lnTo>
                  <a:lnTo>
                    <a:pt x="54" y="0"/>
                  </a:lnTo>
                  <a:lnTo>
                    <a:pt x="41" y="0"/>
                  </a:lnTo>
                  <a:lnTo>
                    <a:pt x="39" y="44"/>
                  </a:lnTo>
                  <a:lnTo>
                    <a:pt x="27" y="33"/>
                  </a:lnTo>
                  <a:lnTo>
                    <a:pt x="18" y="46"/>
                  </a:lnTo>
                  <a:lnTo>
                    <a:pt x="14" y="73"/>
                  </a:lnTo>
                  <a:lnTo>
                    <a:pt x="0" y="81"/>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20" name="Freeform 75"/>
            <p:cNvSpPr>
              <a:spLocks/>
            </p:cNvSpPr>
            <p:nvPr/>
          </p:nvSpPr>
          <p:spPr bwMode="auto">
            <a:xfrm>
              <a:off x="2789" y="2040"/>
              <a:ext cx="182" cy="212"/>
            </a:xfrm>
            <a:custGeom>
              <a:avLst/>
              <a:gdLst>
                <a:gd name="T0" fmla="*/ 0 w 186"/>
                <a:gd name="T1" fmla="*/ 49 h 226"/>
                <a:gd name="T2" fmla="*/ 4 w 186"/>
                <a:gd name="T3" fmla="*/ 27 h 226"/>
                <a:gd name="T4" fmla="*/ 24 w 186"/>
                <a:gd name="T5" fmla="*/ 15 h 226"/>
                <a:gd name="T6" fmla="*/ 35 w 186"/>
                <a:gd name="T7" fmla="*/ 24 h 226"/>
                <a:gd name="T8" fmla="*/ 56 w 186"/>
                <a:gd name="T9" fmla="*/ 4 h 226"/>
                <a:gd name="T10" fmla="*/ 79 w 186"/>
                <a:gd name="T11" fmla="*/ 0 h 226"/>
                <a:gd name="T12" fmla="*/ 106 w 186"/>
                <a:gd name="T13" fmla="*/ 13 h 226"/>
                <a:gd name="T14" fmla="*/ 106 w 186"/>
                <a:gd name="T15" fmla="*/ 37 h 226"/>
                <a:gd name="T16" fmla="*/ 85 w 186"/>
                <a:gd name="T17" fmla="*/ 38 h 226"/>
                <a:gd name="T18" fmla="*/ 87 w 186"/>
                <a:gd name="T19" fmla="*/ 66 h 226"/>
                <a:gd name="T20" fmla="*/ 119 w 186"/>
                <a:gd name="T21" fmla="*/ 109 h 226"/>
                <a:gd name="T22" fmla="*/ 141 w 186"/>
                <a:gd name="T23" fmla="*/ 111 h 226"/>
                <a:gd name="T24" fmla="*/ 139 w 186"/>
                <a:gd name="T25" fmla="*/ 123 h 226"/>
                <a:gd name="T26" fmla="*/ 177 w 186"/>
                <a:gd name="T27" fmla="*/ 152 h 226"/>
                <a:gd name="T28" fmla="*/ 152 w 186"/>
                <a:gd name="T29" fmla="*/ 147 h 226"/>
                <a:gd name="T30" fmla="*/ 159 w 186"/>
                <a:gd name="T31" fmla="*/ 176 h 226"/>
                <a:gd name="T32" fmla="*/ 141 w 186"/>
                <a:gd name="T33" fmla="*/ 198 h 226"/>
                <a:gd name="T34" fmla="*/ 133 w 186"/>
                <a:gd name="T35" fmla="*/ 152 h 226"/>
                <a:gd name="T36" fmla="*/ 69 w 186"/>
                <a:gd name="T37" fmla="*/ 104 h 226"/>
                <a:gd name="T38" fmla="*/ 52 w 186"/>
                <a:gd name="T39" fmla="*/ 70 h 226"/>
                <a:gd name="T40" fmla="*/ 31 w 186"/>
                <a:gd name="T41" fmla="*/ 58 h 226"/>
                <a:gd name="T42" fmla="*/ 12 w 186"/>
                <a:gd name="T43" fmla="*/ 72 h 226"/>
                <a:gd name="T44" fmla="*/ 0 w 186"/>
                <a:gd name="T45" fmla="*/ 49 h 2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6" h="226">
                  <a:moveTo>
                    <a:pt x="0" y="55"/>
                  </a:moveTo>
                  <a:lnTo>
                    <a:pt x="4" y="31"/>
                  </a:lnTo>
                  <a:lnTo>
                    <a:pt x="26" y="17"/>
                  </a:lnTo>
                  <a:lnTo>
                    <a:pt x="37" y="28"/>
                  </a:lnTo>
                  <a:lnTo>
                    <a:pt x="58" y="4"/>
                  </a:lnTo>
                  <a:lnTo>
                    <a:pt x="83" y="0"/>
                  </a:lnTo>
                  <a:lnTo>
                    <a:pt x="110" y="15"/>
                  </a:lnTo>
                  <a:lnTo>
                    <a:pt x="110" y="42"/>
                  </a:lnTo>
                  <a:lnTo>
                    <a:pt x="89" y="44"/>
                  </a:lnTo>
                  <a:lnTo>
                    <a:pt x="91" y="75"/>
                  </a:lnTo>
                  <a:lnTo>
                    <a:pt x="125" y="124"/>
                  </a:lnTo>
                  <a:lnTo>
                    <a:pt x="147" y="126"/>
                  </a:lnTo>
                  <a:lnTo>
                    <a:pt x="145" y="140"/>
                  </a:lnTo>
                  <a:lnTo>
                    <a:pt x="185" y="173"/>
                  </a:lnTo>
                  <a:lnTo>
                    <a:pt x="158" y="167"/>
                  </a:lnTo>
                  <a:lnTo>
                    <a:pt x="166" y="200"/>
                  </a:lnTo>
                  <a:lnTo>
                    <a:pt x="147" y="225"/>
                  </a:lnTo>
                  <a:lnTo>
                    <a:pt x="139" y="173"/>
                  </a:lnTo>
                  <a:lnTo>
                    <a:pt x="73" y="118"/>
                  </a:lnTo>
                  <a:lnTo>
                    <a:pt x="54" y="80"/>
                  </a:lnTo>
                  <a:lnTo>
                    <a:pt x="33" y="66"/>
                  </a:lnTo>
                  <a:lnTo>
                    <a:pt x="12" y="82"/>
                  </a:lnTo>
                  <a:lnTo>
                    <a:pt x="0" y="5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21" name="Freeform 76"/>
            <p:cNvSpPr>
              <a:spLocks/>
            </p:cNvSpPr>
            <p:nvPr/>
          </p:nvSpPr>
          <p:spPr bwMode="auto">
            <a:xfrm>
              <a:off x="2812" y="2175"/>
              <a:ext cx="24" cy="51"/>
            </a:xfrm>
            <a:custGeom>
              <a:avLst/>
              <a:gdLst>
                <a:gd name="T0" fmla="*/ 0 w 25"/>
                <a:gd name="T1" fmla="*/ 7 h 56"/>
                <a:gd name="T2" fmla="*/ 4 w 25"/>
                <a:gd name="T3" fmla="*/ 42 h 56"/>
                <a:gd name="T4" fmla="*/ 12 w 25"/>
                <a:gd name="T5" fmla="*/ 46 h 56"/>
                <a:gd name="T6" fmla="*/ 22 w 25"/>
                <a:gd name="T7" fmla="*/ 18 h 56"/>
                <a:gd name="T8" fmla="*/ 12 w 25"/>
                <a:gd name="T9" fmla="*/ 0 h 56"/>
                <a:gd name="T10" fmla="*/ 0 w 25"/>
                <a:gd name="T11" fmla="*/ 7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56">
                  <a:moveTo>
                    <a:pt x="0" y="9"/>
                  </a:moveTo>
                  <a:lnTo>
                    <a:pt x="4" y="50"/>
                  </a:lnTo>
                  <a:lnTo>
                    <a:pt x="14" y="55"/>
                  </a:lnTo>
                  <a:lnTo>
                    <a:pt x="24" y="22"/>
                  </a:lnTo>
                  <a:lnTo>
                    <a:pt x="14" y="0"/>
                  </a:lnTo>
                  <a:lnTo>
                    <a:pt x="0" y="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22" name="Freeform 77"/>
            <p:cNvSpPr>
              <a:spLocks/>
            </p:cNvSpPr>
            <p:nvPr/>
          </p:nvSpPr>
          <p:spPr bwMode="auto">
            <a:xfrm>
              <a:off x="2773" y="1970"/>
              <a:ext cx="18" cy="17"/>
            </a:xfrm>
            <a:custGeom>
              <a:avLst/>
              <a:gdLst>
                <a:gd name="T0" fmla="*/ 0 w 19"/>
                <a:gd name="T1" fmla="*/ 12 h 18"/>
                <a:gd name="T2" fmla="*/ 13 w 19"/>
                <a:gd name="T3" fmla="*/ 0 h 18"/>
                <a:gd name="T4" fmla="*/ 16 w 19"/>
                <a:gd name="T5" fmla="*/ 15 h 18"/>
                <a:gd name="T6" fmla="*/ 0 w 19"/>
                <a:gd name="T7" fmla="*/ 12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8">
                  <a:moveTo>
                    <a:pt x="0" y="14"/>
                  </a:moveTo>
                  <a:lnTo>
                    <a:pt x="15" y="0"/>
                  </a:lnTo>
                  <a:lnTo>
                    <a:pt x="18" y="17"/>
                  </a:lnTo>
                  <a:lnTo>
                    <a:pt x="0" y="1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23" name="Freeform 78"/>
            <p:cNvSpPr>
              <a:spLocks/>
            </p:cNvSpPr>
            <p:nvPr/>
          </p:nvSpPr>
          <p:spPr bwMode="auto">
            <a:xfrm>
              <a:off x="2742" y="1894"/>
              <a:ext cx="53" cy="62"/>
            </a:xfrm>
            <a:custGeom>
              <a:avLst/>
              <a:gdLst>
                <a:gd name="T0" fmla="*/ 0 w 55"/>
                <a:gd name="T1" fmla="*/ 43 h 67"/>
                <a:gd name="T2" fmla="*/ 18 w 55"/>
                <a:gd name="T3" fmla="*/ 35 h 67"/>
                <a:gd name="T4" fmla="*/ 10 w 55"/>
                <a:gd name="T5" fmla="*/ 29 h 67"/>
                <a:gd name="T6" fmla="*/ 18 w 55"/>
                <a:gd name="T7" fmla="*/ 9 h 67"/>
                <a:gd name="T8" fmla="*/ 26 w 55"/>
                <a:gd name="T9" fmla="*/ 22 h 67"/>
                <a:gd name="T10" fmla="*/ 28 w 55"/>
                <a:gd name="T11" fmla="*/ 0 h 67"/>
                <a:gd name="T12" fmla="*/ 50 w 55"/>
                <a:gd name="T13" fmla="*/ 0 h 67"/>
                <a:gd name="T14" fmla="*/ 48 w 55"/>
                <a:gd name="T15" fmla="*/ 22 h 67"/>
                <a:gd name="T16" fmla="*/ 34 w 55"/>
                <a:gd name="T17" fmla="*/ 30 h 67"/>
                <a:gd name="T18" fmla="*/ 34 w 55"/>
                <a:gd name="T19" fmla="*/ 56 h 67"/>
                <a:gd name="T20" fmla="*/ 18 w 55"/>
                <a:gd name="T21" fmla="*/ 41 h 67"/>
                <a:gd name="T22" fmla="*/ 0 w 55"/>
                <a:gd name="T23" fmla="*/ 43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67">
                  <a:moveTo>
                    <a:pt x="0" y="50"/>
                  </a:moveTo>
                  <a:lnTo>
                    <a:pt x="20" y="41"/>
                  </a:lnTo>
                  <a:lnTo>
                    <a:pt x="10" y="33"/>
                  </a:lnTo>
                  <a:lnTo>
                    <a:pt x="20" y="11"/>
                  </a:lnTo>
                  <a:lnTo>
                    <a:pt x="28" y="26"/>
                  </a:lnTo>
                  <a:lnTo>
                    <a:pt x="30" y="0"/>
                  </a:lnTo>
                  <a:lnTo>
                    <a:pt x="54" y="0"/>
                  </a:lnTo>
                  <a:lnTo>
                    <a:pt x="52" y="26"/>
                  </a:lnTo>
                  <a:lnTo>
                    <a:pt x="36" y="35"/>
                  </a:lnTo>
                  <a:lnTo>
                    <a:pt x="36" y="66"/>
                  </a:lnTo>
                  <a:lnTo>
                    <a:pt x="20" y="48"/>
                  </a:lnTo>
                  <a:lnTo>
                    <a:pt x="0" y="5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24" name="Freeform 79"/>
            <p:cNvSpPr>
              <a:spLocks/>
            </p:cNvSpPr>
            <p:nvPr/>
          </p:nvSpPr>
          <p:spPr bwMode="auto">
            <a:xfrm>
              <a:off x="2761" y="1367"/>
              <a:ext cx="406" cy="395"/>
            </a:xfrm>
            <a:custGeom>
              <a:avLst/>
              <a:gdLst>
                <a:gd name="T0" fmla="*/ 0 w 416"/>
                <a:gd name="T1" fmla="*/ 293 h 420"/>
                <a:gd name="T2" fmla="*/ 39 w 416"/>
                <a:gd name="T3" fmla="*/ 290 h 420"/>
                <a:gd name="T4" fmla="*/ 10 w 416"/>
                <a:gd name="T5" fmla="*/ 305 h 420"/>
                <a:gd name="T6" fmla="*/ 31 w 416"/>
                <a:gd name="T7" fmla="*/ 308 h 420"/>
                <a:gd name="T8" fmla="*/ 20 w 416"/>
                <a:gd name="T9" fmla="*/ 337 h 420"/>
                <a:gd name="T10" fmla="*/ 47 w 416"/>
                <a:gd name="T11" fmla="*/ 371 h 420"/>
                <a:gd name="T12" fmla="*/ 86 w 416"/>
                <a:gd name="T13" fmla="*/ 326 h 420"/>
                <a:gd name="T14" fmla="*/ 111 w 416"/>
                <a:gd name="T15" fmla="*/ 321 h 420"/>
                <a:gd name="T16" fmla="*/ 117 w 416"/>
                <a:gd name="T17" fmla="*/ 288 h 420"/>
                <a:gd name="T18" fmla="*/ 109 w 416"/>
                <a:gd name="T19" fmla="*/ 222 h 420"/>
                <a:gd name="T20" fmla="*/ 134 w 416"/>
                <a:gd name="T21" fmla="*/ 195 h 420"/>
                <a:gd name="T22" fmla="*/ 171 w 416"/>
                <a:gd name="T23" fmla="*/ 124 h 420"/>
                <a:gd name="T24" fmla="*/ 194 w 416"/>
                <a:gd name="T25" fmla="*/ 97 h 420"/>
                <a:gd name="T26" fmla="*/ 228 w 416"/>
                <a:gd name="T27" fmla="*/ 84 h 420"/>
                <a:gd name="T28" fmla="*/ 236 w 416"/>
                <a:gd name="T29" fmla="*/ 65 h 420"/>
                <a:gd name="T30" fmla="*/ 265 w 416"/>
                <a:gd name="T31" fmla="*/ 72 h 420"/>
                <a:gd name="T32" fmla="*/ 315 w 416"/>
                <a:gd name="T33" fmla="*/ 67 h 420"/>
                <a:gd name="T34" fmla="*/ 351 w 416"/>
                <a:gd name="T35" fmla="*/ 36 h 420"/>
                <a:gd name="T36" fmla="*/ 365 w 416"/>
                <a:gd name="T37" fmla="*/ 65 h 420"/>
                <a:gd name="T38" fmla="*/ 376 w 416"/>
                <a:gd name="T39" fmla="*/ 45 h 420"/>
                <a:gd name="T40" fmla="*/ 359 w 416"/>
                <a:gd name="T41" fmla="*/ 31 h 420"/>
                <a:gd name="T42" fmla="*/ 367 w 416"/>
                <a:gd name="T43" fmla="*/ 8 h 420"/>
                <a:gd name="T44" fmla="*/ 357 w 416"/>
                <a:gd name="T45" fmla="*/ 4 h 420"/>
                <a:gd name="T46" fmla="*/ 334 w 416"/>
                <a:gd name="T47" fmla="*/ 22 h 420"/>
                <a:gd name="T48" fmla="*/ 330 w 416"/>
                <a:gd name="T49" fmla="*/ 6 h 420"/>
                <a:gd name="T50" fmla="*/ 317 w 416"/>
                <a:gd name="T51" fmla="*/ 9 h 420"/>
                <a:gd name="T52" fmla="*/ 276 w 416"/>
                <a:gd name="T53" fmla="*/ 36 h 420"/>
                <a:gd name="T54" fmla="*/ 258 w 416"/>
                <a:gd name="T55" fmla="*/ 45 h 420"/>
                <a:gd name="T56" fmla="*/ 230 w 416"/>
                <a:gd name="T57" fmla="*/ 56 h 420"/>
                <a:gd name="T58" fmla="*/ 223 w 416"/>
                <a:gd name="T59" fmla="*/ 53 h 420"/>
                <a:gd name="T60" fmla="*/ 220 w 416"/>
                <a:gd name="T61" fmla="*/ 58 h 420"/>
                <a:gd name="T62" fmla="*/ 194 w 416"/>
                <a:gd name="T63" fmla="*/ 74 h 420"/>
                <a:gd name="T64" fmla="*/ 192 w 416"/>
                <a:gd name="T65" fmla="*/ 84 h 420"/>
                <a:gd name="T66" fmla="*/ 155 w 416"/>
                <a:gd name="T67" fmla="*/ 110 h 420"/>
                <a:gd name="T68" fmla="*/ 128 w 416"/>
                <a:gd name="T69" fmla="*/ 138 h 420"/>
                <a:gd name="T70" fmla="*/ 70 w 416"/>
                <a:gd name="T71" fmla="*/ 216 h 420"/>
                <a:gd name="T72" fmla="*/ 96 w 416"/>
                <a:gd name="T73" fmla="*/ 220 h 420"/>
                <a:gd name="T74" fmla="*/ 31 w 416"/>
                <a:gd name="T75" fmla="*/ 245 h 420"/>
                <a:gd name="T76" fmla="*/ 20 w 416"/>
                <a:gd name="T77" fmla="*/ 256 h 420"/>
                <a:gd name="T78" fmla="*/ 2 w 416"/>
                <a:gd name="T79" fmla="*/ 265 h 420"/>
                <a:gd name="T80" fmla="*/ 0 w 416"/>
                <a:gd name="T81" fmla="*/ 277 h 4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16" h="420">
                  <a:moveTo>
                    <a:pt x="0" y="314"/>
                  </a:moveTo>
                  <a:lnTo>
                    <a:pt x="0" y="332"/>
                  </a:lnTo>
                  <a:lnTo>
                    <a:pt x="39" y="320"/>
                  </a:lnTo>
                  <a:lnTo>
                    <a:pt x="41" y="327"/>
                  </a:lnTo>
                  <a:lnTo>
                    <a:pt x="0" y="338"/>
                  </a:lnTo>
                  <a:lnTo>
                    <a:pt x="10" y="345"/>
                  </a:lnTo>
                  <a:lnTo>
                    <a:pt x="8" y="369"/>
                  </a:lnTo>
                  <a:lnTo>
                    <a:pt x="33" y="349"/>
                  </a:lnTo>
                  <a:lnTo>
                    <a:pt x="4" y="381"/>
                  </a:lnTo>
                  <a:lnTo>
                    <a:pt x="20" y="381"/>
                  </a:lnTo>
                  <a:lnTo>
                    <a:pt x="10" y="410"/>
                  </a:lnTo>
                  <a:lnTo>
                    <a:pt x="49" y="419"/>
                  </a:lnTo>
                  <a:lnTo>
                    <a:pt x="82" y="392"/>
                  </a:lnTo>
                  <a:lnTo>
                    <a:pt x="90" y="369"/>
                  </a:lnTo>
                  <a:lnTo>
                    <a:pt x="98" y="392"/>
                  </a:lnTo>
                  <a:lnTo>
                    <a:pt x="117" y="363"/>
                  </a:lnTo>
                  <a:lnTo>
                    <a:pt x="115" y="336"/>
                  </a:lnTo>
                  <a:lnTo>
                    <a:pt x="123" y="325"/>
                  </a:lnTo>
                  <a:lnTo>
                    <a:pt x="115" y="314"/>
                  </a:lnTo>
                  <a:lnTo>
                    <a:pt x="115" y="251"/>
                  </a:lnTo>
                  <a:lnTo>
                    <a:pt x="146" y="240"/>
                  </a:lnTo>
                  <a:lnTo>
                    <a:pt x="140" y="220"/>
                  </a:lnTo>
                  <a:lnTo>
                    <a:pt x="152" y="176"/>
                  </a:lnTo>
                  <a:lnTo>
                    <a:pt x="179" y="140"/>
                  </a:lnTo>
                  <a:lnTo>
                    <a:pt x="186" y="115"/>
                  </a:lnTo>
                  <a:lnTo>
                    <a:pt x="204" y="109"/>
                  </a:lnTo>
                  <a:lnTo>
                    <a:pt x="211" y="93"/>
                  </a:lnTo>
                  <a:lnTo>
                    <a:pt x="240" y="95"/>
                  </a:lnTo>
                  <a:lnTo>
                    <a:pt x="242" y="73"/>
                  </a:lnTo>
                  <a:lnTo>
                    <a:pt x="248" y="73"/>
                  </a:lnTo>
                  <a:lnTo>
                    <a:pt x="261" y="62"/>
                  </a:lnTo>
                  <a:lnTo>
                    <a:pt x="279" y="82"/>
                  </a:lnTo>
                  <a:lnTo>
                    <a:pt x="313" y="86"/>
                  </a:lnTo>
                  <a:lnTo>
                    <a:pt x="331" y="75"/>
                  </a:lnTo>
                  <a:lnTo>
                    <a:pt x="338" y="46"/>
                  </a:lnTo>
                  <a:lnTo>
                    <a:pt x="369" y="40"/>
                  </a:lnTo>
                  <a:lnTo>
                    <a:pt x="385" y="51"/>
                  </a:lnTo>
                  <a:lnTo>
                    <a:pt x="383" y="73"/>
                  </a:lnTo>
                  <a:lnTo>
                    <a:pt x="412" y="46"/>
                  </a:lnTo>
                  <a:lnTo>
                    <a:pt x="394" y="51"/>
                  </a:lnTo>
                  <a:lnTo>
                    <a:pt x="398" y="44"/>
                  </a:lnTo>
                  <a:lnTo>
                    <a:pt x="377" y="35"/>
                  </a:lnTo>
                  <a:lnTo>
                    <a:pt x="415" y="24"/>
                  </a:lnTo>
                  <a:lnTo>
                    <a:pt x="385" y="8"/>
                  </a:lnTo>
                  <a:lnTo>
                    <a:pt x="367" y="24"/>
                  </a:lnTo>
                  <a:lnTo>
                    <a:pt x="375" y="4"/>
                  </a:lnTo>
                  <a:lnTo>
                    <a:pt x="360" y="0"/>
                  </a:lnTo>
                  <a:lnTo>
                    <a:pt x="350" y="24"/>
                  </a:lnTo>
                  <a:lnTo>
                    <a:pt x="346" y="26"/>
                  </a:lnTo>
                  <a:lnTo>
                    <a:pt x="346" y="6"/>
                  </a:lnTo>
                  <a:lnTo>
                    <a:pt x="319" y="40"/>
                  </a:lnTo>
                  <a:lnTo>
                    <a:pt x="333" y="11"/>
                  </a:lnTo>
                  <a:lnTo>
                    <a:pt x="319" y="4"/>
                  </a:lnTo>
                  <a:lnTo>
                    <a:pt x="290" y="40"/>
                  </a:lnTo>
                  <a:lnTo>
                    <a:pt x="265" y="28"/>
                  </a:lnTo>
                  <a:lnTo>
                    <a:pt x="271" y="51"/>
                  </a:lnTo>
                  <a:lnTo>
                    <a:pt x="261" y="40"/>
                  </a:lnTo>
                  <a:lnTo>
                    <a:pt x="242" y="64"/>
                  </a:lnTo>
                  <a:lnTo>
                    <a:pt x="244" y="44"/>
                  </a:lnTo>
                  <a:lnTo>
                    <a:pt x="234" y="60"/>
                  </a:lnTo>
                  <a:lnTo>
                    <a:pt x="227" y="49"/>
                  </a:lnTo>
                  <a:lnTo>
                    <a:pt x="231" y="66"/>
                  </a:lnTo>
                  <a:lnTo>
                    <a:pt x="211" y="60"/>
                  </a:lnTo>
                  <a:lnTo>
                    <a:pt x="204" y="84"/>
                  </a:lnTo>
                  <a:lnTo>
                    <a:pt x="182" y="93"/>
                  </a:lnTo>
                  <a:lnTo>
                    <a:pt x="202" y="95"/>
                  </a:lnTo>
                  <a:lnTo>
                    <a:pt x="169" y="106"/>
                  </a:lnTo>
                  <a:lnTo>
                    <a:pt x="163" y="124"/>
                  </a:lnTo>
                  <a:lnTo>
                    <a:pt x="173" y="124"/>
                  </a:lnTo>
                  <a:lnTo>
                    <a:pt x="134" y="156"/>
                  </a:lnTo>
                  <a:lnTo>
                    <a:pt x="119" y="202"/>
                  </a:lnTo>
                  <a:lnTo>
                    <a:pt x="74" y="245"/>
                  </a:lnTo>
                  <a:lnTo>
                    <a:pt x="82" y="256"/>
                  </a:lnTo>
                  <a:lnTo>
                    <a:pt x="100" y="249"/>
                  </a:lnTo>
                  <a:lnTo>
                    <a:pt x="56" y="260"/>
                  </a:lnTo>
                  <a:lnTo>
                    <a:pt x="33" y="278"/>
                  </a:lnTo>
                  <a:lnTo>
                    <a:pt x="39" y="289"/>
                  </a:lnTo>
                  <a:lnTo>
                    <a:pt x="22" y="289"/>
                  </a:lnTo>
                  <a:lnTo>
                    <a:pt x="22" y="300"/>
                  </a:lnTo>
                  <a:lnTo>
                    <a:pt x="2" y="300"/>
                  </a:lnTo>
                  <a:lnTo>
                    <a:pt x="22" y="307"/>
                  </a:lnTo>
                  <a:lnTo>
                    <a:pt x="0" y="31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25" name="Freeform 80"/>
            <p:cNvSpPr>
              <a:spLocks/>
            </p:cNvSpPr>
            <p:nvPr/>
          </p:nvSpPr>
          <p:spPr bwMode="auto">
            <a:xfrm>
              <a:off x="2544" y="2164"/>
              <a:ext cx="47" cy="106"/>
            </a:xfrm>
            <a:custGeom>
              <a:avLst/>
              <a:gdLst>
                <a:gd name="T0" fmla="*/ 0 w 48"/>
                <a:gd name="T1" fmla="*/ 62 h 115"/>
                <a:gd name="T2" fmla="*/ 8 w 48"/>
                <a:gd name="T3" fmla="*/ 0 h 115"/>
                <a:gd name="T4" fmla="*/ 45 w 48"/>
                <a:gd name="T5" fmla="*/ 4 h 115"/>
                <a:gd name="T6" fmla="*/ 28 w 48"/>
                <a:gd name="T7" fmla="*/ 45 h 115"/>
                <a:gd name="T8" fmla="*/ 28 w 48"/>
                <a:gd name="T9" fmla="*/ 92 h 115"/>
                <a:gd name="T10" fmla="*/ 8 w 48"/>
                <a:gd name="T11" fmla="*/ 97 h 115"/>
                <a:gd name="T12" fmla="*/ 10 w 48"/>
                <a:gd name="T13" fmla="*/ 66 h 115"/>
                <a:gd name="T14" fmla="*/ 0 w 48"/>
                <a:gd name="T15" fmla="*/ 62 h 1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115">
                  <a:moveTo>
                    <a:pt x="0" y="73"/>
                  </a:moveTo>
                  <a:lnTo>
                    <a:pt x="8" y="0"/>
                  </a:lnTo>
                  <a:lnTo>
                    <a:pt x="47" y="4"/>
                  </a:lnTo>
                  <a:lnTo>
                    <a:pt x="30" y="53"/>
                  </a:lnTo>
                  <a:lnTo>
                    <a:pt x="30" y="109"/>
                  </a:lnTo>
                  <a:lnTo>
                    <a:pt x="8" y="114"/>
                  </a:lnTo>
                  <a:lnTo>
                    <a:pt x="10" y="78"/>
                  </a:lnTo>
                  <a:lnTo>
                    <a:pt x="0" y="73"/>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26" name="Freeform 81"/>
            <p:cNvSpPr>
              <a:spLocks/>
            </p:cNvSpPr>
            <p:nvPr/>
          </p:nvSpPr>
          <p:spPr bwMode="auto">
            <a:xfrm>
              <a:off x="2542" y="2118"/>
              <a:ext cx="193" cy="175"/>
            </a:xfrm>
            <a:custGeom>
              <a:avLst/>
              <a:gdLst>
                <a:gd name="T0" fmla="*/ 0 w 198"/>
                <a:gd name="T1" fmla="*/ 13 h 184"/>
                <a:gd name="T2" fmla="*/ 8 w 198"/>
                <a:gd name="T3" fmla="*/ 42 h 184"/>
                <a:gd name="T4" fmla="*/ 45 w 198"/>
                <a:gd name="T5" fmla="*/ 47 h 184"/>
                <a:gd name="T6" fmla="*/ 29 w 198"/>
                <a:gd name="T7" fmla="*/ 88 h 184"/>
                <a:gd name="T8" fmla="*/ 29 w 198"/>
                <a:gd name="T9" fmla="*/ 141 h 184"/>
                <a:gd name="T10" fmla="*/ 57 w 198"/>
                <a:gd name="T11" fmla="*/ 165 h 184"/>
                <a:gd name="T12" fmla="*/ 110 w 198"/>
                <a:gd name="T13" fmla="*/ 146 h 184"/>
                <a:gd name="T14" fmla="*/ 141 w 198"/>
                <a:gd name="T15" fmla="*/ 108 h 184"/>
                <a:gd name="T16" fmla="*/ 135 w 198"/>
                <a:gd name="T17" fmla="*/ 92 h 184"/>
                <a:gd name="T18" fmla="*/ 149 w 198"/>
                <a:gd name="T19" fmla="*/ 65 h 184"/>
                <a:gd name="T20" fmla="*/ 187 w 198"/>
                <a:gd name="T21" fmla="*/ 42 h 184"/>
                <a:gd name="T22" fmla="*/ 187 w 198"/>
                <a:gd name="T23" fmla="*/ 29 h 184"/>
                <a:gd name="T24" fmla="*/ 164 w 198"/>
                <a:gd name="T25" fmla="*/ 24 h 184"/>
                <a:gd name="T26" fmla="*/ 159 w 198"/>
                <a:gd name="T27" fmla="*/ 24 h 184"/>
                <a:gd name="T28" fmla="*/ 110 w 198"/>
                <a:gd name="T29" fmla="*/ 6 h 184"/>
                <a:gd name="T30" fmla="*/ 18 w 198"/>
                <a:gd name="T31" fmla="*/ 0 h 184"/>
                <a:gd name="T32" fmla="*/ 0 w 198"/>
                <a:gd name="T33" fmla="*/ 13 h 1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8" h="184">
                  <a:moveTo>
                    <a:pt x="0" y="15"/>
                  </a:moveTo>
                  <a:lnTo>
                    <a:pt x="8" y="46"/>
                  </a:lnTo>
                  <a:lnTo>
                    <a:pt x="47" y="51"/>
                  </a:lnTo>
                  <a:lnTo>
                    <a:pt x="31" y="98"/>
                  </a:lnTo>
                  <a:lnTo>
                    <a:pt x="31" y="156"/>
                  </a:lnTo>
                  <a:lnTo>
                    <a:pt x="60" y="183"/>
                  </a:lnTo>
                  <a:lnTo>
                    <a:pt x="116" y="162"/>
                  </a:lnTo>
                  <a:lnTo>
                    <a:pt x="149" y="120"/>
                  </a:lnTo>
                  <a:lnTo>
                    <a:pt x="143" y="102"/>
                  </a:lnTo>
                  <a:lnTo>
                    <a:pt x="157" y="71"/>
                  </a:lnTo>
                  <a:lnTo>
                    <a:pt x="197" y="46"/>
                  </a:lnTo>
                  <a:lnTo>
                    <a:pt x="197" y="33"/>
                  </a:lnTo>
                  <a:lnTo>
                    <a:pt x="172" y="26"/>
                  </a:lnTo>
                  <a:lnTo>
                    <a:pt x="167" y="26"/>
                  </a:lnTo>
                  <a:lnTo>
                    <a:pt x="116" y="6"/>
                  </a:lnTo>
                  <a:lnTo>
                    <a:pt x="18" y="0"/>
                  </a:lnTo>
                  <a:lnTo>
                    <a:pt x="0" y="1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27" name="Freeform 82"/>
            <p:cNvSpPr>
              <a:spLocks/>
            </p:cNvSpPr>
            <p:nvPr/>
          </p:nvSpPr>
          <p:spPr bwMode="auto">
            <a:xfrm>
              <a:off x="2775" y="2024"/>
              <a:ext cx="75" cy="48"/>
            </a:xfrm>
            <a:custGeom>
              <a:avLst/>
              <a:gdLst>
                <a:gd name="T0" fmla="*/ 0 w 77"/>
                <a:gd name="T1" fmla="*/ 32 h 49"/>
                <a:gd name="T2" fmla="*/ 18 w 77"/>
                <a:gd name="T3" fmla="*/ 46 h 49"/>
                <a:gd name="T4" fmla="*/ 39 w 77"/>
                <a:gd name="T5" fmla="*/ 32 h 49"/>
                <a:gd name="T6" fmla="*/ 47 w 77"/>
                <a:gd name="T7" fmla="*/ 46 h 49"/>
                <a:gd name="T8" fmla="*/ 72 w 77"/>
                <a:gd name="T9" fmla="*/ 22 h 49"/>
                <a:gd name="T10" fmla="*/ 56 w 77"/>
                <a:gd name="T11" fmla="*/ 20 h 49"/>
                <a:gd name="T12" fmla="*/ 56 w 77"/>
                <a:gd name="T13" fmla="*/ 9 h 49"/>
                <a:gd name="T14" fmla="*/ 54 w 77"/>
                <a:gd name="T15" fmla="*/ 4 h 49"/>
                <a:gd name="T16" fmla="*/ 25 w 77"/>
                <a:gd name="T17" fmla="*/ 0 h 49"/>
                <a:gd name="T18" fmla="*/ 0 w 77"/>
                <a:gd name="T19" fmla="*/ 3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49">
                  <a:moveTo>
                    <a:pt x="0" y="34"/>
                  </a:moveTo>
                  <a:lnTo>
                    <a:pt x="18" y="48"/>
                  </a:lnTo>
                  <a:lnTo>
                    <a:pt x="41" y="34"/>
                  </a:lnTo>
                  <a:lnTo>
                    <a:pt x="49" y="48"/>
                  </a:lnTo>
                  <a:lnTo>
                    <a:pt x="76" y="22"/>
                  </a:lnTo>
                  <a:lnTo>
                    <a:pt x="60" y="20"/>
                  </a:lnTo>
                  <a:lnTo>
                    <a:pt x="60" y="9"/>
                  </a:lnTo>
                  <a:lnTo>
                    <a:pt x="56" y="4"/>
                  </a:lnTo>
                  <a:lnTo>
                    <a:pt x="27" y="0"/>
                  </a:lnTo>
                  <a:lnTo>
                    <a:pt x="0" y="3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28" name="Freeform 83"/>
            <p:cNvSpPr>
              <a:spLocks/>
            </p:cNvSpPr>
            <p:nvPr/>
          </p:nvSpPr>
          <p:spPr bwMode="auto">
            <a:xfrm>
              <a:off x="2525" y="1842"/>
              <a:ext cx="64" cy="91"/>
            </a:xfrm>
            <a:custGeom>
              <a:avLst/>
              <a:gdLst>
                <a:gd name="T0" fmla="*/ 0 w 66"/>
                <a:gd name="T1" fmla="*/ 70 h 97"/>
                <a:gd name="T2" fmla="*/ 8 w 66"/>
                <a:gd name="T3" fmla="*/ 78 h 97"/>
                <a:gd name="T4" fmla="*/ 2 w 66"/>
                <a:gd name="T5" fmla="*/ 84 h 97"/>
                <a:gd name="T6" fmla="*/ 58 w 66"/>
                <a:gd name="T7" fmla="*/ 72 h 97"/>
                <a:gd name="T8" fmla="*/ 61 w 66"/>
                <a:gd name="T9" fmla="*/ 27 h 97"/>
                <a:gd name="T10" fmla="*/ 54 w 66"/>
                <a:gd name="T11" fmla="*/ 18 h 97"/>
                <a:gd name="T12" fmla="*/ 39 w 66"/>
                <a:gd name="T13" fmla="*/ 22 h 97"/>
                <a:gd name="T14" fmla="*/ 33 w 66"/>
                <a:gd name="T15" fmla="*/ 15 h 97"/>
                <a:gd name="T16" fmla="*/ 39 w 66"/>
                <a:gd name="T17" fmla="*/ 6 h 97"/>
                <a:gd name="T18" fmla="*/ 33 w 66"/>
                <a:gd name="T19" fmla="*/ 0 h 97"/>
                <a:gd name="T20" fmla="*/ 27 w 66"/>
                <a:gd name="T21" fmla="*/ 22 h 97"/>
                <a:gd name="T22" fmla="*/ 2 w 66"/>
                <a:gd name="T23" fmla="*/ 27 h 97"/>
                <a:gd name="T24" fmla="*/ 10 w 66"/>
                <a:gd name="T25" fmla="*/ 31 h 97"/>
                <a:gd name="T26" fmla="*/ 6 w 66"/>
                <a:gd name="T27" fmla="*/ 43 h 97"/>
                <a:gd name="T28" fmla="*/ 21 w 66"/>
                <a:gd name="T29" fmla="*/ 47 h 97"/>
                <a:gd name="T30" fmla="*/ 8 w 66"/>
                <a:gd name="T31" fmla="*/ 63 h 97"/>
                <a:gd name="T32" fmla="*/ 23 w 66"/>
                <a:gd name="T33" fmla="*/ 61 h 97"/>
                <a:gd name="T34" fmla="*/ 0 w 66"/>
                <a:gd name="T35" fmla="*/ 70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 h="97">
                  <a:moveTo>
                    <a:pt x="0" y="80"/>
                  </a:moveTo>
                  <a:lnTo>
                    <a:pt x="8" y="89"/>
                  </a:lnTo>
                  <a:lnTo>
                    <a:pt x="2" y="96"/>
                  </a:lnTo>
                  <a:lnTo>
                    <a:pt x="62" y="82"/>
                  </a:lnTo>
                  <a:lnTo>
                    <a:pt x="65" y="31"/>
                  </a:lnTo>
                  <a:lnTo>
                    <a:pt x="58" y="20"/>
                  </a:lnTo>
                  <a:lnTo>
                    <a:pt x="41" y="24"/>
                  </a:lnTo>
                  <a:lnTo>
                    <a:pt x="35" y="17"/>
                  </a:lnTo>
                  <a:lnTo>
                    <a:pt x="41" y="6"/>
                  </a:lnTo>
                  <a:lnTo>
                    <a:pt x="35" y="0"/>
                  </a:lnTo>
                  <a:lnTo>
                    <a:pt x="29" y="24"/>
                  </a:lnTo>
                  <a:lnTo>
                    <a:pt x="2" y="31"/>
                  </a:lnTo>
                  <a:lnTo>
                    <a:pt x="10" y="35"/>
                  </a:lnTo>
                  <a:lnTo>
                    <a:pt x="6" y="49"/>
                  </a:lnTo>
                  <a:lnTo>
                    <a:pt x="23" y="53"/>
                  </a:lnTo>
                  <a:lnTo>
                    <a:pt x="8" y="71"/>
                  </a:lnTo>
                  <a:lnTo>
                    <a:pt x="25" y="69"/>
                  </a:lnTo>
                  <a:lnTo>
                    <a:pt x="0" y="8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29" name="Freeform 84"/>
            <p:cNvSpPr>
              <a:spLocks/>
            </p:cNvSpPr>
            <p:nvPr/>
          </p:nvSpPr>
          <p:spPr bwMode="auto">
            <a:xfrm>
              <a:off x="2561" y="1837"/>
              <a:ext cx="39" cy="35"/>
            </a:xfrm>
            <a:custGeom>
              <a:avLst/>
              <a:gdLst>
                <a:gd name="T0" fmla="*/ 0 w 40"/>
                <a:gd name="T1" fmla="*/ 19 h 38"/>
                <a:gd name="T2" fmla="*/ 6 w 40"/>
                <a:gd name="T3" fmla="*/ 27 h 38"/>
                <a:gd name="T4" fmla="*/ 20 w 40"/>
                <a:gd name="T5" fmla="*/ 22 h 38"/>
                <a:gd name="T6" fmla="*/ 26 w 40"/>
                <a:gd name="T7" fmla="*/ 31 h 38"/>
                <a:gd name="T8" fmla="*/ 37 w 40"/>
                <a:gd name="T9" fmla="*/ 19 h 38"/>
                <a:gd name="T10" fmla="*/ 26 w 40"/>
                <a:gd name="T11" fmla="*/ 6 h 38"/>
                <a:gd name="T12" fmla="*/ 12 w 40"/>
                <a:gd name="T13" fmla="*/ 0 h 38"/>
                <a:gd name="T14" fmla="*/ 8 w 40"/>
                <a:gd name="T15" fmla="*/ 11 h 38"/>
                <a:gd name="T16" fmla="*/ 0 w 40"/>
                <a:gd name="T17" fmla="*/ 19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38">
                  <a:moveTo>
                    <a:pt x="0" y="23"/>
                  </a:moveTo>
                  <a:lnTo>
                    <a:pt x="6" y="32"/>
                  </a:lnTo>
                  <a:lnTo>
                    <a:pt x="22" y="26"/>
                  </a:lnTo>
                  <a:lnTo>
                    <a:pt x="28" y="37"/>
                  </a:lnTo>
                  <a:lnTo>
                    <a:pt x="39" y="23"/>
                  </a:lnTo>
                  <a:lnTo>
                    <a:pt x="28" y="6"/>
                  </a:lnTo>
                  <a:lnTo>
                    <a:pt x="12" y="0"/>
                  </a:lnTo>
                  <a:lnTo>
                    <a:pt x="8" y="13"/>
                  </a:lnTo>
                  <a:lnTo>
                    <a:pt x="0" y="23"/>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30" name="Freeform 85"/>
            <p:cNvSpPr>
              <a:spLocks/>
            </p:cNvSpPr>
            <p:nvPr/>
          </p:nvSpPr>
          <p:spPr bwMode="auto">
            <a:xfrm>
              <a:off x="2578" y="1755"/>
              <a:ext cx="18" cy="19"/>
            </a:xfrm>
            <a:custGeom>
              <a:avLst/>
              <a:gdLst>
                <a:gd name="T0" fmla="*/ 0 w 19"/>
                <a:gd name="T1" fmla="*/ 18 h 19"/>
                <a:gd name="T2" fmla="*/ 0 w 19"/>
                <a:gd name="T3" fmla="*/ 2 h 19"/>
                <a:gd name="T4" fmla="*/ 16 w 19"/>
                <a:gd name="T5" fmla="*/ 0 h 19"/>
                <a:gd name="T6" fmla="*/ 0 w 19"/>
                <a:gd name="T7" fmla="*/ 1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9">
                  <a:moveTo>
                    <a:pt x="0" y="18"/>
                  </a:moveTo>
                  <a:lnTo>
                    <a:pt x="0" y="2"/>
                  </a:lnTo>
                  <a:lnTo>
                    <a:pt x="18" y="0"/>
                  </a:lnTo>
                  <a:lnTo>
                    <a:pt x="0" y="1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31" name="Freeform 86"/>
            <p:cNvSpPr>
              <a:spLocks/>
            </p:cNvSpPr>
            <p:nvPr/>
          </p:nvSpPr>
          <p:spPr bwMode="auto">
            <a:xfrm>
              <a:off x="2580" y="1772"/>
              <a:ext cx="18" cy="19"/>
            </a:xfrm>
            <a:custGeom>
              <a:avLst/>
              <a:gdLst>
                <a:gd name="T0" fmla="*/ 0 w 19"/>
                <a:gd name="T1" fmla="*/ 15 h 19"/>
                <a:gd name="T2" fmla="*/ 9 w 19"/>
                <a:gd name="T3" fmla="*/ 0 h 19"/>
                <a:gd name="T4" fmla="*/ 16 w 19"/>
                <a:gd name="T5" fmla="*/ 18 h 19"/>
                <a:gd name="T6" fmla="*/ 0 w 19"/>
                <a:gd name="T7" fmla="*/ 15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9">
                  <a:moveTo>
                    <a:pt x="0" y="15"/>
                  </a:moveTo>
                  <a:lnTo>
                    <a:pt x="9" y="0"/>
                  </a:lnTo>
                  <a:lnTo>
                    <a:pt x="18" y="18"/>
                  </a:lnTo>
                  <a:lnTo>
                    <a:pt x="0" y="1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32" name="Freeform 87"/>
            <p:cNvSpPr>
              <a:spLocks/>
            </p:cNvSpPr>
            <p:nvPr/>
          </p:nvSpPr>
          <p:spPr bwMode="auto">
            <a:xfrm>
              <a:off x="2588" y="1751"/>
              <a:ext cx="122" cy="222"/>
            </a:xfrm>
            <a:custGeom>
              <a:avLst/>
              <a:gdLst>
                <a:gd name="T0" fmla="*/ 0 w 125"/>
                <a:gd name="T1" fmla="*/ 49 h 238"/>
                <a:gd name="T2" fmla="*/ 6 w 125"/>
                <a:gd name="T3" fmla="*/ 21 h 238"/>
                <a:gd name="T4" fmla="*/ 18 w 125"/>
                <a:gd name="T5" fmla="*/ 0 h 238"/>
                <a:gd name="T6" fmla="*/ 45 w 125"/>
                <a:gd name="T7" fmla="*/ 0 h 238"/>
                <a:gd name="T8" fmla="*/ 29 w 125"/>
                <a:gd name="T9" fmla="*/ 26 h 238"/>
                <a:gd name="T10" fmla="*/ 64 w 125"/>
                <a:gd name="T11" fmla="*/ 32 h 238"/>
                <a:gd name="T12" fmla="*/ 43 w 125"/>
                <a:gd name="T13" fmla="*/ 64 h 238"/>
                <a:gd name="T14" fmla="*/ 68 w 125"/>
                <a:gd name="T15" fmla="*/ 76 h 238"/>
                <a:gd name="T16" fmla="*/ 95 w 125"/>
                <a:gd name="T17" fmla="*/ 118 h 238"/>
                <a:gd name="T18" fmla="*/ 86 w 125"/>
                <a:gd name="T19" fmla="*/ 121 h 238"/>
                <a:gd name="T20" fmla="*/ 99 w 125"/>
                <a:gd name="T21" fmla="*/ 131 h 238"/>
                <a:gd name="T22" fmla="*/ 93 w 125"/>
                <a:gd name="T23" fmla="*/ 142 h 238"/>
                <a:gd name="T24" fmla="*/ 118 w 125"/>
                <a:gd name="T25" fmla="*/ 144 h 238"/>
                <a:gd name="T26" fmla="*/ 102 w 125"/>
                <a:gd name="T27" fmla="*/ 171 h 238"/>
                <a:gd name="T28" fmla="*/ 111 w 125"/>
                <a:gd name="T29" fmla="*/ 181 h 238"/>
                <a:gd name="T30" fmla="*/ 6 w 125"/>
                <a:gd name="T31" fmla="*/ 206 h 238"/>
                <a:gd name="T32" fmla="*/ 53 w 125"/>
                <a:gd name="T33" fmla="*/ 169 h 238"/>
                <a:gd name="T34" fmla="*/ 41 w 125"/>
                <a:gd name="T35" fmla="*/ 174 h 238"/>
                <a:gd name="T36" fmla="*/ 14 w 125"/>
                <a:gd name="T37" fmla="*/ 163 h 238"/>
                <a:gd name="T38" fmla="*/ 33 w 125"/>
                <a:gd name="T39" fmla="*/ 148 h 238"/>
                <a:gd name="T40" fmla="*/ 20 w 125"/>
                <a:gd name="T41" fmla="*/ 142 h 238"/>
                <a:gd name="T42" fmla="*/ 47 w 125"/>
                <a:gd name="T43" fmla="*/ 128 h 238"/>
                <a:gd name="T44" fmla="*/ 51 w 125"/>
                <a:gd name="T45" fmla="*/ 109 h 238"/>
                <a:gd name="T46" fmla="*/ 37 w 125"/>
                <a:gd name="T47" fmla="*/ 104 h 238"/>
                <a:gd name="T48" fmla="*/ 45 w 125"/>
                <a:gd name="T49" fmla="*/ 91 h 238"/>
                <a:gd name="T50" fmla="*/ 18 w 125"/>
                <a:gd name="T51" fmla="*/ 96 h 238"/>
                <a:gd name="T52" fmla="*/ 18 w 125"/>
                <a:gd name="T53" fmla="*/ 69 h 238"/>
                <a:gd name="T54" fmla="*/ 6 w 125"/>
                <a:gd name="T55" fmla="*/ 82 h 238"/>
                <a:gd name="T56" fmla="*/ 14 w 125"/>
                <a:gd name="T57" fmla="*/ 50 h 238"/>
                <a:gd name="T58" fmla="*/ 0 w 125"/>
                <a:gd name="T59" fmla="*/ 49 h 2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5" h="238">
                  <a:moveTo>
                    <a:pt x="0" y="56"/>
                  </a:moveTo>
                  <a:lnTo>
                    <a:pt x="6" y="25"/>
                  </a:lnTo>
                  <a:lnTo>
                    <a:pt x="18" y="0"/>
                  </a:lnTo>
                  <a:lnTo>
                    <a:pt x="47" y="0"/>
                  </a:lnTo>
                  <a:lnTo>
                    <a:pt x="31" y="30"/>
                  </a:lnTo>
                  <a:lnTo>
                    <a:pt x="68" y="36"/>
                  </a:lnTo>
                  <a:lnTo>
                    <a:pt x="45" y="74"/>
                  </a:lnTo>
                  <a:lnTo>
                    <a:pt x="72" y="87"/>
                  </a:lnTo>
                  <a:lnTo>
                    <a:pt x="99" y="136"/>
                  </a:lnTo>
                  <a:lnTo>
                    <a:pt x="90" y="139"/>
                  </a:lnTo>
                  <a:lnTo>
                    <a:pt x="103" y="150"/>
                  </a:lnTo>
                  <a:lnTo>
                    <a:pt x="97" y="163"/>
                  </a:lnTo>
                  <a:lnTo>
                    <a:pt x="124" y="165"/>
                  </a:lnTo>
                  <a:lnTo>
                    <a:pt x="107" y="196"/>
                  </a:lnTo>
                  <a:lnTo>
                    <a:pt x="117" y="208"/>
                  </a:lnTo>
                  <a:lnTo>
                    <a:pt x="6" y="237"/>
                  </a:lnTo>
                  <a:lnTo>
                    <a:pt x="55" y="194"/>
                  </a:lnTo>
                  <a:lnTo>
                    <a:pt x="43" y="201"/>
                  </a:lnTo>
                  <a:lnTo>
                    <a:pt x="14" y="188"/>
                  </a:lnTo>
                  <a:lnTo>
                    <a:pt x="35" y="170"/>
                  </a:lnTo>
                  <a:lnTo>
                    <a:pt x="20" y="163"/>
                  </a:lnTo>
                  <a:lnTo>
                    <a:pt x="49" y="147"/>
                  </a:lnTo>
                  <a:lnTo>
                    <a:pt x="53" y="125"/>
                  </a:lnTo>
                  <a:lnTo>
                    <a:pt x="39" y="119"/>
                  </a:lnTo>
                  <a:lnTo>
                    <a:pt x="47" y="105"/>
                  </a:lnTo>
                  <a:lnTo>
                    <a:pt x="18" y="110"/>
                  </a:lnTo>
                  <a:lnTo>
                    <a:pt x="18" y="79"/>
                  </a:lnTo>
                  <a:lnTo>
                    <a:pt x="6" y="94"/>
                  </a:lnTo>
                  <a:lnTo>
                    <a:pt x="14" y="58"/>
                  </a:lnTo>
                  <a:lnTo>
                    <a:pt x="0" y="5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33" name="Freeform 88"/>
            <p:cNvSpPr>
              <a:spLocks/>
            </p:cNvSpPr>
            <p:nvPr/>
          </p:nvSpPr>
          <p:spPr bwMode="auto">
            <a:xfrm>
              <a:off x="3432" y="1423"/>
              <a:ext cx="36" cy="22"/>
            </a:xfrm>
            <a:custGeom>
              <a:avLst/>
              <a:gdLst>
                <a:gd name="T0" fmla="*/ 0 w 37"/>
                <a:gd name="T1" fmla="*/ 19 h 24"/>
                <a:gd name="T2" fmla="*/ 8 w 37"/>
                <a:gd name="T3" fmla="*/ 0 h 24"/>
                <a:gd name="T4" fmla="*/ 34 w 37"/>
                <a:gd name="T5" fmla="*/ 11 h 24"/>
                <a:gd name="T6" fmla="*/ 0 w 37"/>
                <a:gd name="T7" fmla="*/ 19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24">
                  <a:moveTo>
                    <a:pt x="0" y="23"/>
                  </a:moveTo>
                  <a:lnTo>
                    <a:pt x="8" y="0"/>
                  </a:lnTo>
                  <a:lnTo>
                    <a:pt x="36" y="13"/>
                  </a:lnTo>
                  <a:lnTo>
                    <a:pt x="0" y="23"/>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34" name="Freeform 89"/>
            <p:cNvSpPr>
              <a:spLocks/>
            </p:cNvSpPr>
            <p:nvPr/>
          </p:nvSpPr>
          <p:spPr bwMode="auto">
            <a:xfrm>
              <a:off x="2984" y="2148"/>
              <a:ext cx="28" cy="65"/>
            </a:xfrm>
            <a:custGeom>
              <a:avLst/>
              <a:gdLst>
                <a:gd name="T0" fmla="*/ 0 w 29"/>
                <a:gd name="T1" fmla="*/ 45 h 71"/>
                <a:gd name="T2" fmla="*/ 2 w 29"/>
                <a:gd name="T3" fmla="*/ 15 h 71"/>
                <a:gd name="T4" fmla="*/ 14 w 29"/>
                <a:gd name="T5" fmla="*/ 0 h 71"/>
                <a:gd name="T6" fmla="*/ 26 w 29"/>
                <a:gd name="T7" fmla="*/ 35 h 71"/>
                <a:gd name="T8" fmla="*/ 14 w 29"/>
                <a:gd name="T9" fmla="*/ 59 h 71"/>
                <a:gd name="T10" fmla="*/ 0 w 29"/>
                <a:gd name="T11" fmla="*/ 45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71">
                  <a:moveTo>
                    <a:pt x="0" y="54"/>
                  </a:moveTo>
                  <a:lnTo>
                    <a:pt x="2" y="18"/>
                  </a:lnTo>
                  <a:lnTo>
                    <a:pt x="14" y="0"/>
                  </a:lnTo>
                  <a:lnTo>
                    <a:pt x="28" y="42"/>
                  </a:lnTo>
                  <a:lnTo>
                    <a:pt x="14" y="70"/>
                  </a:lnTo>
                  <a:lnTo>
                    <a:pt x="0" y="5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35" name="Freeform 90"/>
            <p:cNvSpPr>
              <a:spLocks/>
            </p:cNvSpPr>
            <p:nvPr/>
          </p:nvSpPr>
          <p:spPr bwMode="auto">
            <a:xfrm>
              <a:off x="2829" y="2002"/>
              <a:ext cx="123" cy="55"/>
            </a:xfrm>
            <a:custGeom>
              <a:avLst/>
              <a:gdLst>
                <a:gd name="T0" fmla="*/ 0 w 126"/>
                <a:gd name="T1" fmla="*/ 29 h 57"/>
                <a:gd name="T2" fmla="*/ 4 w 126"/>
                <a:gd name="T3" fmla="*/ 33 h 57"/>
                <a:gd name="T4" fmla="*/ 4 w 126"/>
                <a:gd name="T5" fmla="*/ 43 h 57"/>
                <a:gd name="T6" fmla="*/ 17 w 126"/>
                <a:gd name="T7" fmla="*/ 43 h 57"/>
                <a:gd name="T8" fmla="*/ 41 w 126"/>
                <a:gd name="T9" fmla="*/ 40 h 57"/>
                <a:gd name="T10" fmla="*/ 64 w 126"/>
                <a:gd name="T11" fmla="*/ 52 h 57"/>
                <a:gd name="T12" fmla="*/ 103 w 126"/>
                <a:gd name="T13" fmla="*/ 43 h 57"/>
                <a:gd name="T14" fmla="*/ 119 w 126"/>
                <a:gd name="T15" fmla="*/ 15 h 57"/>
                <a:gd name="T16" fmla="*/ 110 w 126"/>
                <a:gd name="T17" fmla="*/ 0 h 57"/>
                <a:gd name="T18" fmla="*/ 66 w 126"/>
                <a:gd name="T19" fmla="*/ 0 h 57"/>
                <a:gd name="T20" fmla="*/ 53 w 126"/>
                <a:gd name="T21" fmla="*/ 29 h 57"/>
                <a:gd name="T22" fmla="*/ 0 w 126"/>
                <a:gd name="T23" fmla="*/ 29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57">
                  <a:moveTo>
                    <a:pt x="0" y="31"/>
                  </a:moveTo>
                  <a:lnTo>
                    <a:pt x="4" y="35"/>
                  </a:lnTo>
                  <a:lnTo>
                    <a:pt x="4" y="47"/>
                  </a:lnTo>
                  <a:lnTo>
                    <a:pt x="17" y="47"/>
                  </a:lnTo>
                  <a:lnTo>
                    <a:pt x="43" y="42"/>
                  </a:lnTo>
                  <a:lnTo>
                    <a:pt x="68" y="56"/>
                  </a:lnTo>
                  <a:lnTo>
                    <a:pt x="108" y="47"/>
                  </a:lnTo>
                  <a:lnTo>
                    <a:pt x="125" y="17"/>
                  </a:lnTo>
                  <a:lnTo>
                    <a:pt x="116" y="0"/>
                  </a:lnTo>
                  <a:lnTo>
                    <a:pt x="70" y="0"/>
                  </a:lnTo>
                  <a:lnTo>
                    <a:pt x="55" y="31"/>
                  </a:lnTo>
                  <a:lnTo>
                    <a:pt x="0" y="31"/>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36" name="Freeform 91"/>
            <p:cNvSpPr>
              <a:spLocks/>
            </p:cNvSpPr>
            <p:nvPr/>
          </p:nvSpPr>
          <p:spPr bwMode="auto">
            <a:xfrm>
              <a:off x="3032" y="2108"/>
              <a:ext cx="98" cy="68"/>
            </a:xfrm>
            <a:custGeom>
              <a:avLst/>
              <a:gdLst>
                <a:gd name="T0" fmla="*/ 0 w 100"/>
                <a:gd name="T1" fmla="*/ 44 h 71"/>
                <a:gd name="T2" fmla="*/ 6 w 100"/>
                <a:gd name="T3" fmla="*/ 0 h 71"/>
                <a:gd name="T4" fmla="*/ 95 w 100"/>
                <a:gd name="T5" fmla="*/ 11 h 71"/>
                <a:gd name="T6" fmla="*/ 76 w 100"/>
                <a:gd name="T7" fmla="*/ 37 h 71"/>
                <a:gd name="T8" fmla="*/ 84 w 100"/>
                <a:gd name="T9" fmla="*/ 52 h 71"/>
                <a:gd name="T10" fmla="*/ 59 w 100"/>
                <a:gd name="T11" fmla="*/ 55 h 71"/>
                <a:gd name="T12" fmla="*/ 47 w 100"/>
                <a:gd name="T13" fmla="*/ 64 h 71"/>
                <a:gd name="T14" fmla="*/ 8 w 100"/>
                <a:gd name="T15" fmla="*/ 64 h 71"/>
                <a:gd name="T16" fmla="*/ 0 w 100"/>
                <a:gd name="T17" fmla="*/ 44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71">
                  <a:moveTo>
                    <a:pt x="0" y="48"/>
                  </a:moveTo>
                  <a:lnTo>
                    <a:pt x="6" y="0"/>
                  </a:lnTo>
                  <a:lnTo>
                    <a:pt x="99" y="13"/>
                  </a:lnTo>
                  <a:lnTo>
                    <a:pt x="80" y="41"/>
                  </a:lnTo>
                  <a:lnTo>
                    <a:pt x="88" y="56"/>
                  </a:lnTo>
                  <a:lnTo>
                    <a:pt x="61" y="59"/>
                  </a:lnTo>
                  <a:lnTo>
                    <a:pt x="49" y="70"/>
                  </a:lnTo>
                  <a:lnTo>
                    <a:pt x="8" y="70"/>
                  </a:lnTo>
                  <a:lnTo>
                    <a:pt x="0" y="4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37" name="Freeform 92"/>
            <p:cNvSpPr>
              <a:spLocks/>
            </p:cNvSpPr>
            <p:nvPr/>
          </p:nvSpPr>
          <p:spPr bwMode="auto">
            <a:xfrm>
              <a:off x="3189" y="2300"/>
              <a:ext cx="37" cy="21"/>
            </a:xfrm>
            <a:custGeom>
              <a:avLst/>
              <a:gdLst>
                <a:gd name="T0" fmla="*/ 0 w 38"/>
                <a:gd name="T1" fmla="*/ 9 h 25"/>
                <a:gd name="T2" fmla="*/ 12 w 38"/>
                <a:gd name="T3" fmla="*/ 17 h 25"/>
                <a:gd name="T4" fmla="*/ 35 w 38"/>
                <a:gd name="T5" fmla="*/ 0 h 25"/>
                <a:gd name="T6" fmla="*/ 0 w 38"/>
                <a:gd name="T7" fmla="*/ 9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25">
                  <a:moveTo>
                    <a:pt x="0" y="13"/>
                  </a:moveTo>
                  <a:lnTo>
                    <a:pt x="12" y="24"/>
                  </a:lnTo>
                  <a:lnTo>
                    <a:pt x="37" y="0"/>
                  </a:lnTo>
                  <a:lnTo>
                    <a:pt x="0" y="13"/>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38" name="Freeform 93"/>
            <p:cNvSpPr>
              <a:spLocks/>
            </p:cNvSpPr>
            <p:nvPr/>
          </p:nvSpPr>
          <p:spPr bwMode="auto">
            <a:xfrm>
              <a:off x="2871" y="1941"/>
              <a:ext cx="162" cy="85"/>
            </a:xfrm>
            <a:custGeom>
              <a:avLst/>
              <a:gdLst>
                <a:gd name="T0" fmla="*/ 0 w 166"/>
                <a:gd name="T1" fmla="*/ 20 h 89"/>
                <a:gd name="T2" fmla="*/ 27 w 166"/>
                <a:gd name="T3" fmla="*/ 57 h 89"/>
                <a:gd name="T4" fmla="*/ 71 w 166"/>
                <a:gd name="T5" fmla="*/ 55 h 89"/>
                <a:gd name="T6" fmla="*/ 79 w 166"/>
                <a:gd name="T7" fmla="*/ 74 h 89"/>
                <a:gd name="T8" fmla="*/ 98 w 166"/>
                <a:gd name="T9" fmla="*/ 80 h 89"/>
                <a:gd name="T10" fmla="*/ 131 w 166"/>
                <a:gd name="T11" fmla="*/ 64 h 89"/>
                <a:gd name="T12" fmla="*/ 150 w 166"/>
                <a:gd name="T13" fmla="*/ 66 h 89"/>
                <a:gd name="T14" fmla="*/ 157 w 166"/>
                <a:gd name="T15" fmla="*/ 51 h 89"/>
                <a:gd name="T16" fmla="*/ 119 w 166"/>
                <a:gd name="T17" fmla="*/ 46 h 89"/>
                <a:gd name="T18" fmla="*/ 41 w 166"/>
                <a:gd name="T19" fmla="*/ 8 h 89"/>
                <a:gd name="T20" fmla="*/ 33 w 166"/>
                <a:gd name="T21" fmla="*/ 0 h 89"/>
                <a:gd name="T22" fmla="*/ 0 w 166"/>
                <a:gd name="T23" fmla="*/ 20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6" h="89">
                  <a:moveTo>
                    <a:pt x="0" y="22"/>
                  </a:moveTo>
                  <a:lnTo>
                    <a:pt x="29" y="63"/>
                  </a:lnTo>
                  <a:lnTo>
                    <a:pt x="75" y="61"/>
                  </a:lnTo>
                  <a:lnTo>
                    <a:pt x="83" y="81"/>
                  </a:lnTo>
                  <a:lnTo>
                    <a:pt x="102" y="88"/>
                  </a:lnTo>
                  <a:lnTo>
                    <a:pt x="137" y="70"/>
                  </a:lnTo>
                  <a:lnTo>
                    <a:pt x="158" y="72"/>
                  </a:lnTo>
                  <a:lnTo>
                    <a:pt x="165" y="55"/>
                  </a:lnTo>
                  <a:lnTo>
                    <a:pt x="125" y="50"/>
                  </a:lnTo>
                  <a:lnTo>
                    <a:pt x="43" y="8"/>
                  </a:lnTo>
                  <a:lnTo>
                    <a:pt x="35" y="0"/>
                  </a:lnTo>
                  <a:lnTo>
                    <a:pt x="0" y="22"/>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39" name="Freeform 94"/>
            <p:cNvSpPr>
              <a:spLocks/>
            </p:cNvSpPr>
            <p:nvPr/>
          </p:nvSpPr>
          <p:spPr bwMode="auto">
            <a:xfrm>
              <a:off x="2835" y="1829"/>
              <a:ext cx="21" cy="17"/>
            </a:xfrm>
            <a:custGeom>
              <a:avLst/>
              <a:gdLst>
                <a:gd name="T0" fmla="*/ 0 w 21"/>
                <a:gd name="T1" fmla="*/ 15 h 18"/>
                <a:gd name="T2" fmla="*/ 15 w 21"/>
                <a:gd name="T3" fmla="*/ 0 h 18"/>
                <a:gd name="T4" fmla="*/ 20 w 21"/>
                <a:gd name="T5" fmla="*/ 9 h 18"/>
                <a:gd name="T6" fmla="*/ 0 w 21"/>
                <a:gd name="T7" fmla="*/ 1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8">
                  <a:moveTo>
                    <a:pt x="0" y="17"/>
                  </a:moveTo>
                  <a:lnTo>
                    <a:pt x="15" y="0"/>
                  </a:lnTo>
                  <a:lnTo>
                    <a:pt x="20" y="10"/>
                  </a:lnTo>
                  <a:lnTo>
                    <a:pt x="0" y="1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40" name="Freeform 95"/>
            <p:cNvSpPr>
              <a:spLocks/>
            </p:cNvSpPr>
            <p:nvPr/>
          </p:nvSpPr>
          <p:spPr bwMode="auto">
            <a:xfrm>
              <a:off x="2855" y="1814"/>
              <a:ext cx="30" cy="32"/>
            </a:xfrm>
            <a:custGeom>
              <a:avLst/>
              <a:gdLst>
                <a:gd name="T0" fmla="*/ 0 w 31"/>
                <a:gd name="T1" fmla="*/ 13 h 34"/>
                <a:gd name="T2" fmla="*/ 19 w 31"/>
                <a:gd name="T3" fmla="*/ 29 h 34"/>
                <a:gd name="T4" fmla="*/ 28 w 31"/>
                <a:gd name="T5" fmla="*/ 13 h 34"/>
                <a:gd name="T6" fmla="*/ 23 w 31"/>
                <a:gd name="T7" fmla="*/ 0 h 34"/>
                <a:gd name="T8" fmla="*/ 0 w 31"/>
                <a:gd name="T9" fmla="*/ 13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4">
                  <a:moveTo>
                    <a:pt x="0" y="15"/>
                  </a:moveTo>
                  <a:lnTo>
                    <a:pt x="21" y="33"/>
                  </a:lnTo>
                  <a:lnTo>
                    <a:pt x="30" y="15"/>
                  </a:lnTo>
                  <a:lnTo>
                    <a:pt x="25" y="0"/>
                  </a:lnTo>
                  <a:lnTo>
                    <a:pt x="0" y="1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41" name="Freeform 96"/>
            <p:cNvSpPr>
              <a:spLocks/>
            </p:cNvSpPr>
            <p:nvPr/>
          </p:nvSpPr>
          <p:spPr bwMode="auto">
            <a:xfrm>
              <a:off x="3004" y="1401"/>
              <a:ext cx="172" cy="314"/>
            </a:xfrm>
            <a:custGeom>
              <a:avLst/>
              <a:gdLst>
                <a:gd name="T0" fmla="*/ 0 w 176"/>
                <a:gd name="T1" fmla="*/ 31 h 334"/>
                <a:gd name="T2" fmla="*/ 10 w 176"/>
                <a:gd name="T3" fmla="*/ 22 h 334"/>
                <a:gd name="T4" fmla="*/ 27 w 176"/>
                <a:gd name="T5" fmla="*/ 39 h 334"/>
                <a:gd name="T6" fmla="*/ 62 w 176"/>
                <a:gd name="T7" fmla="*/ 40 h 334"/>
                <a:gd name="T8" fmla="*/ 79 w 176"/>
                <a:gd name="T9" fmla="*/ 31 h 334"/>
                <a:gd name="T10" fmla="*/ 83 w 176"/>
                <a:gd name="T11" fmla="*/ 6 h 334"/>
                <a:gd name="T12" fmla="*/ 114 w 176"/>
                <a:gd name="T13" fmla="*/ 0 h 334"/>
                <a:gd name="T14" fmla="*/ 129 w 176"/>
                <a:gd name="T15" fmla="*/ 9 h 334"/>
                <a:gd name="T16" fmla="*/ 129 w 176"/>
                <a:gd name="T17" fmla="*/ 31 h 334"/>
                <a:gd name="T18" fmla="*/ 121 w 176"/>
                <a:gd name="T19" fmla="*/ 52 h 334"/>
                <a:gd name="T20" fmla="*/ 146 w 176"/>
                <a:gd name="T21" fmla="*/ 74 h 334"/>
                <a:gd name="T22" fmla="*/ 131 w 176"/>
                <a:gd name="T23" fmla="*/ 95 h 334"/>
                <a:gd name="T24" fmla="*/ 148 w 176"/>
                <a:gd name="T25" fmla="*/ 128 h 334"/>
                <a:gd name="T26" fmla="*/ 139 w 176"/>
                <a:gd name="T27" fmla="*/ 157 h 334"/>
                <a:gd name="T28" fmla="*/ 167 w 176"/>
                <a:gd name="T29" fmla="*/ 219 h 334"/>
                <a:gd name="T30" fmla="*/ 107 w 176"/>
                <a:gd name="T31" fmla="*/ 275 h 334"/>
                <a:gd name="T32" fmla="*/ 35 w 176"/>
                <a:gd name="T33" fmla="*/ 294 h 334"/>
                <a:gd name="T34" fmla="*/ 33 w 176"/>
                <a:gd name="T35" fmla="*/ 282 h 334"/>
                <a:gd name="T36" fmla="*/ 10 w 176"/>
                <a:gd name="T37" fmla="*/ 273 h 334"/>
                <a:gd name="T38" fmla="*/ 8 w 176"/>
                <a:gd name="T39" fmla="*/ 216 h 334"/>
                <a:gd name="T40" fmla="*/ 73 w 176"/>
                <a:gd name="T41" fmla="*/ 154 h 334"/>
                <a:gd name="T42" fmla="*/ 52 w 176"/>
                <a:gd name="T43" fmla="*/ 124 h 334"/>
                <a:gd name="T44" fmla="*/ 45 w 176"/>
                <a:gd name="T45" fmla="*/ 63 h 334"/>
                <a:gd name="T46" fmla="*/ 0 w 176"/>
                <a:gd name="T47" fmla="*/ 31 h 3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6" h="334">
                  <a:moveTo>
                    <a:pt x="0" y="35"/>
                  </a:moveTo>
                  <a:lnTo>
                    <a:pt x="10" y="24"/>
                  </a:lnTo>
                  <a:lnTo>
                    <a:pt x="29" y="44"/>
                  </a:lnTo>
                  <a:lnTo>
                    <a:pt x="64" y="46"/>
                  </a:lnTo>
                  <a:lnTo>
                    <a:pt x="83" y="35"/>
                  </a:lnTo>
                  <a:lnTo>
                    <a:pt x="87" y="6"/>
                  </a:lnTo>
                  <a:lnTo>
                    <a:pt x="120" y="0"/>
                  </a:lnTo>
                  <a:lnTo>
                    <a:pt x="135" y="11"/>
                  </a:lnTo>
                  <a:lnTo>
                    <a:pt x="135" y="35"/>
                  </a:lnTo>
                  <a:lnTo>
                    <a:pt x="127" y="58"/>
                  </a:lnTo>
                  <a:lnTo>
                    <a:pt x="152" y="84"/>
                  </a:lnTo>
                  <a:lnTo>
                    <a:pt x="137" y="107"/>
                  </a:lnTo>
                  <a:lnTo>
                    <a:pt x="154" y="145"/>
                  </a:lnTo>
                  <a:lnTo>
                    <a:pt x="145" y="178"/>
                  </a:lnTo>
                  <a:lnTo>
                    <a:pt x="175" y="248"/>
                  </a:lnTo>
                  <a:lnTo>
                    <a:pt x="112" y="312"/>
                  </a:lnTo>
                  <a:lnTo>
                    <a:pt x="37" y="333"/>
                  </a:lnTo>
                  <a:lnTo>
                    <a:pt x="35" y="319"/>
                  </a:lnTo>
                  <a:lnTo>
                    <a:pt x="10" y="308"/>
                  </a:lnTo>
                  <a:lnTo>
                    <a:pt x="8" y="245"/>
                  </a:lnTo>
                  <a:lnTo>
                    <a:pt x="77" y="174"/>
                  </a:lnTo>
                  <a:lnTo>
                    <a:pt x="54" y="140"/>
                  </a:lnTo>
                  <a:lnTo>
                    <a:pt x="47" y="71"/>
                  </a:lnTo>
                  <a:lnTo>
                    <a:pt x="0" y="3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42" name="Freeform 97"/>
            <p:cNvSpPr>
              <a:spLocks/>
            </p:cNvSpPr>
            <p:nvPr/>
          </p:nvSpPr>
          <p:spPr bwMode="auto">
            <a:xfrm>
              <a:off x="2998" y="2164"/>
              <a:ext cx="99" cy="119"/>
            </a:xfrm>
            <a:custGeom>
              <a:avLst/>
              <a:gdLst>
                <a:gd name="T0" fmla="*/ 0 w 101"/>
                <a:gd name="T1" fmla="*/ 44 h 127"/>
                <a:gd name="T2" fmla="*/ 14 w 101"/>
                <a:gd name="T3" fmla="*/ 20 h 127"/>
                <a:gd name="T4" fmla="*/ 43 w 101"/>
                <a:gd name="T5" fmla="*/ 9 h 127"/>
                <a:gd name="T6" fmla="*/ 81 w 101"/>
                <a:gd name="T7" fmla="*/ 11 h 127"/>
                <a:gd name="T8" fmla="*/ 96 w 101"/>
                <a:gd name="T9" fmla="*/ 0 h 127"/>
                <a:gd name="T10" fmla="*/ 91 w 101"/>
                <a:gd name="T11" fmla="*/ 22 h 127"/>
                <a:gd name="T12" fmla="*/ 66 w 101"/>
                <a:gd name="T13" fmla="*/ 20 h 127"/>
                <a:gd name="T14" fmla="*/ 52 w 101"/>
                <a:gd name="T15" fmla="*/ 38 h 127"/>
                <a:gd name="T16" fmla="*/ 39 w 101"/>
                <a:gd name="T17" fmla="*/ 26 h 127"/>
                <a:gd name="T18" fmla="*/ 48 w 101"/>
                <a:gd name="T19" fmla="*/ 56 h 127"/>
                <a:gd name="T20" fmla="*/ 35 w 101"/>
                <a:gd name="T21" fmla="*/ 62 h 127"/>
                <a:gd name="T22" fmla="*/ 58 w 101"/>
                <a:gd name="T23" fmla="*/ 74 h 127"/>
                <a:gd name="T24" fmla="*/ 58 w 101"/>
                <a:gd name="T25" fmla="*/ 85 h 127"/>
                <a:gd name="T26" fmla="*/ 39 w 101"/>
                <a:gd name="T27" fmla="*/ 89 h 127"/>
                <a:gd name="T28" fmla="*/ 45 w 101"/>
                <a:gd name="T29" fmla="*/ 111 h 127"/>
                <a:gd name="T30" fmla="*/ 25 w 101"/>
                <a:gd name="T31" fmla="*/ 103 h 127"/>
                <a:gd name="T32" fmla="*/ 16 w 101"/>
                <a:gd name="T33" fmla="*/ 83 h 127"/>
                <a:gd name="T34" fmla="*/ 45 w 101"/>
                <a:gd name="T35" fmla="*/ 76 h 127"/>
                <a:gd name="T36" fmla="*/ 18 w 101"/>
                <a:gd name="T37" fmla="*/ 74 h 127"/>
                <a:gd name="T38" fmla="*/ 0 w 101"/>
                <a:gd name="T39" fmla="*/ 44 h 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1" h="127">
                  <a:moveTo>
                    <a:pt x="0" y="50"/>
                  </a:moveTo>
                  <a:lnTo>
                    <a:pt x="14" y="22"/>
                  </a:lnTo>
                  <a:lnTo>
                    <a:pt x="45" y="11"/>
                  </a:lnTo>
                  <a:lnTo>
                    <a:pt x="85" y="13"/>
                  </a:lnTo>
                  <a:lnTo>
                    <a:pt x="100" y="0"/>
                  </a:lnTo>
                  <a:lnTo>
                    <a:pt x="95" y="26"/>
                  </a:lnTo>
                  <a:lnTo>
                    <a:pt x="68" y="22"/>
                  </a:lnTo>
                  <a:lnTo>
                    <a:pt x="54" y="44"/>
                  </a:lnTo>
                  <a:lnTo>
                    <a:pt x="41" y="30"/>
                  </a:lnTo>
                  <a:lnTo>
                    <a:pt x="50" y="64"/>
                  </a:lnTo>
                  <a:lnTo>
                    <a:pt x="37" y="70"/>
                  </a:lnTo>
                  <a:lnTo>
                    <a:pt x="60" y="84"/>
                  </a:lnTo>
                  <a:lnTo>
                    <a:pt x="60" y="97"/>
                  </a:lnTo>
                  <a:lnTo>
                    <a:pt x="41" y="101"/>
                  </a:lnTo>
                  <a:lnTo>
                    <a:pt x="47" y="126"/>
                  </a:lnTo>
                  <a:lnTo>
                    <a:pt x="25" y="117"/>
                  </a:lnTo>
                  <a:lnTo>
                    <a:pt x="16" y="95"/>
                  </a:lnTo>
                  <a:lnTo>
                    <a:pt x="47" y="86"/>
                  </a:lnTo>
                  <a:lnTo>
                    <a:pt x="18" y="84"/>
                  </a:lnTo>
                  <a:lnTo>
                    <a:pt x="0" y="5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43" name="Freeform 98"/>
            <p:cNvSpPr>
              <a:spLocks/>
            </p:cNvSpPr>
            <p:nvPr/>
          </p:nvSpPr>
          <p:spPr bwMode="auto">
            <a:xfrm>
              <a:off x="3062" y="2301"/>
              <a:ext cx="35" cy="17"/>
            </a:xfrm>
            <a:custGeom>
              <a:avLst/>
              <a:gdLst>
                <a:gd name="T0" fmla="*/ 0 w 36"/>
                <a:gd name="T1" fmla="*/ 15 h 18"/>
                <a:gd name="T2" fmla="*/ 3 w 36"/>
                <a:gd name="T3" fmla="*/ 0 h 18"/>
                <a:gd name="T4" fmla="*/ 33 w 36"/>
                <a:gd name="T5" fmla="*/ 15 h 18"/>
                <a:gd name="T6" fmla="*/ 11 w 36"/>
                <a:gd name="T7" fmla="*/ 15 h 18"/>
                <a:gd name="T8" fmla="*/ 0 w 36"/>
                <a:gd name="T9" fmla="*/ 15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0" y="17"/>
                  </a:moveTo>
                  <a:lnTo>
                    <a:pt x="3" y="0"/>
                  </a:lnTo>
                  <a:lnTo>
                    <a:pt x="35" y="17"/>
                  </a:lnTo>
                  <a:lnTo>
                    <a:pt x="11" y="17"/>
                  </a:lnTo>
                  <a:lnTo>
                    <a:pt x="0" y="1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44" name="Freeform 99"/>
            <p:cNvSpPr>
              <a:spLocks/>
            </p:cNvSpPr>
            <p:nvPr/>
          </p:nvSpPr>
          <p:spPr bwMode="auto">
            <a:xfrm>
              <a:off x="2934" y="2006"/>
              <a:ext cx="105" cy="70"/>
            </a:xfrm>
            <a:custGeom>
              <a:avLst/>
              <a:gdLst>
                <a:gd name="T0" fmla="*/ 0 w 108"/>
                <a:gd name="T1" fmla="*/ 37 h 75"/>
                <a:gd name="T2" fmla="*/ 18 w 108"/>
                <a:gd name="T3" fmla="*/ 11 h 75"/>
                <a:gd name="T4" fmla="*/ 35 w 108"/>
                <a:gd name="T5" fmla="*/ 18 h 75"/>
                <a:gd name="T6" fmla="*/ 71 w 108"/>
                <a:gd name="T7" fmla="*/ 0 h 75"/>
                <a:gd name="T8" fmla="*/ 90 w 108"/>
                <a:gd name="T9" fmla="*/ 4 h 75"/>
                <a:gd name="T10" fmla="*/ 101 w 108"/>
                <a:gd name="T11" fmla="*/ 14 h 75"/>
                <a:gd name="T12" fmla="*/ 61 w 108"/>
                <a:gd name="T13" fmla="*/ 56 h 75"/>
                <a:gd name="T14" fmla="*/ 31 w 108"/>
                <a:gd name="T15" fmla="*/ 64 h 75"/>
                <a:gd name="T16" fmla="*/ 0 w 108"/>
                <a:gd name="T17" fmla="*/ 37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75">
                  <a:moveTo>
                    <a:pt x="0" y="43"/>
                  </a:moveTo>
                  <a:lnTo>
                    <a:pt x="18" y="13"/>
                  </a:lnTo>
                  <a:lnTo>
                    <a:pt x="37" y="20"/>
                  </a:lnTo>
                  <a:lnTo>
                    <a:pt x="75" y="0"/>
                  </a:lnTo>
                  <a:lnTo>
                    <a:pt x="96" y="4"/>
                  </a:lnTo>
                  <a:lnTo>
                    <a:pt x="107" y="16"/>
                  </a:lnTo>
                  <a:lnTo>
                    <a:pt x="65" y="64"/>
                  </a:lnTo>
                  <a:lnTo>
                    <a:pt x="33" y="74"/>
                  </a:lnTo>
                  <a:lnTo>
                    <a:pt x="0" y="43"/>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45" name="Freeform 100"/>
            <p:cNvSpPr>
              <a:spLocks/>
            </p:cNvSpPr>
            <p:nvPr/>
          </p:nvSpPr>
          <p:spPr bwMode="auto">
            <a:xfrm>
              <a:off x="2880" y="2242"/>
              <a:ext cx="45" cy="35"/>
            </a:xfrm>
            <a:custGeom>
              <a:avLst/>
              <a:gdLst>
                <a:gd name="T0" fmla="*/ 0 w 46"/>
                <a:gd name="T1" fmla="*/ 9 h 37"/>
                <a:gd name="T2" fmla="*/ 36 w 46"/>
                <a:gd name="T3" fmla="*/ 32 h 37"/>
                <a:gd name="T4" fmla="*/ 43 w 46"/>
                <a:gd name="T5" fmla="*/ 0 h 37"/>
                <a:gd name="T6" fmla="*/ 0 w 46"/>
                <a:gd name="T7" fmla="*/ 9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7">
                  <a:moveTo>
                    <a:pt x="0" y="9"/>
                  </a:moveTo>
                  <a:lnTo>
                    <a:pt x="38" y="36"/>
                  </a:lnTo>
                  <a:lnTo>
                    <a:pt x="45" y="0"/>
                  </a:lnTo>
                  <a:lnTo>
                    <a:pt x="0" y="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46" name="Freeform 101"/>
            <p:cNvSpPr>
              <a:spLocks/>
            </p:cNvSpPr>
            <p:nvPr/>
          </p:nvSpPr>
          <p:spPr bwMode="auto">
            <a:xfrm>
              <a:off x="2907" y="1852"/>
              <a:ext cx="153" cy="145"/>
            </a:xfrm>
            <a:custGeom>
              <a:avLst/>
              <a:gdLst>
                <a:gd name="T0" fmla="*/ 0 w 157"/>
                <a:gd name="T1" fmla="*/ 22 h 155"/>
                <a:gd name="T2" fmla="*/ 8 w 157"/>
                <a:gd name="T3" fmla="*/ 94 h 155"/>
                <a:gd name="T4" fmla="*/ 85 w 157"/>
                <a:gd name="T5" fmla="*/ 130 h 155"/>
                <a:gd name="T6" fmla="*/ 125 w 157"/>
                <a:gd name="T7" fmla="*/ 135 h 155"/>
                <a:gd name="T8" fmla="*/ 148 w 157"/>
                <a:gd name="T9" fmla="*/ 99 h 155"/>
                <a:gd name="T10" fmla="*/ 134 w 157"/>
                <a:gd name="T11" fmla="*/ 56 h 155"/>
                <a:gd name="T12" fmla="*/ 145 w 157"/>
                <a:gd name="T13" fmla="*/ 48 h 155"/>
                <a:gd name="T14" fmla="*/ 139 w 157"/>
                <a:gd name="T15" fmla="*/ 15 h 155"/>
                <a:gd name="T16" fmla="*/ 83 w 157"/>
                <a:gd name="T17" fmla="*/ 6 h 155"/>
                <a:gd name="T18" fmla="*/ 45 w 157"/>
                <a:gd name="T19" fmla="*/ 0 h 155"/>
                <a:gd name="T20" fmla="*/ 0 w 157"/>
                <a:gd name="T21" fmla="*/ 22 h 1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7" h="155">
                  <a:moveTo>
                    <a:pt x="0" y="26"/>
                  </a:moveTo>
                  <a:lnTo>
                    <a:pt x="8" y="107"/>
                  </a:lnTo>
                  <a:lnTo>
                    <a:pt x="89" y="149"/>
                  </a:lnTo>
                  <a:lnTo>
                    <a:pt x="131" y="154"/>
                  </a:lnTo>
                  <a:lnTo>
                    <a:pt x="156" y="113"/>
                  </a:lnTo>
                  <a:lnTo>
                    <a:pt x="141" y="64"/>
                  </a:lnTo>
                  <a:lnTo>
                    <a:pt x="153" y="55"/>
                  </a:lnTo>
                  <a:lnTo>
                    <a:pt x="147" y="17"/>
                  </a:lnTo>
                  <a:lnTo>
                    <a:pt x="87" y="6"/>
                  </a:lnTo>
                  <a:lnTo>
                    <a:pt x="47" y="0"/>
                  </a:lnTo>
                  <a:lnTo>
                    <a:pt x="0" y="2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47" name="Freeform 102"/>
            <p:cNvSpPr>
              <a:spLocks/>
            </p:cNvSpPr>
            <p:nvPr/>
          </p:nvSpPr>
          <p:spPr bwMode="auto">
            <a:xfrm>
              <a:off x="3000" y="2012"/>
              <a:ext cx="149" cy="108"/>
            </a:xfrm>
            <a:custGeom>
              <a:avLst/>
              <a:gdLst>
                <a:gd name="T0" fmla="*/ 0 w 152"/>
                <a:gd name="T1" fmla="*/ 51 h 115"/>
                <a:gd name="T2" fmla="*/ 37 w 152"/>
                <a:gd name="T3" fmla="*/ 90 h 115"/>
                <a:gd name="T4" fmla="*/ 126 w 152"/>
                <a:gd name="T5" fmla="*/ 100 h 115"/>
                <a:gd name="T6" fmla="*/ 145 w 152"/>
                <a:gd name="T7" fmla="*/ 67 h 115"/>
                <a:gd name="T8" fmla="*/ 122 w 152"/>
                <a:gd name="T9" fmla="*/ 65 h 115"/>
                <a:gd name="T10" fmla="*/ 120 w 152"/>
                <a:gd name="T11" fmla="*/ 34 h 115"/>
                <a:gd name="T12" fmla="*/ 99 w 152"/>
                <a:gd name="T13" fmla="*/ 0 h 115"/>
                <a:gd name="T14" fmla="*/ 37 w 152"/>
                <a:gd name="T15" fmla="*/ 8 h 115"/>
                <a:gd name="T16" fmla="*/ 0 w 152"/>
                <a:gd name="T17" fmla="*/ 51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115">
                  <a:moveTo>
                    <a:pt x="0" y="58"/>
                  </a:moveTo>
                  <a:lnTo>
                    <a:pt x="39" y="102"/>
                  </a:lnTo>
                  <a:lnTo>
                    <a:pt x="132" y="114"/>
                  </a:lnTo>
                  <a:lnTo>
                    <a:pt x="151" y="76"/>
                  </a:lnTo>
                  <a:lnTo>
                    <a:pt x="126" y="73"/>
                  </a:lnTo>
                  <a:lnTo>
                    <a:pt x="124" y="38"/>
                  </a:lnTo>
                  <a:lnTo>
                    <a:pt x="103" y="0"/>
                  </a:lnTo>
                  <a:lnTo>
                    <a:pt x="39" y="8"/>
                  </a:lnTo>
                  <a:lnTo>
                    <a:pt x="0" y="5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48" name="Freeform 103"/>
            <p:cNvSpPr>
              <a:spLocks/>
            </p:cNvSpPr>
            <p:nvPr/>
          </p:nvSpPr>
          <p:spPr bwMode="auto">
            <a:xfrm>
              <a:off x="2859" y="1434"/>
              <a:ext cx="199" cy="401"/>
            </a:xfrm>
            <a:custGeom>
              <a:avLst/>
              <a:gdLst>
                <a:gd name="T0" fmla="*/ 0 w 204"/>
                <a:gd name="T1" fmla="*/ 281 h 426"/>
                <a:gd name="T2" fmla="*/ 8 w 204"/>
                <a:gd name="T3" fmla="*/ 327 h 426"/>
                <a:gd name="T4" fmla="*/ 24 w 204"/>
                <a:gd name="T5" fmla="*/ 346 h 426"/>
                <a:gd name="T6" fmla="*/ 22 w 204"/>
                <a:gd name="T7" fmla="*/ 377 h 426"/>
                <a:gd name="T8" fmla="*/ 70 w 204"/>
                <a:gd name="T9" fmla="*/ 356 h 426"/>
                <a:gd name="T10" fmla="*/ 83 w 204"/>
                <a:gd name="T11" fmla="*/ 295 h 426"/>
                <a:gd name="T12" fmla="*/ 72 w 204"/>
                <a:gd name="T13" fmla="*/ 293 h 426"/>
                <a:gd name="T14" fmla="*/ 110 w 204"/>
                <a:gd name="T15" fmla="*/ 275 h 426"/>
                <a:gd name="T16" fmla="*/ 76 w 204"/>
                <a:gd name="T17" fmla="*/ 271 h 426"/>
                <a:gd name="T18" fmla="*/ 100 w 204"/>
                <a:gd name="T19" fmla="*/ 275 h 426"/>
                <a:gd name="T20" fmla="*/ 114 w 204"/>
                <a:gd name="T21" fmla="*/ 262 h 426"/>
                <a:gd name="T22" fmla="*/ 95 w 204"/>
                <a:gd name="T23" fmla="*/ 241 h 426"/>
                <a:gd name="T24" fmla="*/ 74 w 204"/>
                <a:gd name="T25" fmla="*/ 253 h 426"/>
                <a:gd name="T26" fmla="*/ 91 w 204"/>
                <a:gd name="T27" fmla="*/ 241 h 426"/>
                <a:gd name="T28" fmla="*/ 91 w 204"/>
                <a:gd name="T29" fmla="*/ 189 h 426"/>
                <a:gd name="T30" fmla="*/ 157 w 204"/>
                <a:gd name="T31" fmla="*/ 137 h 426"/>
                <a:gd name="T32" fmla="*/ 151 w 204"/>
                <a:gd name="T33" fmla="*/ 126 h 426"/>
                <a:gd name="T34" fmla="*/ 163 w 204"/>
                <a:gd name="T35" fmla="*/ 100 h 426"/>
                <a:gd name="T36" fmla="*/ 193 w 204"/>
                <a:gd name="T37" fmla="*/ 92 h 426"/>
                <a:gd name="T38" fmla="*/ 186 w 204"/>
                <a:gd name="T39" fmla="*/ 31 h 426"/>
                <a:gd name="T40" fmla="*/ 141 w 204"/>
                <a:gd name="T41" fmla="*/ 0 h 426"/>
                <a:gd name="T42" fmla="*/ 136 w 204"/>
                <a:gd name="T43" fmla="*/ 0 h 426"/>
                <a:gd name="T44" fmla="*/ 134 w 204"/>
                <a:gd name="T45" fmla="*/ 20 h 426"/>
                <a:gd name="T46" fmla="*/ 105 w 204"/>
                <a:gd name="T47" fmla="*/ 17 h 426"/>
                <a:gd name="T48" fmla="*/ 100 w 204"/>
                <a:gd name="T49" fmla="*/ 31 h 426"/>
                <a:gd name="T50" fmla="*/ 83 w 204"/>
                <a:gd name="T51" fmla="*/ 38 h 426"/>
                <a:gd name="T52" fmla="*/ 76 w 204"/>
                <a:gd name="T53" fmla="*/ 60 h 426"/>
                <a:gd name="T54" fmla="*/ 51 w 204"/>
                <a:gd name="T55" fmla="*/ 90 h 426"/>
                <a:gd name="T56" fmla="*/ 37 w 204"/>
                <a:gd name="T57" fmla="*/ 131 h 426"/>
                <a:gd name="T58" fmla="*/ 43 w 204"/>
                <a:gd name="T59" fmla="*/ 147 h 426"/>
                <a:gd name="T60" fmla="*/ 16 w 204"/>
                <a:gd name="T61" fmla="*/ 158 h 426"/>
                <a:gd name="T62" fmla="*/ 14 w 204"/>
                <a:gd name="T63" fmla="*/ 212 h 426"/>
                <a:gd name="T64" fmla="*/ 22 w 204"/>
                <a:gd name="T65" fmla="*/ 221 h 426"/>
                <a:gd name="T66" fmla="*/ 14 w 204"/>
                <a:gd name="T67" fmla="*/ 232 h 426"/>
                <a:gd name="T68" fmla="*/ 18 w 204"/>
                <a:gd name="T69" fmla="*/ 255 h 426"/>
                <a:gd name="T70" fmla="*/ 0 w 204"/>
                <a:gd name="T71" fmla="*/ 281 h 4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4" h="426">
                  <a:moveTo>
                    <a:pt x="0" y="317"/>
                  </a:moveTo>
                  <a:lnTo>
                    <a:pt x="8" y="369"/>
                  </a:lnTo>
                  <a:lnTo>
                    <a:pt x="26" y="391"/>
                  </a:lnTo>
                  <a:lnTo>
                    <a:pt x="24" y="425"/>
                  </a:lnTo>
                  <a:lnTo>
                    <a:pt x="74" y="402"/>
                  </a:lnTo>
                  <a:lnTo>
                    <a:pt x="87" y="332"/>
                  </a:lnTo>
                  <a:lnTo>
                    <a:pt x="76" y="330"/>
                  </a:lnTo>
                  <a:lnTo>
                    <a:pt x="116" y="310"/>
                  </a:lnTo>
                  <a:lnTo>
                    <a:pt x="80" y="306"/>
                  </a:lnTo>
                  <a:lnTo>
                    <a:pt x="105" y="310"/>
                  </a:lnTo>
                  <a:lnTo>
                    <a:pt x="120" y="295"/>
                  </a:lnTo>
                  <a:lnTo>
                    <a:pt x="99" y="272"/>
                  </a:lnTo>
                  <a:lnTo>
                    <a:pt x="78" y="286"/>
                  </a:lnTo>
                  <a:lnTo>
                    <a:pt x="95" y="272"/>
                  </a:lnTo>
                  <a:lnTo>
                    <a:pt x="95" y="213"/>
                  </a:lnTo>
                  <a:lnTo>
                    <a:pt x="165" y="155"/>
                  </a:lnTo>
                  <a:lnTo>
                    <a:pt x="159" y="142"/>
                  </a:lnTo>
                  <a:lnTo>
                    <a:pt x="171" y="113"/>
                  </a:lnTo>
                  <a:lnTo>
                    <a:pt x="203" y="104"/>
                  </a:lnTo>
                  <a:lnTo>
                    <a:pt x="196" y="35"/>
                  </a:lnTo>
                  <a:lnTo>
                    <a:pt x="149" y="0"/>
                  </a:lnTo>
                  <a:lnTo>
                    <a:pt x="142" y="0"/>
                  </a:lnTo>
                  <a:lnTo>
                    <a:pt x="140" y="22"/>
                  </a:lnTo>
                  <a:lnTo>
                    <a:pt x="111" y="19"/>
                  </a:lnTo>
                  <a:lnTo>
                    <a:pt x="105" y="35"/>
                  </a:lnTo>
                  <a:lnTo>
                    <a:pt x="87" y="42"/>
                  </a:lnTo>
                  <a:lnTo>
                    <a:pt x="80" y="68"/>
                  </a:lnTo>
                  <a:lnTo>
                    <a:pt x="53" y="102"/>
                  </a:lnTo>
                  <a:lnTo>
                    <a:pt x="39" y="148"/>
                  </a:lnTo>
                  <a:lnTo>
                    <a:pt x="45" y="166"/>
                  </a:lnTo>
                  <a:lnTo>
                    <a:pt x="16" y="179"/>
                  </a:lnTo>
                  <a:lnTo>
                    <a:pt x="14" y="239"/>
                  </a:lnTo>
                  <a:lnTo>
                    <a:pt x="24" y="250"/>
                  </a:lnTo>
                  <a:lnTo>
                    <a:pt x="14" y="261"/>
                  </a:lnTo>
                  <a:lnTo>
                    <a:pt x="18" y="288"/>
                  </a:lnTo>
                  <a:lnTo>
                    <a:pt x="0" y="31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49" name="Freeform 104"/>
            <p:cNvSpPr>
              <a:spLocks/>
            </p:cNvSpPr>
            <p:nvPr/>
          </p:nvSpPr>
          <p:spPr bwMode="auto">
            <a:xfrm>
              <a:off x="3091" y="2164"/>
              <a:ext cx="44" cy="39"/>
            </a:xfrm>
            <a:custGeom>
              <a:avLst/>
              <a:gdLst>
                <a:gd name="T0" fmla="*/ 0 w 45"/>
                <a:gd name="T1" fmla="*/ 25 h 42"/>
                <a:gd name="T2" fmla="*/ 4 w 45"/>
                <a:gd name="T3" fmla="*/ 0 h 42"/>
                <a:gd name="T4" fmla="*/ 29 w 45"/>
                <a:gd name="T5" fmla="*/ 0 h 42"/>
                <a:gd name="T6" fmla="*/ 42 w 45"/>
                <a:gd name="T7" fmla="*/ 18 h 42"/>
                <a:gd name="T8" fmla="*/ 22 w 45"/>
                <a:gd name="T9" fmla="*/ 18 h 42"/>
                <a:gd name="T10" fmla="*/ 2 w 45"/>
                <a:gd name="T11" fmla="*/ 35 h 42"/>
                <a:gd name="T12" fmla="*/ 12 w 45"/>
                <a:gd name="T13" fmla="*/ 25 h 42"/>
                <a:gd name="T14" fmla="*/ 0 w 45"/>
                <a:gd name="T15" fmla="*/ 25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2">
                  <a:moveTo>
                    <a:pt x="0" y="29"/>
                  </a:moveTo>
                  <a:lnTo>
                    <a:pt x="4" y="0"/>
                  </a:lnTo>
                  <a:lnTo>
                    <a:pt x="31" y="0"/>
                  </a:lnTo>
                  <a:lnTo>
                    <a:pt x="44" y="20"/>
                  </a:lnTo>
                  <a:lnTo>
                    <a:pt x="23" y="20"/>
                  </a:lnTo>
                  <a:lnTo>
                    <a:pt x="2" y="41"/>
                  </a:lnTo>
                  <a:lnTo>
                    <a:pt x="12" y="29"/>
                  </a:lnTo>
                  <a:lnTo>
                    <a:pt x="0" y="2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50" name="Freeform 105"/>
            <p:cNvSpPr>
              <a:spLocks/>
            </p:cNvSpPr>
            <p:nvPr/>
          </p:nvSpPr>
          <p:spPr bwMode="auto">
            <a:xfrm>
              <a:off x="3096" y="2158"/>
              <a:ext cx="286" cy="135"/>
            </a:xfrm>
            <a:custGeom>
              <a:avLst/>
              <a:gdLst>
                <a:gd name="T0" fmla="*/ 0 w 293"/>
                <a:gd name="T1" fmla="*/ 43 h 144"/>
                <a:gd name="T2" fmla="*/ 12 w 293"/>
                <a:gd name="T3" fmla="*/ 74 h 144"/>
                <a:gd name="T4" fmla="*/ 0 w 293"/>
                <a:gd name="T5" fmla="*/ 78 h 144"/>
                <a:gd name="T6" fmla="*/ 12 w 293"/>
                <a:gd name="T7" fmla="*/ 84 h 144"/>
                <a:gd name="T8" fmla="*/ 14 w 293"/>
                <a:gd name="T9" fmla="*/ 104 h 144"/>
                <a:gd name="T10" fmla="*/ 31 w 293"/>
                <a:gd name="T11" fmla="*/ 102 h 144"/>
                <a:gd name="T12" fmla="*/ 14 w 293"/>
                <a:gd name="T13" fmla="*/ 112 h 144"/>
                <a:gd name="T14" fmla="*/ 33 w 293"/>
                <a:gd name="T15" fmla="*/ 107 h 144"/>
                <a:gd name="T16" fmla="*/ 54 w 293"/>
                <a:gd name="T17" fmla="*/ 120 h 144"/>
                <a:gd name="T18" fmla="*/ 70 w 293"/>
                <a:gd name="T19" fmla="*/ 106 h 144"/>
                <a:gd name="T20" fmla="*/ 97 w 293"/>
                <a:gd name="T21" fmla="*/ 123 h 144"/>
                <a:gd name="T22" fmla="*/ 145 w 293"/>
                <a:gd name="T23" fmla="*/ 106 h 144"/>
                <a:gd name="T24" fmla="*/ 143 w 293"/>
                <a:gd name="T25" fmla="*/ 126 h 144"/>
                <a:gd name="T26" fmla="*/ 154 w 293"/>
                <a:gd name="T27" fmla="*/ 106 h 144"/>
                <a:gd name="T28" fmla="*/ 243 w 293"/>
                <a:gd name="T29" fmla="*/ 99 h 144"/>
                <a:gd name="T30" fmla="*/ 278 w 293"/>
                <a:gd name="T31" fmla="*/ 99 h 144"/>
                <a:gd name="T32" fmla="*/ 268 w 293"/>
                <a:gd name="T33" fmla="*/ 54 h 144"/>
                <a:gd name="T34" fmla="*/ 275 w 293"/>
                <a:gd name="T35" fmla="*/ 47 h 144"/>
                <a:gd name="T36" fmla="*/ 247 w 293"/>
                <a:gd name="T37" fmla="*/ 9 h 144"/>
                <a:gd name="T38" fmla="*/ 227 w 293"/>
                <a:gd name="T39" fmla="*/ 9 h 144"/>
                <a:gd name="T40" fmla="*/ 176 w 293"/>
                <a:gd name="T41" fmla="*/ 25 h 144"/>
                <a:gd name="T42" fmla="*/ 133 w 293"/>
                <a:gd name="T43" fmla="*/ 0 h 144"/>
                <a:gd name="T44" fmla="*/ 104 w 293"/>
                <a:gd name="T45" fmla="*/ 2 h 144"/>
                <a:gd name="T46" fmla="*/ 70 w 293"/>
                <a:gd name="T47" fmla="*/ 23 h 144"/>
                <a:gd name="T48" fmla="*/ 41 w 293"/>
                <a:gd name="T49" fmla="*/ 18 h 144"/>
                <a:gd name="T50" fmla="*/ 54 w 293"/>
                <a:gd name="T51" fmla="*/ 29 h 144"/>
                <a:gd name="T52" fmla="*/ 0 w 293"/>
                <a:gd name="T53" fmla="*/ 43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93" h="144">
                  <a:moveTo>
                    <a:pt x="0" y="49"/>
                  </a:moveTo>
                  <a:lnTo>
                    <a:pt x="12" y="84"/>
                  </a:lnTo>
                  <a:lnTo>
                    <a:pt x="0" y="89"/>
                  </a:lnTo>
                  <a:lnTo>
                    <a:pt x="12" y="96"/>
                  </a:lnTo>
                  <a:lnTo>
                    <a:pt x="14" y="118"/>
                  </a:lnTo>
                  <a:lnTo>
                    <a:pt x="33" y="116"/>
                  </a:lnTo>
                  <a:lnTo>
                    <a:pt x="14" y="127"/>
                  </a:lnTo>
                  <a:lnTo>
                    <a:pt x="35" y="122"/>
                  </a:lnTo>
                  <a:lnTo>
                    <a:pt x="56" y="136"/>
                  </a:lnTo>
                  <a:lnTo>
                    <a:pt x="74" y="120"/>
                  </a:lnTo>
                  <a:lnTo>
                    <a:pt x="101" y="140"/>
                  </a:lnTo>
                  <a:lnTo>
                    <a:pt x="153" y="120"/>
                  </a:lnTo>
                  <a:lnTo>
                    <a:pt x="151" y="143"/>
                  </a:lnTo>
                  <a:lnTo>
                    <a:pt x="162" y="120"/>
                  </a:lnTo>
                  <a:lnTo>
                    <a:pt x="255" y="113"/>
                  </a:lnTo>
                  <a:lnTo>
                    <a:pt x="292" y="113"/>
                  </a:lnTo>
                  <a:lnTo>
                    <a:pt x="282" y="62"/>
                  </a:lnTo>
                  <a:lnTo>
                    <a:pt x="289" y="53"/>
                  </a:lnTo>
                  <a:lnTo>
                    <a:pt x="259" y="11"/>
                  </a:lnTo>
                  <a:lnTo>
                    <a:pt x="239" y="11"/>
                  </a:lnTo>
                  <a:lnTo>
                    <a:pt x="184" y="29"/>
                  </a:lnTo>
                  <a:lnTo>
                    <a:pt x="139" y="0"/>
                  </a:lnTo>
                  <a:lnTo>
                    <a:pt x="110" y="2"/>
                  </a:lnTo>
                  <a:lnTo>
                    <a:pt x="74" y="26"/>
                  </a:lnTo>
                  <a:lnTo>
                    <a:pt x="43" y="20"/>
                  </a:lnTo>
                  <a:lnTo>
                    <a:pt x="56" y="33"/>
                  </a:lnTo>
                  <a:lnTo>
                    <a:pt x="0" y="4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51" name="Freeform 106"/>
            <p:cNvSpPr>
              <a:spLocks/>
            </p:cNvSpPr>
            <p:nvPr/>
          </p:nvSpPr>
          <p:spPr bwMode="auto">
            <a:xfrm>
              <a:off x="2922" y="2048"/>
              <a:ext cx="119" cy="136"/>
            </a:xfrm>
            <a:custGeom>
              <a:avLst/>
              <a:gdLst>
                <a:gd name="T0" fmla="*/ 0 w 122"/>
                <a:gd name="T1" fmla="*/ 30 h 147"/>
                <a:gd name="T2" fmla="*/ 0 w 122"/>
                <a:gd name="T3" fmla="*/ 9 h 147"/>
                <a:gd name="T4" fmla="*/ 29 w 122"/>
                <a:gd name="T5" fmla="*/ 0 h 147"/>
                <a:gd name="T6" fmla="*/ 56 w 122"/>
                <a:gd name="T7" fmla="*/ 26 h 147"/>
                <a:gd name="T8" fmla="*/ 79 w 122"/>
                <a:gd name="T9" fmla="*/ 19 h 147"/>
                <a:gd name="T10" fmla="*/ 110 w 122"/>
                <a:gd name="T11" fmla="*/ 56 h 147"/>
                <a:gd name="T12" fmla="*/ 106 w 122"/>
                <a:gd name="T13" fmla="*/ 98 h 147"/>
                <a:gd name="T14" fmla="*/ 115 w 122"/>
                <a:gd name="T15" fmla="*/ 115 h 147"/>
                <a:gd name="T16" fmla="*/ 91 w 122"/>
                <a:gd name="T17" fmla="*/ 125 h 147"/>
                <a:gd name="T18" fmla="*/ 79 w 122"/>
                <a:gd name="T19" fmla="*/ 91 h 147"/>
                <a:gd name="T20" fmla="*/ 69 w 122"/>
                <a:gd name="T21" fmla="*/ 105 h 147"/>
                <a:gd name="T22" fmla="*/ 29 w 122"/>
                <a:gd name="T23" fmla="*/ 72 h 147"/>
                <a:gd name="T24" fmla="*/ 12 w 122"/>
                <a:gd name="T25" fmla="*/ 36 h 147"/>
                <a:gd name="T26" fmla="*/ 2 w 122"/>
                <a:gd name="T27" fmla="*/ 43 h 147"/>
                <a:gd name="T28" fmla="*/ 0 w 122"/>
                <a:gd name="T29" fmla="*/ 30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2" h="147">
                  <a:moveTo>
                    <a:pt x="0" y="35"/>
                  </a:moveTo>
                  <a:lnTo>
                    <a:pt x="0" y="11"/>
                  </a:lnTo>
                  <a:lnTo>
                    <a:pt x="31" y="0"/>
                  </a:lnTo>
                  <a:lnTo>
                    <a:pt x="58" y="30"/>
                  </a:lnTo>
                  <a:lnTo>
                    <a:pt x="83" y="22"/>
                  </a:lnTo>
                  <a:lnTo>
                    <a:pt x="116" y="66"/>
                  </a:lnTo>
                  <a:lnTo>
                    <a:pt x="112" y="115"/>
                  </a:lnTo>
                  <a:lnTo>
                    <a:pt x="121" y="134"/>
                  </a:lnTo>
                  <a:lnTo>
                    <a:pt x="95" y="146"/>
                  </a:lnTo>
                  <a:lnTo>
                    <a:pt x="83" y="106"/>
                  </a:lnTo>
                  <a:lnTo>
                    <a:pt x="73" y="123"/>
                  </a:lnTo>
                  <a:lnTo>
                    <a:pt x="31" y="84"/>
                  </a:lnTo>
                  <a:lnTo>
                    <a:pt x="12" y="42"/>
                  </a:lnTo>
                  <a:lnTo>
                    <a:pt x="2" y="50"/>
                  </a:lnTo>
                  <a:lnTo>
                    <a:pt x="0" y="3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52" name="Freeform 107"/>
            <p:cNvSpPr>
              <a:spLocks/>
            </p:cNvSpPr>
            <p:nvPr/>
          </p:nvSpPr>
          <p:spPr bwMode="auto">
            <a:xfrm>
              <a:off x="3002" y="1130"/>
              <a:ext cx="2655" cy="1188"/>
            </a:xfrm>
            <a:custGeom>
              <a:avLst/>
              <a:gdLst>
                <a:gd name="T0" fmla="*/ 31 w 2720"/>
                <a:gd name="T1" fmla="*/ 616 h 1265"/>
                <a:gd name="T2" fmla="*/ 160 w 2720"/>
                <a:gd name="T3" fmla="*/ 552 h 1265"/>
                <a:gd name="T4" fmla="*/ 160 w 2720"/>
                <a:gd name="T5" fmla="*/ 390 h 1265"/>
                <a:gd name="T6" fmla="*/ 184 w 2720"/>
                <a:gd name="T7" fmla="*/ 268 h 1265"/>
                <a:gd name="T8" fmla="*/ 327 w 2720"/>
                <a:gd name="T9" fmla="*/ 363 h 1265"/>
                <a:gd name="T10" fmla="*/ 283 w 2720"/>
                <a:gd name="T11" fmla="*/ 444 h 1265"/>
                <a:gd name="T12" fmla="*/ 305 w 2720"/>
                <a:gd name="T13" fmla="*/ 398 h 1265"/>
                <a:gd name="T14" fmla="*/ 408 w 2720"/>
                <a:gd name="T15" fmla="*/ 331 h 1265"/>
                <a:gd name="T16" fmla="*/ 518 w 2720"/>
                <a:gd name="T17" fmla="*/ 301 h 1265"/>
                <a:gd name="T18" fmla="*/ 626 w 2720"/>
                <a:gd name="T19" fmla="*/ 270 h 1265"/>
                <a:gd name="T20" fmla="*/ 725 w 2720"/>
                <a:gd name="T21" fmla="*/ 242 h 1265"/>
                <a:gd name="T22" fmla="*/ 802 w 2720"/>
                <a:gd name="T23" fmla="*/ 177 h 1265"/>
                <a:gd name="T24" fmla="*/ 784 w 2720"/>
                <a:gd name="T25" fmla="*/ 350 h 1265"/>
                <a:gd name="T26" fmla="*/ 842 w 2720"/>
                <a:gd name="T27" fmla="*/ 300 h 1265"/>
                <a:gd name="T28" fmla="*/ 886 w 2720"/>
                <a:gd name="T29" fmla="*/ 319 h 1265"/>
                <a:gd name="T30" fmla="*/ 834 w 2720"/>
                <a:gd name="T31" fmla="*/ 172 h 1265"/>
                <a:gd name="T32" fmla="*/ 882 w 2720"/>
                <a:gd name="T33" fmla="*/ 206 h 1265"/>
                <a:gd name="T34" fmla="*/ 964 w 2720"/>
                <a:gd name="T35" fmla="*/ 265 h 1265"/>
                <a:gd name="T36" fmla="*/ 1017 w 2720"/>
                <a:gd name="T37" fmla="*/ 111 h 1265"/>
                <a:gd name="T38" fmla="*/ 1153 w 2720"/>
                <a:gd name="T39" fmla="*/ 66 h 1265"/>
                <a:gd name="T40" fmla="*/ 1236 w 2720"/>
                <a:gd name="T41" fmla="*/ 24 h 1265"/>
                <a:gd name="T42" fmla="*/ 1386 w 2720"/>
                <a:gd name="T43" fmla="*/ 36 h 1265"/>
                <a:gd name="T44" fmla="*/ 1280 w 2720"/>
                <a:gd name="T45" fmla="*/ 181 h 1265"/>
                <a:gd name="T46" fmla="*/ 1409 w 2720"/>
                <a:gd name="T47" fmla="*/ 145 h 1265"/>
                <a:gd name="T48" fmla="*/ 1502 w 2720"/>
                <a:gd name="T49" fmla="*/ 148 h 1265"/>
                <a:gd name="T50" fmla="*/ 1665 w 2720"/>
                <a:gd name="T51" fmla="*/ 166 h 1265"/>
                <a:gd name="T52" fmla="*/ 1796 w 2720"/>
                <a:gd name="T53" fmla="*/ 229 h 1265"/>
                <a:gd name="T54" fmla="*/ 1962 w 2720"/>
                <a:gd name="T55" fmla="*/ 211 h 1265"/>
                <a:gd name="T56" fmla="*/ 2150 w 2720"/>
                <a:gd name="T57" fmla="*/ 284 h 1265"/>
                <a:gd name="T58" fmla="*/ 2295 w 2720"/>
                <a:gd name="T59" fmla="*/ 292 h 1265"/>
                <a:gd name="T60" fmla="*/ 2523 w 2720"/>
                <a:gd name="T61" fmla="*/ 376 h 1265"/>
                <a:gd name="T62" fmla="*/ 2545 w 2720"/>
                <a:gd name="T63" fmla="*/ 409 h 1265"/>
                <a:gd name="T64" fmla="*/ 2503 w 2720"/>
                <a:gd name="T65" fmla="*/ 424 h 1265"/>
                <a:gd name="T66" fmla="*/ 2432 w 2720"/>
                <a:gd name="T67" fmla="*/ 382 h 1265"/>
                <a:gd name="T68" fmla="*/ 2416 w 2720"/>
                <a:gd name="T69" fmla="*/ 487 h 1265"/>
                <a:gd name="T70" fmla="*/ 2220 w 2720"/>
                <a:gd name="T71" fmla="*/ 557 h 1265"/>
                <a:gd name="T72" fmla="*/ 2171 w 2720"/>
                <a:gd name="T73" fmla="*/ 628 h 1265"/>
                <a:gd name="T74" fmla="*/ 2129 w 2720"/>
                <a:gd name="T75" fmla="*/ 726 h 1265"/>
                <a:gd name="T76" fmla="*/ 2083 w 2720"/>
                <a:gd name="T77" fmla="*/ 609 h 1265"/>
                <a:gd name="T78" fmla="*/ 2182 w 2720"/>
                <a:gd name="T79" fmla="*/ 485 h 1265"/>
                <a:gd name="T80" fmla="*/ 2050 w 2720"/>
                <a:gd name="T81" fmla="*/ 576 h 1265"/>
                <a:gd name="T82" fmla="*/ 1865 w 2720"/>
                <a:gd name="T83" fmla="*/ 574 h 1265"/>
                <a:gd name="T84" fmla="*/ 1801 w 2720"/>
                <a:gd name="T85" fmla="*/ 706 h 1265"/>
                <a:gd name="T86" fmla="*/ 1842 w 2720"/>
                <a:gd name="T87" fmla="*/ 732 h 1265"/>
                <a:gd name="T88" fmla="*/ 1703 w 2720"/>
                <a:gd name="T89" fmla="*/ 946 h 1265"/>
                <a:gd name="T90" fmla="*/ 1748 w 2720"/>
                <a:gd name="T91" fmla="*/ 834 h 1265"/>
                <a:gd name="T92" fmla="*/ 1523 w 2720"/>
                <a:gd name="T93" fmla="*/ 738 h 1265"/>
                <a:gd name="T94" fmla="*/ 1365 w 2720"/>
                <a:gd name="T95" fmla="*/ 814 h 1265"/>
                <a:gd name="T96" fmla="*/ 1184 w 2720"/>
                <a:gd name="T97" fmla="*/ 799 h 1265"/>
                <a:gd name="T98" fmla="*/ 952 w 2720"/>
                <a:gd name="T99" fmla="*/ 905 h 1265"/>
                <a:gd name="T100" fmla="*/ 820 w 2720"/>
                <a:gd name="T101" fmla="*/ 1041 h 1265"/>
                <a:gd name="T102" fmla="*/ 755 w 2720"/>
                <a:gd name="T103" fmla="*/ 1077 h 1265"/>
                <a:gd name="T104" fmla="*/ 520 w 2720"/>
                <a:gd name="T105" fmla="*/ 1069 h 1265"/>
                <a:gd name="T106" fmla="*/ 524 w 2720"/>
                <a:gd name="T107" fmla="*/ 1005 h 1265"/>
                <a:gd name="T108" fmla="*/ 461 w 2720"/>
                <a:gd name="T109" fmla="*/ 920 h 1265"/>
                <a:gd name="T110" fmla="*/ 439 w 2720"/>
                <a:gd name="T111" fmla="*/ 875 h 1265"/>
                <a:gd name="T112" fmla="*/ 435 w 2720"/>
                <a:gd name="T113" fmla="*/ 976 h 1265"/>
                <a:gd name="T114" fmla="*/ 401 w 2720"/>
                <a:gd name="T115" fmla="*/ 1041 h 1265"/>
                <a:gd name="T116" fmla="*/ 285 w 2720"/>
                <a:gd name="T117" fmla="*/ 887 h 1265"/>
                <a:gd name="T118" fmla="*/ 233 w 2720"/>
                <a:gd name="T119" fmla="*/ 905 h 1265"/>
                <a:gd name="T120" fmla="*/ 185 w 2720"/>
                <a:gd name="T121" fmla="*/ 872 h 1265"/>
                <a:gd name="T122" fmla="*/ 47 w 2720"/>
                <a:gd name="T123" fmla="*/ 846 h 1265"/>
                <a:gd name="T124" fmla="*/ 60 w 2720"/>
                <a:gd name="T125" fmla="*/ 702 h 12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20" h="1265">
                  <a:moveTo>
                    <a:pt x="0" y="785"/>
                  </a:moveTo>
                  <a:lnTo>
                    <a:pt x="22" y="761"/>
                  </a:lnTo>
                  <a:lnTo>
                    <a:pt x="14" y="772"/>
                  </a:lnTo>
                  <a:lnTo>
                    <a:pt x="24" y="774"/>
                  </a:lnTo>
                  <a:lnTo>
                    <a:pt x="22" y="723"/>
                  </a:lnTo>
                  <a:lnTo>
                    <a:pt x="33" y="699"/>
                  </a:lnTo>
                  <a:lnTo>
                    <a:pt x="45" y="694"/>
                  </a:lnTo>
                  <a:lnTo>
                    <a:pt x="70" y="717"/>
                  </a:lnTo>
                  <a:lnTo>
                    <a:pt x="77" y="671"/>
                  </a:lnTo>
                  <a:lnTo>
                    <a:pt x="66" y="673"/>
                  </a:lnTo>
                  <a:lnTo>
                    <a:pt x="62" y="649"/>
                  </a:lnTo>
                  <a:lnTo>
                    <a:pt x="168" y="626"/>
                  </a:lnTo>
                  <a:lnTo>
                    <a:pt x="141" y="618"/>
                  </a:lnTo>
                  <a:lnTo>
                    <a:pt x="143" y="604"/>
                  </a:lnTo>
                  <a:lnTo>
                    <a:pt x="127" y="609"/>
                  </a:lnTo>
                  <a:lnTo>
                    <a:pt x="187" y="544"/>
                  </a:lnTo>
                  <a:lnTo>
                    <a:pt x="160" y="475"/>
                  </a:lnTo>
                  <a:lnTo>
                    <a:pt x="168" y="442"/>
                  </a:lnTo>
                  <a:lnTo>
                    <a:pt x="152" y="406"/>
                  </a:lnTo>
                  <a:lnTo>
                    <a:pt x="164" y="384"/>
                  </a:lnTo>
                  <a:lnTo>
                    <a:pt x="141" y="357"/>
                  </a:lnTo>
                  <a:lnTo>
                    <a:pt x="147" y="333"/>
                  </a:lnTo>
                  <a:lnTo>
                    <a:pt x="177" y="306"/>
                  </a:lnTo>
                  <a:lnTo>
                    <a:pt x="193" y="304"/>
                  </a:lnTo>
                  <a:lnTo>
                    <a:pt x="214" y="311"/>
                  </a:lnTo>
                  <a:lnTo>
                    <a:pt x="197" y="315"/>
                  </a:lnTo>
                  <a:lnTo>
                    <a:pt x="210" y="326"/>
                  </a:lnTo>
                  <a:lnTo>
                    <a:pt x="258" y="329"/>
                  </a:lnTo>
                  <a:lnTo>
                    <a:pt x="341" y="384"/>
                  </a:lnTo>
                  <a:lnTo>
                    <a:pt x="343" y="411"/>
                  </a:lnTo>
                  <a:lnTo>
                    <a:pt x="306" y="435"/>
                  </a:lnTo>
                  <a:lnTo>
                    <a:pt x="195" y="402"/>
                  </a:lnTo>
                  <a:lnTo>
                    <a:pt x="239" y="442"/>
                  </a:lnTo>
                  <a:lnTo>
                    <a:pt x="239" y="486"/>
                  </a:lnTo>
                  <a:lnTo>
                    <a:pt x="285" y="511"/>
                  </a:lnTo>
                  <a:lnTo>
                    <a:pt x="297" y="504"/>
                  </a:lnTo>
                  <a:lnTo>
                    <a:pt x="289" y="486"/>
                  </a:lnTo>
                  <a:lnTo>
                    <a:pt x="270" y="480"/>
                  </a:lnTo>
                  <a:lnTo>
                    <a:pt x="274" y="464"/>
                  </a:lnTo>
                  <a:lnTo>
                    <a:pt x="293" y="482"/>
                  </a:lnTo>
                  <a:lnTo>
                    <a:pt x="339" y="486"/>
                  </a:lnTo>
                  <a:lnTo>
                    <a:pt x="320" y="451"/>
                  </a:lnTo>
                  <a:lnTo>
                    <a:pt x="360" y="420"/>
                  </a:lnTo>
                  <a:lnTo>
                    <a:pt x="390" y="442"/>
                  </a:lnTo>
                  <a:lnTo>
                    <a:pt x="390" y="360"/>
                  </a:lnTo>
                  <a:lnTo>
                    <a:pt x="376" y="346"/>
                  </a:lnTo>
                  <a:lnTo>
                    <a:pt x="425" y="364"/>
                  </a:lnTo>
                  <a:lnTo>
                    <a:pt x="428" y="375"/>
                  </a:lnTo>
                  <a:lnTo>
                    <a:pt x="403" y="391"/>
                  </a:lnTo>
                  <a:lnTo>
                    <a:pt x="428" y="417"/>
                  </a:lnTo>
                  <a:lnTo>
                    <a:pt x="452" y="384"/>
                  </a:lnTo>
                  <a:lnTo>
                    <a:pt x="544" y="337"/>
                  </a:lnTo>
                  <a:lnTo>
                    <a:pt x="559" y="335"/>
                  </a:lnTo>
                  <a:lnTo>
                    <a:pt x="544" y="342"/>
                  </a:lnTo>
                  <a:lnTo>
                    <a:pt x="559" y="366"/>
                  </a:lnTo>
                  <a:lnTo>
                    <a:pt x="625" y="335"/>
                  </a:lnTo>
                  <a:lnTo>
                    <a:pt x="640" y="357"/>
                  </a:lnTo>
                  <a:lnTo>
                    <a:pt x="655" y="340"/>
                  </a:lnTo>
                  <a:lnTo>
                    <a:pt x="648" y="315"/>
                  </a:lnTo>
                  <a:lnTo>
                    <a:pt x="657" y="306"/>
                  </a:lnTo>
                  <a:lnTo>
                    <a:pt x="707" y="317"/>
                  </a:lnTo>
                  <a:lnTo>
                    <a:pt x="773" y="362"/>
                  </a:lnTo>
                  <a:lnTo>
                    <a:pt x="786" y="340"/>
                  </a:lnTo>
                  <a:lnTo>
                    <a:pt x="773" y="320"/>
                  </a:lnTo>
                  <a:lnTo>
                    <a:pt x="752" y="313"/>
                  </a:lnTo>
                  <a:lnTo>
                    <a:pt x="761" y="275"/>
                  </a:lnTo>
                  <a:lnTo>
                    <a:pt x="746" y="271"/>
                  </a:lnTo>
                  <a:lnTo>
                    <a:pt x="750" y="253"/>
                  </a:lnTo>
                  <a:lnTo>
                    <a:pt x="775" y="235"/>
                  </a:lnTo>
                  <a:lnTo>
                    <a:pt x="792" y="191"/>
                  </a:lnTo>
                  <a:lnTo>
                    <a:pt x="825" y="191"/>
                  </a:lnTo>
                  <a:lnTo>
                    <a:pt x="842" y="200"/>
                  </a:lnTo>
                  <a:lnTo>
                    <a:pt x="829" y="246"/>
                  </a:lnTo>
                  <a:lnTo>
                    <a:pt x="844" y="269"/>
                  </a:lnTo>
                  <a:lnTo>
                    <a:pt x="840" y="333"/>
                  </a:lnTo>
                  <a:lnTo>
                    <a:pt x="854" y="355"/>
                  </a:lnTo>
                  <a:lnTo>
                    <a:pt x="850" y="380"/>
                  </a:lnTo>
                  <a:lnTo>
                    <a:pt x="823" y="397"/>
                  </a:lnTo>
                  <a:lnTo>
                    <a:pt x="832" y="406"/>
                  </a:lnTo>
                  <a:lnTo>
                    <a:pt x="798" y="415"/>
                  </a:lnTo>
                  <a:lnTo>
                    <a:pt x="832" y="431"/>
                  </a:lnTo>
                  <a:lnTo>
                    <a:pt x="875" y="380"/>
                  </a:lnTo>
                  <a:lnTo>
                    <a:pt x="869" y="346"/>
                  </a:lnTo>
                  <a:lnTo>
                    <a:pt x="884" y="340"/>
                  </a:lnTo>
                  <a:lnTo>
                    <a:pt x="907" y="337"/>
                  </a:lnTo>
                  <a:lnTo>
                    <a:pt x="917" y="355"/>
                  </a:lnTo>
                  <a:lnTo>
                    <a:pt x="917" y="380"/>
                  </a:lnTo>
                  <a:lnTo>
                    <a:pt x="943" y="386"/>
                  </a:lnTo>
                  <a:lnTo>
                    <a:pt x="921" y="377"/>
                  </a:lnTo>
                  <a:lnTo>
                    <a:pt x="930" y="362"/>
                  </a:lnTo>
                  <a:lnTo>
                    <a:pt x="923" y="340"/>
                  </a:lnTo>
                  <a:lnTo>
                    <a:pt x="861" y="329"/>
                  </a:lnTo>
                  <a:lnTo>
                    <a:pt x="869" y="275"/>
                  </a:lnTo>
                  <a:lnTo>
                    <a:pt x="848" y="246"/>
                  </a:lnTo>
                  <a:lnTo>
                    <a:pt x="879" y="217"/>
                  </a:lnTo>
                  <a:lnTo>
                    <a:pt x="875" y="195"/>
                  </a:lnTo>
                  <a:lnTo>
                    <a:pt x="890" y="208"/>
                  </a:lnTo>
                  <a:lnTo>
                    <a:pt x="884" y="249"/>
                  </a:lnTo>
                  <a:lnTo>
                    <a:pt x="894" y="253"/>
                  </a:lnTo>
                  <a:lnTo>
                    <a:pt x="937" y="266"/>
                  </a:lnTo>
                  <a:lnTo>
                    <a:pt x="898" y="231"/>
                  </a:lnTo>
                  <a:lnTo>
                    <a:pt x="926" y="233"/>
                  </a:lnTo>
                  <a:lnTo>
                    <a:pt x="919" y="222"/>
                  </a:lnTo>
                  <a:lnTo>
                    <a:pt x="937" y="213"/>
                  </a:lnTo>
                  <a:lnTo>
                    <a:pt x="1012" y="240"/>
                  </a:lnTo>
                  <a:lnTo>
                    <a:pt x="999" y="260"/>
                  </a:lnTo>
                  <a:lnTo>
                    <a:pt x="997" y="284"/>
                  </a:lnTo>
                  <a:lnTo>
                    <a:pt x="1012" y="300"/>
                  </a:lnTo>
                  <a:lnTo>
                    <a:pt x="1020" y="240"/>
                  </a:lnTo>
                  <a:lnTo>
                    <a:pt x="978" y="211"/>
                  </a:lnTo>
                  <a:lnTo>
                    <a:pt x="970" y="168"/>
                  </a:lnTo>
                  <a:lnTo>
                    <a:pt x="1068" y="155"/>
                  </a:lnTo>
                  <a:lnTo>
                    <a:pt x="1055" y="117"/>
                  </a:lnTo>
                  <a:lnTo>
                    <a:pt x="1068" y="126"/>
                  </a:lnTo>
                  <a:lnTo>
                    <a:pt x="1083" y="111"/>
                  </a:lnTo>
                  <a:lnTo>
                    <a:pt x="1072" y="106"/>
                  </a:lnTo>
                  <a:lnTo>
                    <a:pt x="1174" y="77"/>
                  </a:lnTo>
                  <a:lnTo>
                    <a:pt x="1164" y="68"/>
                  </a:lnTo>
                  <a:lnTo>
                    <a:pt x="1210" y="64"/>
                  </a:lnTo>
                  <a:lnTo>
                    <a:pt x="1210" y="75"/>
                  </a:lnTo>
                  <a:lnTo>
                    <a:pt x="1224" y="75"/>
                  </a:lnTo>
                  <a:lnTo>
                    <a:pt x="1257" y="60"/>
                  </a:lnTo>
                  <a:lnTo>
                    <a:pt x="1274" y="68"/>
                  </a:lnTo>
                  <a:lnTo>
                    <a:pt x="1260" y="53"/>
                  </a:lnTo>
                  <a:lnTo>
                    <a:pt x="1297" y="48"/>
                  </a:lnTo>
                  <a:lnTo>
                    <a:pt x="1297" y="28"/>
                  </a:lnTo>
                  <a:lnTo>
                    <a:pt x="1343" y="0"/>
                  </a:lnTo>
                  <a:lnTo>
                    <a:pt x="1376" y="15"/>
                  </a:lnTo>
                  <a:lnTo>
                    <a:pt x="1349" y="31"/>
                  </a:lnTo>
                  <a:lnTo>
                    <a:pt x="1395" y="31"/>
                  </a:lnTo>
                  <a:lnTo>
                    <a:pt x="1378" y="53"/>
                  </a:lnTo>
                  <a:lnTo>
                    <a:pt x="1455" y="40"/>
                  </a:lnTo>
                  <a:lnTo>
                    <a:pt x="1500" y="75"/>
                  </a:lnTo>
                  <a:lnTo>
                    <a:pt x="1492" y="86"/>
                  </a:lnTo>
                  <a:lnTo>
                    <a:pt x="1479" y="80"/>
                  </a:lnTo>
                  <a:lnTo>
                    <a:pt x="1498" y="91"/>
                  </a:lnTo>
                  <a:lnTo>
                    <a:pt x="1488" y="111"/>
                  </a:lnTo>
                  <a:lnTo>
                    <a:pt x="1343" y="206"/>
                  </a:lnTo>
                  <a:lnTo>
                    <a:pt x="1389" y="195"/>
                  </a:lnTo>
                  <a:lnTo>
                    <a:pt x="1380" y="182"/>
                  </a:lnTo>
                  <a:lnTo>
                    <a:pt x="1453" y="164"/>
                  </a:lnTo>
                  <a:lnTo>
                    <a:pt x="1432" y="166"/>
                  </a:lnTo>
                  <a:lnTo>
                    <a:pt x="1437" y="151"/>
                  </a:lnTo>
                  <a:lnTo>
                    <a:pt x="1479" y="164"/>
                  </a:lnTo>
                  <a:lnTo>
                    <a:pt x="1483" y="151"/>
                  </a:lnTo>
                  <a:lnTo>
                    <a:pt x="1492" y="182"/>
                  </a:lnTo>
                  <a:lnTo>
                    <a:pt x="1513" y="184"/>
                  </a:lnTo>
                  <a:lnTo>
                    <a:pt x="1494" y="171"/>
                  </a:lnTo>
                  <a:lnTo>
                    <a:pt x="1533" y="164"/>
                  </a:lnTo>
                  <a:lnTo>
                    <a:pt x="1577" y="168"/>
                  </a:lnTo>
                  <a:lnTo>
                    <a:pt x="1575" y="182"/>
                  </a:lnTo>
                  <a:lnTo>
                    <a:pt x="1615" y="191"/>
                  </a:lnTo>
                  <a:lnTo>
                    <a:pt x="1650" y="188"/>
                  </a:lnTo>
                  <a:lnTo>
                    <a:pt x="1650" y="160"/>
                  </a:lnTo>
                  <a:lnTo>
                    <a:pt x="1660" y="157"/>
                  </a:lnTo>
                  <a:lnTo>
                    <a:pt x="1748" y="188"/>
                  </a:lnTo>
                  <a:lnTo>
                    <a:pt x="1735" y="240"/>
                  </a:lnTo>
                  <a:lnTo>
                    <a:pt x="1777" y="275"/>
                  </a:lnTo>
                  <a:lnTo>
                    <a:pt x="1800" y="226"/>
                  </a:lnTo>
                  <a:lnTo>
                    <a:pt x="1815" y="249"/>
                  </a:lnTo>
                  <a:lnTo>
                    <a:pt x="1844" y="240"/>
                  </a:lnTo>
                  <a:lnTo>
                    <a:pt x="1885" y="260"/>
                  </a:lnTo>
                  <a:lnTo>
                    <a:pt x="1917" y="249"/>
                  </a:lnTo>
                  <a:lnTo>
                    <a:pt x="1912" y="226"/>
                  </a:lnTo>
                  <a:lnTo>
                    <a:pt x="1933" y="195"/>
                  </a:lnTo>
                  <a:lnTo>
                    <a:pt x="2068" y="220"/>
                  </a:lnTo>
                  <a:lnTo>
                    <a:pt x="2074" y="233"/>
                  </a:lnTo>
                  <a:lnTo>
                    <a:pt x="2059" y="240"/>
                  </a:lnTo>
                  <a:lnTo>
                    <a:pt x="2103" y="249"/>
                  </a:lnTo>
                  <a:lnTo>
                    <a:pt x="2118" y="271"/>
                  </a:lnTo>
                  <a:lnTo>
                    <a:pt x="2216" y="266"/>
                  </a:lnTo>
                  <a:lnTo>
                    <a:pt x="2234" y="284"/>
                  </a:lnTo>
                  <a:lnTo>
                    <a:pt x="2228" y="306"/>
                  </a:lnTo>
                  <a:lnTo>
                    <a:pt x="2257" y="322"/>
                  </a:lnTo>
                  <a:lnTo>
                    <a:pt x="2272" y="311"/>
                  </a:lnTo>
                  <a:lnTo>
                    <a:pt x="2343" y="320"/>
                  </a:lnTo>
                  <a:lnTo>
                    <a:pt x="2357" y="306"/>
                  </a:lnTo>
                  <a:lnTo>
                    <a:pt x="2365" y="329"/>
                  </a:lnTo>
                  <a:lnTo>
                    <a:pt x="2395" y="342"/>
                  </a:lnTo>
                  <a:lnTo>
                    <a:pt x="2409" y="331"/>
                  </a:lnTo>
                  <a:lnTo>
                    <a:pt x="2395" y="315"/>
                  </a:lnTo>
                  <a:lnTo>
                    <a:pt x="2403" y="300"/>
                  </a:lnTo>
                  <a:lnTo>
                    <a:pt x="2526" y="322"/>
                  </a:lnTo>
                  <a:lnTo>
                    <a:pt x="2610" y="380"/>
                  </a:lnTo>
                  <a:lnTo>
                    <a:pt x="2625" y="380"/>
                  </a:lnTo>
                  <a:lnTo>
                    <a:pt x="2648" y="426"/>
                  </a:lnTo>
                  <a:lnTo>
                    <a:pt x="2637" y="402"/>
                  </a:lnTo>
                  <a:lnTo>
                    <a:pt x="2652" y="400"/>
                  </a:lnTo>
                  <a:lnTo>
                    <a:pt x="2658" y="409"/>
                  </a:lnTo>
                  <a:lnTo>
                    <a:pt x="2685" y="406"/>
                  </a:lnTo>
                  <a:lnTo>
                    <a:pt x="2719" y="433"/>
                  </a:lnTo>
                  <a:lnTo>
                    <a:pt x="2671" y="464"/>
                  </a:lnTo>
                  <a:lnTo>
                    <a:pt x="2679" y="471"/>
                  </a:lnTo>
                  <a:lnTo>
                    <a:pt x="2662" y="478"/>
                  </a:lnTo>
                  <a:lnTo>
                    <a:pt x="2675" y="489"/>
                  </a:lnTo>
                  <a:lnTo>
                    <a:pt x="2648" y="489"/>
                  </a:lnTo>
                  <a:lnTo>
                    <a:pt x="2637" y="471"/>
                  </a:lnTo>
                  <a:lnTo>
                    <a:pt x="2627" y="480"/>
                  </a:lnTo>
                  <a:lnTo>
                    <a:pt x="2608" y="451"/>
                  </a:lnTo>
                  <a:lnTo>
                    <a:pt x="2575" y="451"/>
                  </a:lnTo>
                  <a:lnTo>
                    <a:pt x="2569" y="435"/>
                  </a:lnTo>
                  <a:lnTo>
                    <a:pt x="2575" y="426"/>
                  </a:lnTo>
                  <a:lnTo>
                    <a:pt x="2562" y="426"/>
                  </a:lnTo>
                  <a:lnTo>
                    <a:pt x="2553" y="433"/>
                  </a:lnTo>
                  <a:lnTo>
                    <a:pt x="2564" y="451"/>
                  </a:lnTo>
                  <a:lnTo>
                    <a:pt x="2555" y="464"/>
                  </a:lnTo>
                  <a:lnTo>
                    <a:pt x="2528" y="482"/>
                  </a:lnTo>
                  <a:lnTo>
                    <a:pt x="2511" y="480"/>
                  </a:lnTo>
                  <a:lnTo>
                    <a:pt x="2543" y="533"/>
                  </a:lnTo>
                  <a:lnTo>
                    <a:pt x="2536" y="553"/>
                  </a:lnTo>
                  <a:lnTo>
                    <a:pt x="2505" y="540"/>
                  </a:lnTo>
                  <a:lnTo>
                    <a:pt x="2505" y="549"/>
                  </a:lnTo>
                  <a:lnTo>
                    <a:pt x="2449" y="575"/>
                  </a:lnTo>
                  <a:lnTo>
                    <a:pt x="2397" y="629"/>
                  </a:lnTo>
                  <a:lnTo>
                    <a:pt x="2363" y="609"/>
                  </a:lnTo>
                  <a:lnTo>
                    <a:pt x="2330" y="631"/>
                  </a:lnTo>
                  <a:lnTo>
                    <a:pt x="2330" y="611"/>
                  </a:lnTo>
                  <a:lnTo>
                    <a:pt x="2313" y="631"/>
                  </a:lnTo>
                  <a:lnTo>
                    <a:pt x="2290" y="629"/>
                  </a:lnTo>
                  <a:lnTo>
                    <a:pt x="2266" y="682"/>
                  </a:lnTo>
                  <a:lnTo>
                    <a:pt x="2284" y="694"/>
                  </a:lnTo>
                  <a:lnTo>
                    <a:pt x="2278" y="712"/>
                  </a:lnTo>
                  <a:lnTo>
                    <a:pt x="2286" y="741"/>
                  </a:lnTo>
                  <a:lnTo>
                    <a:pt x="2270" y="734"/>
                  </a:lnTo>
                  <a:lnTo>
                    <a:pt x="2261" y="759"/>
                  </a:lnTo>
                  <a:lnTo>
                    <a:pt x="2268" y="779"/>
                  </a:lnTo>
                  <a:lnTo>
                    <a:pt x="2232" y="797"/>
                  </a:lnTo>
                  <a:lnTo>
                    <a:pt x="2234" y="823"/>
                  </a:lnTo>
                  <a:lnTo>
                    <a:pt x="2213" y="828"/>
                  </a:lnTo>
                  <a:lnTo>
                    <a:pt x="2205" y="854"/>
                  </a:lnTo>
                  <a:lnTo>
                    <a:pt x="2186" y="883"/>
                  </a:lnTo>
                  <a:lnTo>
                    <a:pt x="2166" y="779"/>
                  </a:lnTo>
                  <a:lnTo>
                    <a:pt x="2170" y="725"/>
                  </a:lnTo>
                  <a:lnTo>
                    <a:pt x="2186" y="691"/>
                  </a:lnTo>
                  <a:lnTo>
                    <a:pt x="2209" y="684"/>
                  </a:lnTo>
                  <a:lnTo>
                    <a:pt x="2266" y="613"/>
                  </a:lnTo>
                  <a:lnTo>
                    <a:pt x="2293" y="598"/>
                  </a:lnTo>
                  <a:lnTo>
                    <a:pt x="2299" y="558"/>
                  </a:lnTo>
                  <a:lnTo>
                    <a:pt x="2313" y="549"/>
                  </a:lnTo>
                  <a:lnTo>
                    <a:pt x="2290" y="549"/>
                  </a:lnTo>
                  <a:lnTo>
                    <a:pt x="2284" y="580"/>
                  </a:lnTo>
                  <a:lnTo>
                    <a:pt x="2236" y="609"/>
                  </a:lnTo>
                  <a:lnTo>
                    <a:pt x="2241" y="566"/>
                  </a:lnTo>
                  <a:lnTo>
                    <a:pt x="2191" y="575"/>
                  </a:lnTo>
                  <a:lnTo>
                    <a:pt x="2143" y="631"/>
                  </a:lnTo>
                  <a:lnTo>
                    <a:pt x="2151" y="653"/>
                  </a:lnTo>
                  <a:lnTo>
                    <a:pt x="2099" y="660"/>
                  </a:lnTo>
                  <a:lnTo>
                    <a:pt x="2093" y="653"/>
                  </a:lnTo>
                  <a:lnTo>
                    <a:pt x="2111" y="651"/>
                  </a:lnTo>
                  <a:lnTo>
                    <a:pt x="2068" y="638"/>
                  </a:lnTo>
                  <a:lnTo>
                    <a:pt x="2055" y="651"/>
                  </a:lnTo>
                  <a:lnTo>
                    <a:pt x="1958" y="651"/>
                  </a:lnTo>
                  <a:lnTo>
                    <a:pt x="1842" y="779"/>
                  </a:lnTo>
                  <a:lnTo>
                    <a:pt x="1865" y="783"/>
                  </a:lnTo>
                  <a:lnTo>
                    <a:pt x="1865" y="805"/>
                  </a:lnTo>
                  <a:lnTo>
                    <a:pt x="1877" y="792"/>
                  </a:lnTo>
                  <a:lnTo>
                    <a:pt x="1873" y="812"/>
                  </a:lnTo>
                  <a:lnTo>
                    <a:pt x="1890" y="801"/>
                  </a:lnTo>
                  <a:lnTo>
                    <a:pt x="1890" y="812"/>
                  </a:lnTo>
                  <a:lnTo>
                    <a:pt x="1894" y="792"/>
                  </a:lnTo>
                  <a:lnTo>
                    <a:pt x="1912" y="792"/>
                  </a:lnTo>
                  <a:lnTo>
                    <a:pt x="1937" y="819"/>
                  </a:lnTo>
                  <a:lnTo>
                    <a:pt x="1915" y="821"/>
                  </a:lnTo>
                  <a:lnTo>
                    <a:pt x="1933" y="830"/>
                  </a:lnTo>
                  <a:lnTo>
                    <a:pt x="1937" y="848"/>
                  </a:lnTo>
                  <a:lnTo>
                    <a:pt x="1923" y="888"/>
                  </a:lnTo>
                  <a:lnTo>
                    <a:pt x="1919" y="946"/>
                  </a:lnTo>
                  <a:lnTo>
                    <a:pt x="1838" y="1072"/>
                  </a:lnTo>
                  <a:lnTo>
                    <a:pt x="1808" y="1090"/>
                  </a:lnTo>
                  <a:lnTo>
                    <a:pt x="1788" y="1072"/>
                  </a:lnTo>
                  <a:lnTo>
                    <a:pt x="1767" y="1097"/>
                  </a:lnTo>
                  <a:lnTo>
                    <a:pt x="1767" y="1092"/>
                  </a:lnTo>
                  <a:lnTo>
                    <a:pt x="1777" y="1072"/>
                  </a:lnTo>
                  <a:lnTo>
                    <a:pt x="1773" y="1041"/>
                  </a:lnTo>
                  <a:lnTo>
                    <a:pt x="1806" y="1030"/>
                  </a:lnTo>
                  <a:lnTo>
                    <a:pt x="1835" y="946"/>
                  </a:lnTo>
                  <a:lnTo>
                    <a:pt x="1773" y="963"/>
                  </a:lnTo>
                  <a:lnTo>
                    <a:pt x="1767" y="932"/>
                  </a:lnTo>
                  <a:lnTo>
                    <a:pt x="1717" y="914"/>
                  </a:lnTo>
                  <a:lnTo>
                    <a:pt x="1688" y="828"/>
                  </a:lnTo>
                  <a:lnTo>
                    <a:pt x="1656" y="812"/>
                  </a:lnTo>
                  <a:lnTo>
                    <a:pt x="1598" y="837"/>
                  </a:lnTo>
                  <a:lnTo>
                    <a:pt x="1610" y="852"/>
                  </a:lnTo>
                  <a:lnTo>
                    <a:pt x="1585" y="903"/>
                  </a:lnTo>
                  <a:lnTo>
                    <a:pt x="1563" y="919"/>
                  </a:lnTo>
                  <a:lnTo>
                    <a:pt x="1540" y="908"/>
                  </a:lnTo>
                  <a:lnTo>
                    <a:pt x="1511" y="901"/>
                  </a:lnTo>
                  <a:lnTo>
                    <a:pt x="1432" y="923"/>
                  </a:lnTo>
                  <a:lnTo>
                    <a:pt x="1368" y="890"/>
                  </a:lnTo>
                  <a:lnTo>
                    <a:pt x="1326" y="894"/>
                  </a:lnTo>
                  <a:lnTo>
                    <a:pt x="1310" y="868"/>
                  </a:lnTo>
                  <a:lnTo>
                    <a:pt x="1268" y="848"/>
                  </a:lnTo>
                  <a:lnTo>
                    <a:pt x="1245" y="868"/>
                  </a:lnTo>
                  <a:lnTo>
                    <a:pt x="1243" y="906"/>
                  </a:lnTo>
                  <a:lnTo>
                    <a:pt x="1149" y="890"/>
                  </a:lnTo>
                  <a:lnTo>
                    <a:pt x="1085" y="932"/>
                  </a:lnTo>
                  <a:lnTo>
                    <a:pt x="1055" y="948"/>
                  </a:lnTo>
                  <a:lnTo>
                    <a:pt x="1049" y="981"/>
                  </a:lnTo>
                  <a:lnTo>
                    <a:pt x="1008" y="977"/>
                  </a:lnTo>
                  <a:lnTo>
                    <a:pt x="999" y="1026"/>
                  </a:lnTo>
                  <a:lnTo>
                    <a:pt x="960" y="1037"/>
                  </a:lnTo>
                  <a:lnTo>
                    <a:pt x="972" y="1072"/>
                  </a:lnTo>
                  <a:lnTo>
                    <a:pt x="964" y="1103"/>
                  </a:lnTo>
                  <a:lnTo>
                    <a:pt x="902" y="1143"/>
                  </a:lnTo>
                  <a:lnTo>
                    <a:pt x="865" y="1152"/>
                  </a:lnTo>
                  <a:lnTo>
                    <a:pt x="861" y="1181"/>
                  </a:lnTo>
                  <a:lnTo>
                    <a:pt x="875" y="1190"/>
                  </a:lnTo>
                  <a:lnTo>
                    <a:pt x="875" y="1217"/>
                  </a:lnTo>
                  <a:lnTo>
                    <a:pt x="854" y="1212"/>
                  </a:lnTo>
                  <a:lnTo>
                    <a:pt x="827" y="1230"/>
                  </a:lnTo>
                  <a:lnTo>
                    <a:pt x="815" y="1190"/>
                  </a:lnTo>
                  <a:lnTo>
                    <a:pt x="792" y="1221"/>
                  </a:lnTo>
                  <a:lnTo>
                    <a:pt x="721" y="1217"/>
                  </a:lnTo>
                  <a:lnTo>
                    <a:pt x="686" y="1264"/>
                  </a:lnTo>
                  <a:lnTo>
                    <a:pt x="663" y="1250"/>
                  </a:lnTo>
                  <a:lnTo>
                    <a:pt x="661" y="1232"/>
                  </a:lnTo>
                  <a:lnTo>
                    <a:pt x="596" y="1190"/>
                  </a:lnTo>
                  <a:lnTo>
                    <a:pt x="546" y="1212"/>
                  </a:lnTo>
                  <a:lnTo>
                    <a:pt x="548" y="1177"/>
                  </a:lnTo>
                  <a:lnTo>
                    <a:pt x="536" y="1168"/>
                  </a:lnTo>
                  <a:lnTo>
                    <a:pt x="546" y="1157"/>
                  </a:lnTo>
                  <a:lnTo>
                    <a:pt x="530" y="1155"/>
                  </a:lnTo>
                  <a:lnTo>
                    <a:pt x="530" y="1126"/>
                  </a:lnTo>
                  <a:lnTo>
                    <a:pt x="550" y="1139"/>
                  </a:lnTo>
                  <a:lnTo>
                    <a:pt x="559" y="1126"/>
                  </a:lnTo>
                  <a:lnTo>
                    <a:pt x="540" y="1103"/>
                  </a:lnTo>
                  <a:lnTo>
                    <a:pt x="530" y="1123"/>
                  </a:lnTo>
                  <a:lnTo>
                    <a:pt x="525" y="1086"/>
                  </a:lnTo>
                  <a:lnTo>
                    <a:pt x="505" y="1079"/>
                  </a:lnTo>
                  <a:lnTo>
                    <a:pt x="484" y="1043"/>
                  </a:lnTo>
                  <a:lnTo>
                    <a:pt x="507" y="1043"/>
                  </a:lnTo>
                  <a:lnTo>
                    <a:pt x="505" y="1028"/>
                  </a:lnTo>
                  <a:lnTo>
                    <a:pt x="519" y="1023"/>
                  </a:lnTo>
                  <a:lnTo>
                    <a:pt x="559" y="1028"/>
                  </a:lnTo>
                  <a:lnTo>
                    <a:pt x="525" y="977"/>
                  </a:lnTo>
                  <a:lnTo>
                    <a:pt x="461" y="992"/>
                  </a:lnTo>
                  <a:lnTo>
                    <a:pt x="469" y="997"/>
                  </a:lnTo>
                  <a:lnTo>
                    <a:pt x="455" y="1010"/>
                  </a:lnTo>
                  <a:lnTo>
                    <a:pt x="444" y="999"/>
                  </a:lnTo>
                  <a:lnTo>
                    <a:pt x="432" y="1046"/>
                  </a:lnTo>
                  <a:lnTo>
                    <a:pt x="446" y="1059"/>
                  </a:lnTo>
                  <a:lnTo>
                    <a:pt x="457" y="1106"/>
                  </a:lnTo>
                  <a:lnTo>
                    <a:pt x="490" y="1143"/>
                  </a:lnTo>
                  <a:lnTo>
                    <a:pt x="475" y="1150"/>
                  </a:lnTo>
                  <a:lnTo>
                    <a:pt x="465" y="1186"/>
                  </a:lnTo>
                  <a:lnTo>
                    <a:pt x="450" y="1181"/>
                  </a:lnTo>
                  <a:lnTo>
                    <a:pt x="450" y="1161"/>
                  </a:lnTo>
                  <a:lnTo>
                    <a:pt x="421" y="1181"/>
                  </a:lnTo>
                  <a:lnTo>
                    <a:pt x="396" y="1157"/>
                  </a:lnTo>
                  <a:lnTo>
                    <a:pt x="368" y="1115"/>
                  </a:lnTo>
                  <a:lnTo>
                    <a:pt x="347" y="1115"/>
                  </a:lnTo>
                  <a:lnTo>
                    <a:pt x="345" y="1086"/>
                  </a:lnTo>
                  <a:lnTo>
                    <a:pt x="270" y="1026"/>
                  </a:lnTo>
                  <a:lnTo>
                    <a:pt x="299" y="1006"/>
                  </a:lnTo>
                  <a:lnTo>
                    <a:pt x="289" y="990"/>
                  </a:lnTo>
                  <a:lnTo>
                    <a:pt x="310" y="974"/>
                  </a:lnTo>
                  <a:lnTo>
                    <a:pt x="247" y="994"/>
                  </a:lnTo>
                  <a:lnTo>
                    <a:pt x="245" y="1010"/>
                  </a:lnTo>
                  <a:lnTo>
                    <a:pt x="224" y="1003"/>
                  </a:lnTo>
                  <a:lnTo>
                    <a:pt x="245" y="1026"/>
                  </a:lnTo>
                  <a:lnTo>
                    <a:pt x="270" y="1023"/>
                  </a:lnTo>
                  <a:lnTo>
                    <a:pt x="229" y="1046"/>
                  </a:lnTo>
                  <a:lnTo>
                    <a:pt x="206" y="1023"/>
                  </a:lnTo>
                  <a:lnTo>
                    <a:pt x="222" y="1006"/>
                  </a:lnTo>
                  <a:lnTo>
                    <a:pt x="193" y="1003"/>
                  </a:lnTo>
                  <a:lnTo>
                    <a:pt x="195" y="988"/>
                  </a:lnTo>
                  <a:lnTo>
                    <a:pt x="168" y="997"/>
                  </a:lnTo>
                  <a:lnTo>
                    <a:pt x="160" y="1023"/>
                  </a:lnTo>
                  <a:lnTo>
                    <a:pt x="137" y="1023"/>
                  </a:lnTo>
                  <a:lnTo>
                    <a:pt x="135" y="988"/>
                  </a:lnTo>
                  <a:lnTo>
                    <a:pt x="112" y="952"/>
                  </a:lnTo>
                  <a:lnTo>
                    <a:pt x="49" y="959"/>
                  </a:lnTo>
                  <a:lnTo>
                    <a:pt x="39" y="946"/>
                  </a:lnTo>
                  <a:lnTo>
                    <a:pt x="43" y="930"/>
                  </a:lnTo>
                  <a:lnTo>
                    <a:pt x="68" y="890"/>
                  </a:lnTo>
                  <a:lnTo>
                    <a:pt x="56" y="843"/>
                  </a:lnTo>
                  <a:lnTo>
                    <a:pt x="68" y="832"/>
                  </a:lnTo>
                  <a:lnTo>
                    <a:pt x="62" y="797"/>
                  </a:lnTo>
                  <a:lnTo>
                    <a:pt x="0" y="78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53" name="Freeform 108"/>
            <p:cNvSpPr>
              <a:spLocks/>
            </p:cNvSpPr>
            <p:nvPr/>
          </p:nvSpPr>
          <p:spPr bwMode="auto">
            <a:xfrm>
              <a:off x="500" y="1337"/>
              <a:ext cx="1330" cy="824"/>
            </a:xfrm>
            <a:custGeom>
              <a:avLst/>
              <a:gdLst>
                <a:gd name="T0" fmla="*/ 97 w 1363"/>
                <a:gd name="T1" fmla="*/ 93 h 879"/>
                <a:gd name="T2" fmla="*/ 150 w 1363"/>
                <a:gd name="T3" fmla="*/ 80 h 879"/>
                <a:gd name="T4" fmla="*/ 230 w 1363"/>
                <a:gd name="T5" fmla="*/ 82 h 879"/>
                <a:gd name="T6" fmla="*/ 355 w 1363"/>
                <a:gd name="T7" fmla="*/ 95 h 879"/>
                <a:gd name="T8" fmla="*/ 399 w 1363"/>
                <a:gd name="T9" fmla="*/ 130 h 879"/>
                <a:gd name="T10" fmla="*/ 509 w 1363"/>
                <a:gd name="T11" fmla="*/ 149 h 879"/>
                <a:gd name="T12" fmla="*/ 488 w 1363"/>
                <a:gd name="T13" fmla="*/ 114 h 879"/>
                <a:gd name="T14" fmla="*/ 584 w 1363"/>
                <a:gd name="T15" fmla="*/ 132 h 879"/>
                <a:gd name="T16" fmla="*/ 665 w 1363"/>
                <a:gd name="T17" fmla="*/ 122 h 879"/>
                <a:gd name="T18" fmla="*/ 672 w 1363"/>
                <a:gd name="T19" fmla="*/ 122 h 879"/>
                <a:gd name="T20" fmla="*/ 688 w 1363"/>
                <a:gd name="T21" fmla="*/ 120 h 879"/>
                <a:gd name="T22" fmla="*/ 718 w 1363"/>
                <a:gd name="T23" fmla="*/ 80 h 879"/>
                <a:gd name="T24" fmla="*/ 694 w 1363"/>
                <a:gd name="T25" fmla="*/ 0 h 879"/>
                <a:gd name="T26" fmla="*/ 737 w 1363"/>
                <a:gd name="T27" fmla="*/ 58 h 879"/>
                <a:gd name="T28" fmla="*/ 752 w 1363"/>
                <a:gd name="T29" fmla="*/ 82 h 879"/>
                <a:gd name="T30" fmla="*/ 806 w 1363"/>
                <a:gd name="T31" fmla="*/ 117 h 879"/>
                <a:gd name="T32" fmla="*/ 840 w 1363"/>
                <a:gd name="T33" fmla="*/ 105 h 879"/>
                <a:gd name="T34" fmla="*/ 903 w 1363"/>
                <a:gd name="T35" fmla="*/ 91 h 879"/>
                <a:gd name="T36" fmla="*/ 903 w 1363"/>
                <a:gd name="T37" fmla="*/ 152 h 879"/>
                <a:gd name="T38" fmla="*/ 826 w 1363"/>
                <a:gd name="T39" fmla="*/ 167 h 879"/>
                <a:gd name="T40" fmla="*/ 790 w 1363"/>
                <a:gd name="T41" fmla="*/ 202 h 879"/>
                <a:gd name="T42" fmla="*/ 765 w 1363"/>
                <a:gd name="T43" fmla="*/ 255 h 879"/>
                <a:gd name="T44" fmla="*/ 737 w 1363"/>
                <a:gd name="T45" fmla="*/ 275 h 879"/>
                <a:gd name="T46" fmla="*/ 704 w 1363"/>
                <a:gd name="T47" fmla="*/ 314 h 879"/>
                <a:gd name="T48" fmla="*/ 732 w 1363"/>
                <a:gd name="T49" fmla="*/ 429 h 879"/>
                <a:gd name="T50" fmla="*/ 840 w 1363"/>
                <a:gd name="T51" fmla="*/ 481 h 879"/>
                <a:gd name="T52" fmla="*/ 903 w 1363"/>
                <a:gd name="T53" fmla="*/ 543 h 879"/>
                <a:gd name="T54" fmla="*/ 928 w 1363"/>
                <a:gd name="T55" fmla="*/ 570 h 879"/>
                <a:gd name="T56" fmla="*/ 983 w 1363"/>
                <a:gd name="T57" fmla="*/ 445 h 879"/>
                <a:gd name="T58" fmla="*/ 970 w 1363"/>
                <a:gd name="T59" fmla="*/ 358 h 879"/>
                <a:gd name="T60" fmla="*/ 964 w 1363"/>
                <a:gd name="T61" fmla="*/ 307 h 879"/>
                <a:gd name="T62" fmla="*/ 1018 w 1363"/>
                <a:gd name="T63" fmla="*/ 282 h 879"/>
                <a:gd name="T64" fmla="*/ 1085 w 1363"/>
                <a:gd name="T65" fmla="*/ 347 h 879"/>
                <a:gd name="T66" fmla="*/ 1066 w 1363"/>
                <a:gd name="T67" fmla="*/ 389 h 879"/>
                <a:gd name="T68" fmla="*/ 1108 w 1363"/>
                <a:gd name="T69" fmla="*/ 384 h 879"/>
                <a:gd name="T70" fmla="*/ 1151 w 1363"/>
                <a:gd name="T71" fmla="*/ 362 h 879"/>
                <a:gd name="T72" fmla="*/ 1162 w 1363"/>
                <a:gd name="T73" fmla="*/ 376 h 879"/>
                <a:gd name="T74" fmla="*/ 1190 w 1363"/>
                <a:gd name="T75" fmla="*/ 392 h 879"/>
                <a:gd name="T76" fmla="*/ 1192 w 1363"/>
                <a:gd name="T77" fmla="*/ 415 h 879"/>
                <a:gd name="T78" fmla="*/ 1198 w 1363"/>
                <a:gd name="T79" fmla="*/ 447 h 879"/>
                <a:gd name="T80" fmla="*/ 1269 w 1363"/>
                <a:gd name="T81" fmla="*/ 486 h 879"/>
                <a:gd name="T82" fmla="*/ 1273 w 1363"/>
                <a:gd name="T83" fmla="*/ 516 h 879"/>
                <a:gd name="T84" fmla="*/ 1297 w 1363"/>
                <a:gd name="T85" fmla="*/ 543 h 879"/>
                <a:gd name="T86" fmla="*/ 1062 w 1363"/>
                <a:gd name="T87" fmla="*/ 667 h 879"/>
                <a:gd name="T88" fmla="*/ 1131 w 1363"/>
                <a:gd name="T89" fmla="*/ 639 h 879"/>
                <a:gd name="T90" fmla="*/ 1210 w 1363"/>
                <a:gd name="T91" fmla="*/ 696 h 879"/>
                <a:gd name="T92" fmla="*/ 1212 w 1363"/>
                <a:gd name="T93" fmla="*/ 701 h 879"/>
                <a:gd name="T94" fmla="*/ 1179 w 1363"/>
                <a:gd name="T95" fmla="*/ 697 h 879"/>
                <a:gd name="T96" fmla="*/ 1111 w 1363"/>
                <a:gd name="T97" fmla="*/ 691 h 879"/>
                <a:gd name="T98" fmla="*/ 990 w 1363"/>
                <a:gd name="T99" fmla="*/ 716 h 879"/>
                <a:gd name="T100" fmla="*/ 943 w 1363"/>
                <a:gd name="T101" fmla="*/ 752 h 879"/>
                <a:gd name="T102" fmla="*/ 889 w 1363"/>
                <a:gd name="T103" fmla="*/ 748 h 879"/>
                <a:gd name="T104" fmla="*/ 928 w 1363"/>
                <a:gd name="T105" fmla="*/ 709 h 879"/>
                <a:gd name="T106" fmla="*/ 851 w 1363"/>
                <a:gd name="T107" fmla="*/ 640 h 879"/>
                <a:gd name="T108" fmla="*/ 818 w 1363"/>
                <a:gd name="T109" fmla="*/ 635 h 879"/>
                <a:gd name="T110" fmla="*/ 696 w 1363"/>
                <a:gd name="T111" fmla="*/ 607 h 879"/>
                <a:gd name="T112" fmla="*/ 249 w 1363"/>
                <a:gd name="T113" fmla="*/ 596 h 879"/>
                <a:gd name="T114" fmla="*/ 198 w 1363"/>
                <a:gd name="T115" fmla="*/ 539 h 879"/>
                <a:gd name="T116" fmla="*/ 164 w 1363"/>
                <a:gd name="T117" fmla="*/ 449 h 879"/>
                <a:gd name="T118" fmla="*/ 45 w 1363"/>
                <a:gd name="T119" fmla="*/ 367 h 8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63" h="879">
                  <a:moveTo>
                    <a:pt x="0" y="388"/>
                  </a:moveTo>
                  <a:lnTo>
                    <a:pt x="0" y="82"/>
                  </a:lnTo>
                  <a:lnTo>
                    <a:pt x="108" y="122"/>
                  </a:lnTo>
                  <a:lnTo>
                    <a:pt x="101" y="106"/>
                  </a:lnTo>
                  <a:lnTo>
                    <a:pt x="112" y="95"/>
                  </a:lnTo>
                  <a:lnTo>
                    <a:pt x="178" y="62"/>
                  </a:lnTo>
                  <a:lnTo>
                    <a:pt x="126" y="104"/>
                  </a:lnTo>
                  <a:lnTo>
                    <a:pt x="158" y="91"/>
                  </a:lnTo>
                  <a:lnTo>
                    <a:pt x="158" y="99"/>
                  </a:lnTo>
                  <a:lnTo>
                    <a:pt x="212" y="64"/>
                  </a:lnTo>
                  <a:lnTo>
                    <a:pt x="206" y="53"/>
                  </a:lnTo>
                  <a:lnTo>
                    <a:pt x="242" y="93"/>
                  </a:lnTo>
                  <a:lnTo>
                    <a:pt x="265" y="68"/>
                  </a:lnTo>
                  <a:lnTo>
                    <a:pt x="263" y="93"/>
                  </a:lnTo>
                  <a:lnTo>
                    <a:pt x="292" y="77"/>
                  </a:lnTo>
                  <a:lnTo>
                    <a:pt x="373" y="108"/>
                  </a:lnTo>
                  <a:lnTo>
                    <a:pt x="408" y="106"/>
                  </a:lnTo>
                  <a:lnTo>
                    <a:pt x="429" y="126"/>
                  </a:lnTo>
                  <a:lnTo>
                    <a:pt x="404" y="139"/>
                  </a:lnTo>
                  <a:lnTo>
                    <a:pt x="419" y="148"/>
                  </a:lnTo>
                  <a:lnTo>
                    <a:pt x="492" y="139"/>
                  </a:lnTo>
                  <a:lnTo>
                    <a:pt x="525" y="166"/>
                  </a:lnTo>
                  <a:lnTo>
                    <a:pt x="529" y="182"/>
                  </a:lnTo>
                  <a:lnTo>
                    <a:pt x="535" y="170"/>
                  </a:lnTo>
                  <a:lnTo>
                    <a:pt x="525" y="148"/>
                  </a:lnTo>
                  <a:lnTo>
                    <a:pt x="558" y="119"/>
                  </a:lnTo>
                  <a:lnTo>
                    <a:pt x="527" y="137"/>
                  </a:lnTo>
                  <a:lnTo>
                    <a:pt x="512" y="130"/>
                  </a:lnTo>
                  <a:lnTo>
                    <a:pt x="554" y="106"/>
                  </a:lnTo>
                  <a:lnTo>
                    <a:pt x="577" y="137"/>
                  </a:lnTo>
                  <a:lnTo>
                    <a:pt x="600" y="137"/>
                  </a:lnTo>
                  <a:lnTo>
                    <a:pt x="614" y="150"/>
                  </a:lnTo>
                  <a:lnTo>
                    <a:pt x="679" y="148"/>
                  </a:lnTo>
                  <a:lnTo>
                    <a:pt x="677" y="137"/>
                  </a:lnTo>
                  <a:lnTo>
                    <a:pt x="696" y="155"/>
                  </a:lnTo>
                  <a:lnTo>
                    <a:pt x="698" y="139"/>
                  </a:lnTo>
                  <a:lnTo>
                    <a:pt x="683" y="146"/>
                  </a:lnTo>
                  <a:lnTo>
                    <a:pt x="673" y="128"/>
                  </a:lnTo>
                  <a:lnTo>
                    <a:pt x="698" y="126"/>
                  </a:lnTo>
                  <a:lnTo>
                    <a:pt x="706" y="139"/>
                  </a:lnTo>
                  <a:lnTo>
                    <a:pt x="714" y="135"/>
                  </a:lnTo>
                  <a:lnTo>
                    <a:pt x="710" y="155"/>
                  </a:lnTo>
                  <a:lnTo>
                    <a:pt x="727" y="168"/>
                  </a:lnTo>
                  <a:lnTo>
                    <a:pt x="723" y="137"/>
                  </a:lnTo>
                  <a:lnTo>
                    <a:pt x="754" y="119"/>
                  </a:lnTo>
                  <a:lnTo>
                    <a:pt x="746" y="106"/>
                  </a:lnTo>
                  <a:lnTo>
                    <a:pt x="737" y="115"/>
                  </a:lnTo>
                  <a:lnTo>
                    <a:pt x="754" y="91"/>
                  </a:lnTo>
                  <a:lnTo>
                    <a:pt x="708" y="71"/>
                  </a:lnTo>
                  <a:lnTo>
                    <a:pt x="712" y="26"/>
                  </a:lnTo>
                  <a:lnTo>
                    <a:pt x="723" y="26"/>
                  </a:lnTo>
                  <a:lnTo>
                    <a:pt x="729" y="0"/>
                  </a:lnTo>
                  <a:lnTo>
                    <a:pt x="765" y="26"/>
                  </a:lnTo>
                  <a:lnTo>
                    <a:pt x="765" y="44"/>
                  </a:lnTo>
                  <a:lnTo>
                    <a:pt x="790" y="66"/>
                  </a:lnTo>
                  <a:lnTo>
                    <a:pt x="774" y="66"/>
                  </a:lnTo>
                  <a:lnTo>
                    <a:pt x="780" y="73"/>
                  </a:lnTo>
                  <a:lnTo>
                    <a:pt x="772" y="84"/>
                  </a:lnTo>
                  <a:lnTo>
                    <a:pt x="801" y="91"/>
                  </a:lnTo>
                  <a:lnTo>
                    <a:pt x="790" y="93"/>
                  </a:lnTo>
                  <a:lnTo>
                    <a:pt x="807" y="130"/>
                  </a:lnTo>
                  <a:lnTo>
                    <a:pt x="821" y="99"/>
                  </a:lnTo>
                  <a:lnTo>
                    <a:pt x="842" y="110"/>
                  </a:lnTo>
                  <a:lnTo>
                    <a:pt x="846" y="133"/>
                  </a:lnTo>
                  <a:lnTo>
                    <a:pt x="838" y="139"/>
                  </a:lnTo>
                  <a:lnTo>
                    <a:pt x="857" y="168"/>
                  </a:lnTo>
                  <a:lnTo>
                    <a:pt x="867" y="162"/>
                  </a:lnTo>
                  <a:lnTo>
                    <a:pt x="882" y="119"/>
                  </a:lnTo>
                  <a:lnTo>
                    <a:pt x="898" y="115"/>
                  </a:lnTo>
                  <a:lnTo>
                    <a:pt x="886" y="79"/>
                  </a:lnTo>
                  <a:lnTo>
                    <a:pt x="930" y="82"/>
                  </a:lnTo>
                  <a:lnTo>
                    <a:pt x="948" y="104"/>
                  </a:lnTo>
                  <a:lnTo>
                    <a:pt x="942" y="113"/>
                  </a:lnTo>
                  <a:lnTo>
                    <a:pt x="951" y="119"/>
                  </a:lnTo>
                  <a:lnTo>
                    <a:pt x="932" y="126"/>
                  </a:lnTo>
                  <a:lnTo>
                    <a:pt x="948" y="173"/>
                  </a:lnTo>
                  <a:lnTo>
                    <a:pt x="921" y="197"/>
                  </a:lnTo>
                  <a:lnTo>
                    <a:pt x="909" y="186"/>
                  </a:lnTo>
                  <a:lnTo>
                    <a:pt x="915" y="202"/>
                  </a:lnTo>
                  <a:lnTo>
                    <a:pt x="867" y="190"/>
                  </a:lnTo>
                  <a:lnTo>
                    <a:pt x="878" y="208"/>
                  </a:lnTo>
                  <a:lnTo>
                    <a:pt x="859" y="228"/>
                  </a:lnTo>
                  <a:lnTo>
                    <a:pt x="811" y="210"/>
                  </a:lnTo>
                  <a:lnTo>
                    <a:pt x="830" y="230"/>
                  </a:lnTo>
                  <a:lnTo>
                    <a:pt x="863" y="235"/>
                  </a:lnTo>
                  <a:lnTo>
                    <a:pt x="838" y="273"/>
                  </a:lnTo>
                  <a:lnTo>
                    <a:pt x="815" y="270"/>
                  </a:lnTo>
                  <a:lnTo>
                    <a:pt x="803" y="290"/>
                  </a:lnTo>
                  <a:lnTo>
                    <a:pt x="758" y="273"/>
                  </a:lnTo>
                  <a:lnTo>
                    <a:pt x="801" y="290"/>
                  </a:lnTo>
                  <a:lnTo>
                    <a:pt x="803" y="306"/>
                  </a:lnTo>
                  <a:lnTo>
                    <a:pt x="774" y="313"/>
                  </a:lnTo>
                  <a:lnTo>
                    <a:pt x="780" y="319"/>
                  </a:lnTo>
                  <a:lnTo>
                    <a:pt x="772" y="319"/>
                  </a:lnTo>
                  <a:lnTo>
                    <a:pt x="772" y="335"/>
                  </a:lnTo>
                  <a:lnTo>
                    <a:pt x="739" y="357"/>
                  </a:lnTo>
                  <a:lnTo>
                    <a:pt x="733" y="428"/>
                  </a:lnTo>
                  <a:lnTo>
                    <a:pt x="743" y="441"/>
                  </a:lnTo>
                  <a:lnTo>
                    <a:pt x="763" y="432"/>
                  </a:lnTo>
                  <a:lnTo>
                    <a:pt x="769" y="489"/>
                  </a:lnTo>
                  <a:lnTo>
                    <a:pt x="794" y="478"/>
                  </a:lnTo>
                  <a:lnTo>
                    <a:pt x="824" y="491"/>
                  </a:lnTo>
                  <a:lnTo>
                    <a:pt x="886" y="531"/>
                  </a:lnTo>
                  <a:lnTo>
                    <a:pt x="882" y="547"/>
                  </a:lnTo>
                  <a:lnTo>
                    <a:pt x="888" y="536"/>
                  </a:lnTo>
                  <a:lnTo>
                    <a:pt x="934" y="538"/>
                  </a:lnTo>
                  <a:lnTo>
                    <a:pt x="934" y="598"/>
                  </a:lnTo>
                  <a:lnTo>
                    <a:pt x="948" y="618"/>
                  </a:lnTo>
                  <a:lnTo>
                    <a:pt x="938" y="620"/>
                  </a:lnTo>
                  <a:lnTo>
                    <a:pt x="961" y="631"/>
                  </a:lnTo>
                  <a:lnTo>
                    <a:pt x="953" y="651"/>
                  </a:lnTo>
                  <a:lnTo>
                    <a:pt x="975" y="649"/>
                  </a:lnTo>
                  <a:lnTo>
                    <a:pt x="1007" y="618"/>
                  </a:lnTo>
                  <a:lnTo>
                    <a:pt x="992" y="609"/>
                  </a:lnTo>
                  <a:lnTo>
                    <a:pt x="975" y="556"/>
                  </a:lnTo>
                  <a:lnTo>
                    <a:pt x="1032" y="507"/>
                  </a:lnTo>
                  <a:lnTo>
                    <a:pt x="1025" y="507"/>
                  </a:lnTo>
                  <a:lnTo>
                    <a:pt x="1011" y="448"/>
                  </a:lnTo>
                  <a:lnTo>
                    <a:pt x="990" y="432"/>
                  </a:lnTo>
                  <a:lnTo>
                    <a:pt x="1019" y="408"/>
                  </a:lnTo>
                  <a:lnTo>
                    <a:pt x="1009" y="397"/>
                  </a:lnTo>
                  <a:lnTo>
                    <a:pt x="1013" y="375"/>
                  </a:lnTo>
                  <a:lnTo>
                    <a:pt x="1000" y="370"/>
                  </a:lnTo>
                  <a:lnTo>
                    <a:pt x="1013" y="350"/>
                  </a:lnTo>
                  <a:lnTo>
                    <a:pt x="1000" y="337"/>
                  </a:lnTo>
                  <a:lnTo>
                    <a:pt x="1007" y="319"/>
                  </a:lnTo>
                  <a:lnTo>
                    <a:pt x="1050" y="330"/>
                  </a:lnTo>
                  <a:lnTo>
                    <a:pt x="1069" y="321"/>
                  </a:lnTo>
                  <a:lnTo>
                    <a:pt x="1107" y="350"/>
                  </a:lnTo>
                  <a:lnTo>
                    <a:pt x="1107" y="364"/>
                  </a:lnTo>
                  <a:lnTo>
                    <a:pt x="1138" y="366"/>
                  </a:lnTo>
                  <a:lnTo>
                    <a:pt x="1140" y="395"/>
                  </a:lnTo>
                  <a:lnTo>
                    <a:pt x="1111" y="395"/>
                  </a:lnTo>
                  <a:lnTo>
                    <a:pt x="1136" y="399"/>
                  </a:lnTo>
                  <a:lnTo>
                    <a:pt x="1144" y="419"/>
                  </a:lnTo>
                  <a:lnTo>
                    <a:pt x="1119" y="443"/>
                  </a:lnTo>
                  <a:lnTo>
                    <a:pt x="1157" y="430"/>
                  </a:lnTo>
                  <a:lnTo>
                    <a:pt x="1159" y="452"/>
                  </a:lnTo>
                  <a:lnTo>
                    <a:pt x="1142" y="461"/>
                  </a:lnTo>
                  <a:lnTo>
                    <a:pt x="1163" y="437"/>
                  </a:lnTo>
                  <a:lnTo>
                    <a:pt x="1167" y="455"/>
                  </a:lnTo>
                  <a:lnTo>
                    <a:pt x="1188" y="430"/>
                  </a:lnTo>
                  <a:lnTo>
                    <a:pt x="1192" y="443"/>
                  </a:lnTo>
                  <a:lnTo>
                    <a:pt x="1209" y="412"/>
                  </a:lnTo>
                  <a:lnTo>
                    <a:pt x="1202" y="406"/>
                  </a:lnTo>
                  <a:lnTo>
                    <a:pt x="1219" y="388"/>
                  </a:lnTo>
                  <a:lnTo>
                    <a:pt x="1238" y="421"/>
                  </a:lnTo>
                  <a:lnTo>
                    <a:pt x="1221" y="428"/>
                  </a:lnTo>
                  <a:lnTo>
                    <a:pt x="1240" y="424"/>
                  </a:lnTo>
                  <a:lnTo>
                    <a:pt x="1246" y="437"/>
                  </a:lnTo>
                  <a:lnTo>
                    <a:pt x="1234" y="441"/>
                  </a:lnTo>
                  <a:lnTo>
                    <a:pt x="1250" y="446"/>
                  </a:lnTo>
                  <a:lnTo>
                    <a:pt x="1240" y="455"/>
                  </a:lnTo>
                  <a:lnTo>
                    <a:pt x="1252" y="452"/>
                  </a:lnTo>
                  <a:lnTo>
                    <a:pt x="1258" y="467"/>
                  </a:lnTo>
                  <a:lnTo>
                    <a:pt x="1252" y="473"/>
                  </a:lnTo>
                  <a:lnTo>
                    <a:pt x="1269" y="487"/>
                  </a:lnTo>
                  <a:lnTo>
                    <a:pt x="1244" y="498"/>
                  </a:lnTo>
                  <a:lnTo>
                    <a:pt x="1263" y="498"/>
                  </a:lnTo>
                  <a:lnTo>
                    <a:pt x="1258" y="509"/>
                  </a:lnTo>
                  <a:lnTo>
                    <a:pt x="1286" y="520"/>
                  </a:lnTo>
                  <a:lnTo>
                    <a:pt x="1296" y="545"/>
                  </a:lnTo>
                  <a:lnTo>
                    <a:pt x="1307" y="536"/>
                  </a:lnTo>
                  <a:lnTo>
                    <a:pt x="1332" y="553"/>
                  </a:lnTo>
                  <a:lnTo>
                    <a:pt x="1273" y="578"/>
                  </a:lnTo>
                  <a:lnTo>
                    <a:pt x="1286" y="589"/>
                  </a:lnTo>
                  <a:lnTo>
                    <a:pt x="1337" y="564"/>
                  </a:lnTo>
                  <a:lnTo>
                    <a:pt x="1337" y="587"/>
                  </a:lnTo>
                  <a:lnTo>
                    <a:pt x="1357" y="582"/>
                  </a:lnTo>
                  <a:lnTo>
                    <a:pt x="1362" y="591"/>
                  </a:lnTo>
                  <a:lnTo>
                    <a:pt x="1349" y="591"/>
                  </a:lnTo>
                  <a:lnTo>
                    <a:pt x="1362" y="618"/>
                  </a:lnTo>
                  <a:lnTo>
                    <a:pt x="1292" y="669"/>
                  </a:lnTo>
                  <a:lnTo>
                    <a:pt x="1192" y="669"/>
                  </a:lnTo>
                  <a:lnTo>
                    <a:pt x="1148" y="707"/>
                  </a:lnTo>
                  <a:lnTo>
                    <a:pt x="1115" y="758"/>
                  </a:lnTo>
                  <a:lnTo>
                    <a:pt x="1148" y="718"/>
                  </a:lnTo>
                  <a:lnTo>
                    <a:pt x="1204" y="695"/>
                  </a:lnTo>
                  <a:lnTo>
                    <a:pt x="1221" y="713"/>
                  </a:lnTo>
                  <a:lnTo>
                    <a:pt x="1188" y="727"/>
                  </a:lnTo>
                  <a:lnTo>
                    <a:pt x="1215" y="735"/>
                  </a:lnTo>
                  <a:lnTo>
                    <a:pt x="1209" y="751"/>
                  </a:lnTo>
                  <a:lnTo>
                    <a:pt x="1229" y="780"/>
                  </a:lnTo>
                  <a:lnTo>
                    <a:pt x="1271" y="791"/>
                  </a:lnTo>
                  <a:lnTo>
                    <a:pt x="1281" y="753"/>
                  </a:lnTo>
                  <a:lnTo>
                    <a:pt x="1281" y="778"/>
                  </a:lnTo>
                  <a:lnTo>
                    <a:pt x="1292" y="773"/>
                  </a:lnTo>
                  <a:lnTo>
                    <a:pt x="1273" y="798"/>
                  </a:lnTo>
                  <a:lnTo>
                    <a:pt x="1223" y="813"/>
                  </a:lnTo>
                  <a:lnTo>
                    <a:pt x="1206" y="840"/>
                  </a:lnTo>
                  <a:lnTo>
                    <a:pt x="1192" y="815"/>
                  </a:lnTo>
                  <a:lnTo>
                    <a:pt x="1238" y="793"/>
                  </a:lnTo>
                  <a:lnTo>
                    <a:pt x="1215" y="795"/>
                  </a:lnTo>
                  <a:lnTo>
                    <a:pt x="1219" y="780"/>
                  </a:lnTo>
                  <a:lnTo>
                    <a:pt x="1177" y="798"/>
                  </a:lnTo>
                  <a:lnTo>
                    <a:pt x="1167" y="786"/>
                  </a:lnTo>
                  <a:lnTo>
                    <a:pt x="1167" y="753"/>
                  </a:lnTo>
                  <a:lnTo>
                    <a:pt x="1140" y="744"/>
                  </a:lnTo>
                  <a:lnTo>
                    <a:pt x="1121" y="795"/>
                  </a:lnTo>
                  <a:lnTo>
                    <a:pt x="1040" y="815"/>
                  </a:lnTo>
                  <a:lnTo>
                    <a:pt x="984" y="835"/>
                  </a:lnTo>
                  <a:lnTo>
                    <a:pt x="975" y="846"/>
                  </a:lnTo>
                  <a:lnTo>
                    <a:pt x="988" y="846"/>
                  </a:lnTo>
                  <a:lnTo>
                    <a:pt x="990" y="855"/>
                  </a:lnTo>
                  <a:lnTo>
                    <a:pt x="921" y="878"/>
                  </a:lnTo>
                  <a:lnTo>
                    <a:pt x="926" y="866"/>
                  </a:lnTo>
                  <a:lnTo>
                    <a:pt x="932" y="860"/>
                  </a:lnTo>
                  <a:lnTo>
                    <a:pt x="934" y="851"/>
                  </a:lnTo>
                  <a:lnTo>
                    <a:pt x="942" y="842"/>
                  </a:lnTo>
                  <a:lnTo>
                    <a:pt x="946" y="798"/>
                  </a:lnTo>
                  <a:lnTo>
                    <a:pt x="957" y="813"/>
                  </a:lnTo>
                  <a:lnTo>
                    <a:pt x="975" y="806"/>
                  </a:lnTo>
                  <a:lnTo>
                    <a:pt x="961" y="780"/>
                  </a:lnTo>
                  <a:lnTo>
                    <a:pt x="903" y="767"/>
                  </a:lnTo>
                  <a:lnTo>
                    <a:pt x="898" y="767"/>
                  </a:lnTo>
                  <a:lnTo>
                    <a:pt x="894" y="729"/>
                  </a:lnTo>
                  <a:lnTo>
                    <a:pt x="882" y="731"/>
                  </a:lnTo>
                  <a:lnTo>
                    <a:pt x="871" y="709"/>
                  </a:lnTo>
                  <a:lnTo>
                    <a:pt x="859" y="709"/>
                  </a:lnTo>
                  <a:lnTo>
                    <a:pt x="859" y="722"/>
                  </a:lnTo>
                  <a:lnTo>
                    <a:pt x="844" y="702"/>
                  </a:lnTo>
                  <a:lnTo>
                    <a:pt x="817" y="729"/>
                  </a:lnTo>
                  <a:lnTo>
                    <a:pt x="739" y="709"/>
                  </a:lnTo>
                  <a:lnTo>
                    <a:pt x="731" y="691"/>
                  </a:lnTo>
                  <a:lnTo>
                    <a:pt x="729" y="704"/>
                  </a:lnTo>
                  <a:lnTo>
                    <a:pt x="292" y="704"/>
                  </a:lnTo>
                  <a:lnTo>
                    <a:pt x="286" y="682"/>
                  </a:lnTo>
                  <a:lnTo>
                    <a:pt x="261" y="678"/>
                  </a:lnTo>
                  <a:lnTo>
                    <a:pt x="263" y="664"/>
                  </a:lnTo>
                  <a:lnTo>
                    <a:pt x="212" y="647"/>
                  </a:lnTo>
                  <a:lnTo>
                    <a:pt x="219" y="638"/>
                  </a:lnTo>
                  <a:lnTo>
                    <a:pt x="208" y="613"/>
                  </a:lnTo>
                  <a:lnTo>
                    <a:pt x="193" y="609"/>
                  </a:lnTo>
                  <a:lnTo>
                    <a:pt x="168" y="558"/>
                  </a:lnTo>
                  <a:lnTo>
                    <a:pt x="172" y="542"/>
                  </a:lnTo>
                  <a:lnTo>
                    <a:pt x="172" y="511"/>
                  </a:lnTo>
                  <a:lnTo>
                    <a:pt x="143" y="498"/>
                  </a:lnTo>
                  <a:lnTo>
                    <a:pt x="87" y="404"/>
                  </a:lnTo>
                  <a:lnTo>
                    <a:pt x="56" y="430"/>
                  </a:lnTo>
                  <a:lnTo>
                    <a:pt x="47" y="417"/>
                  </a:lnTo>
                  <a:lnTo>
                    <a:pt x="43" y="415"/>
                  </a:lnTo>
                  <a:lnTo>
                    <a:pt x="29" y="388"/>
                  </a:lnTo>
                  <a:lnTo>
                    <a:pt x="0" y="38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54" name="Freeform 109"/>
            <p:cNvSpPr>
              <a:spLocks/>
            </p:cNvSpPr>
            <p:nvPr/>
          </p:nvSpPr>
          <p:spPr bwMode="auto">
            <a:xfrm>
              <a:off x="689" y="1955"/>
              <a:ext cx="81" cy="54"/>
            </a:xfrm>
            <a:custGeom>
              <a:avLst/>
              <a:gdLst>
                <a:gd name="T0" fmla="*/ 0 w 83"/>
                <a:gd name="T1" fmla="*/ 0 h 58"/>
                <a:gd name="T2" fmla="*/ 42 w 83"/>
                <a:gd name="T3" fmla="*/ 8 h 58"/>
                <a:gd name="T4" fmla="*/ 78 w 83"/>
                <a:gd name="T5" fmla="*/ 49 h 58"/>
                <a:gd name="T6" fmla="*/ 57 w 83"/>
                <a:gd name="T7" fmla="*/ 42 h 58"/>
                <a:gd name="T8" fmla="*/ 0 w 83"/>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58">
                  <a:moveTo>
                    <a:pt x="0" y="0"/>
                  </a:moveTo>
                  <a:lnTo>
                    <a:pt x="44" y="10"/>
                  </a:lnTo>
                  <a:lnTo>
                    <a:pt x="82" y="57"/>
                  </a:lnTo>
                  <a:lnTo>
                    <a:pt x="59" y="48"/>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55" name="Freeform 110"/>
            <p:cNvSpPr>
              <a:spLocks/>
            </p:cNvSpPr>
            <p:nvPr/>
          </p:nvSpPr>
          <p:spPr bwMode="auto">
            <a:xfrm>
              <a:off x="728" y="1242"/>
              <a:ext cx="165" cy="127"/>
            </a:xfrm>
            <a:custGeom>
              <a:avLst/>
              <a:gdLst>
                <a:gd name="T0" fmla="*/ 0 w 169"/>
                <a:gd name="T1" fmla="*/ 88 h 135"/>
                <a:gd name="T2" fmla="*/ 8 w 169"/>
                <a:gd name="T3" fmla="*/ 74 h 135"/>
                <a:gd name="T4" fmla="*/ 29 w 169"/>
                <a:gd name="T5" fmla="*/ 25 h 135"/>
                <a:gd name="T6" fmla="*/ 21 w 169"/>
                <a:gd name="T7" fmla="*/ 6 h 135"/>
                <a:gd name="T8" fmla="*/ 67 w 169"/>
                <a:gd name="T9" fmla="*/ 0 h 135"/>
                <a:gd name="T10" fmla="*/ 102 w 169"/>
                <a:gd name="T11" fmla="*/ 20 h 135"/>
                <a:gd name="T12" fmla="*/ 124 w 169"/>
                <a:gd name="T13" fmla="*/ 9 h 135"/>
                <a:gd name="T14" fmla="*/ 160 w 169"/>
                <a:gd name="T15" fmla="*/ 36 h 135"/>
                <a:gd name="T16" fmla="*/ 86 w 169"/>
                <a:gd name="T17" fmla="*/ 81 h 135"/>
                <a:gd name="T18" fmla="*/ 80 w 169"/>
                <a:gd name="T19" fmla="*/ 106 h 135"/>
                <a:gd name="T20" fmla="*/ 44 w 169"/>
                <a:gd name="T21" fmla="*/ 119 h 135"/>
                <a:gd name="T22" fmla="*/ 27 w 169"/>
                <a:gd name="T23" fmla="*/ 97 h 135"/>
                <a:gd name="T24" fmla="*/ 0 w 169"/>
                <a:gd name="T25" fmla="*/ 88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9" h="135">
                  <a:moveTo>
                    <a:pt x="0" y="100"/>
                  </a:moveTo>
                  <a:lnTo>
                    <a:pt x="8" y="84"/>
                  </a:lnTo>
                  <a:lnTo>
                    <a:pt x="31" y="29"/>
                  </a:lnTo>
                  <a:lnTo>
                    <a:pt x="21" y="6"/>
                  </a:lnTo>
                  <a:lnTo>
                    <a:pt x="71" y="0"/>
                  </a:lnTo>
                  <a:lnTo>
                    <a:pt x="107" y="22"/>
                  </a:lnTo>
                  <a:lnTo>
                    <a:pt x="130" y="11"/>
                  </a:lnTo>
                  <a:lnTo>
                    <a:pt x="168" y="40"/>
                  </a:lnTo>
                  <a:lnTo>
                    <a:pt x="90" y="91"/>
                  </a:lnTo>
                  <a:lnTo>
                    <a:pt x="84" y="120"/>
                  </a:lnTo>
                  <a:lnTo>
                    <a:pt x="46" y="134"/>
                  </a:lnTo>
                  <a:lnTo>
                    <a:pt x="29" y="109"/>
                  </a:lnTo>
                  <a:lnTo>
                    <a:pt x="0" y="10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56" name="Freeform 111"/>
            <p:cNvSpPr>
              <a:spLocks/>
            </p:cNvSpPr>
            <p:nvPr/>
          </p:nvSpPr>
          <p:spPr bwMode="auto">
            <a:xfrm>
              <a:off x="773" y="1126"/>
              <a:ext cx="115" cy="72"/>
            </a:xfrm>
            <a:custGeom>
              <a:avLst/>
              <a:gdLst>
                <a:gd name="T0" fmla="*/ 0 w 118"/>
                <a:gd name="T1" fmla="*/ 50 h 77"/>
                <a:gd name="T2" fmla="*/ 25 w 118"/>
                <a:gd name="T3" fmla="*/ 61 h 77"/>
                <a:gd name="T4" fmla="*/ 33 w 118"/>
                <a:gd name="T5" fmla="*/ 48 h 77"/>
                <a:gd name="T6" fmla="*/ 37 w 118"/>
                <a:gd name="T7" fmla="*/ 66 h 77"/>
                <a:gd name="T8" fmla="*/ 50 w 118"/>
                <a:gd name="T9" fmla="*/ 61 h 77"/>
                <a:gd name="T10" fmla="*/ 48 w 118"/>
                <a:gd name="T11" fmla="*/ 45 h 77"/>
                <a:gd name="T12" fmla="*/ 58 w 118"/>
                <a:gd name="T13" fmla="*/ 52 h 77"/>
                <a:gd name="T14" fmla="*/ 67 w 118"/>
                <a:gd name="T15" fmla="*/ 29 h 77"/>
                <a:gd name="T16" fmla="*/ 75 w 118"/>
                <a:gd name="T17" fmla="*/ 27 h 77"/>
                <a:gd name="T18" fmla="*/ 81 w 118"/>
                <a:gd name="T19" fmla="*/ 48 h 77"/>
                <a:gd name="T20" fmla="*/ 102 w 118"/>
                <a:gd name="T21" fmla="*/ 34 h 77"/>
                <a:gd name="T22" fmla="*/ 98 w 118"/>
                <a:gd name="T23" fmla="*/ 13 h 77"/>
                <a:gd name="T24" fmla="*/ 111 w 118"/>
                <a:gd name="T25" fmla="*/ 9 h 77"/>
                <a:gd name="T26" fmla="*/ 96 w 118"/>
                <a:gd name="T27" fmla="*/ 0 h 77"/>
                <a:gd name="T28" fmla="*/ 56 w 118"/>
                <a:gd name="T29" fmla="*/ 9 h 77"/>
                <a:gd name="T30" fmla="*/ 0 w 118"/>
                <a:gd name="T31" fmla="*/ 50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8" h="77">
                  <a:moveTo>
                    <a:pt x="0" y="58"/>
                  </a:moveTo>
                  <a:lnTo>
                    <a:pt x="27" y="69"/>
                  </a:lnTo>
                  <a:lnTo>
                    <a:pt x="35" y="55"/>
                  </a:lnTo>
                  <a:lnTo>
                    <a:pt x="39" y="76"/>
                  </a:lnTo>
                  <a:lnTo>
                    <a:pt x="52" y="69"/>
                  </a:lnTo>
                  <a:lnTo>
                    <a:pt x="50" y="51"/>
                  </a:lnTo>
                  <a:lnTo>
                    <a:pt x="62" y="60"/>
                  </a:lnTo>
                  <a:lnTo>
                    <a:pt x="71" y="33"/>
                  </a:lnTo>
                  <a:lnTo>
                    <a:pt x="79" y="31"/>
                  </a:lnTo>
                  <a:lnTo>
                    <a:pt x="85" y="55"/>
                  </a:lnTo>
                  <a:lnTo>
                    <a:pt x="108" y="38"/>
                  </a:lnTo>
                  <a:lnTo>
                    <a:pt x="104" y="15"/>
                  </a:lnTo>
                  <a:lnTo>
                    <a:pt x="117" y="11"/>
                  </a:lnTo>
                  <a:lnTo>
                    <a:pt x="102" y="0"/>
                  </a:lnTo>
                  <a:lnTo>
                    <a:pt x="58" y="11"/>
                  </a:lnTo>
                  <a:lnTo>
                    <a:pt x="0" y="5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57" name="Freeform 112"/>
            <p:cNvSpPr>
              <a:spLocks/>
            </p:cNvSpPr>
            <p:nvPr/>
          </p:nvSpPr>
          <p:spPr bwMode="auto">
            <a:xfrm>
              <a:off x="835" y="1286"/>
              <a:ext cx="282" cy="169"/>
            </a:xfrm>
            <a:custGeom>
              <a:avLst/>
              <a:gdLst>
                <a:gd name="T0" fmla="*/ 0 w 289"/>
                <a:gd name="T1" fmla="*/ 51 h 180"/>
                <a:gd name="T2" fmla="*/ 14 w 289"/>
                <a:gd name="T3" fmla="*/ 38 h 180"/>
                <a:gd name="T4" fmla="*/ 8 w 289"/>
                <a:gd name="T5" fmla="*/ 33 h 180"/>
                <a:gd name="T6" fmla="*/ 39 w 289"/>
                <a:gd name="T7" fmla="*/ 9 h 180"/>
                <a:gd name="T8" fmla="*/ 66 w 289"/>
                <a:gd name="T9" fmla="*/ 0 h 180"/>
                <a:gd name="T10" fmla="*/ 74 w 289"/>
                <a:gd name="T11" fmla="*/ 17 h 180"/>
                <a:gd name="T12" fmla="*/ 66 w 289"/>
                <a:gd name="T13" fmla="*/ 26 h 180"/>
                <a:gd name="T14" fmla="*/ 91 w 289"/>
                <a:gd name="T15" fmla="*/ 11 h 180"/>
                <a:gd name="T16" fmla="*/ 118 w 289"/>
                <a:gd name="T17" fmla="*/ 24 h 180"/>
                <a:gd name="T18" fmla="*/ 105 w 289"/>
                <a:gd name="T19" fmla="*/ 35 h 180"/>
                <a:gd name="T20" fmla="*/ 138 w 289"/>
                <a:gd name="T21" fmla="*/ 26 h 180"/>
                <a:gd name="T22" fmla="*/ 130 w 289"/>
                <a:gd name="T23" fmla="*/ 13 h 180"/>
                <a:gd name="T24" fmla="*/ 141 w 289"/>
                <a:gd name="T25" fmla="*/ 15 h 180"/>
                <a:gd name="T26" fmla="*/ 168 w 289"/>
                <a:gd name="T27" fmla="*/ 58 h 180"/>
                <a:gd name="T28" fmla="*/ 176 w 289"/>
                <a:gd name="T29" fmla="*/ 49 h 180"/>
                <a:gd name="T30" fmla="*/ 163 w 289"/>
                <a:gd name="T31" fmla="*/ 2 h 180"/>
                <a:gd name="T32" fmla="*/ 184 w 289"/>
                <a:gd name="T33" fmla="*/ 4 h 180"/>
                <a:gd name="T34" fmla="*/ 207 w 289"/>
                <a:gd name="T35" fmla="*/ 20 h 180"/>
                <a:gd name="T36" fmla="*/ 218 w 289"/>
                <a:gd name="T37" fmla="*/ 76 h 180"/>
                <a:gd name="T38" fmla="*/ 274 w 289"/>
                <a:gd name="T39" fmla="*/ 105 h 180"/>
                <a:gd name="T40" fmla="*/ 271 w 289"/>
                <a:gd name="T41" fmla="*/ 118 h 180"/>
                <a:gd name="T42" fmla="*/ 258 w 289"/>
                <a:gd name="T43" fmla="*/ 113 h 180"/>
                <a:gd name="T44" fmla="*/ 242 w 289"/>
                <a:gd name="T45" fmla="*/ 123 h 180"/>
                <a:gd name="T46" fmla="*/ 265 w 289"/>
                <a:gd name="T47" fmla="*/ 136 h 180"/>
                <a:gd name="T48" fmla="*/ 244 w 289"/>
                <a:gd name="T49" fmla="*/ 147 h 180"/>
                <a:gd name="T50" fmla="*/ 209 w 289"/>
                <a:gd name="T51" fmla="*/ 142 h 180"/>
                <a:gd name="T52" fmla="*/ 186 w 289"/>
                <a:gd name="T53" fmla="*/ 126 h 180"/>
                <a:gd name="T54" fmla="*/ 143 w 289"/>
                <a:gd name="T55" fmla="*/ 153 h 180"/>
                <a:gd name="T56" fmla="*/ 89 w 289"/>
                <a:gd name="T57" fmla="*/ 158 h 180"/>
                <a:gd name="T58" fmla="*/ 76 w 289"/>
                <a:gd name="T59" fmla="*/ 134 h 180"/>
                <a:gd name="T60" fmla="*/ 45 w 289"/>
                <a:gd name="T61" fmla="*/ 132 h 180"/>
                <a:gd name="T62" fmla="*/ 22 w 289"/>
                <a:gd name="T63" fmla="*/ 110 h 180"/>
                <a:gd name="T64" fmla="*/ 103 w 289"/>
                <a:gd name="T65" fmla="*/ 97 h 180"/>
                <a:gd name="T66" fmla="*/ 22 w 289"/>
                <a:gd name="T67" fmla="*/ 89 h 180"/>
                <a:gd name="T68" fmla="*/ 12 w 289"/>
                <a:gd name="T69" fmla="*/ 78 h 180"/>
                <a:gd name="T70" fmla="*/ 53 w 289"/>
                <a:gd name="T71" fmla="*/ 62 h 180"/>
                <a:gd name="T72" fmla="*/ 14 w 289"/>
                <a:gd name="T73" fmla="*/ 64 h 180"/>
                <a:gd name="T74" fmla="*/ 18 w 289"/>
                <a:gd name="T75" fmla="*/ 58 h 180"/>
                <a:gd name="T76" fmla="*/ 0 w 289"/>
                <a:gd name="T77" fmla="*/ 51 h 1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9" h="180">
                  <a:moveTo>
                    <a:pt x="0" y="57"/>
                  </a:moveTo>
                  <a:lnTo>
                    <a:pt x="14" y="44"/>
                  </a:lnTo>
                  <a:lnTo>
                    <a:pt x="8" y="37"/>
                  </a:lnTo>
                  <a:lnTo>
                    <a:pt x="41" y="11"/>
                  </a:lnTo>
                  <a:lnTo>
                    <a:pt x="70" y="0"/>
                  </a:lnTo>
                  <a:lnTo>
                    <a:pt x="78" y="19"/>
                  </a:lnTo>
                  <a:lnTo>
                    <a:pt x="70" y="30"/>
                  </a:lnTo>
                  <a:lnTo>
                    <a:pt x="95" y="13"/>
                  </a:lnTo>
                  <a:lnTo>
                    <a:pt x="124" y="28"/>
                  </a:lnTo>
                  <a:lnTo>
                    <a:pt x="111" y="39"/>
                  </a:lnTo>
                  <a:lnTo>
                    <a:pt x="145" y="30"/>
                  </a:lnTo>
                  <a:lnTo>
                    <a:pt x="136" y="15"/>
                  </a:lnTo>
                  <a:lnTo>
                    <a:pt x="149" y="17"/>
                  </a:lnTo>
                  <a:lnTo>
                    <a:pt x="176" y="66"/>
                  </a:lnTo>
                  <a:lnTo>
                    <a:pt x="184" y="55"/>
                  </a:lnTo>
                  <a:lnTo>
                    <a:pt x="171" y="2"/>
                  </a:lnTo>
                  <a:lnTo>
                    <a:pt x="194" y="4"/>
                  </a:lnTo>
                  <a:lnTo>
                    <a:pt x="217" y="22"/>
                  </a:lnTo>
                  <a:lnTo>
                    <a:pt x="229" y="86"/>
                  </a:lnTo>
                  <a:lnTo>
                    <a:pt x="288" y="119"/>
                  </a:lnTo>
                  <a:lnTo>
                    <a:pt x="285" y="134"/>
                  </a:lnTo>
                  <a:lnTo>
                    <a:pt x="271" y="128"/>
                  </a:lnTo>
                  <a:lnTo>
                    <a:pt x="254" y="139"/>
                  </a:lnTo>
                  <a:lnTo>
                    <a:pt x="279" y="154"/>
                  </a:lnTo>
                  <a:lnTo>
                    <a:pt x="256" y="167"/>
                  </a:lnTo>
                  <a:lnTo>
                    <a:pt x="219" y="161"/>
                  </a:lnTo>
                  <a:lnTo>
                    <a:pt x="196" y="143"/>
                  </a:lnTo>
                  <a:lnTo>
                    <a:pt x="151" y="174"/>
                  </a:lnTo>
                  <a:lnTo>
                    <a:pt x="93" y="179"/>
                  </a:lnTo>
                  <a:lnTo>
                    <a:pt x="80" y="152"/>
                  </a:lnTo>
                  <a:lnTo>
                    <a:pt x="47" y="150"/>
                  </a:lnTo>
                  <a:lnTo>
                    <a:pt x="24" y="125"/>
                  </a:lnTo>
                  <a:lnTo>
                    <a:pt x="109" y="110"/>
                  </a:lnTo>
                  <a:lnTo>
                    <a:pt x="24" y="101"/>
                  </a:lnTo>
                  <a:lnTo>
                    <a:pt x="12" y="88"/>
                  </a:lnTo>
                  <a:lnTo>
                    <a:pt x="55" y="70"/>
                  </a:lnTo>
                  <a:lnTo>
                    <a:pt x="14" y="72"/>
                  </a:lnTo>
                  <a:lnTo>
                    <a:pt x="18" y="66"/>
                  </a:lnTo>
                  <a:lnTo>
                    <a:pt x="0" y="5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58" name="Freeform 113"/>
            <p:cNvSpPr>
              <a:spLocks/>
            </p:cNvSpPr>
            <p:nvPr/>
          </p:nvSpPr>
          <p:spPr bwMode="auto">
            <a:xfrm>
              <a:off x="857" y="1153"/>
              <a:ext cx="190" cy="94"/>
            </a:xfrm>
            <a:custGeom>
              <a:avLst/>
              <a:gdLst>
                <a:gd name="T0" fmla="*/ 0 w 195"/>
                <a:gd name="T1" fmla="*/ 58 h 100"/>
                <a:gd name="T2" fmla="*/ 8 w 195"/>
                <a:gd name="T3" fmla="*/ 52 h 100"/>
                <a:gd name="T4" fmla="*/ 37 w 195"/>
                <a:gd name="T5" fmla="*/ 42 h 100"/>
                <a:gd name="T6" fmla="*/ 8 w 195"/>
                <a:gd name="T7" fmla="*/ 44 h 100"/>
                <a:gd name="T8" fmla="*/ 43 w 195"/>
                <a:gd name="T9" fmla="*/ 35 h 100"/>
                <a:gd name="T10" fmla="*/ 14 w 195"/>
                <a:gd name="T11" fmla="*/ 35 h 100"/>
                <a:gd name="T12" fmla="*/ 16 w 195"/>
                <a:gd name="T13" fmla="*/ 26 h 100"/>
                <a:gd name="T14" fmla="*/ 45 w 195"/>
                <a:gd name="T15" fmla="*/ 24 h 100"/>
                <a:gd name="T16" fmla="*/ 25 w 195"/>
                <a:gd name="T17" fmla="*/ 23 h 100"/>
                <a:gd name="T18" fmla="*/ 39 w 195"/>
                <a:gd name="T19" fmla="*/ 15 h 100"/>
                <a:gd name="T20" fmla="*/ 77 w 195"/>
                <a:gd name="T21" fmla="*/ 24 h 100"/>
                <a:gd name="T22" fmla="*/ 96 w 195"/>
                <a:gd name="T23" fmla="*/ 46 h 100"/>
                <a:gd name="T24" fmla="*/ 130 w 195"/>
                <a:gd name="T25" fmla="*/ 51 h 100"/>
                <a:gd name="T26" fmla="*/ 117 w 195"/>
                <a:gd name="T27" fmla="*/ 35 h 100"/>
                <a:gd name="T28" fmla="*/ 125 w 195"/>
                <a:gd name="T29" fmla="*/ 26 h 100"/>
                <a:gd name="T30" fmla="*/ 110 w 195"/>
                <a:gd name="T31" fmla="*/ 17 h 100"/>
                <a:gd name="T32" fmla="*/ 133 w 195"/>
                <a:gd name="T33" fmla="*/ 0 h 100"/>
                <a:gd name="T34" fmla="*/ 144 w 195"/>
                <a:gd name="T35" fmla="*/ 20 h 100"/>
                <a:gd name="T36" fmla="*/ 135 w 195"/>
                <a:gd name="T37" fmla="*/ 29 h 100"/>
                <a:gd name="T38" fmla="*/ 150 w 195"/>
                <a:gd name="T39" fmla="*/ 31 h 100"/>
                <a:gd name="T40" fmla="*/ 146 w 195"/>
                <a:gd name="T41" fmla="*/ 40 h 100"/>
                <a:gd name="T42" fmla="*/ 163 w 195"/>
                <a:gd name="T43" fmla="*/ 42 h 100"/>
                <a:gd name="T44" fmla="*/ 171 w 195"/>
                <a:gd name="T45" fmla="*/ 31 h 100"/>
                <a:gd name="T46" fmla="*/ 184 w 195"/>
                <a:gd name="T47" fmla="*/ 46 h 100"/>
                <a:gd name="T48" fmla="*/ 173 w 195"/>
                <a:gd name="T49" fmla="*/ 66 h 100"/>
                <a:gd name="T50" fmla="*/ 135 w 195"/>
                <a:gd name="T51" fmla="*/ 64 h 100"/>
                <a:gd name="T52" fmla="*/ 73 w 195"/>
                <a:gd name="T53" fmla="*/ 87 h 100"/>
                <a:gd name="T54" fmla="*/ 50 w 195"/>
                <a:gd name="T55" fmla="*/ 75 h 100"/>
                <a:gd name="T56" fmla="*/ 100 w 195"/>
                <a:gd name="T57" fmla="*/ 55 h 100"/>
                <a:gd name="T58" fmla="*/ 57 w 195"/>
                <a:gd name="T59" fmla="*/ 68 h 100"/>
                <a:gd name="T60" fmla="*/ 64 w 195"/>
                <a:gd name="T61" fmla="*/ 52 h 100"/>
                <a:gd name="T62" fmla="*/ 41 w 195"/>
                <a:gd name="T63" fmla="*/ 70 h 100"/>
                <a:gd name="T64" fmla="*/ 16 w 195"/>
                <a:gd name="T65" fmla="*/ 64 h 100"/>
                <a:gd name="T66" fmla="*/ 0 w 195"/>
                <a:gd name="T67" fmla="*/ 58 h 1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 h="100">
                  <a:moveTo>
                    <a:pt x="0" y="66"/>
                  </a:moveTo>
                  <a:lnTo>
                    <a:pt x="8" y="59"/>
                  </a:lnTo>
                  <a:lnTo>
                    <a:pt x="39" y="48"/>
                  </a:lnTo>
                  <a:lnTo>
                    <a:pt x="8" y="50"/>
                  </a:lnTo>
                  <a:lnTo>
                    <a:pt x="45" y="39"/>
                  </a:lnTo>
                  <a:lnTo>
                    <a:pt x="14" y="39"/>
                  </a:lnTo>
                  <a:lnTo>
                    <a:pt x="16" y="30"/>
                  </a:lnTo>
                  <a:lnTo>
                    <a:pt x="47" y="28"/>
                  </a:lnTo>
                  <a:lnTo>
                    <a:pt x="27" y="26"/>
                  </a:lnTo>
                  <a:lnTo>
                    <a:pt x="41" y="17"/>
                  </a:lnTo>
                  <a:lnTo>
                    <a:pt x="81" y="28"/>
                  </a:lnTo>
                  <a:lnTo>
                    <a:pt x="102" y="52"/>
                  </a:lnTo>
                  <a:lnTo>
                    <a:pt x="137" y="57"/>
                  </a:lnTo>
                  <a:lnTo>
                    <a:pt x="123" y="39"/>
                  </a:lnTo>
                  <a:lnTo>
                    <a:pt x="131" y="30"/>
                  </a:lnTo>
                  <a:lnTo>
                    <a:pt x="116" y="19"/>
                  </a:lnTo>
                  <a:lnTo>
                    <a:pt x="141" y="0"/>
                  </a:lnTo>
                  <a:lnTo>
                    <a:pt x="152" y="22"/>
                  </a:lnTo>
                  <a:lnTo>
                    <a:pt x="143" y="33"/>
                  </a:lnTo>
                  <a:lnTo>
                    <a:pt x="158" y="35"/>
                  </a:lnTo>
                  <a:lnTo>
                    <a:pt x="154" y="46"/>
                  </a:lnTo>
                  <a:lnTo>
                    <a:pt x="171" y="48"/>
                  </a:lnTo>
                  <a:lnTo>
                    <a:pt x="181" y="35"/>
                  </a:lnTo>
                  <a:lnTo>
                    <a:pt x="194" y="52"/>
                  </a:lnTo>
                  <a:lnTo>
                    <a:pt x="183" y="74"/>
                  </a:lnTo>
                  <a:lnTo>
                    <a:pt x="143" y="72"/>
                  </a:lnTo>
                  <a:lnTo>
                    <a:pt x="77" y="99"/>
                  </a:lnTo>
                  <a:lnTo>
                    <a:pt x="52" y="85"/>
                  </a:lnTo>
                  <a:lnTo>
                    <a:pt x="106" y="63"/>
                  </a:lnTo>
                  <a:lnTo>
                    <a:pt x="60" y="77"/>
                  </a:lnTo>
                  <a:lnTo>
                    <a:pt x="68" y="59"/>
                  </a:lnTo>
                  <a:lnTo>
                    <a:pt x="43" y="79"/>
                  </a:lnTo>
                  <a:lnTo>
                    <a:pt x="16" y="72"/>
                  </a:lnTo>
                  <a:lnTo>
                    <a:pt x="0" y="6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59" name="Freeform 114"/>
            <p:cNvSpPr>
              <a:spLocks/>
            </p:cNvSpPr>
            <p:nvPr/>
          </p:nvSpPr>
          <p:spPr bwMode="auto">
            <a:xfrm>
              <a:off x="1046" y="1056"/>
              <a:ext cx="97" cy="61"/>
            </a:xfrm>
            <a:custGeom>
              <a:avLst/>
              <a:gdLst>
                <a:gd name="T0" fmla="*/ 0 w 99"/>
                <a:gd name="T1" fmla="*/ 0 h 65"/>
                <a:gd name="T2" fmla="*/ 8 w 99"/>
                <a:gd name="T3" fmla="*/ 20 h 65"/>
                <a:gd name="T4" fmla="*/ 29 w 99"/>
                <a:gd name="T5" fmla="*/ 20 h 65"/>
                <a:gd name="T6" fmla="*/ 22 w 99"/>
                <a:gd name="T7" fmla="*/ 25 h 65"/>
                <a:gd name="T8" fmla="*/ 29 w 99"/>
                <a:gd name="T9" fmla="*/ 32 h 65"/>
                <a:gd name="T10" fmla="*/ 8 w 99"/>
                <a:gd name="T11" fmla="*/ 36 h 65"/>
                <a:gd name="T12" fmla="*/ 41 w 99"/>
                <a:gd name="T13" fmla="*/ 42 h 65"/>
                <a:gd name="T14" fmla="*/ 94 w 99"/>
                <a:gd name="T15" fmla="*/ 56 h 65"/>
                <a:gd name="T16" fmla="*/ 85 w 99"/>
                <a:gd name="T17" fmla="*/ 23 h 65"/>
                <a:gd name="T18" fmla="*/ 48 w 99"/>
                <a:gd name="T19" fmla="*/ 6 h 65"/>
                <a:gd name="T20" fmla="*/ 35 w 99"/>
                <a:gd name="T21" fmla="*/ 14 h 65"/>
                <a:gd name="T22" fmla="*/ 31 w 99"/>
                <a:gd name="T23" fmla="*/ 0 h 65"/>
                <a:gd name="T24" fmla="*/ 0 w 99"/>
                <a:gd name="T25" fmla="*/ 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65">
                  <a:moveTo>
                    <a:pt x="0" y="0"/>
                  </a:moveTo>
                  <a:lnTo>
                    <a:pt x="8" y="22"/>
                  </a:lnTo>
                  <a:lnTo>
                    <a:pt x="31" y="22"/>
                  </a:lnTo>
                  <a:lnTo>
                    <a:pt x="22" y="29"/>
                  </a:lnTo>
                  <a:lnTo>
                    <a:pt x="31" y="36"/>
                  </a:lnTo>
                  <a:lnTo>
                    <a:pt x="8" y="41"/>
                  </a:lnTo>
                  <a:lnTo>
                    <a:pt x="43" y="48"/>
                  </a:lnTo>
                  <a:lnTo>
                    <a:pt x="98" y="64"/>
                  </a:lnTo>
                  <a:lnTo>
                    <a:pt x="89" y="27"/>
                  </a:lnTo>
                  <a:lnTo>
                    <a:pt x="50" y="6"/>
                  </a:lnTo>
                  <a:lnTo>
                    <a:pt x="37" y="16"/>
                  </a:lnTo>
                  <a:lnTo>
                    <a:pt x="33" y="0"/>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60" name="Freeform 115"/>
            <p:cNvSpPr>
              <a:spLocks/>
            </p:cNvSpPr>
            <p:nvPr/>
          </p:nvSpPr>
          <p:spPr bwMode="auto">
            <a:xfrm>
              <a:off x="1091" y="1170"/>
              <a:ext cx="78" cy="57"/>
            </a:xfrm>
            <a:custGeom>
              <a:avLst/>
              <a:gdLst>
                <a:gd name="T0" fmla="*/ 0 w 80"/>
                <a:gd name="T1" fmla="*/ 35 h 60"/>
                <a:gd name="T2" fmla="*/ 8 w 80"/>
                <a:gd name="T3" fmla="*/ 22 h 60"/>
                <a:gd name="T4" fmla="*/ 20 w 80"/>
                <a:gd name="T5" fmla="*/ 26 h 60"/>
                <a:gd name="T6" fmla="*/ 4 w 80"/>
                <a:gd name="T7" fmla="*/ 10 h 60"/>
                <a:gd name="T8" fmla="*/ 10 w 80"/>
                <a:gd name="T9" fmla="*/ 4 h 60"/>
                <a:gd name="T10" fmla="*/ 39 w 80"/>
                <a:gd name="T11" fmla="*/ 19 h 60"/>
                <a:gd name="T12" fmla="*/ 20 w 80"/>
                <a:gd name="T13" fmla="*/ 2 h 60"/>
                <a:gd name="T14" fmla="*/ 66 w 80"/>
                <a:gd name="T15" fmla="*/ 0 h 60"/>
                <a:gd name="T16" fmla="*/ 75 w 80"/>
                <a:gd name="T17" fmla="*/ 39 h 60"/>
                <a:gd name="T18" fmla="*/ 64 w 80"/>
                <a:gd name="T19" fmla="*/ 33 h 60"/>
                <a:gd name="T20" fmla="*/ 64 w 80"/>
                <a:gd name="T21" fmla="*/ 53 h 60"/>
                <a:gd name="T22" fmla="*/ 29 w 80"/>
                <a:gd name="T23" fmla="*/ 50 h 60"/>
                <a:gd name="T24" fmla="*/ 35 w 80"/>
                <a:gd name="T25" fmla="*/ 46 h 60"/>
                <a:gd name="T26" fmla="*/ 27 w 80"/>
                <a:gd name="T27" fmla="*/ 39 h 60"/>
                <a:gd name="T28" fmla="*/ 54 w 80"/>
                <a:gd name="T29" fmla="*/ 28 h 60"/>
                <a:gd name="T30" fmla="*/ 0 w 80"/>
                <a:gd name="T31" fmla="*/ 35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60">
                  <a:moveTo>
                    <a:pt x="0" y="39"/>
                  </a:moveTo>
                  <a:lnTo>
                    <a:pt x="8" y="24"/>
                  </a:lnTo>
                  <a:lnTo>
                    <a:pt x="22" y="28"/>
                  </a:lnTo>
                  <a:lnTo>
                    <a:pt x="4" y="10"/>
                  </a:lnTo>
                  <a:lnTo>
                    <a:pt x="10" y="4"/>
                  </a:lnTo>
                  <a:lnTo>
                    <a:pt x="41" y="21"/>
                  </a:lnTo>
                  <a:lnTo>
                    <a:pt x="22" y="2"/>
                  </a:lnTo>
                  <a:lnTo>
                    <a:pt x="70" y="0"/>
                  </a:lnTo>
                  <a:lnTo>
                    <a:pt x="79" y="43"/>
                  </a:lnTo>
                  <a:lnTo>
                    <a:pt x="68" y="37"/>
                  </a:lnTo>
                  <a:lnTo>
                    <a:pt x="68" y="59"/>
                  </a:lnTo>
                  <a:lnTo>
                    <a:pt x="31" y="56"/>
                  </a:lnTo>
                  <a:lnTo>
                    <a:pt x="37" y="50"/>
                  </a:lnTo>
                  <a:lnTo>
                    <a:pt x="29" y="43"/>
                  </a:lnTo>
                  <a:lnTo>
                    <a:pt x="56" y="30"/>
                  </a:lnTo>
                  <a:lnTo>
                    <a:pt x="0" y="3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61" name="Freeform 116"/>
            <p:cNvSpPr>
              <a:spLocks/>
            </p:cNvSpPr>
            <p:nvPr/>
          </p:nvSpPr>
          <p:spPr bwMode="auto">
            <a:xfrm>
              <a:off x="1091" y="1269"/>
              <a:ext cx="93" cy="89"/>
            </a:xfrm>
            <a:custGeom>
              <a:avLst/>
              <a:gdLst>
                <a:gd name="T0" fmla="*/ 0 w 95"/>
                <a:gd name="T1" fmla="*/ 42 h 96"/>
                <a:gd name="T2" fmla="*/ 4 w 95"/>
                <a:gd name="T3" fmla="*/ 30 h 96"/>
                <a:gd name="T4" fmla="*/ 35 w 95"/>
                <a:gd name="T5" fmla="*/ 38 h 96"/>
                <a:gd name="T6" fmla="*/ 29 w 95"/>
                <a:gd name="T7" fmla="*/ 24 h 96"/>
                <a:gd name="T8" fmla="*/ 37 w 95"/>
                <a:gd name="T9" fmla="*/ 24 h 96"/>
                <a:gd name="T10" fmla="*/ 18 w 95"/>
                <a:gd name="T11" fmla="*/ 19 h 96"/>
                <a:gd name="T12" fmla="*/ 29 w 95"/>
                <a:gd name="T13" fmla="*/ 13 h 96"/>
                <a:gd name="T14" fmla="*/ 20 w 95"/>
                <a:gd name="T15" fmla="*/ 6 h 96"/>
                <a:gd name="T16" fmla="*/ 77 w 95"/>
                <a:gd name="T17" fmla="*/ 0 h 96"/>
                <a:gd name="T18" fmla="*/ 79 w 95"/>
                <a:gd name="T19" fmla="*/ 19 h 96"/>
                <a:gd name="T20" fmla="*/ 62 w 95"/>
                <a:gd name="T21" fmla="*/ 32 h 96"/>
                <a:gd name="T22" fmla="*/ 87 w 95"/>
                <a:gd name="T23" fmla="*/ 38 h 96"/>
                <a:gd name="T24" fmla="*/ 90 w 95"/>
                <a:gd name="T25" fmla="*/ 66 h 96"/>
                <a:gd name="T26" fmla="*/ 52 w 95"/>
                <a:gd name="T27" fmla="*/ 82 h 96"/>
                <a:gd name="T28" fmla="*/ 35 w 95"/>
                <a:gd name="T29" fmla="*/ 58 h 96"/>
                <a:gd name="T30" fmla="*/ 0 w 95"/>
                <a:gd name="T31" fmla="*/ 42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 h="96">
                  <a:moveTo>
                    <a:pt x="0" y="48"/>
                  </a:moveTo>
                  <a:lnTo>
                    <a:pt x="4" y="35"/>
                  </a:lnTo>
                  <a:lnTo>
                    <a:pt x="37" y="44"/>
                  </a:lnTo>
                  <a:lnTo>
                    <a:pt x="31" y="28"/>
                  </a:lnTo>
                  <a:lnTo>
                    <a:pt x="39" y="28"/>
                  </a:lnTo>
                  <a:lnTo>
                    <a:pt x="18" y="22"/>
                  </a:lnTo>
                  <a:lnTo>
                    <a:pt x="31" y="15"/>
                  </a:lnTo>
                  <a:lnTo>
                    <a:pt x="20" y="8"/>
                  </a:lnTo>
                  <a:lnTo>
                    <a:pt x="81" y="0"/>
                  </a:lnTo>
                  <a:lnTo>
                    <a:pt x="83" y="22"/>
                  </a:lnTo>
                  <a:lnTo>
                    <a:pt x="64" y="37"/>
                  </a:lnTo>
                  <a:lnTo>
                    <a:pt x="91" y="44"/>
                  </a:lnTo>
                  <a:lnTo>
                    <a:pt x="94" y="77"/>
                  </a:lnTo>
                  <a:lnTo>
                    <a:pt x="54" y="95"/>
                  </a:lnTo>
                  <a:lnTo>
                    <a:pt x="37" y="68"/>
                  </a:lnTo>
                  <a:lnTo>
                    <a:pt x="0" y="4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62" name="Freeform 117"/>
            <p:cNvSpPr>
              <a:spLocks/>
            </p:cNvSpPr>
            <p:nvPr/>
          </p:nvSpPr>
          <p:spPr bwMode="auto">
            <a:xfrm>
              <a:off x="1157" y="1075"/>
              <a:ext cx="58" cy="45"/>
            </a:xfrm>
            <a:custGeom>
              <a:avLst/>
              <a:gdLst>
                <a:gd name="T0" fmla="*/ 0 w 59"/>
                <a:gd name="T1" fmla="*/ 0 h 49"/>
                <a:gd name="T2" fmla="*/ 6 w 59"/>
                <a:gd name="T3" fmla="*/ 23 h 49"/>
                <a:gd name="T4" fmla="*/ 24 w 59"/>
                <a:gd name="T5" fmla="*/ 25 h 49"/>
                <a:gd name="T6" fmla="*/ 8 w 59"/>
                <a:gd name="T7" fmla="*/ 28 h 49"/>
                <a:gd name="T8" fmla="*/ 16 w 59"/>
                <a:gd name="T9" fmla="*/ 40 h 49"/>
                <a:gd name="T10" fmla="*/ 51 w 59"/>
                <a:gd name="T11" fmla="*/ 35 h 49"/>
                <a:gd name="T12" fmla="*/ 56 w 59"/>
                <a:gd name="T13" fmla="*/ 18 h 49"/>
                <a:gd name="T14" fmla="*/ 0 w 59"/>
                <a:gd name="T15" fmla="*/ 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49">
                  <a:moveTo>
                    <a:pt x="0" y="0"/>
                  </a:moveTo>
                  <a:lnTo>
                    <a:pt x="6" y="27"/>
                  </a:lnTo>
                  <a:lnTo>
                    <a:pt x="24" y="29"/>
                  </a:lnTo>
                  <a:lnTo>
                    <a:pt x="8" y="34"/>
                  </a:lnTo>
                  <a:lnTo>
                    <a:pt x="16" y="48"/>
                  </a:lnTo>
                  <a:lnTo>
                    <a:pt x="53" y="41"/>
                  </a:lnTo>
                  <a:lnTo>
                    <a:pt x="58" y="22"/>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63" name="Freeform 118"/>
            <p:cNvSpPr>
              <a:spLocks/>
            </p:cNvSpPr>
            <p:nvPr/>
          </p:nvSpPr>
          <p:spPr bwMode="auto">
            <a:xfrm>
              <a:off x="1176" y="1145"/>
              <a:ext cx="269" cy="102"/>
            </a:xfrm>
            <a:custGeom>
              <a:avLst/>
              <a:gdLst>
                <a:gd name="T0" fmla="*/ 0 w 276"/>
                <a:gd name="T1" fmla="*/ 13 h 109"/>
                <a:gd name="T2" fmla="*/ 18 w 276"/>
                <a:gd name="T3" fmla="*/ 0 h 109"/>
                <a:gd name="T4" fmla="*/ 39 w 276"/>
                <a:gd name="T5" fmla="*/ 7 h 109"/>
                <a:gd name="T6" fmla="*/ 56 w 276"/>
                <a:gd name="T7" fmla="*/ 13 h 109"/>
                <a:gd name="T8" fmla="*/ 52 w 276"/>
                <a:gd name="T9" fmla="*/ 24 h 109"/>
                <a:gd name="T10" fmla="*/ 82 w 276"/>
                <a:gd name="T11" fmla="*/ 17 h 109"/>
                <a:gd name="T12" fmla="*/ 99 w 276"/>
                <a:gd name="T13" fmla="*/ 24 h 109"/>
                <a:gd name="T14" fmla="*/ 86 w 276"/>
                <a:gd name="T15" fmla="*/ 24 h 109"/>
                <a:gd name="T16" fmla="*/ 116 w 276"/>
                <a:gd name="T17" fmla="*/ 33 h 109"/>
                <a:gd name="T18" fmla="*/ 82 w 276"/>
                <a:gd name="T19" fmla="*/ 36 h 109"/>
                <a:gd name="T20" fmla="*/ 99 w 276"/>
                <a:gd name="T21" fmla="*/ 42 h 109"/>
                <a:gd name="T22" fmla="*/ 86 w 276"/>
                <a:gd name="T23" fmla="*/ 50 h 109"/>
                <a:gd name="T24" fmla="*/ 103 w 276"/>
                <a:gd name="T25" fmla="*/ 44 h 109"/>
                <a:gd name="T26" fmla="*/ 122 w 276"/>
                <a:gd name="T27" fmla="*/ 63 h 109"/>
                <a:gd name="T28" fmla="*/ 124 w 276"/>
                <a:gd name="T29" fmla="*/ 53 h 109"/>
                <a:gd name="T30" fmla="*/ 173 w 276"/>
                <a:gd name="T31" fmla="*/ 63 h 109"/>
                <a:gd name="T32" fmla="*/ 221 w 276"/>
                <a:gd name="T33" fmla="*/ 46 h 109"/>
                <a:gd name="T34" fmla="*/ 261 w 276"/>
                <a:gd name="T35" fmla="*/ 65 h 109"/>
                <a:gd name="T36" fmla="*/ 249 w 276"/>
                <a:gd name="T37" fmla="*/ 75 h 109"/>
                <a:gd name="T38" fmla="*/ 254 w 276"/>
                <a:gd name="T39" fmla="*/ 90 h 109"/>
                <a:gd name="T40" fmla="*/ 231 w 276"/>
                <a:gd name="T41" fmla="*/ 95 h 109"/>
                <a:gd name="T42" fmla="*/ 204 w 276"/>
                <a:gd name="T43" fmla="*/ 80 h 109"/>
                <a:gd name="T44" fmla="*/ 204 w 276"/>
                <a:gd name="T45" fmla="*/ 90 h 109"/>
                <a:gd name="T46" fmla="*/ 189 w 276"/>
                <a:gd name="T47" fmla="*/ 95 h 109"/>
                <a:gd name="T48" fmla="*/ 130 w 276"/>
                <a:gd name="T49" fmla="*/ 95 h 109"/>
                <a:gd name="T50" fmla="*/ 124 w 276"/>
                <a:gd name="T51" fmla="*/ 80 h 109"/>
                <a:gd name="T52" fmla="*/ 112 w 276"/>
                <a:gd name="T53" fmla="*/ 95 h 109"/>
                <a:gd name="T54" fmla="*/ 93 w 276"/>
                <a:gd name="T55" fmla="*/ 80 h 109"/>
                <a:gd name="T56" fmla="*/ 80 w 276"/>
                <a:gd name="T57" fmla="*/ 90 h 109"/>
                <a:gd name="T58" fmla="*/ 57 w 276"/>
                <a:gd name="T59" fmla="*/ 29 h 109"/>
                <a:gd name="T60" fmla="*/ 31 w 276"/>
                <a:gd name="T61" fmla="*/ 33 h 109"/>
                <a:gd name="T62" fmla="*/ 0 w 276"/>
                <a:gd name="T63" fmla="*/ 13 h 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6" h="109">
                  <a:moveTo>
                    <a:pt x="0" y="15"/>
                  </a:moveTo>
                  <a:lnTo>
                    <a:pt x="18" y="0"/>
                  </a:lnTo>
                  <a:lnTo>
                    <a:pt x="41" y="8"/>
                  </a:lnTo>
                  <a:lnTo>
                    <a:pt x="58" y="15"/>
                  </a:lnTo>
                  <a:lnTo>
                    <a:pt x="54" y="28"/>
                  </a:lnTo>
                  <a:lnTo>
                    <a:pt x="86" y="19"/>
                  </a:lnTo>
                  <a:lnTo>
                    <a:pt x="105" y="28"/>
                  </a:lnTo>
                  <a:lnTo>
                    <a:pt x="90" y="28"/>
                  </a:lnTo>
                  <a:lnTo>
                    <a:pt x="122" y="37"/>
                  </a:lnTo>
                  <a:lnTo>
                    <a:pt x="86" y="41"/>
                  </a:lnTo>
                  <a:lnTo>
                    <a:pt x="105" y="48"/>
                  </a:lnTo>
                  <a:lnTo>
                    <a:pt x="90" y="57"/>
                  </a:lnTo>
                  <a:lnTo>
                    <a:pt x="109" y="50"/>
                  </a:lnTo>
                  <a:lnTo>
                    <a:pt x="128" y="72"/>
                  </a:lnTo>
                  <a:lnTo>
                    <a:pt x="130" y="61"/>
                  </a:lnTo>
                  <a:lnTo>
                    <a:pt x="182" y="72"/>
                  </a:lnTo>
                  <a:lnTo>
                    <a:pt x="233" y="52"/>
                  </a:lnTo>
                  <a:lnTo>
                    <a:pt x="275" y="74"/>
                  </a:lnTo>
                  <a:lnTo>
                    <a:pt x="262" y="85"/>
                  </a:lnTo>
                  <a:lnTo>
                    <a:pt x="268" y="103"/>
                  </a:lnTo>
                  <a:lnTo>
                    <a:pt x="243" y="108"/>
                  </a:lnTo>
                  <a:lnTo>
                    <a:pt x="214" y="92"/>
                  </a:lnTo>
                  <a:lnTo>
                    <a:pt x="214" y="103"/>
                  </a:lnTo>
                  <a:lnTo>
                    <a:pt x="199" y="108"/>
                  </a:lnTo>
                  <a:lnTo>
                    <a:pt x="136" y="108"/>
                  </a:lnTo>
                  <a:lnTo>
                    <a:pt x="130" y="92"/>
                  </a:lnTo>
                  <a:lnTo>
                    <a:pt x="118" y="108"/>
                  </a:lnTo>
                  <a:lnTo>
                    <a:pt x="97" y="92"/>
                  </a:lnTo>
                  <a:lnTo>
                    <a:pt x="84" y="103"/>
                  </a:lnTo>
                  <a:lnTo>
                    <a:pt x="60" y="33"/>
                  </a:lnTo>
                  <a:lnTo>
                    <a:pt x="33" y="37"/>
                  </a:lnTo>
                  <a:lnTo>
                    <a:pt x="0" y="1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64" name="Freeform 119"/>
            <p:cNvSpPr>
              <a:spLocks/>
            </p:cNvSpPr>
            <p:nvPr/>
          </p:nvSpPr>
          <p:spPr bwMode="auto">
            <a:xfrm>
              <a:off x="1184" y="965"/>
              <a:ext cx="179" cy="140"/>
            </a:xfrm>
            <a:custGeom>
              <a:avLst/>
              <a:gdLst>
                <a:gd name="T0" fmla="*/ 0 w 184"/>
                <a:gd name="T1" fmla="*/ 40 h 150"/>
                <a:gd name="T2" fmla="*/ 41 w 184"/>
                <a:gd name="T3" fmla="*/ 34 h 150"/>
                <a:gd name="T4" fmla="*/ 18 w 184"/>
                <a:gd name="T5" fmla="*/ 17 h 150"/>
                <a:gd name="T6" fmla="*/ 54 w 184"/>
                <a:gd name="T7" fmla="*/ 7 h 150"/>
                <a:gd name="T8" fmla="*/ 25 w 184"/>
                <a:gd name="T9" fmla="*/ 0 h 150"/>
                <a:gd name="T10" fmla="*/ 74 w 184"/>
                <a:gd name="T11" fmla="*/ 9 h 150"/>
                <a:gd name="T12" fmla="*/ 86 w 184"/>
                <a:gd name="T13" fmla="*/ 34 h 150"/>
                <a:gd name="T14" fmla="*/ 112 w 184"/>
                <a:gd name="T15" fmla="*/ 35 h 150"/>
                <a:gd name="T16" fmla="*/ 120 w 184"/>
                <a:gd name="T17" fmla="*/ 51 h 150"/>
                <a:gd name="T18" fmla="*/ 122 w 184"/>
                <a:gd name="T19" fmla="*/ 40 h 150"/>
                <a:gd name="T20" fmla="*/ 133 w 184"/>
                <a:gd name="T21" fmla="*/ 40 h 150"/>
                <a:gd name="T22" fmla="*/ 126 w 184"/>
                <a:gd name="T23" fmla="*/ 51 h 150"/>
                <a:gd name="T24" fmla="*/ 141 w 184"/>
                <a:gd name="T25" fmla="*/ 60 h 150"/>
                <a:gd name="T26" fmla="*/ 133 w 184"/>
                <a:gd name="T27" fmla="*/ 73 h 150"/>
                <a:gd name="T28" fmla="*/ 159 w 184"/>
                <a:gd name="T29" fmla="*/ 72 h 150"/>
                <a:gd name="T30" fmla="*/ 173 w 184"/>
                <a:gd name="T31" fmla="*/ 87 h 150"/>
                <a:gd name="T32" fmla="*/ 141 w 184"/>
                <a:gd name="T33" fmla="*/ 93 h 150"/>
                <a:gd name="T34" fmla="*/ 131 w 184"/>
                <a:gd name="T35" fmla="*/ 108 h 150"/>
                <a:gd name="T36" fmla="*/ 123 w 184"/>
                <a:gd name="T37" fmla="*/ 93 h 150"/>
                <a:gd name="T38" fmla="*/ 118 w 184"/>
                <a:gd name="T39" fmla="*/ 130 h 150"/>
                <a:gd name="T40" fmla="*/ 95 w 184"/>
                <a:gd name="T41" fmla="*/ 110 h 150"/>
                <a:gd name="T42" fmla="*/ 105 w 184"/>
                <a:gd name="T43" fmla="*/ 130 h 150"/>
                <a:gd name="T44" fmla="*/ 63 w 184"/>
                <a:gd name="T45" fmla="*/ 127 h 150"/>
                <a:gd name="T46" fmla="*/ 53 w 184"/>
                <a:gd name="T47" fmla="*/ 116 h 150"/>
                <a:gd name="T48" fmla="*/ 72 w 184"/>
                <a:gd name="T49" fmla="*/ 116 h 150"/>
                <a:gd name="T50" fmla="*/ 52 w 184"/>
                <a:gd name="T51" fmla="*/ 110 h 150"/>
                <a:gd name="T52" fmla="*/ 46 w 184"/>
                <a:gd name="T53" fmla="*/ 105 h 150"/>
                <a:gd name="T54" fmla="*/ 54 w 184"/>
                <a:gd name="T55" fmla="*/ 103 h 150"/>
                <a:gd name="T56" fmla="*/ 39 w 184"/>
                <a:gd name="T57" fmla="*/ 97 h 150"/>
                <a:gd name="T58" fmla="*/ 93 w 184"/>
                <a:gd name="T59" fmla="*/ 84 h 150"/>
                <a:gd name="T60" fmla="*/ 25 w 184"/>
                <a:gd name="T61" fmla="*/ 87 h 150"/>
                <a:gd name="T62" fmla="*/ 14 w 184"/>
                <a:gd name="T63" fmla="*/ 76 h 150"/>
                <a:gd name="T64" fmla="*/ 39 w 184"/>
                <a:gd name="T65" fmla="*/ 68 h 150"/>
                <a:gd name="T66" fmla="*/ 2 w 184"/>
                <a:gd name="T67" fmla="*/ 60 h 150"/>
                <a:gd name="T68" fmla="*/ 10 w 184"/>
                <a:gd name="T69" fmla="*/ 60 h 150"/>
                <a:gd name="T70" fmla="*/ 0 w 184"/>
                <a:gd name="T71" fmla="*/ 49 h 150"/>
                <a:gd name="T72" fmla="*/ 41 w 184"/>
                <a:gd name="T73" fmla="*/ 49 h 150"/>
                <a:gd name="T74" fmla="*/ 0 w 184"/>
                <a:gd name="T75" fmla="*/ 40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4" h="150">
                  <a:moveTo>
                    <a:pt x="0" y="46"/>
                  </a:moveTo>
                  <a:lnTo>
                    <a:pt x="43" y="39"/>
                  </a:lnTo>
                  <a:lnTo>
                    <a:pt x="20" y="19"/>
                  </a:lnTo>
                  <a:lnTo>
                    <a:pt x="58" y="8"/>
                  </a:lnTo>
                  <a:lnTo>
                    <a:pt x="27" y="0"/>
                  </a:lnTo>
                  <a:lnTo>
                    <a:pt x="78" y="11"/>
                  </a:lnTo>
                  <a:lnTo>
                    <a:pt x="90" y="39"/>
                  </a:lnTo>
                  <a:lnTo>
                    <a:pt x="118" y="41"/>
                  </a:lnTo>
                  <a:lnTo>
                    <a:pt x="126" y="59"/>
                  </a:lnTo>
                  <a:lnTo>
                    <a:pt x="128" y="46"/>
                  </a:lnTo>
                  <a:lnTo>
                    <a:pt x="141" y="46"/>
                  </a:lnTo>
                  <a:lnTo>
                    <a:pt x="134" y="59"/>
                  </a:lnTo>
                  <a:lnTo>
                    <a:pt x="149" y="69"/>
                  </a:lnTo>
                  <a:lnTo>
                    <a:pt x="141" y="84"/>
                  </a:lnTo>
                  <a:lnTo>
                    <a:pt x="168" y="82"/>
                  </a:lnTo>
                  <a:lnTo>
                    <a:pt x="183" y="100"/>
                  </a:lnTo>
                  <a:lnTo>
                    <a:pt x="149" y="107"/>
                  </a:lnTo>
                  <a:lnTo>
                    <a:pt x="139" y="124"/>
                  </a:lnTo>
                  <a:lnTo>
                    <a:pt x="130" y="107"/>
                  </a:lnTo>
                  <a:lnTo>
                    <a:pt x="124" y="149"/>
                  </a:lnTo>
                  <a:lnTo>
                    <a:pt x="101" y="126"/>
                  </a:lnTo>
                  <a:lnTo>
                    <a:pt x="111" y="149"/>
                  </a:lnTo>
                  <a:lnTo>
                    <a:pt x="67" y="146"/>
                  </a:lnTo>
                  <a:lnTo>
                    <a:pt x="56" y="133"/>
                  </a:lnTo>
                  <a:lnTo>
                    <a:pt x="76" y="133"/>
                  </a:lnTo>
                  <a:lnTo>
                    <a:pt x="54" y="126"/>
                  </a:lnTo>
                  <a:lnTo>
                    <a:pt x="48" y="120"/>
                  </a:lnTo>
                  <a:lnTo>
                    <a:pt x="58" y="118"/>
                  </a:lnTo>
                  <a:lnTo>
                    <a:pt x="41" y="111"/>
                  </a:lnTo>
                  <a:lnTo>
                    <a:pt x="99" y="96"/>
                  </a:lnTo>
                  <a:lnTo>
                    <a:pt x="27" y="100"/>
                  </a:lnTo>
                  <a:lnTo>
                    <a:pt x="14" y="87"/>
                  </a:lnTo>
                  <a:lnTo>
                    <a:pt x="41" y="78"/>
                  </a:lnTo>
                  <a:lnTo>
                    <a:pt x="2" y="69"/>
                  </a:lnTo>
                  <a:lnTo>
                    <a:pt x="10" y="69"/>
                  </a:lnTo>
                  <a:lnTo>
                    <a:pt x="0" y="57"/>
                  </a:lnTo>
                  <a:lnTo>
                    <a:pt x="43" y="57"/>
                  </a:lnTo>
                  <a:lnTo>
                    <a:pt x="0" y="4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65" name="Freeform 120"/>
            <p:cNvSpPr>
              <a:spLocks/>
            </p:cNvSpPr>
            <p:nvPr/>
          </p:nvSpPr>
          <p:spPr bwMode="auto">
            <a:xfrm>
              <a:off x="1187" y="1204"/>
              <a:ext cx="44" cy="34"/>
            </a:xfrm>
            <a:custGeom>
              <a:avLst/>
              <a:gdLst>
                <a:gd name="T0" fmla="*/ 0 w 45"/>
                <a:gd name="T1" fmla="*/ 22 h 39"/>
                <a:gd name="T2" fmla="*/ 6 w 45"/>
                <a:gd name="T3" fmla="*/ 0 h 39"/>
                <a:gd name="T4" fmla="*/ 35 w 45"/>
                <a:gd name="T5" fmla="*/ 6 h 39"/>
                <a:gd name="T6" fmla="*/ 42 w 45"/>
                <a:gd name="T7" fmla="*/ 29 h 39"/>
                <a:gd name="T8" fmla="*/ 0 w 45"/>
                <a:gd name="T9" fmla="*/ 22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9">
                  <a:moveTo>
                    <a:pt x="0" y="29"/>
                  </a:moveTo>
                  <a:lnTo>
                    <a:pt x="6" y="0"/>
                  </a:lnTo>
                  <a:lnTo>
                    <a:pt x="37" y="8"/>
                  </a:lnTo>
                  <a:lnTo>
                    <a:pt x="44" y="38"/>
                  </a:lnTo>
                  <a:lnTo>
                    <a:pt x="0" y="2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66" name="Freeform 121"/>
            <p:cNvSpPr>
              <a:spLocks/>
            </p:cNvSpPr>
            <p:nvPr/>
          </p:nvSpPr>
          <p:spPr bwMode="auto">
            <a:xfrm>
              <a:off x="1184" y="1119"/>
              <a:ext cx="51" cy="17"/>
            </a:xfrm>
            <a:custGeom>
              <a:avLst/>
              <a:gdLst>
                <a:gd name="T0" fmla="*/ 0 w 52"/>
                <a:gd name="T1" fmla="*/ 6 h 18"/>
                <a:gd name="T2" fmla="*/ 12 w 52"/>
                <a:gd name="T3" fmla="*/ 15 h 18"/>
                <a:gd name="T4" fmla="*/ 49 w 52"/>
                <a:gd name="T5" fmla="*/ 6 h 18"/>
                <a:gd name="T6" fmla="*/ 14 w 52"/>
                <a:gd name="T7" fmla="*/ 0 h 18"/>
                <a:gd name="T8" fmla="*/ 0 w 52"/>
                <a:gd name="T9" fmla="*/ 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18">
                  <a:moveTo>
                    <a:pt x="0" y="6"/>
                  </a:moveTo>
                  <a:lnTo>
                    <a:pt x="12" y="17"/>
                  </a:lnTo>
                  <a:lnTo>
                    <a:pt x="51" y="6"/>
                  </a:lnTo>
                  <a:lnTo>
                    <a:pt x="14" y="0"/>
                  </a:lnTo>
                  <a:lnTo>
                    <a:pt x="0" y="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67" name="Freeform 122"/>
            <p:cNvSpPr>
              <a:spLocks/>
            </p:cNvSpPr>
            <p:nvPr/>
          </p:nvSpPr>
          <p:spPr bwMode="auto">
            <a:xfrm>
              <a:off x="1197" y="1264"/>
              <a:ext cx="84" cy="73"/>
            </a:xfrm>
            <a:custGeom>
              <a:avLst/>
              <a:gdLst>
                <a:gd name="T0" fmla="*/ 0 w 86"/>
                <a:gd name="T1" fmla="*/ 11 h 78"/>
                <a:gd name="T2" fmla="*/ 2 w 86"/>
                <a:gd name="T3" fmla="*/ 42 h 78"/>
                <a:gd name="T4" fmla="*/ 10 w 86"/>
                <a:gd name="T5" fmla="*/ 50 h 78"/>
                <a:gd name="T6" fmla="*/ 6 w 86"/>
                <a:gd name="T7" fmla="*/ 67 h 78"/>
                <a:gd name="T8" fmla="*/ 20 w 86"/>
                <a:gd name="T9" fmla="*/ 67 h 78"/>
                <a:gd name="T10" fmla="*/ 31 w 86"/>
                <a:gd name="T11" fmla="*/ 53 h 78"/>
                <a:gd name="T12" fmla="*/ 20 w 86"/>
                <a:gd name="T13" fmla="*/ 42 h 78"/>
                <a:gd name="T14" fmla="*/ 53 w 86"/>
                <a:gd name="T15" fmla="*/ 42 h 78"/>
                <a:gd name="T16" fmla="*/ 81 w 86"/>
                <a:gd name="T17" fmla="*/ 4 h 78"/>
                <a:gd name="T18" fmla="*/ 6 w 86"/>
                <a:gd name="T19" fmla="*/ 0 h 78"/>
                <a:gd name="T20" fmla="*/ 16 w 86"/>
                <a:gd name="T21" fmla="*/ 13 h 78"/>
                <a:gd name="T22" fmla="*/ 0 w 86"/>
                <a:gd name="T23" fmla="*/ 1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8">
                  <a:moveTo>
                    <a:pt x="0" y="13"/>
                  </a:moveTo>
                  <a:lnTo>
                    <a:pt x="2" y="48"/>
                  </a:lnTo>
                  <a:lnTo>
                    <a:pt x="10" y="57"/>
                  </a:lnTo>
                  <a:lnTo>
                    <a:pt x="6" y="77"/>
                  </a:lnTo>
                  <a:lnTo>
                    <a:pt x="20" y="77"/>
                  </a:lnTo>
                  <a:lnTo>
                    <a:pt x="33" y="61"/>
                  </a:lnTo>
                  <a:lnTo>
                    <a:pt x="20" y="48"/>
                  </a:lnTo>
                  <a:lnTo>
                    <a:pt x="55" y="48"/>
                  </a:lnTo>
                  <a:lnTo>
                    <a:pt x="85" y="4"/>
                  </a:lnTo>
                  <a:lnTo>
                    <a:pt x="6" y="0"/>
                  </a:lnTo>
                  <a:lnTo>
                    <a:pt x="16" y="15"/>
                  </a:lnTo>
                  <a:lnTo>
                    <a:pt x="0" y="13"/>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68" name="Freeform 123"/>
            <p:cNvSpPr>
              <a:spLocks/>
            </p:cNvSpPr>
            <p:nvPr/>
          </p:nvSpPr>
          <p:spPr bwMode="auto">
            <a:xfrm>
              <a:off x="1252" y="886"/>
              <a:ext cx="480" cy="297"/>
            </a:xfrm>
            <a:custGeom>
              <a:avLst/>
              <a:gdLst>
                <a:gd name="T0" fmla="*/ 27 w 492"/>
                <a:gd name="T1" fmla="*/ 76 h 316"/>
                <a:gd name="T2" fmla="*/ 52 w 492"/>
                <a:gd name="T3" fmla="*/ 81 h 316"/>
                <a:gd name="T4" fmla="*/ 114 w 492"/>
                <a:gd name="T5" fmla="*/ 79 h 316"/>
                <a:gd name="T6" fmla="*/ 102 w 492"/>
                <a:gd name="T7" fmla="*/ 88 h 316"/>
                <a:gd name="T8" fmla="*/ 87 w 492"/>
                <a:gd name="T9" fmla="*/ 108 h 316"/>
                <a:gd name="T10" fmla="*/ 129 w 492"/>
                <a:gd name="T11" fmla="*/ 110 h 316"/>
                <a:gd name="T12" fmla="*/ 181 w 492"/>
                <a:gd name="T13" fmla="*/ 82 h 316"/>
                <a:gd name="T14" fmla="*/ 252 w 492"/>
                <a:gd name="T15" fmla="*/ 92 h 316"/>
                <a:gd name="T16" fmla="*/ 183 w 492"/>
                <a:gd name="T17" fmla="*/ 144 h 316"/>
                <a:gd name="T18" fmla="*/ 85 w 492"/>
                <a:gd name="T19" fmla="*/ 117 h 316"/>
                <a:gd name="T20" fmla="*/ 85 w 492"/>
                <a:gd name="T21" fmla="*/ 140 h 316"/>
                <a:gd name="T22" fmla="*/ 160 w 492"/>
                <a:gd name="T23" fmla="*/ 174 h 316"/>
                <a:gd name="T24" fmla="*/ 104 w 492"/>
                <a:gd name="T25" fmla="*/ 176 h 316"/>
                <a:gd name="T26" fmla="*/ 93 w 492"/>
                <a:gd name="T27" fmla="*/ 197 h 316"/>
                <a:gd name="T28" fmla="*/ 112 w 492"/>
                <a:gd name="T29" fmla="*/ 187 h 316"/>
                <a:gd name="T30" fmla="*/ 95 w 492"/>
                <a:gd name="T31" fmla="*/ 213 h 316"/>
                <a:gd name="T32" fmla="*/ 110 w 492"/>
                <a:gd name="T33" fmla="*/ 228 h 316"/>
                <a:gd name="T34" fmla="*/ 114 w 492"/>
                <a:gd name="T35" fmla="*/ 237 h 316"/>
                <a:gd name="T36" fmla="*/ 81 w 492"/>
                <a:gd name="T37" fmla="*/ 242 h 316"/>
                <a:gd name="T38" fmla="*/ 54 w 492"/>
                <a:gd name="T39" fmla="*/ 255 h 316"/>
                <a:gd name="T40" fmla="*/ 100 w 492"/>
                <a:gd name="T41" fmla="*/ 275 h 316"/>
                <a:gd name="T42" fmla="*/ 133 w 492"/>
                <a:gd name="T43" fmla="*/ 268 h 316"/>
                <a:gd name="T44" fmla="*/ 148 w 492"/>
                <a:gd name="T45" fmla="*/ 268 h 316"/>
                <a:gd name="T46" fmla="*/ 166 w 492"/>
                <a:gd name="T47" fmla="*/ 278 h 316"/>
                <a:gd name="T48" fmla="*/ 195 w 492"/>
                <a:gd name="T49" fmla="*/ 255 h 316"/>
                <a:gd name="T50" fmla="*/ 210 w 492"/>
                <a:gd name="T51" fmla="*/ 235 h 316"/>
                <a:gd name="T52" fmla="*/ 243 w 492"/>
                <a:gd name="T53" fmla="*/ 213 h 316"/>
                <a:gd name="T54" fmla="*/ 259 w 492"/>
                <a:gd name="T55" fmla="*/ 201 h 316"/>
                <a:gd name="T56" fmla="*/ 260 w 492"/>
                <a:gd name="T57" fmla="*/ 178 h 316"/>
                <a:gd name="T58" fmla="*/ 215 w 492"/>
                <a:gd name="T59" fmla="*/ 166 h 316"/>
                <a:gd name="T60" fmla="*/ 215 w 492"/>
                <a:gd name="T61" fmla="*/ 160 h 316"/>
                <a:gd name="T62" fmla="*/ 308 w 492"/>
                <a:gd name="T63" fmla="*/ 144 h 316"/>
                <a:gd name="T64" fmla="*/ 331 w 492"/>
                <a:gd name="T65" fmla="*/ 125 h 316"/>
                <a:gd name="T66" fmla="*/ 417 w 492"/>
                <a:gd name="T67" fmla="*/ 72 h 316"/>
                <a:gd name="T68" fmla="*/ 350 w 492"/>
                <a:gd name="T69" fmla="*/ 70 h 316"/>
                <a:gd name="T70" fmla="*/ 467 w 492"/>
                <a:gd name="T71" fmla="*/ 42 h 316"/>
                <a:gd name="T72" fmla="*/ 431 w 492"/>
                <a:gd name="T73" fmla="*/ 11 h 316"/>
                <a:gd name="T74" fmla="*/ 279 w 492"/>
                <a:gd name="T75" fmla="*/ 0 h 316"/>
                <a:gd name="T76" fmla="*/ 259 w 492"/>
                <a:gd name="T77" fmla="*/ 4 h 316"/>
                <a:gd name="T78" fmla="*/ 233 w 492"/>
                <a:gd name="T79" fmla="*/ 31 h 316"/>
                <a:gd name="T80" fmla="*/ 180 w 492"/>
                <a:gd name="T81" fmla="*/ 18 h 316"/>
                <a:gd name="T82" fmla="*/ 138 w 492"/>
                <a:gd name="T83" fmla="*/ 20 h 316"/>
                <a:gd name="T84" fmla="*/ 166 w 492"/>
                <a:gd name="T85" fmla="*/ 49 h 316"/>
                <a:gd name="T86" fmla="*/ 102 w 492"/>
                <a:gd name="T87" fmla="*/ 49 h 3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2" h="316">
                  <a:moveTo>
                    <a:pt x="0" y="75"/>
                  </a:moveTo>
                  <a:lnTo>
                    <a:pt x="43" y="75"/>
                  </a:lnTo>
                  <a:lnTo>
                    <a:pt x="29" y="86"/>
                  </a:lnTo>
                  <a:lnTo>
                    <a:pt x="91" y="77"/>
                  </a:lnTo>
                  <a:lnTo>
                    <a:pt x="37" y="86"/>
                  </a:lnTo>
                  <a:lnTo>
                    <a:pt x="54" y="91"/>
                  </a:lnTo>
                  <a:lnTo>
                    <a:pt x="37" y="91"/>
                  </a:lnTo>
                  <a:lnTo>
                    <a:pt x="41" y="100"/>
                  </a:lnTo>
                  <a:lnTo>
                    <a:pt x="120" y="89"/>
                  </a:lnTo>
                  <a:lnTo>
                    <a:pt x="43" y="109"/>
                  </a:lnTo>
                  <a:lnTo>
                    <a:pt x="76" y="122"/>
                  </a:lnTo>
                  <a:lnTo>
                    <a:pt x="108" y="100"/>
                  </a:lnTo>
                  <a:lnTo>
                    <a:pt x="160" y="97"/>
                  </a:lnTo>
                  <a:lnTo>
                    <a:pt x="106" y="106"/>
                  </a:lnTo>
                  <a:lnTo>
                    <a:pt x="91" y="122"/>
                  </a:lnTo>
                  <a:lnTo>
                    <a:pt x="124" y="126"/>
                  </a:lnTo>
                  <a:lnTo>
                    <a:pt x="160" y="106"/>
                  </a:lnTo>
                  <a:lnTo>
                    <a:pt x="135" y="124"/>
                  </a:lnTo>
                  <a:lnTo>
                    <a:pt x="160" y="124"/>
                  </a:lnTo>
                  <a:lnTo>
                    <a:pt x="195" y="111"/>
                  </a:lnTo>
                  <a:lnTo>
                    <a:pt x="191" y="93"/>
                  </a:lnTo>
                  <a:lnTo>
                    <a:pt x="228" y="80"/>
                  </a:lnTo>
                  <a:lnTo>
                    <a:pt x="201" y="109"/>
                  </a:lnTo>
                  <a:lnTo>
                    <a:pt x="264" y="104"/>
                  </a:lnTo>
                  <a:lnTo>
                    <a:pt x="139" y="133"/>
                  </a:lnTo>
                  <a:lnTo>
                    <a:pt x="168" y="163"/>
                  </a:lnTo>
                  <a:lnTo>
                    <a:pt x="193" y="163"/>
                  </a:lnTo>
                  <a:lnTo>
                    <a:pt x="178" y="172"/>
                  </a:lnTo>
                  <a:lnTo>
                    <a:pt x="131" y="138"/>
                  </a:lnTo>
                  <a:lnTo>
                    <a:pt x="89" y="133"/>
                  </a:lnTo>
                  <a:lnTo>
                    <a:pt x="89" y="148"/>
                  </a:lnTo>
                  <a:lnTo>
                    <a:pt x="106" y="154"/>
                  </a:lnTo>
                  <a:lnTo>
                    <a:pt x="89" y="159"/>
                  </a:lnTo>
                  <a:lnTo>
                    <a:pt x="139" y="194"/>
                  </a:lnTo>
                  <a:lnTo>
                    <a:pt x="118" y="194"/>
                  </a:lnTo>
                  <a:lnTo>
                    <a:pt x="168" y="197"/>
                  </a:lnTo>
                  <a:lnTo>
                    <a:pt x="141" y="203"/>
                  </a:lnTo>
                  <a:lnTo>
                    <a:pt x="153" y="217"/>
                  </a:lnTo>
                  <a:lnTo>
                    <a:pt x="110" y="199"/>
                  </a:lnTo>
                  <a:lnTo>
                    <a:pt x="85" y="203"/>
                  </a:lnTo>
                  <a:lnTo>
                    <a:pt x="72" y="232"/>
                  </a:lnTo>
                  <a:lnTo>
                    <a:pt x="97" y="223"/>
                  </a:lnTo>
                  <a:lnTo>
                    <a:pt x="95" y="234"/>
                  </a:lnTo>
                  <a:lnTo>
                    <a:pt x="104" y="234"/>
                  </a:lnTo>
                  <a:lnTo>
                    <a:pt x="118" y="212"/>
                  </a:lnTo>
                  <a:lnTo>
                    <a:pt x="114" y="230"/>
                  </a:lnTo>
                  <a:lnTo>
                    <a:pt x="126" y="232"/>
                  </a:lnTo>
                  <a:lnTo>
                    <a:pt x="99" y="241"/>
                  </a:lnTo>
                  <a:lnTo>
                    <a:pt x="118" y="241"/>
                  </a:lnTo>
                  <a:lnTo>
                    <a:pt x="104" y="248"/>
                  </a:lnTo>
                  <a:lnTo>
                    <a:pt x="116" y="259"/>
                  </a:lnTo>
                  <a:lnTo>
                    <a:pt x="135" y="259"/>
                  </a:lnTo>
                  <a:lnTo>
                    <a:pt x="153" y="237"/>
                  </a:lnTo>
                  <a:lnTo>
                    <a:pt x="120" y="268"/>
                  </a:lnTo>
                  <a:lnTo>
                    <a:pt x="89" y="243"/>
                  </a:lnTo>
                  <a:lnTo>
                    <a:pt x="60" y="248"/>
                  </a:lnTo>
                  <a:lnTo>
                    <a:pt x="85" y="274"/>
                  </a:lnTo>
                  <a:lnTo>
                    <a:pt x="41" y="288"/>
                  </a:lnTo>
                  <a:lnTo>
                    <a:pt x="47" y="306"/>
                  </a:lnTo>
                  <a:lnTo>
                    <a:pt x="56" y="288"/>
                  </a:lnTo>
                  <a:lnTo>
                    <a:pt x="56" y="306"/>
                  </a:lnTo>
                  <a:lnTo>
                    <a:pt x="85" y="297"/>
                  </a:lnTo>
                  <a:lnTo>
                    <a:pt x="106" y="312"/>
                  </a:lnTo>
                  <a:lnTo>
                    <a:pt x="118" y="312"/>
                  </a:lnTo>
                  <a:lnTo>
                    <a:pt x="110" y="301"/>
                  </a:lnTo>
                  <a:lnTo>
                    <a:pt x="139" y="303"/>
                  </a:lnTo>
                  <a:lnTo>
                    <a:pt x="135" y="292"/>
                  </a:lnTo>
                  <a:lnTo>
                    <a:pt x="147" y="306"/>
                  </a:lnTo>
                  <a:lnTo>
                    <a:pt x="156" y="303"/>
                  </a:lnTo>
                  <a:lnTo>
                    <a:pt x="151" y="294"/>
                  </a:lnTo>
                  <a:lnTo>
                    <a:pt x="174" y="303"/>
                  </a:lnTo>
                  <a:lnTo>
                    <a:pt x="174" y="315"/>
                  </a:lnTo>
                  <a:lnTo>
                    <a:pt x="216" y="303"/>
                  </a:lnTo>
                  <a:lnTo>
                    <a:pt x="224" y="286"/>
                  </a:lnTo>
                  <a:lnTo>
                    <a:pt x="205" y="288"/>
                  </a:lnTo>
                  <a:lnTo>
                    <a:pt x="205" y="272"/>
                  </a:lnTo>
                  <a:lnTo>
                    <a:pt x="160" y="272"/>
                  </a:lnTo>
                  <a:lnTo>
                    <a:pt x="220" y="266"/>
                  </a:lnTo>
                  <a:lnTo>
                    <a:pt x="228" y="257"/>
                  </a:lnTo>
                  <a:lnTo>
                    <a:pt x="220" y="241"/>
                  </a:lnTo>
                  <a:lnTo>
                    <a:pt x="255" y="241"/>
                  </a:lnTo>
                  <a:lnTo>
                    <a:pt x="264" y="234"/>
                  </a:lnTo>
                  <a:lnTo>
                    <a:pt x="241" y="230"/>
                  </a:lnTo>
                  <a:lnTo>
                    <a:pt x="272" y="228"/>
                  </a:lnTo>
                  <a:lnTo>
                    <a:pt x="251" y="217"/>
                  </a:lnTo>
                  <a:lnTo>
                    <a:pt x="276" y="210"/>
                  </a:lnTo>
                  <a:lnTo>
                    <a:pt x="274" y="201"/>
                  </a:lnTo>
                  <a:lnTo>
                    <a:pt x="228" y="199"/>
                  </a:lnTo>
                  <a:lnTo>
                    <a:pt x="253" y="190"/>
                  </a:lnTo>
                  <a:lnTo>
                    <a:pt x="226" y="188"/>
                  </a:lnTo>
                  <a:lnTo>
                    <a:pt x="276" y="194"/>
                  </a:lnTo>
                  <a:lnTo>
                    <a:pt x="278" y="185"/>
                  </a:lnTo>
                  <a:lnTo>
                    <a:pt x="226" y="181"/>
                  </a:lnTo>
                  <a:lnTo>
                    <a:pt x="293" y="172"/>
                  </a:lnTo>
                  <a:lnTo>
                    <a:pt x="276" y="159"/>
                  </a:lnTo>
                  <a:lnTo>
                    <a:pt x="324" y="163"/>
                  </a:lnTo>
                  <a:lnTo>
                    <a:pt x="339" y="148"/>
                  </a:lnTo>
                  <a:lnTo>
                    <a:pt x="314" y="145"/>
                  </a:lnTo>
                  <a:lnTo>
                    <a:pt x="347" y="142"/>
                  </a:lnTo>
                  <a:lnTo>
                    <a:pt x="341" y="131"/>
                  </a:lnTo>
                  <a:lnTo>
                    <a:pt x="355" y="133"/>
                  </a:lnTo>
                  <a:lnTo>
                    <a:pt x="438" y="82"/>
                  </a:lnTo>
                  <a:lnTo>
                    <a:pt x="349" y="100"/>
                  </a:lnTo>
                  <a:lnTo>
                    <a:pt x="399" y="77"/>
                  </a:lnTo>
                  <a:lnTo>
                    <a:pt x="368" y="80"/>
                  </a:lnTo>
                  <a:lnTo>
                    <a:pt x="362" y="69"/>
                  </a:lnTo>
                  <a:lnTo>
                    <a:pt x="418" y="75"/>
                  </a:lnTo>
                  <a:lnTo>
                    <a:pt x="491" y="48"/>
                  </a:lnTo>
                  <a:lnTo>
                    <a:pt x="491" y="35"/>
                  </a:lnTo>
                  <a:lnTo>
                    <a:pt x="459" y="35"/>
                  </a:lnTo>
                  <a:lnTo>
                    <a:pt x="453" y="13"/>
                  </a:lnTo>
                  <a:lnTo>
                    <a:pt x="368" y="24"/>
                  </a:lnTo>
                  <a:lnTo>
                    <a:pt x="405" y="8"/>
                  </a:lnTo>
                  <a:lnTo>
                    <a:pt x="293" y="0"/>
                  </a:lnTo>
                  <a:lnTo>
                    <a:pt x="285" y="11"/>
                  </a:lnTo>
                  <a:lnTo>
                    <a:pt x="293" y="17"/>
                  </a:lnTo>
                  <a:lnTo>
                    <a:pt x="272" y="4"/>
                  </a:lnTo>
                  <a:lnTo>
                    <a:pt x="222" y="6"/>
                  </a:lnTo>
                  <a:lnTo>
                    <a:pt x="255" y="28"/>
                  </a:lnTo>
                  <a:lnTo>
                    <a:pt x="245" y="35"/>
                  </a:lnTo>
                  <a:lnTo>
                    <a:pt x="226" y="13"/>
                  </a:lnTo>
                  <a:lnTo>
                    <a:pt x="178" y="11"/>
                  </a:lnTo>
                  <a:lnTo>
                    <a:pt x="189" y="20"/>
                  </a:lnTo>
                  <a:lnTo>
                    <a:pt x="156" y="17"/>
                  </a:lnTo>
                  <a:lnTo>
                    <a:pt x="172" y="31"/>
                  </a:lnTo>
                  <a:lnTo>
                    <a:pt x="145" y="22"/>
                  </a:lnTo>
                  <a:lnTo>
                    <a:pt x="151" y="31"/>
                  </a:lnTo>
                  <a:lnTo>
                    <a:pt x="137" y="35"/>
                  </a:lnTo>
                  <a:lnTo>
                    <a:pt x="174" y="55"/>
                  </a:lnTo>
                  <a:lnTo>
                    <a:pt x="95" y="31"/>
                  </a:lnTo>
                  <a:lnTo>
                    <a:pt x="76" y="48"/>
                  </a:lnTo>
                  <a:lnTo>
                    <a:pt x="108" y="55"/>
                  </a:lnTo>
                  <a:lnTo>
                    <a:pt x="56" y="51"/>
                  </a:lnTo>
                  <a:lnTo>
                    <a:pt x="0" y="7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69" name="Freeform 124"/>
            <p:cNvSpPr>
              <a:spLocks/>
            </p:cNvSpPr>
            <p:nvPr/>
          </p:nvSpPr>
          <p:spPr bwMode="auto">
            <a:xfrm>
              <a:off x="1285" y="1272"/>
              <a:ext cx="443" cy="386"/>
            </a:xfrm>
            <a:custGeom>
              <a:avLst/>
              <a:gdLst>
                <a:gd name="T0" fmla="*/ 4 w 454"/>
                <a:gd name="T1" fmla="*/ 41 h 409"/>
                <a:gd name="T2" fmla="*/ 52 w 454"/>
                <a:gd name="T3" fmla="*/ 0 h 409"/>
                <a:gd name="T4" fmla="*/ 47 w 454"/>
                <a:gd name="T5" fmla="*/ 41 h 409"/>
                <a:gd name="T6" fmla="*/ 74 w 454"/>
                <a:gd name="T7" fmla="*/ 85 h 409"/>
                <a:gd name="T8" fmla="*/ 77 w 454"/>
                <a:gd name="T9" fmla="*/ 92 h 409"/>
                <a:gd name="T10" fmla="*/ 60 w 454"/>
                <a:gd name="T11" fmla="*/ 60 h 409"/>
                <a:gd name="T12" fmla="*/ 64 w 454"/>
                <a:gd name="T13" fmla="*/ 31 h 409"/>
                <a:gd name="T14" fmla="*/ 68 w 454"/>
                <a:gd name="T15" fmla="*/ 27 h 409"/>
                <a:gd name="T16" fmla="*/ 74 w 454"/>
                <a:gd name="T17" fmla="*/ 17 h 409"/>
                <a:gd name="T18" fmla="*/ 110 w 454"/>
                <a:gd name="T19" fmla="*/ 6 h 409"/>
                <a:gd name="T20" fmla="*/ 129 w 454"/>
                <a:gd name="T21" fmla="*/ 22 h 409"/>
                <a:gd name="T22" fmla="*/ 137 w 454"/>
                <a:gd name="T23" fmla="*/ 62 h 409"/>
                <a:gd name="T24" fmla="*/ 164 w 454"/>
                <a:gd name="T25" fmla="*/ 56 h 409"/>
                <a:gd name="T26" fmla="*/ 222 w 454"/>
                <a:gd name="T27" fmla="*/ 47 h 409"/>
                <a:gd name="T28" fmla="*/ 226 w 454"/>
                <a:gd name="T29" fmla="*/ 75 h 409"/>
                <a:gd name="T30" fmla="*/ 241 w 454"/>
                <a:gd name="T31" fmla="*/ 80 h 409"/>
                <a:gd name="T32" fmla="*/ 264 w 454"/>
                <a:gd name="T33" fmla="*/ 73 h 409"/>
                <a:gd name="T34" fmla="*/ 285 w 454"/>
                <a:gd name="T35" fmla="*/ 91 h 409"/>
                <a:gd name="T36" fmla="*/ 293 w 454"/>
                <a:gd name="T37" fmla="*/ 92 h 409"/>
                <a:gd name="T38" fmla="*/ 304 w 454"/>
                <a:gd name="T39" fmla="*/ 101 h 409"/>
                <a:gd name="T40" fmla="*/ 326 w 454"/>
                <a:gd name="T41" fmla="*/ 110 h 409"/>
                <a:gd name="T42" fmla="*/ 322 w 454"/>
                <a:gd name="T43" fmla="*/ 120 h 409"/>
                <a:gd name="T44" fmla="*/ 331 w 454"/>
                <a:gd name="T45" fmla="*/ 116 h 409"/>
                <a:gd name="T46" fmla="*/ 320 w 454"/>
                <a:gd name="T47" fmla="*/ 140 h 409"/>
                <a:gd name="T48" fmla="*/ 326 w 454"/>
                <a:gd name="T49" fmla="*/ 151 h 409"/>
                <a:gd name="T50" fmla="*/ 328 w 454"/>
                <a:gd name="T51" fmla="*/ 169 h 409"/>
                <a:gd name="T52" fmla="*/ 379 w 454"/>
                <a:gd name="T53" fmla="*/ 187 h 409"/>
                <a:gd name="T54" fmla="*/ 408 w 454"/>
                <a:gd name="T55" fmla="*/ 211 h 409"/>
                <a:gd name="T56" fmla="*/ 431 w 454"/>
                <a:gd name="T57" fmla="*/ 229 h 409"/>
                <a:gd name="T58" fmla="*/ 415 w 454"/>
                <a:gd name="T59" fmla="*/ 239 h 409"/>
                <a:gd name="T60" fmla="*/ 413 w 454"/>
                <a:gd name="T61" fmla="*/ 260 h 409"/>
                <a:gd name="T62" fmla="*/ 399 w 454"/>
                <a:gd name="T63" fmla="*/ 279 h 409"/>
                <a:gd name="T64" fmla="*/ 333 w 454"/>
                <a:gd name="T65" fmla="*/ 237 h 409"/>
                <a:gd name="T66" fmla="*/ 334 w 454"/>
                <a:gd name="T67" fmla="*/ 260 h 409"/>
                <a:gd name="T68" fmla="*/ 353 w 454"/>
                <a:gd name="T69" fmla="*/ 284 h 409"/>
                <a:gd name="T70" fmla="*/ 375 w 454"/>
                <a:gd name="T71" fmla="*/ 302 h 409"/>
                <a:gd name="T72" fmla="*/ 382 w 454"/>
                <a:gd name="T73" fmla="*/ 347 h 409"/>
                <a:gd name="T74" fmla="*/ 360 w 454"/>
                <a:gd name="T75" fmla="*/ 363 h 409"/>
                <a:gd name="T76" fmla="*/ 270 w 454"/>
                <a:gd name="T77" fmla="*/ 318 h 409"/>
                <a:gd name="T78" fmla="*/ 257 w 454"/>
                <a:gd name="T79" fmla="*/ 308 h 409"/>
                <a:gd name="T80" fmla="*/ 231 w 454"/>
                <a:gd name="T81" fmla="*/ 279 h 409"/>
                <a:gd name="T82" fmla="*/ 217 w 454"/>
                <a:gd name="T83" fmla="*/ 288 h 409"/>
                <a:gd name="T84" fmla="*/ 180 w 454"/>
                <a:gd name="T85" fmla="*/ 288 h 409"/>
                <a:gd name="T86" fmla="*/ 249 w 454"/>
                <a:gd name="T87" fmla="*/ 264 h 409"/>
                <a:gd name="T88" fmla="*/ 266 w 454"/>
                <a:gd name="T89" fmla="*/ 211 h 409"/>
                <a:gd name="T90" fmla="*/ 229 w 454"/>
                <a:gd name="T91" fmla="*/ 164 h 409"/>
                <a:gd name="T92" fmla="*/ 201 w 454"/>
                <a:gd name="T93" fmla="*/ 169 h 409"/>
                <a:gd name="T94" fmla="*/ 216 w 454"/>
                <a:gd name="T95" fmla="*/ 150 h 409"/>
                <a:gd name="T96" fmla="*/ 185 w 454"/>
                <a:gd name="T97" fmla="*/ 120 h 409"/>
                <a:gd name="T98" fmla="*/ 170 w 454"/>
                <a:gd name="T99" fmla="*/ 132 h 409"/>
                <a:gd name="T100" fmla="*/ 138 w 454"/>
                <a:gd name="T101" fmla="*/ 134 h 409"/>
                <a:gd name="T102" fmla="*/ 10 w 454"/>
                <a:gd name="T103" fmla="*/ 92 h 409"/>
                <a:gd name="T104" fmla="*/ 0 w 454"/>
                <a:gd name="T105" fmla="*/ 80 h 4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54" h="409">
                  <a:moveTo>
                    <a:pt x="0" y="90"/>
                  </a:moveTo>
                  <a:lnTo>
                    <a:pt x="4" y="46"/>
                  </a:lnTo>
                  <a:lnTo>
                    <a:pt x="22" y="13"/>
                  </a:lnTo>
                  <a:lnTo>
                    <a:pt x="54" y="0"/>
                  </a:lnTo>
                  <a:lnTo>
                    <a:pt x="78" y="6"/>
                  </a:lnTo>
                  <a:lnTo>
                    <a:pt x="49" y="46"/>
                  </a:lnTo>
                  <a:lnTo>
                    <a:pt x="60" y="70"/>
                  </a:lnTo>
                  <a:lnTo>
                    <a:pt x="78" y="95"/>
                  </a:lnTo>
                  <a:lnTo>
                    <a:pt x="54" y="104"/>
                  </a:lnTo>
                  <a:lnTo>
                    <a:pt x="81" y="104"/>
                  </a:lnTo>
                  <a:lnTo>
                    <a:pt x="85" y="84"/>
                  </a:lnTo>
                  <a:lnTo>
                    <a:pt x="64" y="68"/>
                  </a:lnTo>
                  <a:lnTo>
                    <a:pt x="81" y="55"/>
                  </a:lnTo>
                  <a:lnTo>
                    <a:pt x="68" y="35"/>
                  </a:lnTo>
                  <a:lnTo>
                    <a:pt x="93" y="42"/>
                  </a:lnTo>
                  <a:lnTo>
                    <a:pt x="72" y="31"/>
                  </a:lnTo>
                  <a:lnTo>
                    <a:pt x="99" y="33"/>
                  </a:lnTo>
                  <a:lnTo>
                    <a:pt x="78" y="19"/>
                  </a:lnTo>
                  <a:lnTo>
                    <a:pt x="101" y="22"/>
                  </a:lnTo>
                  <a:lnTo>
                    <a:pt x="116" y="6"/>
                  </a:lnTo>
                  <a:lnTo>
                    <a:pt x="135" y="4"/>
                  </a:lnTo>
                  <a:lnTo>
                    <a:pt x="135" y="24"/>
                  </a:lnTo>
                  <a:lnTo>
                    <a:pt x="147" y="31"/>
                  </a:lnTo>
                  <a:lnTo>
                    <a:pt x="143" y="70"/>
                  </a:lnTo>
                  <a:lnTo>
                    <a:pt x="162" y="53"/>
                  </a:lnTo>
                  <a:lnTo>
                    <a:pt x="172" y="62"/>
                  </a:lnTo>
                  <a:lnTo>
                    <a:pt x="195" y="42"/>
                  </a:lnTo>
                  <a:lnTo>
                    <a:pt x="234" y="53"/>
                  </a:lnTo>
                  <a:lnTo>
                    <a:pt x="249" y="70"/>
                  </a:lnTo>
                  <a:lnTo>
                    <a:pt x="238" y="84"/>
                  </a:lnTo>
                  <a:lnTo>
                    <a:pt x="261" y="77"/>
                  </a:lnTo>
                  <a:lnTo>
                    <a:pt x="253" y="90"/>
                  </a:lnTo>
                  <a:lnTo>
                    <a:pt x="268" y="95"/>
                  </a:lnTo>
                  <a:lnTo>
                    <a:pt x="278" y="82"/>
                  </a:lnTo>
                  <a:lnTo>
                    <a:pt x="297" y="88"/>
                  </a:lnTo>
                  <a:lnTo>
                    <a:pt x="299" y="102"/>
                  </a:lnTo>
                  <a:lnTo>
                    <a:pt x="284" y="104"/>
                  </a:lnTo>
                  <a:lnTo>
                    <a:pt x="307" y="104"/>
                  </a:lnTo>
                  <a:lnTo>
                    <a:pt x="303" y="119"/>
                  </a:lnTo>
                  <a:lnTo>
                    <a:pt x="320" y="113"/>
                  </a:lnTo>
                  <a:lnTo>
                    <a:pt x="309" y="126"/>
                  </a:lnTo>
                  <a:lnTo>
                    <a:pt x="342" y="124"/>
                  </a:lnTo>
                  <a:lnTo>
                    <a:pt x="324" y="135"/>
                  </a:lnTo>
                  <a:lnTo>
                    <a:pt x="338" y="135"/>
                  </a:lnTo>
                  <a:lnTo>
                    <a:pt x="332" y="144"/>
                  </a:lnTo>
                  <a:lnTo>
                    <a:pt x="347" y="130"/>
                  </a:lnTo>
                  <a:lnTo>
                    <a:pt x="363" y="146"/>
                  </a:lnTo>
                  <a:lnTo>
                    <a:pt x="336" y="157"/>
                  </a:lnTo>
                  <a:lnTo>
                    <a:pt x="374" y="168"/>
                  </a:lnTo>
                  <a:lnTo>
                    <a:pt x="342" y="170"/>
                  </a:lnTo>
                  <a:lnTo>
                    <a:pt x="353" y="177"/>
                  </a:lnTo>
                  <a:lnTo>
                    <a:pt x="344" y="190"/>
                  </a:lnTo>
                  <a:lnTo>
                    <a:pt x="382" y="215"/>
                  </a:lnTo>
                  <a:lnTo>
                    <a:pt x="398" y="210"/>
                  </a:lnTo>
                  <a:lnTo>
                    <a:pt x="409" y="239"/>
                  </a:lnTo>
                  <a:lnTo>
                    <a:pt x="428" y="237"/>
                  </a:lnTo>
                  <a:lnTo>
                    <a:pt x="423" y="250"/>
                  </a:lnTo>
                  <a:lnTo>
                    <a:pt x="453" y="257"/>
                  </a:lnTo>
                  <a:lnTo>
                    <a:pt x="450" y="272"/>
                  </a:lnTo>
                  <a:lnTo>
                    <a:pt x="436" y="268"/>
                  </a:lnTo>
                  <a:lnTo>
                    <a:pt x="442" y="279"/>
                  </a:lnTo>
                  <a:lnTo>
                    <a:pt x="434" y="292"/>
                  </a:lnTo>
                  <a:lnTo>
                    <a:pt x="421" y="286"/>
                  </a:lnTo>
                  <a:lnTo>
                    <a:pt x="419" y="314"/>
                  </a:lnTo>
                  <a:lnTo>
                    <a:pt x="367" y="263"/>
                  </a:lnTo>
                  <a:lnTo>
                    <a:pt x="349" y="266"/>
                  </a:lnTo>
                  <a:lnTo>
                    <a:pt x="363" y="281"/>
                  </a:lnTo>
                  <a:lnTo>
                    <a:pt x="351" y="292"/>
                  </a:lnTo>
                  <a:lnTo>
                    <a:pt x="361" y="292"/>
                  </a:lnTo>
                  <a:lnTo>
                    <a:pt x="371" y="319"/>
                  </a:lnTo>
                  <a:lnTo>
                    <a:pt x="396" y="323"/>
                  </a:lnTo>
                  <a:lnTo>
                    <a:pt x="394" y="339"/>
                  </a:lnTo>
                  <a:lnTo>
                    <a:pt x="407" y="352"/>
                  </a:lnTo>
                  <a:lnTo>
                    <a:pt x="401" y="390"/>
                  </a:lnTo>
                  <a:lnTo>
                    <a:pt x="336" y="352"/>
                  </a:lnTo>
                  <a:lnTo>
                    <a:pt x="378" y="408"/>
                  </a:lnTo>
                  <a:lnTo>
                    <a:pt x="297" y="376"/>
                  </a:lnTo>
                  <a:lnTo>
                    <a:pt x="284" y="357"/>
                  </a:lnTo>
                  <a:lnTo>
                    <a:pt x="297" y="354"/>
                  </a:lnTo>
                  <a:lnTo>
                    <a:pt x="270" y="345"/>
                  </a:lnTo>
                  <a:lnTo>
                    <a:pt x="263" y="323"/>
                  </a:lnTo>
                  <a:lnTo>
                    <a:pt x="243" y="314"/>
                  </a:lnTo>
                  <a:lnTo>
                    <a:pt x="243" y="330"/>
                  </a:lnTo>
                  <a:lnTo>
                    <a:pt x="228" y="323"/>
                  </a:lnTo>
                  <a:lnTo>
                    <a:pt x="211" y="337"/>
                  </a:lnTo>
                  <a:lnTo>
                    <a:pt x="189" y="323"/>
                  </a:lnTo>
                  <a:lnTo>
                    <a:pt x="199" y="297"/>
                  </a:lnTo>
                  <a:lnTo>
                    <a:pt x="261" y="297"/>
                  </a:lnTo>
                  <a:lnTo>
                    <a:pt x="247" y="272"/>
                  </a:lnTo>
                  <a:lnTo>
                    <a:pt x="280" y="237"/>
                  </a:lnTo>
                  <a:lnTo>
                    <a:pt x="255" y="188"/>
                  </a:lnTo>
                  <a:lnTo>
                    <a:pt x="241" y="184"/>
                  </a:lnTo>
                  <a:lnTo>
                    <a:pt x="249" y="177"/>
                  </a:lnTo>
                  <a:lnTo>
                    <a:pt x="211" y="190"/>
                  </a:lnTo>
                  <a:lnTo>
                    <a:pt x="211" y="175"/>
                  </a:lnTo>
                  <a:lnTo>
                    <a:pt x="226" y="168"/>
                  </a:lnTo>
                  <a:lnTo>
                    <a:pt x="197" y="148"/>
                  </a:lnTo>
                  <a:lnTo>
                    <a:pt x="195" y="135"/>
                  </a:lnTo>
                  <a:lnTo>
                    <a:pt x="170" y="126"/>
                  </a:lnTo>
                  <a:lnTo>
                    <a:pt x="178" y="148"/>
                  </a:lnTo>
                  <a:lnTo>
                    <a:pt x="135" y="139"/>
                  </a:lnTo>
                  <a:lnTo>
                    <a:pt x="145" y="150"/>
                  </a:lnTo>
                  <a:lnTo>
                    <a:pt x="31" y="130"/>
                  </a:lnTo>
                  <a:lnTo>
                    <a:pt x="10" y="104"/>
                  </a:lnTo>
                  <a:lnTo>
                    <a:pt x="45" y="106"/>
                  </a:lnTo>
                  <a:lnTo>
                    <a:pt x="0" y="9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70" name="Freeform 125"/>
            <p:cNvSpPr>
              <a:spLocks/>
            </p:cNvSpPr>
            <p:nvPr/>
          </p:nvSpPr>
          <p:spPr bwMode="auto">
            <a:xfrm>
              <a:off x="1326" y="1536"/>
              <a:ext cx="106" cy="88"/>
            </a:xfrm>
            <a:custGeom>
              <a:avLst/>
              <a:gdLst>
                <a:gd name="T0" fmla="*/ 0 w 108"/>
                <a:gd name="T1" fmla="*/ 66 h 93"/>
                <a:gd name="T2" fmla="*/ 16 w 108"/>
                <a:gd name="T3" fmla="*/ 50 h 93"/>
                <a:gd name="T4" fmla="*/ 26 w 108"/>
                <a:gd name="T5" fmla="*/ 0 h 93"/>
                <a:gd name="T6" fmla="*/ 32 w 108"/>
                <a:gd name="T7" fmla="*/ 18 h 93"/>
                <a:gd name="T8" fmla="*/ 59 w 108"/>
                <a:gd name="T9" fmla="*/ 22 h 93"/>
                <a:gd name="T10" fmla="*/ 103 w 108"/>
                <a:gd name="T11" fmla="*/ 59 h 93"/>
                <a:gd name="T12" fmla="*/ 96 w 108"/>
                <a:gd name="T13" fmla="*/ 72 h 93"/>
                <a:gd name="T14" fmla="*/ 55 w 108"/>
                <a:gd name="T15" fmla="*/ 54 h 93"/>
                <a:gd name="T16" fmla="*/ 30 w 108"/>
                <a:gd name="T17" fmla="*/ 82 h 93"/>
                <a:gd name="T18" fmla="*/ 24 w 108"/>
                <a:gd name="T19" fmla="*/ 59 h 93"/>
                <a:gd name="T20" fmla="*/ 0 w 108"/>
                <a:gd name="T21" fmla="*/ 66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 h="93">
                  <a:moveTo>
                    <a:pt x="0" y="74"/>
                  </a:moveTo>
                  <a:lnTo>
                    <a:pt x="16" y="56"/>
                  </a:lnTo>
                  <a:lnTo>
                    <a:pt x="26" y="0"/>
                  </a:lnTo>
                  <a:lnTo>
                    <a:pt x="34" y="20"/>
                  </a:lnTo>
                  <a:lnTo>
                    <a:pt x="61" y="24"/>
                  </a:lnTo>
                  <a:lnTo>
                    <a:pt x="107" y="65"/>
                  </a:lnTo>
                  <a:lnTo>
                    <a:pt x="100" y="80"/>
                  </a:lnTo>
                  <a:lnTo>
                    <a:pt x="57" y="60"/>
                  </a:lnTo>
                  <a:lnTo>
                    <a:pt x="32" y="92"/>
                  </a:lnTo>
                  <a:lnTo>
                    <a:pt x="24" y="65"/>
                  </a:lnTo>
                  <a:lnTo>
                    <a:pt x="0" y="7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71" name="Freeform 126"/>
            <p:cNvSpPr>
              <a:spLocks/>
            </p:cNvSpPr>
            <p:nvPr/>
          </p:nvSpPr>
          <p:spPr bwMode="auto">
            <a:xfrm>
              <a:off x="1761" y="1931"/>
              <a:ext cx="105" cy="126"/>
            </a:xfrm>
            <a:custGeom>
              <a:avLst/>
              <a:gdLst>
                <a:gd name="T0" fmla="*/ 0 w 108"/>
                <a:gd name="T1" fmla="*/ 93 h 132"/>
                <a:gd name="T2" fmla="*/ 44 w 108"/>
                <a:gd name="T3" fmla="*/ 6 h 132"/>
                <a:gd name="T4" fmla="*/ 59 w 108"/>
                <a:gd name="T5" fmla="*/ 0 h 132"/>
                <a:gd name="T6" fmla="*/ 40 w 108"/>
                <a:gd name="T7" fmla="*/ 47 h 132"/>
                <a:gd name="T8" fmla="*/ 53 w 108"/>
                <a:gd name="T9" fmla="*/ 35 h 132"/>
                <a:gd name="T10" fmla="*/ 61 w 108"/>
                <a:gd name="T11" fmla="*/ 56 h 132"/>
                <a:gd name="T12" fmla="*/ 87 w 108"/>
                <a:gd name="T13" fmla="*/ 56 h 132"/>
                <a:gd name="T14" fmla="*/ 84 w 108"/>
                <a:gd name="T15" fmla="*/ 74 h 132"/>
                <a:gd name="T16" fmla="*/ 94 w 108"/>
                <a:gd name="T17" fmla="*/ 72 h 132"/>
                <a:gd name="T18" fmla="*/ 87 w 108"/>
                <a:gd name="T19" fmla="*/ 91 h 132"/>
                <a:gd name="T20" fmla="*/ 98 w 108"/>
                <a:gd name="T21" fmla="*/ 80 h 132"/>
                <a:gd name="T22" fmla="*/ 101 w 108"/>
                <a:gd name="T23" fmla="*/ 98 h 132"/>
                <a:gd name="T24" fmla="*/ 88 w 108"/>
                <a:gd name="T25" fmla="*/ 119 h 132"/>
                <a:gd name="T26" fmla="*/ 87 w 108"/>
                <a:gd name="T27" fmla="*/ 105 h 132"/>
                <a:gd name="T28" fmla="*/ 84 w 108"/>
                <a:gd name="T29" fmla="*/ 113 h 132"/>
                <a:gd name="T30" fmla="*/ 84 w 108"/>
                <a:gd name="T31" fmla="*/ 91 h 132"/>
                <a:gd name="T32" fmla="*/ 57 w 108"/>
                <a:gd name="T33" fmla="*/ 113 h 132"/>
                <a:gd name="T34" fmla="*/ 71 w 108"/>
                <a:gd name="T35" fmla="*/ 96 h 132"/>
                <a:gd name="T36" fmla="*/ 50 w 108"/>
                <a:gd name="T37" fmla="*/ 98 h 132"/>
                <a:gd name="T38" fmla="*/ 55 w 108"/>
                <a:gd name="T39" fmla="*/ 91 h 132"/>
                <a:gd name="T40" fmla="*/ 0 w 108"/>
                <a:gd name="T41" fmla="*/ 93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8" h="132">
                  <a:moveTo>
                    <a:pt x="0" y="102"/>
                  </a:moveTo>
                  <a:lnTo>
                    <a:pt x="46" y="6"/>
                  </a:lnTo>
                  <a:lnTo>
                    <a:pt x="63" y="0"/>
                  </a:lnTo>
                  <a:lnTo>
                    <a:pt x="42" y="51"/>
                  </a:lnTo>
                  <a:lnTo>
                    <a:pt x="57" y="39"/>
                  </a:lnTo>
                  <a:lnTo>
                    <a:pt x="65" y="62"/>
                  </a:lnTo>
                  <a:lnTo>
                    <a:pt x="92" y="62"/>
                  </a:lnTo>
                  <a:lnTo>
                    <a:pt x="88" y="82"/>
                  </a:lnTo>
                  <a:lnTo>
                    <a:pt x="100" y="79"/>
                  </a:lnTo>
                  <a:lnTo>
                    <a:pt x="92" y="99"/>
                  </a:lnTo>
                  <a:lnTo>
                    <a:pt x="104" y="88"/>
                  </a:lnTo>
                  <a:lnTo>
                    <a:pt x="107" y="108"/>
                  </a:lnTo>
                  <a:lnTo>
                    <a:pt x="94" y="131"/>
                  </a:lnTo>
                  <a:lnTo>
                    <a:pt x="92" y="115"/>
                  </a:lnTo>
                  <a:lnTo>
                    <a:pt x="88" y="124"/>
                  </a:lnTo>
                  <a:lnTo>
                    <a:pt x="88" y="99"/>
                  </a:lnTo>
                  <a:lnTo>
                    <a:pt x="61" y="124"/>
                  </a:lnTo>
                  <a:lnTo>
                    <a:pt x="75" y="106"/>
                  </a:lnTo>
                  <a:lnTo>
                    <a:pt x="52" y="108"/>
                  </a:lnTo>
                  <a:lnTo>
                    <a:pt x="59" y="99"/>
                  </a:lnTo>
                  <a:lnTo>
                    <a:pt x="0" y="102"/>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72" name="Freeform 127"/>
            <p:cNvSpPr>
              <a:spLocks/>
            </p:cNvSpPr>
            <p:nvPr/>
          </p:nvSpPr>
          <p:spPr bwMode="auto">
            <a:xfrm>
              <a:off x="1549" y="864"/>
              <a:ext cx="946" cy="841"/>
            </a:xfrm>
            <a:custGeom>
              <a:avLst/>
              <a:gdLst>
                <a:gd name="T0" fmla="*/ 103 w 969"/>
                <a:gd name="T1" fmla="*/ 187 h 897"/>
                <a:gd name="T2" fmla="*/ 120 w 969"/>
                <a:gd name="T3" fmla="*/ 155 h 897"/>
                <a:gd name="T4" fmla="*/ 79 w 969"/>
                <a:gd name="T5" fmla="*/ 136 h 897"/>
                <a:gd name="T6" fmla="*/ 173 w 969"/>
                <a:gd name="T7" fmla="*/ 76 h 897"/>
                <a:gd name="T8" fmla="*/ 266 w 969"/>
                <a:gd name="T9" fmla="*/ 52 h 897"/>
                <a:gd name="T10" fmla="*/ 338 w 969"/>
                <a:gd name="T11" fmla="*/ 82 h 897"/>
                <a:gd name="T12" fmla="*/ 322 w 969"/>
                <a:gd name="T13" fmla="*/ 47 h 897"/>
                <a:gd name="T14" fmla="*/ 431 w 969"/>
                <a:gd name="T15" fmla="*/ 66 h 897"/>
                <a:gd name="T16" fmla="*/ 487 w 969"/>
                <a:gd name="T17" fmla="*/ 47 h 897"/>
                <a:gd name="T18" fmla="*/ 403 w 969"/>
                <a:gd name="T19" fmla="*/ 20 h 897"/>
                <a:gd name="T20" fmla="*/ 504 w 969"/>
                <a:gd name="T21" fmla="*/ 33 h 897"/>
                <a:gd name="T22" fmla="*/ 501 w 969"/>
                <a:gd name="T23" fmla="*/ 4 h 897"/>
                <a:gd name="T24" fmla="*/ 693 w 969"/>
                <a:gd name="T25" fmla="*/ 15 h 897"/>
                <a:gd name="T26" fmla="*/ 709 w 969"/>
                <a:gd name="T27" fmla="*/ 20 h 897"/>
                <a:gd name="T28" fmla="*/ 773 w 969"/>
                <a:gd name="T29" fmla="*/ 40 h 897"/>
                <a:gd name="T30" fmla="*/ 590 w 969"/>
                <a:gd name="T31" fmla="*/ 74 h 897"/>
                <a:gd name="T32" fmla="*/ 687 w 969"/>
                <a:gd name="T33" fmla="*/ 92 h 897"/>
                <a:gd name="T34" fmla="*/ 799 w 969"/>
                <a:gd name="T35" fmla="*/ 83 h 897"/>
                <a:gd name="T36" fmla="*/ 877 w 969"/>
                <a:gd name="T37" fmla="*/ 72 h 897"/>
                <a:gd name="T38" fmla="*/ 782 w 969"/>
                <a:gd name="T39" fmla="*/ 128 h 897"/>
                <a:gd name="T40" fmla="*/ 843 w 969"/>
                <a:gd name="T41" fmla="*/ 146 h 897"/>
                <a:gd name="T42" fmla="*/ 787 w 969"/>
                <a:gd name="T43" fmla="*/ 200 h 897"/>
                <a:gd name="T44" fmla="*/ 793 w 969"/>
                <a:gd name="T45" fmla="*/ 239 h 897"/>
                <a:gd name="T46" fmla="*/ 778 w 969"/>
                <a:gd name="T47" fmla="*/ 268 h 897"/>
                <a:gd name="T48" fmla="*/ 805 w 969"/>
                <a:gd name="T49" fmla="*/ 295 h 897"/>
                <a:gd name="T50" fmla="*/ 771 w 969"/>
                <a:gd name="T51" fmla="*/ 323 h 897"/>
                <a:gd name="T52" fmla="*/ 787 w 969"/>
                <a:gd name="T53" fmla="*/ 350 h 897"/>
                <a:gd name="T54" fmla="*/ 799 w 969"/>
                <a:gd name="T55" fmla="*/ 377 h 897"/>
                <a:gd name="T56" fmla="*/ 697 w 969"/>
                <a:gd name="T57" fmla="*/ 397 h 897"/>
                <a:gd name="T58" fmla="*/ 719 w 969"/>
                <a:gd name="T59" fmla="*/ 438 h 897"/>
                <a:gd name="T60" fmla="*/ 773 w 969"/>
                <a:gd name="T61" fmla="*/ 449 h 897"/>
                <a:gd name="T62" fmla="*/ 765 w 969"/>
                <a:gd name="T63" fmla="*/ 479 h 897"/>
                <a:gd name="T64" fmla="*/ 689 w 969"/>
                <a:gd name="T65" fmla="*/ 447 h 897"/>
                <a:gd name="T66" fmla="*/ 703 w 969"/>
                <a:gd name="T67" fmla="*/ 494 h 897"/>
                <a:gd name="T68" fmla="*/ 707 w 969"/>
                <a:gd name="T69" fmla="*/ 545 h 897"/>
                <a:gd name="T70" fmla="*/ 620 w 969"/>
                <a:gd name="T71" fmla="*/ 563 h 897"/>
                <a:gd name="T72" fmla="*/ 558 w 969"/>
                <a:gd name="T73" fmla="*/ 626 h 897"/>
                <a:gd name="T74" fmla="*/ 532 w 969"/>
                <a:gd name="T75" fmla="*/ 613 h 897"/>
                <a:gd name="T76" fmla="*/ 480 w 969"/>
                <a:gd name="T77" fmla="*/ 656 h 897"/>
                <a:gd name="T78" fmla="*/ 478 w 969"/>
                <a:gd name="T79" fmla="*/ 687 h 897"/>
                <a:gd name="T80" fmla="*/ 476 w 969"/>
                <a:gd name="T81" fmla="*/ 713 h 897"/>
                <a:gd name="T82" fmla="*/ 445 w 969"/>
                <a:gd name="T83" fmla="*/ 775 h 897"/>
                <a:gd name="T84" fmla="*/ 378 w 969"/>
                <a:gd name="T85" fmla="*/ 767 h 897"/>
                <a:gd name="T86" fmla="*/ 359 w 969"/>
                <a:gd name="T87" fmla="*/ 748 h 897"/>
                <a:gd name="T88" fmla="*/ 326 w 969"/>
                <a:gd name="T89" fmla="*/ 678 h 897"/>
                <a:gd name="T90" fmla="*/ 318 w 969"/>
                <a:gd name="T91" fmla="*/ 642 h 897"/>
                <a:gd name="T92" fmla="*/ 308 w 969"/>
                <a:gd name="T93" fmla="*/ 564 h 897"/>
                <a:gd name="T94" fmla="*/ 304 w 969"/>
                <a:gd name="T95" fmla="*/ 553 h 897"/>
                <a:gd name="T96" fmla="*/ 311 w 969"/>
                <a:gd name="T97" fmla="*/ 502 h 897"/>
                <a:gd name="T98" fmla="*/ 338 w 969"/>
                <a:gd name="T99" fmla="*/ 483 h 897"/>
                <a:gd name="T100" fmla="*/ 318 w 969"/>
                <a:gd name="T101" fmla="*/ 458 h 897"/>
                <a:gd name="T102" fmla="*/ 288 w 969"/>
                <a:gd name="T103" fmla="*/ 458 h 897"/>
                <a:gd name="T104" fmla="*/ 264 w 969"/>
                <a:gd name="T105" fmla="*/ 440 h 897"/>
                <a:gd name="T106" fmla="*/ 247 w 969"/>
                <a:gd name="T107" fmla="*/ 358 h 897"/>
                <a:gd name="T108" fmla="*/ 182 w 969"/>
                <a:gd name="T109" fmla="*/ 297 h 897"/>
                <a:gd name="T110" fmla="*/ 103 w 969"/>
                <a:gd name="T111" fmla="*/ 305 h 897"/>
                <a:gd name="T112" fmla="*/ 22 w 969"/>
                <a:gd name="T113" fmla="*/ 268 h 897"/>
                <a:gd name="T114" fmla="*/ 101 w 969"/>
                <a:gd name="T115" fmla="*/ 250 h 8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69" h="897">
                  <a:moveTo>
                    <a:pt x="0" y="252"/>
                  </a:moveTo>
                  <a:lnTo>
                    <a:pt x="6" y="238"/>
                  </a:lnTo>
                  <a:lnTo>
                    <a:pt x="68" y="212"/>
                  </a:lnTo>
                  <a:lnTo>
                    <a:pt x="108" y="212"/>
                  </a:lnTo>
                  <a:lnTo>
                    <a:pt x="131" y="194"/>
                  </a:lnTo>
                  <a:lnTo>
                    <a:pt x="124" y="187"/>
                  </a:lnTo>
                  <a:lnTo>
                    <a:pt x="137" y="178"/>
                  </a:lnTo>
                  <a:lnTo>
                    <a:pt x="126" y="176"/>
                  </a:lnTo>
                  <a:lnTo>
                    <a:pt x="147" y="166"/>
                  </a:lnTo>
                  <a:lnTo>
                    <a:pt x="141" y="157"/>
                  </a:lnTo>
                  <a:lnTo>
                    <a:pt x="112" y="172"/>
                  </a:lnTo>
                  <a:lnTo>
                    <a:pt x="83" y="155"/>
                  </a:lnTo>
                  <a:lnTo>
                    <a:pt x="120" y="146"/>
                  </a:lnTo>
                  <a:lnTo>
                    <a:pt x="139" y="115"/>
                  </a:lnTo>
                  <a:lnTo>
                    <a:pt x="183" y="115"/>
                  </a:lnTo>
                  <a:lnTo>
                    <a:pt x="181" y="86"/>
                  </a:lnTo>
                  <a:lnTo>
                    <a:pt x="212" y="84"/>
                  </a:lnTo>
                  <a:lnTo>
                    <a:pt x="246" y="106"/>
                  </a:lnTo>
                  <a:lnTo>
                    <a:pt x="206" y="77"/>
                  </a:lnTo>
                  <a:lnTo>
                    <a:pt x="279" y="59"/>
                  </a:lnTo>
                  <a:lnTo>
                    <a:pt x="298" y="71"/>
                  </a:lnTo>
                  <a:lnTo>
                    <a:pt x="298" y="99"/>
                  </a:lnTo>
                  <a:lnTo>
                    <a:pt x="309" y="75"/>
                  </a:lnTo>
                  <a:lnTo>
                    <a:pt x="354" y="93"/>
                  </a:lnTo>
                  <a:lnTo>
                    <a:pt x="340" y="79"/>
                  </a:lnTo>
                  <a:lnTo>
                    <a:pt x="363" y="82"/>
                  </a:lnTo>
                  <a:lnTo>
                    <a:pt x="342" y="66"/>
                  </a:lnTo>
                  <a:lnTo>
                    <a:pt x="338" y="53"/>
                  </a:lnTo>
                  <a:lnTo>
                    <a:pt x="348" y="51"/>
                  </a:lnTo>
                  <a:lnTo>
                    <a:pt x="440" y="88"/>
                  </a:lnTo>
                  <a:lnTo>
                    <a:pt x="434" y="75"/>
                  </a:lnTo>
                  <a:lnTo>
                    <a:pt x="452" y="75"/>
                  </a:lnTo>
                  <a:lnTo>
                    <a:pt x="440" y="64"/>
                  </a:lnTo>
                  <a:lnTo>
                    <a:pt x="471" y="66"/>
                  </a:lnTo>
                  <a:lnTo>
                    <a:pt x="421" y="37"/>
                  </a:lnTo>
                  <a:lnTo>
                    <a:pt x="511" y="53"/>
                  </a:lnTo>
                  <a:lnTo>
                    <a:pt x="492" y="37"/>
                  </a:lnTo>
                  <a:lnTo>
                    <a:pt x="438" y="35"/>
                  </a:lnTo>
                  <a:lnTo>
                    <a:pt x="456" y="33"/>
                  </a:lnTo>
                  <a:lnTo>
                    <a:pt x="423" y="22"/>
                  </a:lnTo>
                  <a:lnTo>
                    <a:pt x="465" y="24"/>
                  </a:lnTo>
                  <a:lnTo>
                    <a:pt x="448" y="17"/>
                  </a:lnTo>
                  <a:lnTo>
                    <a:pt x="465" y="13"/>
                  </a:lnTo>
                  <a:lnTo>
                    <a:pt x="529" y="37"/>
                  </a:lnTo>
                  <a:lnTo>
                    <a:pt x="523" y="28"/>
                  </a:lnTo>
                  <a:lnTo>
                    <a:pt x="552" y="22"/>
                  </a:lnTo>
                  <a:lnTo>
                    <a:pt x="527" y="17"/>
                  </a:lnTo>
                  <a:lnTo>
                    <a:pt x="525" y="4"/>
                  </a:lnTo>
                  <a:lnTo>
                    <a:pt x="544" y="0"/>
                  </a:lnTo>
                  <a:lnTo>
                    <a:pt x="721" y="6"/>
                  </a:lnTo>
                  <a:lnTo>
                    <a:pt x="735" y="13"/>
                  </a:lnTo>
                  <a:lnTo>
                    <a:pt x="727" y="17"/>
                  </a:lnTo>
                  <a:lnTo>
                    <a:pt x="608" y="19"/>
                  </a:lnTo>
                  <a:lnTo>
                    <a:pt x="623" y="26"/>
                  </a:lnTo>
                  <a:lnTo>
                    <a:pt x="575" y="33"/>
                  </a:lnTo>
                  <a:lnTo>
                    <a:pt x="744" y="22"/>
                  </a:lnTo>
                  <a:lnTo>
                    <a:pt x="750" y="31"/>
                  </a:lnTo>
                  <a:lnTo>
                    <a:pt x="727" y="39"/>
                  </a:lnTo>
                  <a:lnTo>
                    <a:pt x="767" y="35"/>
                  </a:lnTo>
                  <a:lnTo>
                    <a:pt x="811" y="46"/>
                  </a:lnTo>
                  <a:lnTo>
                    <a:pt x="744" y="71"/>
                  </a:lnTo>
                  <a:lnTo>
                    <a:pt x="638" y="68"/>
                  </a:lnTo>
                  <a:lnTo>
                    <a:pt x="663" y="75"/>
                  </a:lnTo>
                  <a:lnTo>
                    <a:pt x="619" y="84"/>
                  </a:lnTo>
                  <a:lnTo>
                    <a:pt x="619" y="95"/>
                  </a:lnTo>
                  <a:lnTo>
                    <a:pt x="735" y="77"/>
                  </a:lnTo>
                  <a:lnTo>
                    <a:pt x="746" y="86"/>
                  </a:lnTo>
                  <a:lnTo>
                    <a:pt x="721" y="104"/>
                  </a:lnTo>
                  <a:lnTo>
                    <a:pt x="799" y="75"/>
                  </a:lnTo>
                  <a:lnTo>
                    <a:pt x="803" y="102"/>
                  </a:lnTo>
                  <a:lnTo>
                    <a:pt x="765" y="148"/>
                  </a:lnTo>
                  <a:lnTo>
                    <a:pt x="838" y="95"/>
                  </a:lnTo>
                  <a:lnTo>
                    <a:pt x="838" y="104"/>
                  </a:lnTo>
                  <a:lnTo>
                    <a:pt x="872" y="102"/>
                  </a:lnTo>
                  <a:lnTo>
                    <a:pt x="880" y="84"/>
                  </a:lnTo>
                  <a:lnTo>
                    <a:pt x="920" y="82"/>
                  </a:lnTo>
                  <a:lnTo>
                    <a:pt x="968" y="95"/>
                  </a:lnTo>
                  <a:lnTo>
                    <a:pt x="922" y="122"/>
                  </a:lnTo>
                  <a:lnTo>
                    <a:pt x="924" y="133"/>
                  </a:lnTo>
                  <a:lnTo>
                    <a:pt x="820" y="146"/>
                  </a:lnTo>
                  <a:lnTo>
                    <a:pt x="901" y="146"/>
                  </a:lnTo>
                  <a:lnTo>
                    <a:pt x="832" y="166"/>
                  </a:lnTo>
                  <a:lnTo>
                    <a:pt x="841" y="180"/>
                  </a:lnTo>
                  <a:lnTo>
                    <a:pt x="884" y="166"/>
                  </a:lnTo>
                  <a:lnTo>
                    <a:pt x="851" y="187"/>
                  </a:lnTo>
                  <a:lnTo>
                    <a:pt x="847" y="212"/>
                  </a:lnTo>
                  <a:lnTo>
                    <a:pt x="859" y="203"/>
                  </a:lnTo>
                  <a:lnTo>
                    <a:pt x="826" y="227"/>
                  </a:lnTo>
                  <a:lnTo>
                    <a:pt x="813" y="272"/>
                  </a:lnTo>
                  <a:lnTo>
                    <a:pt x="830" y="263"/>
                  </a:lnTo>
                  <a:lnTo>
                    <a:pt x="855" y="272"/>
                  </a:lnTo>
                  <a:lnTo>
                    <a:pt x="832" y="272"/>
                  </a:lnTo>
                  <a:lnTo>
                    <a:pt x="832" y="285"/>
                  </a:lnTo>
                  <a:lnTo>
                    <a:pt x="870" y="292"/>
                  </a:lnTo>
                  <a:lnTo>
                    <a:pt x="872" y="307"/>
                  </a:lnTo>
                  <a:lnTo>
                    <a:pt x="816" y="305"/>
                  </a:lnTo>
                  <a:lnTo>
                    <a:pt x="830" y="311"/>
                  </a:lnTo>
                  <a:lnTo>
                    <a:pt x="801" y="318"/>
                  </a:lnTo>
                  <a:lnTo>
                    <a:pt x="816" y="334"/>
                  </a:lnTo>
                  <a:lnTo>
                    <a:pt x="845" y="336"/>
                  </a:lnTo>
                  <a:lnTo>
                    <a:pt x="826" y="347"/>
                  </a:lnTo>
                  <a:lnTo>
                    <a:pt x="849" y="356"/>
                  </a:lnTo>
                  <a:lnTo>
                    <a:pt x="849" y="378"/>
                  </a:lnTo>
                  <a:lnTo>
                    <a:pt x="809" y="367"/>
                  </a:lnTo>
                  <a:lnTo>
                    <a:pt x="832" y="378"/>
                  </a:lnTo>
                  <a:lnTo>
                    <a:pt x="818" y="387"/>
                  </a:lnTo>
                  <a:lnTo>
                    <a:pt x="830" y="385"/>
                  </a:lnTo>
                  <a:lnTo>
                    <a:pt x="826" y="398"/>
                  </a:lnTo>
                  <a:lnTo>
                    <a:pt x="857" y="407"/>
                  </a:lnTo>
                  <a:lnTo>
                    <a:pt x="811" y="403"/>
                  </a:lnTo>
                  <a:lnTo>
                    <a:pt x="803" y="411"/>
                  </a:lnTo>
                  <a:lnTo>
                    <a:pt x="838" y="429"/>
                  </a:lnTo>
                  <a:lnTo>
                    <a:pt x="832" y="445"/>
                  </a:lnTo>
                  <a:lnTo>
                    <a:pt x="803" y="456"/>
                  </a:lnTo>
                  <a:lnTo>
                    <a:pt x="775" y="431"/>
                  </a:lnTo>
                  <a:lnTo>
                    <a:pt x="731" y="451"/>
                  </a:lnTo>
                  <a:lnTo>
                    <a:pt x="762" y="462"/>
                  </a:lnTo>
                  <a:lnTo>
                    <a:pt x="735" y="474"/>
                  </a:lnTo>
                  <a:lnTo>
                    <a:pt x="765" y="476"/>
                  </a:lnTo>
                  <a:lnTo>
                    <a:pt x="754" y="498"/>
                  </a:lnTo>
                  <a:lnTo>
                    <a:pt x="769" y="485"/>
                  </a:lnTo>
                  <a:lnTo>
                    <a:pt x="803" y="502"/>
                  </a:lnTo>
                  <a:lnTo>
                    <a:pt x="793" y="518"/>
                  </a:lnTo>
                  <a:lnTo>
                    <a:pt x="811" y="511"/>
                  </a:lnTo>
                  <a:lnTo>
                    <a:pt x="803" y="527"/>
                  </a:lnTo>
                  <a:lnTo>
                    <a:pt x="816" y="520"/>
                  </a:lnTo>
                  <a:lnTo>
                    <a:pt x="818" y="558"/>
                  </a:lnTo>
                  <a:lnTo>
                    <a:pt x="803" y="545"/>
                  </a:lnTo>
                  <a:lnTo>
                    <a:pt x="801" y="558"/>
                  </a:lnTo>
                  <a:lnTo>
                    <a:pt x="786" y="558"/>
                  </a:lnTo>
                  <a:lnTo>
                    <a:pt x="767" y="527"/>
                  </a:lnTo>
                  <a:lnTo>
                    <a:pt x="723" y="509"/>
                  </a:lnTo>
                  <a:lnTo>
                    <a:pt x="754" y="529"/>
                  </a:lnTo>
                  <a:lnTo>
                    <a:pt x="710" y="540"/>
                  </a:lnTo>
                  <a:lnTo>
                    <a:pt x="698" y="558"/>
                  </a:lnTo>
                  <a:lnTo>
                    <a:pt x="737" y="562"/>
                  </a:lnTo>
                  <a:lnTo>
                    <a:pt x="706" y="574"/>
                  </a:lnTo>
                  <a:lnTo>
                    <a:pt x="754" y="560"/>
                  </a:lnTo>
                  <a:lnTo>
                    <a:pt x="805" y="576"/>
                  </a:lnTo>
                  <a:lnTo>
                    <a:pt x="742" y="620"/>
                  </a:lnTo>
                  <a:lnTo>
                    <a:pt x="679" y="638"/>
                  </a:lnTo>
                  <a:lnTo>
                    <a:pt x="656" y="640"/>
                  </a:lnTo>
                  <a:lnTo>
                    <a:pt x="642" y="622"/>
                  </a:lnTo>
                  <a:lnTo>
                    <a:pt x="650" y="640"/>
                  </a:lnTo>
                  <a:lnTo>
                    <a:pt x="633" y="653"/>
                  </a:lnTo>
                  <a:lnTo>
                    <a:pt x="608" y="700"/>
                  </a:lnTo>
                  <a:lnTo>
                    <a:pt x="590" y="698"/>
                  </a:lnTo>
                  <a:lnTo>
                    <a:pt x="586" y="713"/>
                  </a:lnTo>
                  <a:lnTo>
                    <a:pt x="569" y="716"/>
                  </a:lnTo>
                  <a:lnTo>
                    <a:pt x="558" y="709"/>
                  </a:lnTo>
                  <a:lnTo>
                    <a:pt x="571" y="700"/>
                  </a:lnTo>
                  <a:lnTo>
                    <a:pt x="558" y="698"/>
                  </a:lnTo>
                  <a:lnTo>
                    <a:pt x="550" y="722"/>
                  </a:lnTo>
                  <a:lnTo>
                    <a:pt x="523" y="727"/>
                  </a:lnTo>
                  <a:lnTo>
                    <a:pt x="523" y="745"/>
                  </a:lnTo>
                  <a:lnTo>
                    <a:pt x="504" y="747"/>
                  </a:lnTo>
                  <a:lnTo>
                    <a:pt x="521" y="762"/>
                  </a:lnTo>
                  <a:lnTo>
                    <a:pt x="500" y="764"/>
                  </a:lnTo>
                  <a:lnTo>
                    <a:pt x="517" y="782"/>
                  </a:lnTo>
                  <a:lnTo>
                    <a:pt x="502" y="782"/>
                  </a:lnTo>
                  <a:lnTo>
                    <a:pt x="513" y="787"/>
                  </a:lnTo>
                  <a:lnTo>
                    <a:pt x="502" y="807"/>
                  </a:lnTo>
                  <a:lnTo>
                    <a:pt x="492" y="802"/>
                  </a:lnTo>
                  <a:lnTo>
                    <a:pt x="500" y="811"/>
                  </a:lnTo>
                  <a:lnTo>
                    <a:pt x="481" y="818"/>
                  </a:lnTo>
                  <a:lnTo>
                    <a:pt x="492" y="844"/>
                  </a:lnTo>
                  <a:lnTo>
                    <a:pt x="481" y="882"/>
                  </a:lnTo>
                  <a:lnTo>
                    <a:pt x="467" y="882"/>
                  </a:lnTo>
                  <a:lnTo>
                    <a:pt x="475" y="896"/>
                  </a:lnTo>
                  <a:lnTo>
                    <a:pt x="444" y="896"/>
                  </a:lnTo>
                  <a:lnTo>
                    <a:pt x="440" y="871"/>
                  </a:lnTo>
                  <a:lnTo>
                    <a:pt x="396" y="873"/>
                  </a:lnTo>
                  <a:lnTo>
                    <a:pt x="406" y="869"/>
                  </a:lnTo>
                  <a:lnTo>
                    <a:pt x="381" y="858"/>
                  </a:lnTo>
                  <a:lnTo>
                    <a:pt x="394" y="851"/>
                  </a:lnTo>
                  <a:lnTo>
                    <a:pt x="377" y="851"/>
                  </a:lnTo>
                  <a:lnTo>
                    <a:pt x="384" y="833"/>
                  </a:lnTo>
                  <a:lnTo>
                    <a:pt x="373" y="840"/>
                  </a:lnTo>
                  <a:lnTo>
                    <a:pt x="344" y="787"/>
                  </a:lnTo>
                  <a:lnTo>
                    <a:pt x="342" y="771"/>
                  </a:lnTo>
                  <a:lnTo>
                    <a:pt x="367" y="756"/>
                  </a:lnTo>
                  <a:lnTo>
                    <a:pt x="354" y="749"/>
                  </a:lnTo>
                  <a:lnTo>
                    <a:pt x="334" y="769"/>
                  </a:lnTo>
                  <a:lnTo>
                    <a:pt x="334" y="731"/>
                  </a:lnTo>
                  <a:lnTo>
                    <a:pt x="313" y="709"/>
                  </a:lnTo>
                  <a:lnTo>
                    <a:pt x="319" y="680"/>
                  </a:lnTo>
                  <a:lnTo>
                    <a:pt x="304" y="669"/>
                  </a:lnTo>
                  <a:lnTo>
                    <a:pt x="323" y="642"/>
                  </a:lnTo>
                  <a:lnTo>
                    <a:pt x="313" y="638"/>
                  </a:lnTo>
                  <a:lnTo>
                    <a:pt x="350" y="638"/>
                  </a:lnTo>
                  <a:lnTo>
                    <a:pt x="346" y="629"/>
                  </a:lnTo>
                  <a:lnTo>
                    <a:pt x="319" y="629"/>
                  </a:lnTo>
                  <a:lnTo>
                    <a:pt x="361" y="607"/>
                  </a:lnTo>
                  <a:lnTo>
                    <a:pt x="350" y="598"/>
                  </a:lnTo>
                  <a:lnTo>
                    <a:pt x="361" y="574"/>
                  </a:lnTo>
                  <a:lnTo>
                    <a:pt x="327" y="571"/>
                  </a:lnTo>
                  <a:lnTo>
                    <a:pt x="294" y="549"/>
                  </a:lnTo>
                  <a:lnTo>
                    <a:pt x="354" y="562"/>
                  </a:lnTo>
                  <a:lnTo>
                    <a:pt x="346" y="551"/>
                  </a:lnTo>
                  <a:lnTo>
                    <a:pt x="354" y="549"/>
                  </a:lnTo>
                  <a:lnTo>
                    <a:pt x="332" y="534"/>
                  </a:lnTo>
                  <a:lnTo>
                    <a:pt x="340" y="527"/>
                  </a:lnTo>
                  <a:lnTo>
                    <a:pt x="325" y="531"/>
                  </a:lnTo>
                  <a:lnTo>
                    <a:pt x="334" y="520"/>
                  </a:lnTo>
                  <a:lnTo>
                    <a:pt x="319" y="520"/>
                  </a:lnTo>
                  <a:lnTo>
                    <a:pt x="338" y="514"/>
                  </a:lnTo>
                  <a:lnTo>
                    <a:pt x="309" y="500"/>
                  </a:lnTo>
                  <a:lnTo>
                    <a:pt x="302" y="520"/>
                  </a:lnTo>
                  <a:lnTo>
                    <a:pt x="279" y="520"/>
                  </a:lnTo>
                  <a:lnTo>
                    <a:pt x="275" y="514"/>
                  </a:lnTo>
                  <a:lnTo>
                    <a:pt x="292" y="500"/>
                  </a:lnTo>
                  <a:lnTo>
                    <a:pt x="277" y="500"/>
                  </a:lnTo>
                  <a:lnTo>
                    <a:pt x="294" y="469"/>
                  </a:lnTo>
                  <a:lnTo>
                    <a:pt x="277" y="460"/>
                  </a:lnTo>
                  <a:lnTo>
                    <a:pt x="284" y="447"/>
                  </a:lnTo>
                  <a:lnTo>
                    <a:pt x="259" y="407"/>
                  </a:lnTo>
                  <a:lnTo>
                    <a:pt x="267" y="407"/>
                  </a:lnTo>
                  <a:lnTo>
                    <a:pt x="228" y="369"/>
                  </a:lnTo>
                  <a:lnTo>
                    <a:pt x="228" y="356"/>
                  </a:lnTo>
                  <a:lnTo>
                    <a:pt x="191" y="338"/>
                  </a:lnTo>
                  <a:lnTo>
                    <a:pt x="156" y="329"/>
                  </a:lnTo>
                  <a:lnTo>
                    <a:pt x="122" y="345"/>
                  </a:lnTo>
                  <a:lnTo>
                    <a:pt x="95" y="334"/>
                  </a:lnTo>
                  <a:lnTo>
                    <a:pt x="108" y="347"/>
                  </a:lnTo>
                  <a:lnTo>
                    <a:pt x="79" y="343"/>
                  </a:lnTo>
                  <a:lnTo>
                    <a:pt x="54" y="329"/>
                  </a:lnTo>
                  <a:lnTo>
                    <a:pt x="79" y="318"/>
                  </a:lnTo>
                  <a:lnTo>
                    <a:pt x="24" y="305"/>
                  </a:lnTo>
                  <a:lnTo>
                    <a:pt x="45" y="292"/>
                  </a:lnTo>
                  <a:lnTo>
                    <a:pt x="108" y="298"/>
                  </a:lnTo>
                  <a:lnTo>
                    <a:pt x="116" y="292"/>
                  </a:lnTo>
                  <a:lnTo>
                    <a:pt x="106" y="285"/>
                  </a:lnTo>
                  <a:lnTo>
                    <a:pt x="116" y="278"/>
                  </a:lnTo>
                  <a:lnTo>
                    <a:pt x="60" y="283"/>
                  </a:lnTo>
                  <a:lnTo>
                    <a:pt x="0" y="252"/>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73" name="Freeform 128"/>
            <p:cNvSpPr>
              <a:spLocks/>
            </p:cNvSpPr>
            <p:nvPr/>
          </p:nvSpPr>
          <p:spPr bwMode="auto">
            <a:xfrm>
              <a:off x="73" y="1357"/>
              <a:ext cx="465" cy="489"/>
            </a:xfrm>
            <a:custGeom>
              <a:avLst/>
              <a:gdLst>
                <a:gd name="T0" fmla="*/ 29 w 476"/>
                <a:gd name="T1" fmla="*/ 185 h 522"/>
                <a:gd name="T2" fmla="*/ 31 w 476"/>
                <a:gd name="T3" fmla="*/ 204 h 522"/>
                <a:gd name="T4" fmla="*/ 83 w 476"/>
                <a:gd name="T5" fmla="*/ 213 h 522"/>
                <a:gd name="T6" fmla="*/ 102 w 476"/>
                <a:gd name="T7" fmla="*/ 206 h 522"/>
                <a:gd name="T8" fmla="*/ 45 w 476"/>
                <a:gd name="T9" fmla="*/ 260 h 522"/>
                <a:gd name="T10" fmla="*/ 43 w 476"/>
                <a:gd name="T11" fmla="*/ 286 h 522"/>
                <a:gd name="T12" fmla="*/ 43 w 476"/>
                <a:gd name="T13" fmla="*/ 304 h 522"/>
                <a:gd name="T14" fmla="*/ 54 w 476"/>
                <a:gd name="T15" fmla="*/ 321 h 522"/>
                <a:gd name="T16" fmla="*/ 74 w 476"/>
                <a:gd name="T17" fmla="*/ 339 h 522"/>
                <a:gd name="T18" fmla="*/ 85 w 476"/>
                <a:gd name="T19" fmla="*/ 321 h 522"/>
                <a:gd name="T20" fmla="*/ 91 w 476"/>
                <a:gd name="T21" fmla="*/ 364 h 522"/>
                <a:gd name="T22" fmla="*/ 138 w 476"/>
                <a:gd name="T23" fmla="*/ 368 h 522"/>
                <a:gd name="T24" fmla="*/ 151 w 476"/>
                <a:gd name="T25" fmla="*/ 364 h 522"/>
                <a:gd name="T26" fmla="*/ 144 w 476"/>
                <a:gd name="T27" fmla="*/ 411 h 522"/>
                <a:gd name="T28" fmla="*/ 119 w 476"/>
                <a:gd name="T29" fmla="*/ 436 h 522"/>
                <a:gd name="T30" fmla="*/ 70 w 476"/>
                <a:gd name="T31" fmla="*/ 457 h 522"/>
                <a:gd name="T32" fmla="*/ 128 w 476"/>
                <a:gd name="T33" fmla="*/ 441 h 522"/>
                <a:gd name="T34" fmla="*/ 138 w 476"/>
                <a:gd name="T35" fmla="*/ 416 h 522"/>
                <a:gd name="T36" fmla="*/ 211 w 476"/>
                <a:gd name="T37" fmla="*/ 374 h 522"/>
                <a:gd name="T38" fmla="*/ 213 w 476"/>
                <a:gd name="T39" fmla="*/ 347 h 522"/>
                <a:gd name="T40" fmla="*/ 269 w 476"/>
                <a:gd name="T41" fmla="*/ 267 h 522"/>
                <a:gd name="T42" fmla="*/ 284 w 476"/>
                <a:gd name="T43" fmla="*/ 288 h 522"/>
                <a:gd name="T44" fmla="*/ 288 w 476"/>
                <a:gd name="T45" fmla="*/ 305 h 522"/>
                <a:gd name="T46" fmla="*/ 246 w 476"/>
                <a:gd name="T47" fmla="*/ 333 h 522"/>
                <a:gd name="T48" fmla="*/ 248 w 476"/>
                <a:gd name="T49" fmla="*/ 350 h 522"/>
                <a:gd name="T50" fmla="*/ 303 w 476"/>
                <a:gd name="T51" fmla="*/ 315 h 522"/>
                <a:gd name="T52" fmla="*/ 307 w 476"/>
                <a:gd name="T53" fmla="*/ 294 h 522"/>
                <a:gd name="T54" fmla="*/ 328 w 476"/>
                <a:gd name="T55" fmla="*/ 300 h 522"/>
                <a:gd name="T56" fmla="*/ 363 w 476"/>
                <a:gd name="T57" fmla="*/ 327 h 522"/>
                <a:gd name="T58" fmla="*/ 432 w 476"/>
                <a:gd name="T59" fmla="*/ 327 h 522"/>
                <a:gd name="T60" fmla="*/ 430 w 476"/>
                <a:gd name="T61" fmla="*/ 343 h 522"/>
                <a:gd name="T62" fmla="*/ 453 w 476"/>
                <a:gd name="T63" fmla="*/ 343 h 522"/>
                <a:gd name="T64" fmla="*/ 411 w 476"/>
                <a:gd name="T65" fmla="*/ 321 h 522"/>
                <a:gd name="T66" fmla="*/ 248 w 476"/>
                <a:gd name="T67" fmla="*/ 31 h 522"/>
                <a:gd name="T68" fmla="*/ 196 w 476"/>
                <a:gd name="T69" fmla="*/ 9 h 522"/>
                <a:gd name="T70" fmla="*/ 180 w 476"/>
                <a:gd name="T71" fmla="*/ 17 h 522"/>
                <a:gd name="T72" fmla="*/ 173 w 476"/>
                <a:gd name="T73" fmla="*/ 0 h 522"/>
                <a:gd name="T74" fmla="*/ 126 w 476"/>
                <a:gd name="T75" fmla="*/ 21 h 522"/>
                <a:gd name="T76" fmla="*/ 121 w 476"/>
                <a:gd name="T77" fmla="*/ 27 h 522"/>
                <a:gd name="T78" fmla="*/ 97 w 476"/>
                <a:gd name="T79" fmla="*/ 49 h 522"/>
                <a:gd name="T80" fmla="*/ 68 w 476"/>
                <a:gd name="T81" fmla="*/ 69 h 522"/>
                <a:gd name="T82" fmla="*/ 31 w 476"/>
                <a:gd name="T83" fmla="*/ 91 h 522"/>
                <a:gd name="T84" fmla="*/ 66 w 476"/>
                <a:gd name="T85" fmla="*/ 132 h 522"/>
                <a:gd name="T86" fmla="*/ 91 w 476"/>
                <a:gd name="T87" fmla="*/ 146 h 522"/>
                <a:gd name="T88" fmla="*/ 109 w 476"/>
                <a:gd name="T89" fmla="*/ 157 h 522"/>
                <a:gd name="T90" fmla="*/ 66 w 476"/>
                <a:gd name="T91" fmla="*/ 163 h 522"/>
                <a:gd name="T92" fmla="*/ 52 w 476"/>
                <a:gd name="T93" fmla="*/ 147 h 5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76" h="522">
                  <a:moveTo>
                    <a:pt x="0" y="199"/>
                  </a:moveTo>
                  <a:lnTo>
                    <a:pt x="31" y="211"/>
                  </a:lnTo>
                  <a:lnTo>
                    <a:pt x="18" y="213"/>
                  </a:lnTo>
                  <a:lnTo>
                    <a:pt x="33" y="233"/>
                  </a:lnTo>
                  <a:lnTo>
                    <a:pt x="78" y="231"/>
                  </a:lnTo>
                  <a:lnTo>
                    <a:pt x="87" y="242"/>
                  </a:lnTo>
                  <a:lnTo>
                    <a:pt x="117" y="228"/>
                  </a:lnTo>
                  <a:lnTo>
                    <a:pt x="106" y="235"/>
                  </a:lnTo>
                  <a:lnTo>
                    <a:pt x="113" y="266"/>
                  </a:lnTo>
                  <a:lnTo>
                    <a:pt x="47" y="297"/>
                  </a:lnTo>
                  <a:lnTo>
                    <a:pt x="29" y="331"/>
                  </a:lnTo>
                  <a:lnTo>
                    <a:pt x="45" y="326"/>
                  </a:lnTo>
                  <a:lnTo>
                    <a:pt x="33" y="333"/>
                  </a:lnTo>
                  <a:lnTo>
                    <a:pt x="45" y="346"/>
                  </a:lnTo>
                  <a:lnTo>
                    <a:pt x="68" y="348"/>
                  </a:lnTo>
                  <a:lnTo>
                    <a:pt x="56" y="366"/>
                  </a:lnTo>
                  <a:lnTo>
                    <a:pt x="68" y="384"/>
                  </a:lnTo>
                  <a:lnTo>
                    <a:pt x="78" y="386"/>
                  </a:lnTo>
                  <a:lnTo>
                    <a:pt x="103" y="348"/>
                  </a:lnTo>
                  <a:lnTo>
                    <a:pt x="89" y="366"/>
                  </a:lnTo>
                  <a:lnTo>
                    <a:pt x="101" y="402"/>
                  </a:lnTo>
                  <a:lnTo>
                    <a:pt x="95" y="415"/>
                  </a:lnTo>
                  <a:lnTo>
                    <a:pt x="125" y="395"/>
                  </a:lnTo>
                  <a:lnTo>
                    <a:pt x="144" y="419"/>
                  </a:lnTo>
                  <a:lnTo>
                    <a:pt x="152" y="406"/>
                  </a:lnTo>
                  <a:lnTo>
                    <a:pt x="159" y="415"/>
                  </a:lnTo>
                  <a:lnTo>
                    <a:pt x="181" y="402"/>
                  </a:lnTo>
                  <a:lnTo>
                    <a:pt x="150" y="469"/>
                  </a:lnTo>
                  <a:lnTo>
                    <a:pt x="127" y="481"/>
                  </a:lnTo>
                  <a:lnTo>
                    <a:pt x="125" y="496"/>
                  </a:lnTo>
                  <a:lnTo>
                    <a:pt x="95" y="496"/>
                  </a:lnTo>
                  <a:lnTo>
                    <a:pt x="74" y="521"/>
                  </a:lnTo>
                  <a:lnTo>
                    <a:pt x="101" y="503"/>
                  </a:lnTo>
                  <a:lnTo>
                    <a:pt x="134" y="503"/>
                  </a:lnTo>
                  <a:lnTo>
                    <a:pt x="150" y="487"/>
                  </a:lnTo>
                  <a:lnTo>
                    <a:pt x="144" y="474"/>
                  </a:lnTo>
                  <a:lnTo>
                    <a:pt x="163" y="478"/>
                  </a:lnTo>
                  <a:lnTo>
                    <a:pt x="221" y="426"/>
                  </a:lnTo>
                  <a:lnTo>
                    <a:pt x="233" y="408"/>
                  </a:lnTo>
                  <a:lnTo>
                    <a:pt x="223" y="395"/>
                  </a:lnTo>
                  <a:lnTo>
                    <a:pt x="275" y="335"/>
                  </a:lnTo>
                  <a:lnTo>
                    <a:pt x="281" y="304"/>
                  </a:lnTo>
                  <a:lnTo>
                    <a:pt x="277" y="335"/>
                  </a:lnTo>
                  <a:lnTo>
                    <a:pt x="298" y="328"/>
                  </a:lnTo>
                  <a:lnTo>
                    <a:pt x="287" y="342"/>
                  </a:lnTo>
                  <a:lnTo>
                    <a:pt x="302" y="348"/>
                  </a:lnTo>
                  <a:lnTo>
                    <a:pt x="265" y="353"/>
                  </a:lnTo>
                  <a:lnTo>
                    <a:pt x="258" y="379"/>
                  </a:lnTo>
                  <a:lnTo>
                    <a:pt x="273" y="379"/>
                  </a:lnTo>
                  <a:lnTo>
                    <a:pt x="260" y="399"/>
                  </a:lnTo>
                  <a:lnTo>
                    <a:pt x="310" y="373"/>
                  </a:lnTo>
                  <a:lnTo>
                    <a:pt x="317" y="359"/>
                  </a:lnTo>
                  <a:lnTo>
                    <a:pt x="308" y="351"/>
                  </a:lnTo>
                  <a:lnTo>
                    <a:pt x="321" y="335"/>
                  </a:lnTo>
                  <a:lnTo>
                    <a:pt x="319" y="348"/>
                  </a:lnTo>
                  <a:lnTo>
                    <a:pt x="344" y="342"/>
                  </a:lnTo>
                  <a:lnTo>
                    <a:pt x="339" y="353"/>
                  </a:lnTo>
                  <a:lnTo>
                    <a:pt x="381" y="373"/>
                  </a:lnTo>
                  <a:lnTo>
                    <a:pt x="441" y="384"/>
                  </a:lnTo>
                  <a:lnTo>
                    <a:pt x="452" y="373"/>
                  </a:lnTo>
                  <a:lnTo>
                    <a:pt x="460" y="379"/>
                  </a:lnTo>
                  <a:lnTo>
                    <a:pt x="450" y="391"/>
                  </a:lnTo>
                  <a:lnTo>
                    <a:pt x="466" y="402"/>
                  </a:lnTo>
                  <a:lnTo>
                    <a:pt x="475" y="391"/>
                  </a:lnTo>
                  <a:lnTo>
                    <a:pt x="460" y="366"/>
                  </a:lnTo>
                  <a:lnTo>
                    <a:pt x="431" y="366"/>
                  </a:lnTo>
                  <a:lnTo>
                    <a:pt x="431" y="59"/>
                  </a:lnTo>
                  <a:lnTo>
                    <a:pt x="260" y="35"/>
                  </a:lnTo>
                  <a:lnTo>
                    <a:pt x="254" y="22"/>
                  </a:lnTo>
                  <a:lnTo>
                    <a:pt x="206" y="11"/>
                  </a:lnTo>
                  <a:lnTo>
                    <a:pt x="202" y="24"/>
                  </a:lnTo>
                  <a:lnTo>
                    <a:pt x="188" y="19"/>
                  </a:lnTo>
                  <a:lnTo>
                    <a:pt x="200" y="11"/>
                  </a:lnTo>
                  <a:lnTo>
                    <a:pt x="181" y="0"/>
                  </a:lnTo>
                  <a:lnTo>
                    <a:pt x="163" y="22"/>
                  </a:lnTo>
                  <a:lnTo>
                    <a:pt x="132" y="24"/>
                  </a:lnTo>
                  <a:lnTo>
                    <a:pt x="129" y="42"/>
                  </a:lnTo>
                  <a:lnTo>
                    <a:pt x="127" y="31"/>
                  </a:lnTo>
                  <a:lnTo>
                    <a:pt x="97" y="39"/>
                  </a:lnTo>
                  <a:lnTo>
                    <a:pt x="101" y="55"/>
                  </a:lnTo>
                  <a:lnTo>
                    <a:pt x="89" y="51"/>
                  </a:lnTo>
                  <a:lnTo>
                    <a:pt x="72" y="79"/>
                  </a:lnTo>
                  <a:lnTo>
                    <a:pt x="29" y="91"/>
                  </a:lnTo>
                  <a:lnTo>
                    <a:pt x="33" y="104"/>
                  </a:lnTo>
                  <a:lnTo>
                    <a:pt x="20" y="108"/>
                  </a:lnTo>
                  <a:lnTo>
                    <a:pt x="70" y="151"/>
                  </a:lnTo>
                  <a:lnTo>
                    <a:pt x="138" y="171"/>
                  </a:lnTo>
                  <a:lnTo>
                    <a:pt x="95" y="166"/>
                  </a:lnTo>
                  <a:lnTo>
                    <a:pt x="97" y="177"/>
                  </a:lnTo>
                  <a:lnTo>
                    <a:pt x="115" y="179"/>
                  </a:lnTo>
                  <a:lnTo>
                    <a:pt x="101" y="188"/>
                  </a:lnTo>
                  <a:lnTo>
                    <a:pt x="70" y="186"/>
                  </a:lnTo>
                  <a:lnTo>
                    <a:pt x="70" y="166"/>
                  </a:lnTo>
                  <a:lnTo>
                    <a:pt x="54" y="168"/>
                  </a:lnTo>
                  <a:lnTo>
                    <a:pt x="0" y="19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74" name="Freeform 129"/>
            <p:cNvSpPr>
              <a:spLocks/>
            </p:cNvSpPr>
            <p:nvPr/>
          </p:nvSpPr>
          <p:spPr bwMode="auto">
            <a:xfrm>
              <a:off x="274" y="1770"/>
              <a:ext cx="49" cy="33"/>
            </a:xfrm>
            <a:custGeom>
              <a:avLst/>
              <a:gdLst>
                <a:gd name="T0" fmla="*/ 0 w 50"/>
                <a:gd name="T1" fmla="*/ 12 h 35"/>
                <a:gd name="T2" fmla="*/ 14 w 50"/>
                <a:gd name="T3" fmla="*/ 30 h 35"/>
                <a:gd name="T4" fmla="*/ 47 w 50"/>
                <a:gd name="T5" fmla="*/ 5 h 35"/>
                <a:gd name="T6" fmla="*/ 17 w 50"/>
                <a:gd name="T7" fmla="*/ 0 h 35"/>
                <a:gd name="T8" fmla="*/ 19 w 50"/>
                <a:gd name="T9" fmla="*/ 12 h 35"/>
                <a:gd name="T10" fmla="*/ 0 w 50"/>
                <a:gd name="T11" fmla="*/ 12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5">
                  <a:moveTo>
                    <a:pt x="0" y="14"/>
                  </a:moveTo>
                  <a:lnTo>
                    <a:pt x="14" y="34"/>
                  </a:lnTo>
                  <a:lnTo>
                    <a:pt x="49" y="5"/>
                  </a:lnTo>
                  <a:lnTo>
                    <a:pt x="17" y="0"/>
                  </a:lnTo>
                  <a:lnTo>
                    <a:pt x="19" y="14"/>
                  </a:lnTo>
                  <a:lnTo>
                    <a:pt x="0" y="1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75" name="Freeform 130"/>
            <p:cNvSpPr>
              <a:spLocks/>
            </p:cNvSpPr>
            <p:nvPr/>
          </p:nvSpPr>
          <p:spPr bwMode="auto">
            <a:xfrm>
              <a:off x="539" y="1715"/>
              <a:ext cx="123" cy="137"/>
            </a:xfrm>
            <a:custGeom>
              <a:avLst/>
              <a:gdLst>
                <a:gd name="T0" fmla="*/ 0 w 126"/>
                <a:gd name="T1" fmla="*/ 11 h 145"/>
                <a:gd name="T2" fmla="*/ 4 w 126"/>
                <a:gd name="T3" fmla="*/ 29 h 145"/>
                <a:gd name="T4" fmla="*/ 21 w 126"/>
                <a:gd name="T5" fmla="*/ 40 h 145"/>
                <a:gd name="T6" fmla="*/ 27 w 126"/>
                <a:gd name="T7" fmla="*/ 33 h 145"/>
                <a:gd name="T8" fmla="*/ 12 w 126"/>
                <a:gd name="T9" fmla="*/ 24 h 145"/>
                <a:gd name="T10" fmla="*/ 27 w 126"/>
                <a:gd name="T11" fmla="*/ 24 h 145"/>
                <a:gd name="T12" fmla="*/ 39 w 126"/>
                <a:gd name="T13" fmla="*/ 40 h 145"/>
                <a:gd name="T14" fmla="*/ 37 w 126"/>
                <a:gd name="T15" fmla="*/ 11 h 145"/>
                <a:gd name="T16" fmla="*/ 45 w 126"/>
                <a:gd name="T17" fmla="*/ 36 h 145"/>
                <a:gd name="T18" fmla="*/ 71 w 126"/>
                <a:gd name="T19" fmla="*/ 49 h 145"/>
                <a:gd name="T20" fmla="*/ 66 w 126"/>
                <a:gd name="T21" fmla="*/ 69 h 145"/>
                <a:gd name="T22" fmla="*/ 96 w 126"/>
                <a:gd name="T23" fmla="*/ 92 h 145"/>
                <a:gd name="T24" fmla="*/ 87 w 126"/>
                <a:gd name="T25" fmla="*/ 108 h 145"/>
                <a:gd name="T26" fmla="*/ 103 w 126"/>
                <a:gd name="T27" fmla="*/ 96 h 145"/>
                <a:gd name="T28" fmla="*/ 106 w 126"/>
                <a:gd name="T29" fmla="*/ 128 h 145"/>
                <a:gd name="T30" fmla="*/ 116 w 126"/>
                <a:gd name="T31" fmla="*/ 124 h 145"/>
                <a:gd name="T32" fmla="*/ 119 w 126"/>
                <a:gd name="T33" fmla="*/ 98 h 145"/>
                <a:gd name="T34" fmla="*/ 89 w 126"/>
                <a:gd name="T35" fmla="*/ 84 h 145"/>
                <a:gd name="T36" fmla="*/ 37 w 126"/>
                <a:gd name="T37" fmla="*/ 0 h 145"/>
                <a:gd name="T38" fmla="*/ 6 w 126"/>
                <a:gd name="T39" fmla="*/ 24 h 145"/>
                <a:gd name="T40" fmla="*/ 0 w 126"/>
                <a:gd name="T41" fmla="*/ 11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6" h="145">
                  <a:moveTo>
                    <a:pt x="0" y="13"/>
                  </a:moveTo>
                  <a:lnTo>
                    <a:pt x="4" y="33"/>
                  </a:lnTo>
                  <a:lnTo>
                    <a:pt x="22" y="44"/>
                  </a:lnTo>
                  <a:lnTo>
                    <a:pt x="29" y="37"/>
                  </a:lnTo>
                  <a:lnTo>
                    <a:pt x="12" y="26"/>
                  </a:lnTo>
                  <a:lnTo>
                    <a:pt x="29" y="26"/>
                  </a:lnTo>
                  <a:lnTo>
                    <a:pt x="41" y="44"/>
                  </a:lnTo>
                  <a:lnTo>
                    <a:pt x="39" y="13"/>
                  </a:lnTo>
                  <a:lnTo>
                    <a:pt x="47" y="40"/>
                  </a:lnTo>
                  <a:lnTo>
                    <a:pt x="75" y="55"/>
                  </a:lnTo>
                  <a:lnTo>
                    <a:pt x="70" y="77"/>
                  </a:lnTo>
                  <a:lnTo>
                    <a:pt x="100" y="103"/>
                  </a:lnTo>
                  <a:lnTo>
                    <a:pt x="91" y="121"/>
                  </a:lnTo>
                  <a:lnTo>
                    <a:pt x="108" y="108"/>
                  </a:lnTo>
                  <a:lnTo>
                    <a:pt x="112" y="144"/>
                  </a:lnTo>
                  <a:lnTo>
                    <a:pt x="122" y="139"/>
                  </a:lnTo>
                  <a:lnTo>
                    <a:pt x="125" y="110"/>
                  </a:lnTo>
                  <a:lnTo>
                    <a:pt x="93" y="94"/>
                  </a:lnTo>
                  <a:lnTo>
                    <a:pt x="39" y="0"/>
                  </a:lnTo>
                  <a:lnTo>
                    <a:pt x="6" y="26"/>
                  </a:lnTo>
                  <a:lnTo>
                    <a:pt x="0" y="13"/>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76" name="Freeform 131"/>
            <p:cNvSpPr>
              <a:spLocks/>
            </p:cNvSpPr>
            <p:nvPr/>
          </p:nvSpPr>
          <p:spPr bwMode="auto">
            <a:xfrm>
              <a:off x="563" y="1761"/>
              <a:ext cx="23" cy="22"/>
            </a:xfrm>
            <a:custGeom>
              <a:avLst/>
              <a:gdLst>
                <a:gd name="T0" fmla="*/ 0 w 24"/>
                <a:gd name="T1" fmla="*/ 0 h 23"/>
                <a:gd name="T2" fmla="*/ 8 w 24"/>
                <a:gd name="T3" fmla="*/ 20 h 23"/>
                <a:gd name="T4" fmla="*/ 10 w 24"/>
                <a:gd name="T5" fmla="*/ 10 h 23"/>
                <a:gd name="T6" fmla="*/ 21 w 24"/>
                <a:gd name="T7" fmla="*/ 20 h 23"/>
                <a:gd name="T8" fmla="*/ 10 w 24"/>
                <a:gd name="T9" fmla="*/ 10 h 23"/>
                <a:gd name="T10" fmla="*/ 21 w 24"/>
                <a:gd name="T11" fmla="*/ 4 h 23"/>
                <a:gd name="T12" fmla="*/ 0 w 24"/>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3">
                  <a:moveTo>
                    <a:pt x="0" y="0"/>
                  </a:moveTo>
                  <a:lnTo>
                    <a:pt x="8" y="22"/>
                  </a:lnTo>
                  <a:lnTo>
                    <a:pt x="10" y="10"/>
                  </a:lnTo>
                  <a:lnTo>
                    <a:pt x="23" y="22"/>
                  </a:lnTo>
                  <a:lnTo>
                    <a:pt x="10" y="10"/>
                  </a:lnTo>
                  <a:lnTo>
                    <a:pt x="23" y="4"/>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77" name="Freeform 132"/>
            <p:cNvSpPr>
              <a:spLocks/>
            </p:cNvSpPr>
            <p:nvPr/>
          </p:nvSpPr>
          <p:spPr bwMode="auto">
            <a:xfrm>
              <a:off x="578" y="1778"/>
              <a:ext cx="17" cy="35"/>
            </a:xfrm>
            <a:custGeom>
              <a:avLst/>
              <a:gdLst>
                <a:gd name="T0" fmla="*/ 0 w 18"/>
                <a:gd name="T1" fmla="*/ 0 h 39"/>
                <a:gd name="T2" fmla="*/ 15 w 18"/>
                <a:gd name="T3" fmla="*/ 4 h 39"/>
                <a:gd name="T4" fmla="*/ 15 w 18"/>
                <a:gd name="T5" fmla="*/ 31 h 39"/>
                <a:gd name="T6" fmla="*/ 0 w 18"/>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9">
                  <a:moveTo>
                    <a:pt x="0" y="0"/>
                  </a:moveTo>
                  <a:lnTo>
                    <a:pt x="17" y="6"/>
                  </a:lnTo>
                  <a:lnTo>
                    <a:pt x="17" y="38"/>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78" name="Freeform 133"/>
            <p:cNvSpPr>
              <a:spLocks/>
            </p:cNvSpPr>
            <p:nvPr/>
          </p:nvSpPr>
          <p:spPr bwMode="auto">
            <a:xfrm>
              <a:off x="587" y="1762"/>
              <a:ext cx="20" cy="22"/>
            </a:xfrm>
            <a:custGeom>
              <a:avLst/>
              <a:gdLst>
                <a:gd name="T0" fmla="*/ 0 w 20"/>
                <a:gd name="T1" fmla="*/ 0 h 23"/>
                <a:gd name="T2" fmla="*/ 4 w 20"/>
                <a:gd name="T3" fmla="*/ 20 h 23"/>
                <a:gd name="T4" fmla="*/ 16 w 20"/>
                <a:gd name="T5" fmla="*/ 20 h 23"/>
                <a:gd name="T6" fmla="*/ 9 w 20"/>
                <a:gd name="T7" fmla="*/ 2 h 23"/>
                <a:gd name="T8" fmla="*/ 19 w 20"/>
                <a:gd name="T9" fmla="*/ 13 h 23"/>
                <a:gd name="T10" fmla="*/ 11 w 20"/>
                <a:gd name="T11" fmla="*/ 0 h 23"/>
                <a:gd name="T12" fmla="*/ 0 w 2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3">
                  <a:moveTo>
                    <a:pt x="0" y="0"/>
                  </a:moveTo>
                  <a:lnTo>
                    <a:pt x="4" y="22"/>
                  </a:lnTo>
                  <a:lnTo>
                    <a:pt x="16" y="22"/>
                  </a:lnTo>
                  <a:lnTo>
                    <a:pt x="9" y="2"/>
                  </a:lnTo>
                  <a:lnTo>
                    <a:pt x="19" y="15"/>
                  </a:lnTo>
                  <a:lnTo>
                    <a:pt x="11" y="0"/>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79" name="Freeform 134"/>
            <p:cNvSpPr>
              <a:spLocks/>
            </p:cNvSpPr>
            <p:nvPr/>
          </p:nvSpPr>
          <p:spPr bwMode="auto">
            <a:xfrm>
              <a:off x="599" y="1793"/>
              <a:ext cx="18" cy="17"/>
            </a:xfrm>
            <a:custGeom>
              <a:avLst/>
              <a:gdLst>
                <a:gd name="T0" fmla="*/ 0 w 18"/>
                <a:gd name="T1" fmla="*/ 0 h 19"/>
                <a:gd name="T2" fmla="*/ 15 w 18"/>
                <a:gd name="T3" fmla="*/ 14 h 19"/>
                <a:gd name="T4" fmla="*/ 17 w 18"/>
                <a:gd name="T5" fmla="*/ 0 h 19"/>
                <a:gd name="T6" fmla="*/ 0 w 18"/>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9">
                  <a:moveTo>
                    <a:pt x="0" y="0"/>
                  </a:moveTo>
                  <a:lnTo>
                    <a:pt x="15" y="18"/>
                  </a:lnTo>
                  <a:lnTo>
                    <a:pt x="17" y="0"/>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80" name="Freeform 135"/>
            <p:cNvSpPr>
              <a:spLocks/>
            </p:cNvSpPr>
            <p:nvPr/>
          </p:nvSpPr>
          <p:spPr bwMode="auto">
            <a:xfrm>
              <a:off x="606" y="1812"/>
              <a:ext cx="21" cy="34"/>
            </a:xfrm>
            <a:custGeom>
              <a:avLst/>
              <a:gdLst>
                <a:gd name="T0" fmla="*/ 0 w 22"/>
                <a:gd name="T1" fmla="*/ 0 h 39"/>
                <a:gd name="T2" fmla="*/ 16 w 22"/>
                <a:gd name="T3" fmla="*/ 10 h 39"/>
                <a:gd name="T4" fmla="*/ 19 w 22"/>
                <a:gd name="T5" fmla="*/ 29 h 39"/>
                <a:gd name="T6" fmla="*/ 0 w 22"/>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39">
                  <a:moveTo>
                    <a:pt x="0" y="0"/>
                  </a:moveTo>
                  <a:lnTo>
                    <a:pt x="18" y="13"/>
                  </a:lnTo>
                  <a:lnTo>
                    <a:pt x="21" y="38"/>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81" name="Freeform 136"/>
            <p:cNvSpPr>
              <a:spLocks/>
            </p:cNvSpPr>
            <p:nvPr/>
          </p:nvSpPr>
          <p:spPr bwMode="auto">
            <a:xfrm>
              <a:off x="640" y="1823"/>
              <a:ext cx="20" cy="17"/>
            </a:xfrm>
            <a:custGeom>
              <a:avLst/>
              <a:gdLst>
                <a:gd name="T0" fmla="*/ 0 w 20"/>
                <a:gd name="T1" fmla="*/ 7 h 19"/>
                <a:gd name="T2" fmla="*/ 9 w 20"/>
                <a:gd name="T3" fmla="*/ 0 h 19"/>
                <a:gd name="T4" fmla="*/ 19 w 20"/>
                <a:gd name="T5" fmla="*/ 14 h 19"/>
                <a:gd name="T6" fmla="*/ 0 w 20"/>
                <a:gd name="T7" fmla="*/ 7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9">
                  <a:moveTo>
                    <a:pt x="0" y="9"/>
                  </a:moveTo>
                  <a:lnTo>
                    <a:pt x="9" y="0"/>
                  </a:lnTo>
                  <a:lnTo>
                    <a:pt x="19" y="18"/>
                  </a:lnTo>
                  <a:lnTo>
                    <a:pt x="0" y="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82" name="Freeform 137"/>
            <p:cNvSpPr>
              <a:spLocks/>
            </p:cNvSpPr>
            <p:nvPr/>
          </p:nvSpPr>
          <p:spPr bwMode="auto">
            <a:xfrm>
              <a:off x="748" y="1989"/>
              <a:ext cx="896" cy="530"/>
            </a:xfrm>
            <a:custGeom>
              <a:avLst/>
              <a:gdLst>
                <a:gd name="T0" fmla="*/ 10 w 917"/>
                <a:gd name="T1" fmla="*/ 66 h 565"/>
                <a:gd name="T2" fmla="*/ 12 w 917"/>
                <a:gd name="T3" fmla="*/ 72 h 565"/>
                <a:gd name="T4" fmla="*/ 27 w 917"/>
                <a:gd name="T5" fmla="*/ 245 h 565"/>
                <a:gd name="T6" fmla="*/ 33 w 917"/>
                <a:gd name="T7" fmla="*/ 263 h 565"/>
                <a:gd name="T8" fmla="*/ 93 w 917"/>
                <a:gd name="T9" fmla="*/ 326 h 565"/>
                <a:gd name="T10" fmla="*/ 149 w 917"/>
                <a:gd name="T11" fmla="*/ 351 h 565"/>
                <a:gd name="T12" fmla="*/ 274 w 917"/>
                <a:gd name="T13" fmla="*/ 369 h 565"/>
                <a:gd name="T14" fmla="*/ 350 w 917"/>
                <a:gd name="T15" fmla="*/ 407 h 565"/>
                <a:gd name="T16" fmla="*/ 417 w 917"/>
                <a:gd name="T17" fmla="*/ 482 h 565"/>
                <a:gd name="T18" fmla="*/ 445 w 917"/>
                <a:gd name="T19" fmla="*/ 425 h 565"/>
                <a:gd name="T20" fmla="*/ 496 w 917"/>
                <a:gd name="T21" fmla="*/ 407 h 565"/>
                <a:gd name="T22" fmla="*/ 535 w 917"/>
                <a:gd name="T23" fmla="*/ 400 h 565"/>
                <a:gd name="T24" fmla="*/ 554 w 917"/>
                <a:gd name="T25" fmla="*/ 396 h 565"/>
                <a:gd name="T26" fmla="*/ 556 w 917"/>
                <a:gd name="T27" fmla="*/ 400 h 565"/>
                <a:gd name="T28" fmla="*/ 635 w 917"/>
                <a:gd name="T29" fmla="*/ 421 h 565"/>
                <a:gd name="T30" fmla="*/ 659 w 917"/>
                <a:gd name="T31" fmla="*/ 496 h 565"/>
                <a:gd name="T32" fmla="*/ 675 w 917"/>
                <a:gd name="T33" fmla="*/ 462 h 565"/>
                <a:gd name="T34" fmla="*/ 667 w 917"/>
                <a:gd name="T35" fmla="*/ 355 h 565"/>
                <a:gd name="T36" fmla="*/ 729 w 917"/>
                <a:gd name="T37" fmla="*/ 288 h 565"/>
                <a:gd name="T38" fmla="*/ 733 w 917"/>
                <a:gd name="T39" fmla="*/ 264 h 565"/>
                <a:gd name="T40" fmla="*/ 717 w 917"/>
                <a:gd name="T41" fmla="*/ 234 h 565"/>
                <a:gd name="T42" fmla="*/ 729 w 917"/>
                <a:gd name="T43" fmla="*/ 220 h 565"/>
                <a:gd name="T44" fmla="*/ 743 w 917"/>
                <a:gd name="T45" fmla="*/ 263 h 565"/>
                <a:gd name="T46" fmla="*/ 745 w 917"/>
                <a:gd name="T47" fmla="*/ 211 h 565"/>
                <a:gd name="T48" fmla="*/ 769 w 917"/>
                <a:gd name="T49" fmla="*/ 186 h 565"/>
                <a:gd name="T50" fmla="*/ 814 w 917"/>
                <a:gd name="T51" fmla="*/ 155 h 565"/>
                <a:gd name="T52" fmla="*/ 875 w 917"/>
                <a:gd name="T53" fmla="*/ 106 h 565"/>
                <a:gd name="T54" fmla="*/ 862 w 917"/>
                <a:gd name="T55" fmla="*/ 82 h 565"/>
                <a:gd name="T56" fmla="*/ 838 w 917"/>
                <a:gd name="T57" fmla="*/ 45 h 565"/>
                <a:gd name="T58" fmla="*/ 743 w 917"/>
                <a:gd name="T59" fmla="*/ 107 h 565"/>
                <a:gd name="T60" fmla="*/ 693 w 917"/>
                <a:gd name="T61" fmla="*/ 135 h 565"/>
                <a:gd name="T62" fmla="*/ 649 w 917"/>
                <a:gd name="T63" fmla="*/ 173 h 565"/>
                <a:gd name="T64" fmla="*/ 629 w 917"/>
                <a:gd name="T65" fmla="*/ 163 h 565"/>
                <a:gd name="T66" fmla="*/ 640 w 917"/>
                <a:gd name="T67" fmla="*/ 147 h 565"/>
                <a:gd name="T68" fmla="*/ 635 w 917"/>
                <a:gd name="T69" fmla="*/ 117 h 565"/>
                <a:gd name="T70" fmla="*/ 623 w 917"/>
                <a:gd name="T71" fmla="*/ 92 h 565"/>
                <a:gd name="T72" fmla="*/ 581 w 917"/>
                <a:gd name="T73" fmla="*/ 106 h 565"/>
                <a:gd name="T74" fmla="*/ 562 w 917"/>
                <a:gd name="T75" fmla="*/ 166 h 565"/>
                <a:gd name="T76" fmla="*/ 570 w 917"/>
                <a:gd name="T77" fmla="*/ 92 h 565"/>
                <a:gd name="T78" fmla="*/ 577 w 917"/>
                <a:gd name="T79" fmla="*/ 78 h 565"/>
                <a:gd name="T80" fmla="*/ 611 w 917"/>
                <a:gd name="T81" fmla="*/ 64 h 565"/>
                <a:gd name="T82" fmla="*/ 550 w 917"/>
                <a:gd name="T83" fmla="*/ 56 h 565"/>
                <a:gd name="T84" fmla="*/ 522 w 917"/>
                <a:gd name="T85" fmla="*/ 63 h 565"/>
                <a:gd name="T86" fmla="*/ 528 w 917"/>
                <a:gd name="T87" fmla="*/ 31 h 565"/>
                <a:gd name="T88" fmla="*/ 447 w 917"/>
                <a:gd name="T89" fmla="*/ 0 h 565"/>
                <a:gd name="T90" fmla="*/ 27 w 917"/>
                <a:gd name="T91" fmla="*/ 9 h 565"/>
                <a:gd name="T92" fmla="*/ 27 w 917"/>
                <a:gd name="T93" fmla="*/ 45 h 565"/>
                <a:gd name="T94" fmla="*/ 0 w 917"/>
                <a:gd name="T95" fmla="*/ 27 h 5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17" h="565">
                  <a:moveTo>
                    <a:pt x="0" y="31"/>
                  </a:moveTo>
                  <a:lnTo>
                    <a:pt x="10" y="75"/>
                  </a:lnTo>
                  <a:lnTo>
                    <a:pt x="22" y="80"/>
                  </a:lnTo>
                  <a:lnTo>
                    <a:pt x="12" y="82"/>
                  </a:lnTo>
                  <a:lnTo>
                    <a:pt x="4" y="222"/>
                  </a:lnTo>
                  <a:lnTo>
                    <a:pt x="29" y="278"/>
                  </a:lnTo>
                  <a:lnTo>
                    <a:pt x="41" y="278"/>
                  </a:lnTo>
                  <a:lnTo>
                    <a:pt x="35" y="298"/>
                  </a:lnTo>
                  <a:lnTo>
                    <a:pt x="66" y="358"/>
                  </a:lnTo>
                  <a:lnTo>
                    <a:pt x="97" y="370"/>
                  </a:lnTo>
                  <a:lnTo>
                    <a:pt x="120" y="405"/>
                  </a:lnTo>
                  <a:lnTo>
                    <a:pt x="156" y="399"/>
                  </a:lnTo>
                  <a:lnTo>
                    <a:pt x="216" y="430"/>
                  </a:lnTo>
                  <a:lnTo>
                    <a:pt x="287" y="419"/>
                  </a:lnTo>
                  <a:lnTo>
                    <a:pt x="333" y="479"/>
                  </a:lnTo>
                  <a:lnTo>
                    <a:pt x="366" y="463"/>
                  </a:lnTo>
                  <a:lnTo>
                    <a:pt x="406" y="535"/>
                  </a:lnTo>
                  <a:lnTo>
                    <a:pt x="437" y="548"/>
                  </a:lnTo>
                  <a:lnTo>
                    <a:pt x="435" y="508"/>
                  </a:lnTo>
                  <a:lnTo>
                    <a:pt x="466" y="483"/>
                  </a:lnTo>
                  <a:lnTo>
                    <a:pt x="471" y="463"/>
                  </a:lnTo>
                  <a:lnTo>
                    <a:pt x="520" y="463"/>
                  </a:lnTo>
                  <a:lnTo>
                    <a:pt x="561" y="479"/>
                  </a:lnTo>
                  <a:lnTo>
                    <a:pt x="561" y="454"/>
                  </a:lnTo>
                  <a:lnTo>
                    <a:pt x="545" y="452"/>
                  </a:lnTo>
                  <a:lnTo>
                    <a:pt x="580" y="450"/>
                  </a:lnTo>
                  <a:lnTo>
                    <a:pt x="580" y="439"/>
                  </a:lnTo>
                  <a:lnTo>
                    <a:pt x="582" y="454"/>
                  </a:lnTo>
                  <a:lnTo>
                    <a:pt x="649" y="459"/>
                  </a:lnTo>
                  <a:lnTo>
                    <a:pt x="665" y="479"/>
                  </a:lnTo>
                  <a:lnTo>
                    <a:pt x="667" y="514"/>
                  </a:lnTo>
                  <a:lnTo>
                    <a:pt x="690" y="564"/>
                  </a:lnTo>
                  <a:lnTo>
                    <a:pt x="701" y="561"/>
                  </a:lnTo>
                  <a:lnTo>
                    <a:pt x="707" y="526"/>
                  </a:lnTo>
                  <a:lnTo>
                    <a:pt x="684" y="439"/>
                  </a:lnTo>
                  <a:lnTo>
                    <a:pt x="699" y="403"/>
                  </a:lnTo>
                  <a:lnTo>
                    <a:pt x="778" y="334"/>
                  </a:lnTo>
                  <a:lnTo>
                    <a:pt x="763" y="327"/>
                  </a:lnTo>
                  <a:lnTo>
                    <a:pt x="778" y="323"/>
                  </a:lnTo>
                  <a:lnTo>
                    <a:pt x="768" y="300"/>
                  </a:lnTo>
                  <a:lnTo>
                    <a:pt x="768" y="280"/>
                  </a:lnTo>
                  <a:lnTo>
                    <a:pt x="751" y="265"/>
                  </a:lnTo>
                  <a:lnTo>
                    <a:pt x="768" y="276"/>
                  </a:lnTo>
                  <a:lnTo>
                    <a:pt x="763" y="251"/>
                  </a:lnTo>
                  <a:lnTo>
                    <a:pt x="776" y="240"/>
                  </a:lnTo>
                  <a:lnTo>
                    <a:pt x="778" y="298"/>
                  </a:lnTo>
                  <a:lnTo>
                    <a:pt x="788" y="265"/>
                  </a:lnTo>
                  <a:lnTo>
                    <a:pt x="780" y="240"/>
                  </a:lnTo>
                  <a:lnTo>
                    <a:pt x="790" y="256"/>
                  </a:lnTo>
                  <a:lnTo>
                    <a:pt x="805" y="211"/>
                  </a:lnTo>
                  <a:lnTo>
                    <a:pt x="870" y="191"/>
                  </a:lnTo>
                  <a:lnTo>
                    <a:pt x="853" y="176"/>
                  </a:lnTo>
                  <a:lnTo>
                    <a:pt x="865" y="144"/>
                  </a:lnTo>
                  <a:lnTo>
                    <a:pt x="916" y="120"/>
                  </a:lnTo>
                  <a:lnTo>
                    <a:pt x="916" y="104"/>
                  </a:lnTo>
                  <a:lnTo>
                    <a:pt x="903" y="93"/>
                  </a:lnTo>
                  <a:lnTo>
                    <a:pt x="903" y="62"/>
                  </a:lnTo>
                  <a:lnTo>
                    <a:pt x="878" y="51"/>
                  </a:lnTo>
                  <a:lnTo>
                    <a:pt x="859" y="102"/>
                  </a:lnTo>
                  <a:lnTo>
                    <a:pt x="778" y="122"/>
                  </a:lnTo>
                  <a:lnTo>
                    <a:pt x="772" y="147"/>
                  </a:lnTo>
                  <a:lnTo>
                    <a:pt x="726" y="153"/>
                  </a:lnTo>
                  <a:lnTo>
                    <a:pt x="728" y="162"/>
                  </a:lnTo>
                  <a:lnTo>
                    <a:pt x="680" y="196"/>
                  </a:lnTo>
                  <a:lnTo>
                    <a:pt x="661" y="193"/>
                  </a:lnTo>
                  <a:lnTo>
                    <a:pt x="659" y="185"/>
                  </a:lnTo>
                  <a:lnTo>
                    <a:pt x="665" y="176"/>
                  </a:lnTo>
                  <a:lnTo>
                    <a:pt x="670" y="167"/>
                  </a:lnTo>
                  <a:lnTo>
                    <a:pt x="672" y="160"/>
                  </a:lnTo>
                  <a:lnTo>
                    <a:pt x="665" y="133"/>
                  </a:lnTo>
                  <a:lnTo>
                    <a:pt x="649" y="142"/>
                  </a:lnTo>
                  <a:lnTo>
                    <a:pt x="653" y="104"/>
                  </a:lnTo>
                  <a:lnTo>
                    <a:pt x="628" y="93"/>
                  </a:lnTo>
                  <a:lnTo>
                    <a:pt x="609" y="120"/>
                  </a:lnTo>
                  <a:lnTo>
                    <a:pt x="603" y="187"/>
                  </a:lnTo>
                  <a:lnTo>
                    <a:pt x="588" y="189"/>
                  </a:lnTo>
                  <a:lnTo>
                    <a:pt x="584" y="156"/>
                  </a:lnTo>
                  <a:lnTo>
                    <a:pt x="597" y="104"/>
                  </a:lnTo>
                  <a:lnTo>
                    <a:pt x="584" y="113"/>
                  </a:lnTo>
                  <a:lnTo>
                    <a:pt x="605" y="89"/>
                  </a:lnTo>
                  <a:lnTo>
                    <a:pt x="647" y="86"/>
                  </a:lnTo>
                  <a:lnTo>
                    <a:pt x="640" y="73"/>
                  </a:lnTo>
                  <a:lnTo>
                    <a:pt x="636" y="73"/>
                  </a:lnTo>
                  <a:lnTo>
                    <a:pt x="576" y="64"/>
                  </a:lnTo>
                  <a:lnTo>
                    <a:pt x="584" y="49"/>
                  </a:lnTo>
                  <a:lnTo>
                    <a:pt x="547" y="71"/>
                  </a:lnTo>
                  <a:lnTo>
                    <a:pt x="517" y="71"/>
                  </a:lnTo>
                  <a:lnTo>
                    <a:pt x="553" y="35"/>
                  </a:lnTo>
                  <a:lnTo>
                    <a:pt x="477" y="17"/>
                  </a:lnTo>
                  <a:lnTo>
                    <a:pt x="468" y="0"/>
                  </a:lnTo>
                  <a:lnTo>
                    <a:pt x="466" y="11"/>
                  </a:lnTo>
                  <a:lnTo>
                    <a:pt x="29" y="11"/>
                  </a:lnTo>
                  <a:lnTo>
                    <a:pt x="37" y="33"/>
                  </a:lnTo>
                  <a:lnTo>
                    <a:pt x="29" y="51"/>
                  </a:lnTo>
                  <a:lnTo>
                    <a:pt x="31" y="33"/>
                  </a:lnTo>
                  <a:lnTo>
                    <a:pt x="0" y="31"/>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83" name="Freeform 138"/>
            <p:cNvSpPr>
              <a:spLocks/>
            </p:cNvSpPr>
            <p:nvPr/>
          </p:nvSpPr>
          <p:spPr bwMode="auto">
            <a:xfrm>
              <a:off x="1641" y="2650"/>
              <a:ext cx="23" cy="17"/>
            </a:xfrm>
            <a:custGeom>
              <a:avLst/>
              <a:gdLst>
                <a:gd name="T0" fmla="*/ 0 w 24"/>
                <a:gd name="T1" fmla="*/ 0 h 18"/>
                <a:gd name="T2" fmla="*/ 2 w 24"/>
                <a:gd name="T3" fmla="*/ 15 h 18"/>
                <a:gd name="T4" fmla="*/ 21 w 24"/>
                <a:gd name="T5" fmla="*/ 8 h 18"/>
                <a:gd name="T6" fmla="*/ 0 w 24"/>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8">
                  <a:moveTo>
                    <a:pt x="0" y="0"/>
                  </a:moveTo>
                  <a:lnTo>
                    <a:pt x="2" y="17"/>
                  </a:lnTo>
                  <a:lnTo>
                    <a:pt x="23" y="8"/>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84" name="Freeform 139"/>
            <p:cNvSpPr>
              <a:spLocks/>
            </p:cNvSpPr>
            <p:nvPr/>
          </p:nvSpPr>
          <p:spPr bwMode="auto">
            <a:xfrm>
              <a:off x="1541" y="3417"/>
              <a:ext cx="308" cy="669"/>
            </a:xfrm>
            <a:custGeom>
              <a:avLst/>
              <a:gdLst>
                <a:gd name="T0" fmla="*/ 0 w 316"/>
                <a:gd name="T1" fmla="*/ 578 h 713"/>
                <a:gd name="T2" fmla="*/ 4 w 316"/>
                <a:gd name="T3" fmla="*/ 593 h 713"/>
                <a:gd name="T4" fmla="*/ 16 w 316"/>
                <a:gd name="T5" fmla="*/ 587 h 713"/>
                <a:gd name="T6" fmla="*/ 19 w 316"/>
                <a:gd name="T7" fmla="*/ 619 h 713"/>
                <a:gd name="T8" fmla="*/ 77 w 316"/>
                <a:gd name="T9" fmla="*/ 627 h 713"/>
                <a:gd name="T10" fmla="*/ 60 w 316"/>
                <a:gd name="T11" fmla="*/ 609 h 713"/>
                <a:gd name="T12" fmla="*/ 70 w 316"/>
                <a:gd name="T13" fmla="*/ 568 h 713"/>
                <a:gd name="T14" fmla="*/ 83 w 316"/>
                <a:gd name="T15" fmla="*/ 574 h 713"/>
                <a:gd name="T16" fmla="*/ 118 w 316"/>
                <a:gd name="T17" fmla="*/ 516 h 713"/>
                <a:gd name="T18" fmla="*/ 91 w 316"/>
                <a:gd name="T19" fmla="*/ 480 h 713"/>
                <a:gd name="T20" fmla="*/ 120 w 316"/>
                <a:gd name="T21" fmla="*/ 460 h 713"/>
                <a:gd name="T22" fmla="*/ 124 w 316"/>
                <a:gd name="T23" fmla="*/ 430 h 713"/>
                <a:gd name="T24" fmla="*/ 137 w 316"/>
                <a:gd name="T25" fmla="*/ 417 h 713"/>
                <a:gd name="T26" fmla="*/ 127 w 316"/>
                <a:gd name="T27" fmla="*/ 410 h 713"/>
                <a:gd name="T28" fmla="*/ 147 w 316"/>
                <a:gd name="T29" fmla="*/ 410 h 713"/>
                <a:gd name="T30" fmla="*/ 145 w 316"/>
                <a:gd name="T31" fmla="*/ 396 h 713"/>
                <a:gd name="T32" fmla="*/ 135 w 316"/>
                <a:gd name="T33" fmla="*/ 404 h 713"/>
                <a:gd name="T34" fmla="*/ 127 w 316"/>
                <a:gd name="T35" fmla="*/ 394 h 713"/>
                <a:gd name="T36" fmla="*/ 124 w 316"/>
                <a:gd name="T37" fmla="*/ 372 h 713"/>
                <a:gd name="T38" fmla="*/ 166 w 316"/>
                <a:gd name="T39" fmla="*/ 373 h 713"/>
                <a:gd name="T40" fmla="*/ 169 w 316"/>
                <a:gd name="T41" fmla="*/ 328 h 713"/>
                <a:gd name="T42" fmla="*/ 234 w 316"/>
                <a:gd name="T43" fmla="*/ 322 h 713"/>
                <a:gd name="T44" fmla="*/ 253 w 316"/>
                <a:gd name="T45" fmla="*/ 287 h 713"/>
                <a:gd name="T46" fmla="*/ 227 w 316"/>
                <a:gd name="T47" fmla="*/ 231 h 713"/>
                <a:gd name="T48" fmla="*/ 242 w 316"/>
                <a:gd name="T49" fmla="*/ 158 h 713"/>
                <a:gd name="T50" fmla="*/ 299 w 316"/>
                <a:gd name="T51" fmla="*/ 98 h 713"/>
                <a:gd name="T52" fmla="*/ 296 w 316"/>
                <a:gd name="T53" fmla="*/ 72 h 713"/>
                <a:gd name="T54" fmla="*/ 285 w 316"/>
                <a:gd name="T55" fmla="*/ 69 h 713"/>
                <a:gd name="T56" fmla="*/ 271 w 316"/>
                <a:gd name="T57" fmla="*/ 101 h 713"/>
                <a:gd name="T58" fmla="*/ 227 w 316"/>
                <a:gd name="T59" fmla="*/ 99 h 713"/>
                <a:gd name="T60" fmla="*/ 238 w 316"/>
                <a:gd name="T61" fmla="*/ 64 h 713"/>
                <a:gd name="T62" fmla="*/ 164 w 316"/>
                <a:gd name="T63" fmla="*/ 8 h 713"/>
                <a:gd name="T64" fmla="*/ 139 w 316"/>
                <a:gd name="T65" fmla="*/ 4 h 713"/>
                <a:gd name="T66" fmla="*/ 137 w 316"/>
                <a:gd name="T67" fmla="*/ 15 h 713"/>
                <a:gd name="T68" fmla="*/ 110 w 316"/>
                <a:gd name="T69" fmla="*/ 0 h 713"/>
                <a:gd name="T70" fmla="*/ 93 w 316"/>
                <a:gd name="T71" fmla="*/ 20 h 713"/>
                <a:gd name="T72" fmla="*/ 93 w 316"/>
                <a:gd name="T73" fmla="*/ 40 h 713"/>
                <a:gd name="T74" fmla="*/ 77 w 316"/>
                <a:gd name="T75" fmla="*/ 50 h 713"/>
                <a:gd name="T76" fmla="*/ 77 w 316"/>
                <a:gd name="T77" fmla="*/ 93 h 713"/>
                <a:gd name="T78" fmla="*/ 58 w 316"/>
                <a:gd name="T79" fmla="*/ 117 h 713"/>
                <a:gd name="T80" fmla="*/ 45 w 316"/>
                <a:gd name="T81" fmla="*/ 179 h 713"/>
                <a:gd name="T82" fmla="*/ 54 w 316"/>
                <a:gd name="T83" fmla="*/ 236 h 713"/>
                <a:gd name="T84" fmla="*/ 35 w 316"/>
                <a:gd name="T85" fmla="*/ 285 h 713"/>
                <a:gd name="T86" fmla="*/ 19 w 316"/>
                <a:gd name="T87" fmla="*/ 406 h 713"/>
                <a:gd name="T88" fmla="*/ 31 w 316"/>
                <a:gd name="T89" fmla="*/ 451 h 713"/>
                <a:gd name="T90" fmla="*/ 20 w 316"/>
                <a:gd name="T91" fmla="*/ 455 h 713"/>
                <a:gd name="T92" fmla="*/ 27 w 316"/>
                <a:gd name="T93" fmla="*/ 494 h 713"/>
                <a:gd name="T94" fmla="*/ 0 w 316"/>
                <a:gd name="T95" fmla="*/ 578 h 7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6" h="713">
                  <a:moveTo>
                    <a:pt x="0" y="656"/>
                  </a:moveTo>
                  <a:lnTo>
                    <a:pt x="4" y="674"/>
                  </a:lnTo>
                  <a:lnTo>
                    <a:pt x="16" y="667"/>
                  </a:lnTo>
                  <a:lnTo>
                    <a:pt x="20" y="703"/>
                  </a:lnTo>
                  <a:lnTo>
                    <a:pt x="81" y="712"/>
                  </a:lnTo>
                  <a:lnTo>
                    <a:pt x="64" y="692"/>
                  </a:lnTo>
                  <a:lnTo>
                    <a:pt x="74" y="645"/>
                  </a:lnTo>
                  <a:lnTo>
                    <a:pt x="87" y="652"/>
                  </a:lnTo>
                  <a:lnTo>
                    <a:pt x="124" y="586"/>
                  </a:lnTo>
                  <a:lnTo>
                    <a:pt x="95" y="546"/>
                  </a:lnTo>
                  <a:lnTo>
                    <a:pt x="126" y="522"/>
                  </a:lnTo>
                  <a:lnTo>
                    <a:pt x="130" y="488"/>
                  </a:lnTo>
                  <a:lnTo>
                    <a:pt x="145" y="473"/>
                  </a:lnTo>
                  <a:lnTo>
                    <a:pt x="133" y="466"/>
                  </a:lnTo>
                  <a:lnTo>
                    <a:pt x="155" y="466"/>
                  </a:lnTo>
                  <a:lnTo>
                    <a:pt x="153" y="450"/>
                  </a:lnTo>
                  <a:lnTo>
                    <a:pt x="143" y="459"/>
                  </a:lnTo>
                  <a:lnTo>
                    <a:pt x="133" y="448"/>
                  </a:lnTo>
                  <a:lnTo>
                    <a:pt x="130" y="422"/>
                  </a:lnTo>
                  <a:lnTo>
                    <a:pt x="174" y="424"/>
                  </a:lnTo>
                  <a:lnTo>
                    <a:pt x="178" y="373"/>
                  </a:lnTo>
                  <a:lnTo>
                    <a:pt x="246" y="366"/>
                  </a:lnTo>
                  <a:lnTo>
                    <a:pt x="267" y="326"/>
                  </a:lnTo>
                  <a:lnTo>
                    <a:pt x="239" y="262"/>
                  </a:lnTo>
                  <a:lnTo>
                    <a:pt x="254" y="179"/>
                  </a:lnTo>
                  <a:lnTo>
                    <a:pt x="315" y="111"/>
                  </a:lnTo>
                  <a:lnTo>
                    <a:pt x="312" y="82"/>
                  </a:lnTo>
                  <a:lnTo>
                    <a:pt x="300" y="79"/>
                  </a:lnTo>
                  <a:lnTo>
                    <a:pt x="285" y="115"/>
                  </a:lnTo>
                  <a:lnTo>
                    <a:pt x="239" y="113"/>
                  </a:lnTo>
                  <a:lnTo>
                    <a:pt x="250" y="73"/>
                  </a:lnTo>
                  <a:lnTo>
                    <a:pt x="172" y="8"/>
                  </a:lnTo>
                  <a:lnTo>
                    <a:pt x="147" y="4"/>
                  </a:lnTo>
                  <a:lnTo>
                    <a:pt x="145" y="17"/>
                  </a:lnTo>
                  <a:lnTo>
                    <a:pt x="116" y="0"/>
                  </a:lnTo>
                  <a:lnTo>
                    <a:pt x="97" y="22"/>
                  </a:lnTo>
                  <a:lnTo>
                    <a:pt x="97" y="46"/>
                  </a:lnTo>
                  <a:lnTo>
                    <a:pt x="81" y="57"/>
                  </a:lnTo>
                  <a:lnTo>
                    <a:pt x="81" y="106"/>
                  </a:lnTo>
                  <a:lnTo>
                    <a:pt x="62" y="133"/>
                  </a:lnTo>
                  <a:lnTo>
                    <a:pt x="47" y="204"/>
                  </a:lnTo>
                  <a:lnTo>
                    <a:pt x="56" y="268"/>
                  </a:lnTo>
                  <a:lnTo>
                    <a:pt x="37" y="324"/>
                  </a:lnTo>
                  <a:lnTo>
                    <a:pt x="20" y="462"/>
                  </a:lnTo>
                  <a:lnTo>
                    <a:pt x="33" y="513"/>
                  </a:lnTo>
                  <a:lnTo>
                    <a:pt x="22" y="517"/>
                  </a:lnTo>
                  <a:lnTo>
                    <a:pt x="29" y="562"/>
                  </a:lnTo>
                  <a:lnTo>
                    <a:pt x="0" y="65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85" name="Freeform 140"/>
            <p:cNvSpPr>
              <a:spLocks/>
            </p:cNvSpPr>
            <p:nvPr/>
          </p:nvSpPr>
          <p:spPr bwMode="auto">
            <a:xfrm>
              <a:off x="1619" y="4092"/>
              <a:ext cx="55" cy="59"/>
            </a:xfrm>
            <a:custGeom>
              <a:avLst/>
              <a:gdLst>
                <a:gd name="T0" fmla="*/ 0 w 56"/>
                <a:gd name="T1" fmla="*/ 0 h 60"/>
                <a:gd name="T2" fmla="*/ 2 w 56"/>
                <a:gd name="T3" fmla="*/ 57 h 60"/>
                <a:gd name="T4" fmla="*/ 53 w 56"/>
                <a:gd name="T5" fmla="*/ 50 h 60"/>
                <a:gd name="T6" fmla="*/ 12 w 56"/>
                <a:gd name="T7" fmla="*/ 30 h 60"/>
                <a:gd name="T8" fmla="*/ 0 w 56"/>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0">
                  <a:moveTo>
                    <a:pt x="0" y="0"/>
                  </a:moveTo>
                  <a:lnTo>
                    <a:pt x="2" y="59"/>
                  </a:lnTo>
                  <a:lnTo>
                    <a:pt x="55" y="52"/>
                  </a:lnTo>
                  <a:lnTo>
                    <a:pt x="12" y="30"/>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86" name="Freeform 141"/>
            <p:cNvSpPr>
              <a:spLocks/>
            </p:cNvSpPr>
            <p:nvPr/>
          </p:nvSpPr>
          <p:spPr bwMode="auto">
            <a:xfrm>
              <a:off x="1601" y="3181"/>
              <a:ext cx="188" cy="255"/>
            </a:xfrm>
            <a:custGeom>
              <a:avLst/>
              <a:gdLst>
                <a:gd name="T0" fmla="*/ 0 w 193"/>
                <a:gd name="T1" fmla="*/ 24 h 271"/>
                <a:gd name="T2" fmla="*/ 14 w 193"/>
                <a:gd name="T3" fmla="*/ 51 h 271"/>
                <a:gd name="T4" fmla="*/ 4 w 193"/>
                <a:gd name="T5" fmla="*/ 104 h 271"/>
                <a:gd name="T6" fmla="*/ 14 w 193"/>
                <a:gd name="T7" fmla="*/ 110 h 271"/>
                <a:gd name="T8" fmla="*/ 10 w 193"/>
                <a:gd name="T9" fmla="*/ 118 h 271"/>
                <a:gd name="T10" fmla="*/ 2 w 193"/>
                <a:gd name="T11" fmla="*/ 141 h 271"/>
                <a:gd name="T12" fmla="*/ 18 w 193"/>
                <a:gd name="T13" fmla="*/ 172 h 271"/>
                <a:gd name="T14" fmla="*/ 24 w 193"/>
                <a:gd name="T15" fmla="*/ 239 h 271"/>
                <a:gd name="T16" fmla="*/ 35 w 193"/>
                <a:gd name="T17" fmla="*/ 239 h 271"/>
                <a:gd name="T18" fmla="*/ 54 w 193"/>
                <a:gd name="T19" fmla="*/ 218 h 271"/>
                <a:gd name="T20" fmla="*/ 81 w 193"/>
                <a:gd name="T21" fmla="*/ 236 h 271"/>
                <a:gd name="T22" fmla="*/ 83 w 193"/>
                <a:gd name="T23" fmla="*/ 223 h 271"/>
                <a:gd name="T24" fmla="*/ 106 w 193"/>
                <a:gd name="T25" fmla="*/ 229 h 271"/>
                <a:gd name="T26" fmla="*/ 118 w 193"/>
                <a:gd name="T27" fmla="*/ 183 h 271"/>
                <a:gd name="T28" fmla="*/ 162 w 193"/>
                <a:gd name="T29" fmla="*/ 172 h 271"/>
                <a:gd name="T30" fmla="*/ 175 w 193"/>
                <a:gd name="T31" fmla="*/ 187 h 271"/>
                <a:gd name="T32" fmla="*/ 182 w 193"/>
                <a:gd name="T33" fmla="*/ 153 h 271"/>
                <a:gd name="T34" fmla="*/ 171 w 193"/>
                <a:gd name="T35" fmla="*/ 121 h 271"/>
                <a:gd name="T36" fmla="*/ 145 w 193"/>
                <a:gd name="T37" fmla="*/ 120 h 271"/>
                <a:gd name="T38" fmla="*/ 135 w 193"/>
                <a:gd name="T39" fmla="*/ 72 h 271"/>
                <a:gd name="T40" fmla="*/ 68 w 193"/>
                <a:gd name="T41" fmla="*/ 40 h 271"/>
                <a:gd name="T42" fmla="*/ 62 w 193"/>
                <a:gd name="T43" fmla="*/ 0 h 271"/>
                <a:gd name="T44" fmla="*/ 19 w 193"/>
                <a:gd name="T45" fmla="*/ 24 h 271"/>
                <a:gd name="T46" fmla="*/ 0 w 193"/>
                <a:gd name="T47" fmla="*/ 24 h 2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3" h="271">
                  <a:moveTo>
                    <a:pt x="0" y="28"/>
                  </a:moveTo>
                  <a:lnTo>
                    <a:pt x="14" y="57"/>
                  </a:lnTo>
                  <a:lnTo>
                    <a:pt x="4" y="117"/>
                  </a:lnTo>
                  <a:lnTo>
                    <a:pt x="14" y="124"/>
                  </a:lnTo>
                  <a:lnTo>
                    <a:pt x="10" y="133"/>
                  </a:lnTo>
                  <a:lnTo>
                    <a:pt x="2" y="159"/>
                  </a:lnTo>
                  <a:lnTo>
                    <a:pt x="18" y="195"/>
                  </a:lnTo>
                  <a:lnTo>
                    <a:pt x="26" y="270"/>
                  </a:lnTo>
                  <a:lnTo>
                    <a:pt x="37" y="270"/>
                  </a:lnTo>
                  <a:lnTo>
                    <a:pt x="56" y="247"/>
                  </a:lnTo>
                  <a:lnTo>
                    <a:pt x="85" y="267"/>
                  </a:lnTo>
                  <a:lnTo>
                    <a:pt x="87" y="252"/>
                  </a:lnTo>
                  <a:lnTo>
                    <a:pt x="112" y="258"/>
                  </a:lnTo>
                  <a:lnTo>
                    <a:pt x="124" y="206"/>
                  </a:lnTo>
                  <a:lnTo>
                    <a:pt x="170" y="195"/>
                  </a:lnTo>
                  <a:lnTo>
                    <a:pt x="185" y="212"/>
                  </a:lnTo>
                  <a:lnTo>
                    <a:pt x="192" y="173"/>
                  </a:lnTo>
                  <a:lnTo>
                    <a:pt x="181" y="137"/>
                  </a:lnTo>
                  <a:lnTo>
                    <a:pt x="153" y="135"/>
                  </a:lnTo>
                  <a:lnTo>
                    <a:pt x="143" y="81"/>
                  </a:lnTo>
                  <a:lnTo>
                    <a:pt x="72" y="46"/>
                  </a:lnTo>
                  <a:lnTo>
                    <a:pt x="66" y="0"/>
                  </a:lnTo>
                  <a:lnTo>
                    <a:pt x="20" y="28"/>
                  </a:lnTo>
                  <a:lnTo>
                    <a:pt x="0" y="2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87" name="Freeform 142"/>
            <p:cNvSpPr>
              <a:spLocks/>
            </p:cNvSpPr>
            <p:nvPr/>
          </p:nvSpPr>
          <p:spPr bwMode="auto">
            <a:xfrm>
              <a:off x="1537" y="2902"/>
              <a:ext cx="608" cy="757"/>
            </a:xfrm>
            <a:custGeom>
              <a:avLst/>
              <a:gdLst>
                <a:gd name="T0" fmla="*/ 12 w 623"/>
                <a:gd name="T1" fmla="*/ 256 h 806"/>
                <a:gd name="T2" fmla="*/ 50 w 623"/>
                <a:gd name="T3" fmla="*/ 255 h 806"/>
                <a:gd name="T4" fmla="*/ 61 w 623"/>
                <a:gd name="T5" fmla="*/ 284 h 806"/>
                <a:gd name="T6" fmla="*/ 127 w 623"/>
                <a:gd name="T7" fmla="*/ 258 h 806"/>
                <a:gd name="T8" fmla="*/ 198 w 623"/>
                <a:gd name="T9" fmla="*/ 332 h 806"/>
                <a:gd name="T10" fmla="*/ 231 w 623"/>
                <a:gd name="T11" fmla="*/ 382 h 806"/>
                <a:gd name="T12" fmla="*/ 239 w 623"/>
                <a:gd name="T13" fmla="*/ 451 h 806"/>
                <a:gd name="T14" fmla="*/ 274 w 623"/>
                <a:gd name="T15" fmla="*/ 491 h 806"/>
                <a:gd name="T16" fmla="*/ 297 w 623"/>
                <a:gd name="T17" fmla="*/ 521 h 806"/>
                <a:gd name="T18" fmla="*/ 304 w 623"/>
                <a:gd name="T19" fmla="*/ 555 h 806"/>
                <a:gd name="T20" fmla="*/ 249 w 623"/>
                <a:gd name="T21" fmla="*/ 641 h 806"/>
                <a:gd name="T22" fmla="*/ 304 w 623"/>
                <a:gd name="T23" fmla="*/ 674 h 806"/>
                <a:gd name="T24" fmla="*/ 310 w 623"/>
                <a:gd name="T25" fmla="*/ 710 h 806"/>
                <a:gd name="T26" fmla="*/ 385 w 623"/>
                <a:gd name="T27" fmla="*/ 550 h 806"/>
                <a:gd name="T28" fmla="*/ 481 w 623"/>
                <a:gd name="T29" fmla="*/ 501 h 806"/>
                <a:gd name="T30" fmla="*/ 527 w 623"/>
                <a:gd name="T31" fmla="*/ 405 h 806"/>
                <a:gd name="T32" fmla="*/ 586 w 623"/>
                <a:gd name="T33" fmla="*/ 249 h 806"/>
                <a:gd name="T34" fmla="*/ 584 w 623"/>
                <a:gd name="T35" fmla="*/ 184 h 806"/>
                <a:gd name="T36" fmla="*/ 520 w 623"/>
                <a:gd name="T37" fmla="*/ 145 h 806"/>
                <a:gd name="T38" fmla="*/ 439 w 623"/>
                <a:gd name="T39" fmla="*/ 117 h 806"/>
                <a:gd name="T40" fmla="*/ 393 w 623"/>
                <a:gd name="T41" fmla="*/ 104 h 806"/>
                <a:gd name="T42" fmla="*/ 372 w 623"/>
                <a:gd name="T43" fmla="*/ 123 h 806"/>
                <a:gd name="T44" fmla="*/ 353 w 623"/>
                <a:gd name="T45" fmla="*/ 122 h 806"/>
                <a:gd name="T46" fmla="*/ 364 w 623"/>
                <a:gd name="T47" fmla="*/ 63 h 806"/>
                <a:gd name="T48" fmla="*/ 316 w 623"/>
                <a:gd name="T49" fmla="*/ 53 h 806"/>
                <a:gd name="T50" fmla="*/ 264 w 623"/>
                <a:gd name="T51" fmla="*/ 54 h 806"/>
                <a:gd name="T52" fmla="*/ 212 w 623"/>
                <a:gd name="T53" fmla="*/ 45 h 806"/>
                <a:gd name="T54" fmla="*/ 202 w 623"/>
                <a:gd name="T55" fmla="*/ 0 h 806"/>
                <a:gd name="T56" fmla="*/ 137 w 623"/>
                <a:gd name="T57" fmla="*/ 13 h 806"/>
                <a:gd name="T58" fmla="*/ 158 w 623"/>
                <a:gd name="T59" fmla="*/ 53 h 806"/>
                <a:gd name="T60" fmla="*/ 104 w 623"/>
                <a:gd name="T61" fmla="*/ 68 h 806"/>
                <a:gd name="T62" fmla="*/ 61 w 623"/>
                <a:gd name="T63" fmla="*/ 61 h 806"/>
                <a:gd name="T64" fmla="*/ 58 w 623"/>
                <a:gd name="T65" fmla="*/ 80 h 806"/>
                <a:gd name="T66" fmla="*/ 58 w 623"/>
                <a:gd name="T67" fmla="*/ 165 h 806"/>
                <a:gd name="T68" fmla="*/ 0 w 623"/>
                <a:gd name="T69" fmla="*/ 222 h 8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23" h="806">
                  <a:moveTo>
                    <a:pt x="0" y="251"/>
                  </a:moveTo>
                  <a:lnTo>
                    <a:pt x="12" y="291"/>
                  </a:lnTo>
                  <a:lnTo>
                    <a:pt x="35" y="302"/>
                  </a:lnTo>
                  <a:lnTo>
                    <a:pt x="52" y="289"/>
                  </a:lnTo>
                  <a:lnTo>
                    <a:pt x="52" y="322"/>
                  </a:lnTo>
                  <a:lnTo>
                    <a:pt x="64" y="322"/>
                  </a:lnTo>
                  <a:lnTo>
                    <a:pt x="85" y="322"/>
                  </a:lnTo>
                  <a:lnTo>
                    <a:pt x="133" y="293"/>
                  </a:lnTo>
                  <a:lnTo>
                    <a:pt x="137" y="340"/>
                  </a:lnTo>
                  <a:lnTo>
                    <a:pt x="208" y="376"/>
                  </a:lnTo>
                  <a:lnTo>
                    <a:pt x="218" y="433"/>
                  </a:lnTo>
                  <a:lnTo>
                    <a:pt x="243" y="433"/>
                  </a:lnTo>
                  <a:lnTo>
                    <a:pt x="257" y="470"/>
                  </a:lnTo>
                  <a:lnTo>
                    <a:pt x="251" y="511"/>
                  </a:lnTo>
                  <a:lnTo>
                    <a:pt x="255" y="551"/>
                  </a:lnTo>
                  <a:lnTo>
                    <a:pt x="288" y="557"/>
                  </a:lnTo>
                  <a:lnTo>
                    <a:pt x="294" y="588"/>
                  </a:lnTo>
                  <a:lnTo>
                    <a:pt x="311" y="591"/>
                  </a:lnTo>
                  <a:lnTo>
                    <a:pt x="307" y="629"/>
                  </a:lnTo>
                  <a:lnTo>
                    <a:pt x="319" y="629"/>
                  </a:lnTo>
                  <a:lnTo>
                    <a:pt x="321" y="660"/>
                  </a:lnTo>
                  <a:lnTo>
                    <a:pt x="261" y="727"/>
                  </a:lnTo>
                  <a:lnTo>
                    <a:pt x="271" y="722"/>
                  </a:lnTo>
                  <a:lnTo>
                    <a:pt x="319" y="764"/>
                  </a:lnTo>
                  <a:lnTo>
                    <a:pt x="330" y="784"/>
                  </a:lnTo>
                  <a:lnTo>
                    <a:pt x="326" y="805"/>
                  </a:lnTo>
                  <a:lnTo>
                    <a:pt x="401" y="684"/>
                  </a:lnTo>
                  <a:lnTo>
                    <a:pt x="405" y="624"/>
                  </a:lnTo>
                  <a:lnTo>
                    <a:pt x="467" y="568"/>
                  </a:lnTo>
                  <a:lnTo>
                    <a:pt x="505" y="568"/>
                  </a:lnTo>
                  <a:lnTo>
                    <a:pt x="519" y="551"/>
                  </a:lnTo>
                  <a:lnTo>
                    <a:pt x="553" y="459"/>
                  </a:lnTo>
                  <a:lnTo>
                    <a:pt x="555" y="369"/>
                  </a:lnTo>
                  <a:lnTo>
                    <a:pt x="615" y="282"/>
                  </a:lnTo>
                  <a:lnTo>
                    <a:pt x="622" y="244"/>
                  </a:lnTo>
                  <a:lnTo>
                    <a:pt x="613" y="209"/>
                  </a:lnTo>
                  <a:lnTo>
                    <a:pt x="586" y="202"/>
                  </a:lnTo>
                  <a:lnTo>
                    <a:pt x="546" y="164"/>
                  </a:lnTo>
                  <a:lnTo>
                    <a:pt x="469" y="155"/>
                  </a:lnTo>
                  <a:lnTo>
                    <a:pt x="461" y="133"/>
                  </a:lnTo>
                  <a:lnTo>
                    <a:pt x="428" y="115"/>
                  </a:lnTo>
                  <a:lnTo>
                    <a:pt x="413" y="118"/>
                  </a:lnTo>
                  <a:lnTo>
                    <a:pt x="392" y="151"/>
                  </a:lnTo>
                  <a:lnTo>
                    <a:pt x="390" y="140"/>
                  </a:lnTo>
                  <a:lnTo>
                    <a:pt x="359" y="144"/>
                  </a:lnTo>
                  <a:lnTo>
                    <a:pt x="371" y="138"/>
                  </a:lnTo>
                  <a:lnTo>
                    <a:pt x="359" y="111"/>
                  </a:lnTo>
                  <a:lnTo>
                    <a:pt x="382" y="71"/>
                  </a:lnTo>
                  <a:lnTo>
                    <a:pt x="357" y="22"/>
                  </a:lnTo>
                  <a:lnTo>
                    <a:pt x="332" y="60"/>
                  </a:lnTo>
                  <a:lnTo>
                    <a:pt x="311" y="57"/>
                  </a:lnTo>
                  <a:lnTo>
                    <a:pt x="278" y="62"/>
                  </a:lnTo>
                  <a:lnTo>
                    <a:pt x="231" y="71"/>
                  </a:lnTo>
                  <a:lnTo>
                    <a:pt x="222" y="51"/>
                  </a:lnTo>
                  <a:lnTo>
                    <a:pt x="225" y="13"/>
                  </a:lnTo>
                  <a:lnTo>
                    <a:pt x="212" y="0"/>
                  </a:lnTo>
                  <a:lnTo>
                    <a:pt x="172" y="24"/>
                  </a:lnTo>
                  <a:lnTo>
                    <a:pt x="143" y="15"/>
                  </a:lnTo>
                  <a:lnTo>
                    <a:pt x="152" y="55"/>
                  </a:lnTo>
                  <a:lnTo>
                    <a:pt x="166" y="60"/>
                  </a:lnTo>
                  <a:lnTo>
                    <a:pt x="129" y="86"/>
                  </a:lnTo>
                  <a:lnTo>
                    <a:pt x="110" y="77"/>
                  </a:lnTo>
                  <a:lnTo>
                    <a:pt x="102" y="62"/>
                  </a:lnTo>
                  <a:lnTo>
                    <a:pt x="64" y="69"/>
                  </a:lnTo>
                  <a:lnTo>
                    <a:pt x="75" y="89"/>
                  </a:lnTo>
                  <a:lnTo>
                    <a:pt x="60" y="91"/>
                  </a:lnTo>
                  <a:lnTo>
                    <a:pt x="68" y="129"/>
                  </a:lnTo>
                  <a:lnTo>
                    <a:pt x="60" y="187"/>
                  </a:lnTo>
                  <a:lnTo>
                    <a:pt x="20" y="207"/>
                  </a:lnTo>
                  <a:lnTo>
                    <a:pt x="0" y="251"/>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88" name="Freeform 143"/>
            <p:cNvSpPr>
              <a:spLocks/>
            </p:cNvSpPr>
            <p:nvPr/>
          </p:nvSpPr>
          <p:spPr bwMode="auto">
            <a:xfrm>
              <a:off x="1297" y="2648"/>
              <a:ext cx="19" cy="51"/>
            </a:xfrm>
            <a:custGeom>
              <a:avLst/>
              <a:gdLst>
                <a:gd name="T0" fmla="*/ 0 w 19"/>
                <a:gd name="T1" fmla="*/ 12 h 57"/>
                <a:gd name="T2" fmla="*/ 6 w 19"/>
                <a:gd name="T3" fmla="*/ 45 h 57"/>
                <a:gd name="T4" fmla="*/ 18 w 19"/>
                <a:gd name="T5" fmla="*/ 0 h 57"/>
                <a:gd name="T6" fmla="*/ 0 w 19"/>
                <a:gd name="T7" fmla="*/ 12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57">
                  <a:moveTo>
                    <a:pt x="0" y="14"/>
                  </a:moveTo>
                  <a:lnTo>
                    <a:pt x="6" y="56"/>
                  </a:lnTo>
                  <a:lnTo>
                    <a:pt x="18" y="0"/>
                  </a:lnTo>
                  <a:lnTo>
                    <a:pt x="0" y="1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89" name="Freeform 144"/>
            <p:cNvSpPr>
              <a:spLocks/>
            </p:cNvSpPr>
            <p:nvPr/>
          </p:nvSpPr>
          <p:spPr bwMode="auto">
            <a:xfrm>
              <a:off x="1511" y="3333"/>
              <a:ext cx="129" cy="792"/>
            </a:xfrm>
            <a:custGeom>
              <a:avLst/>
              <a:gdLst>
                <a:gd name="T0" fmla="*/ 0 w 132"/>
                <a:gd name="T1" fmla="*/ 578 h 845"/>
                <a:gd name="T2" fmla="*/ 10 w 132"/>
                <a:gd name="T3" fmla="*/ 556 h 845"/>
                <a:gd name="T4" fmla="*/ 25 w 132"/>
                <a:gd name="T5" fmla="*/ 572 h 845"/>
                <a:gd name="T6" fmla="*/ 43 w 132"/>
                <a:gd name="T7" fmla="*/ 535 h 845"/>
                <a:gd name="T8" fmla="*/ 35 w 132"/>
                <a:gd name="T9" fmla="*/ 519 h 845"/>
                <a:gd name="T10" fmla="*/ 49 w 132"/>
                <a:gd name="T11" fmla="*/ 467 h 845"/>
                <a:gd name="T12" fmla="*/ 25 w 132"/>
                <a:gd name="T13" fmla="*/ 463 h 845"/>
                <a:gd name="T14" fmla="*/ 29 w 132"/>
                <a:gd name="T15" fmla="*/ 379 h 845"/>
                <a:gd name="T16" fmla="*/ 62 w 132"/>
                <a:gd name="T17" fmla="*/ 289 h 845"/>
                <a:gd name="T18" fmla="*/ 60 w 132"/>
                <a:gd name="T19" fmla="*/ 215 h 845"/>
                <a:gd name="T20" fmla="*/ 81 w 132"/>
                <a:gd name="T21" fmla="*/ 74 h 845"/>
                <a:gd name="T22" fmla="*/ 75 w 132"/>
                <a:gd name="T23" fmla="*/ 11 h 845"/>
                <a:gd name="T24" fmla="*/ 89 w 132"/>
                <a:gd name="T25" fmla="*/ 0 h 845"/>
                <a:gd name="T26" fmla="*/ 106 w 132"/>
                <a:gd name="T27" fmla="*/ 31 h 845"/>
                <a:gd name="T28" fmla="*/ 114 w 132"/>
                <a:gd name="T29" fmla="*/ 99 h 845"/>
                <a:gd name="T30" fmla="*/ 125 w 132"/>
                <a:gd name="T31" fmla="*/ 99 h 845"/>
                <a:gd name="T32" fmla="*/ 125 w 132"/>
                <a:gd name="T33" fmla="*/ 120 h 845"/>
                <a:gd name="T34" fmla="*/ 107 w 132"/>
                <a:gd name="T35" fmla="*/ 128 h 845"/>
                <a:gd name="T36" fmla="*/ 107 w 132"/>
                <a:gd name="T37" fmla="*/ 173 h 845"/>
                <a:gd name="T38" fmla="*/ 89 w 132"/>
                <a:gd name="T39" fmla="*/ 197 h 845"/>
                <a:gd name="T40" fmla="*/ 77 w 132"/>
                <a:gd name="T41" fmla="*/ 258 h 845"/>
                <a:gd name="T42" fmla="*/ 85 w 132"/>
                <a:gd name="T43" fmla="*/ 316 h 845"/>
                <a:gd name="T44" fmla="*/ 66 w 132"/>
                <a:gd name="T45" fmla="*/ 365 h 845"/>
                <a:gd name="T46" fmla="*/ 54 w 132"/>
                <a:gd name="T47" fmla="*/ 486 h 845"/>
                <a:gd name="T48" fmla="*/ 64 w 132"/>
                <a:gd name="T49" fmla="*/ 530 h 845"/>
                <a:gd name="T50" fmla="*/ 54 w 132"/>
                <a:gd name="T51" fmla="*/ 535 h 845"/>
                <a:gd name="T52" fmla="*/ 60 w 132"/>
                <a:gd name="T53" fmla="*/ 574 h 845"/>
                <a:gd name="T54" fmla="*/ 33 w 132"/>
                <a:gd name="T55" fmla="*/ 657 h 845"/>
                <a:gd name="T56" fmla="*/ 35 w 132"/>
                <a:gd name="T57" fmla="*/ 670 h 845"/>
                <a:gd name="T58" fmla="*/ 47 w 132"/>
                <a:gd name="T59" fmla="*/ 666 h 845"/>
                <a:gd name="T60" fmla="*/ 54 w 132"/>
                <a:gd name="T61" fmla="*/ 698 h 845"/>
                <a:gd name="T62" fmla="*/ 107 w 132"/>
                <a:gd name="T63" fmla="*/ 706 h 845"/>
                <a:gd name="T64" fmla="*/ 70 w 132"/>
                <a:gd name="T65" fmla="*/ 718 h 845"/>
                <a:gd name="T66" fmla="*/ 66 w 132"/>
                <a:gd name="T67" fmla="*/ 741 h 845"/>
                <a:gd name="T68" fmla="*/ 52 w 132"/>
                <a:gd name="T69" fmla="*/ 734 h 845"/>
                <a:gd name="T70" fmla="*/ 68 w 132"/>
                <a:gd name="T71" fmla="*/ 718 h 845"/>
                <a:gd name="T72" fmla="*/ 43 w 132"/>
                <a:gd name="T73" fmla="*/ 711 h 845"/>
                <a:gd name="T74" fmla="*/ 39 w 132"/>
                <a:gd name="T75" fmla="*/ 686 h 845"/>
                <a:gd name="T76" fmla="*/ 33 w 132"/>
                <a:gd name="T77" fmla="*/ 698 h 845"/>
                <a:gd name="T78" fmla="*/ 22 w 132"/>
                <a:gd name="T79" fmla="*/ 675 h 845"/>
                <a:gd name="T80" fmla="*/ 27 w 132"/>
                <a:gd name="T81" fmla="*/ 666 h 845"/>
                <a:gd name="T82" fmla="*/ 18 w 132"/>
                <a:gd name="T83" fmla="*/ 655 h 845"/>
                <a:gd name="T84" fmla="*/ 25 w 132"/>
                <a:gd name="T85" fmla="*/ 640 h 845"/>
                <a:gd name="T86" fmla="*/ 18 w 132"/>
                <a:gd name="T87" fmla="*/ 605 h 845"/>
                <a:gd name="T88" fmla="*/ 35 w 132"/>
                <a:gd name="T89" fmla="*/ 609 h 845"/>
                <a:gd name="T90" fmla="*/ 18 w 132"/>
                <a:gd name="T91" fmla="*/ 591 h 845"/>
                <a:gd name="T92" fmla="*/ 22 w 132"/>
                <a:gd name="T93" fmla="*/ 576 h 845"/>
                <a:gd name="T94" fmla="*/ 0 w 132"/>
                <a:gd name="T95" fmla="*/ 578 h 8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2" h="845">
                  <a:moveTo>
                    <a:pt x="0" y="658"/>
                  </a:moveTo>
                  <a:lnTo>
                    <a:pt x="10" y="633"/>
                  </a:lnTo>
                  <a:lnTo>
                    <a:pt x="27" y="651"/>
                  </a:lnTo>
                  <a:lnTo>
                    <a:pt x="45" y="609"/>
                  </a:lnTo>
                  <a:lnTo>
                    <a:pt x="37" y="591"/>
                  </a:lnTo>
                  <a:lnTo>
                    <a:pt x="51" y="531"/>
                  </a:lnTo>
                  <a:lnTo>
                    <a:pt x="27" y="527"/>
                  </a:lnTo>
                  <a:lnTo>
                    <a:pt x="31" y="431"/>
                  </a:lnTo>
                  <a:lnTo>
                    <a:pt x="64" y="329"/>
                  </a:lnTo>
                  <a:lnTo>
                    <a:pt x="62" y="244"/>
                  </a:lnTo>
                  <a:lnTo>
                    <a:pt x="85" y="84"/>
                  </a:lnTo>
                  <a:lnTo>
                    <a:pt x="79" y="13"/>
                  </a:lnTo>
                  <a:lnTo>
                    <a:pt x="93" y="0"/>
                  </a:lnTo>
                  <a:lnTo>
                    <a:pt x="110" y="35"/>
                  </a:lnTo>
                  <a:lnTo>
                    <a:pt x="120" y="113"/>
                  </a:lnTo>
                  <a:lnTo>
                    <a:pt x="131" y="113"/>
                  </a:lnTo>
                  <a:lnTo>
                    <a:pt x="131" y="137"/>
                  </a:lnTo>
                  <a:lnTo>
                    <a:pt x="112" y="146"/>
                  </a:lnTo>
                  <a:lnTo>
                    <a:pt x="112" y="197"/>
                  </a:lnTo>
                  <a:lnTo>
                    <a:pt x="93" y="224"/>
                  </a:lnTo>
                  <a:lnTo>
                    <a:pt x="81" y="293"/>
                  </a:lnTo>
                  <a:lnTo>
                    <a:pt x="89" y="360"/>
                  </a:lnTo>
                  <a:lnTo>
                    <a:pt x="70" y="415"/>
                  </a:lnTo>
                  <a:lnTo>
                    <a:pt x="56" y="553"/>
                  </a:lnTo>
                  <a:lnTo>
                    <a:pt x="66" y="604"/>
                  </a:lnTo>
                  <a:lnTo>
                    <a:pt x="56" y="609"/>
                  </a:lnTo>
                  <a:lnTo>
                    <a:pt x="62" y="653"/>
                  </a:lnTo>
                  <a:lnTo>
                    <a:pt x="35" y="748"/>
                  </a:lnTo>
                  <a:lnTo>
                    <a:pt x="37" y="763"/>
                  </a:lnTo>
                  <a:lnTo>
                    <a:pt x="49" y="759"/>
                  </a:lnTo>
                  <a:lnTo>
                    <a:pt x="56" y="795"/>
                  </a:lnTo>
                  <a:lnTo>
                    <a:pt x="112" y="803"/>
                  </a:lnTo>
                  <a:lnTo>
                    <a:pt x="74" y="817"/>
                  </a:lnTo>
                  <a:lnTo>
                    <a:pt x="70" y="844"/>
                  </a:lnTo>
                  <a:lnTo>
                    <a:pt x="54" y="835"/>
                  </a:lnTo>
                  <a:lnTo>
                    <a:pt x="72" y="817"/>
                  </a:lnTo>
                  <a:lnTo>
                    <a:pt x="45" y="810"/>
                  </a:lnTo>
                  <a:lnTo>
                    <a:pt x="41" y="781"/>
                  </a:lnTo>
                  <a:lnTo>
                    <a:pt x="35" y="795"/>
                  </a:lnTo>
                  <a:lnTo>
                    <a:pt x="22" y="768"/>
                  </a:lnTo>
                  <a:lnTo>
                    <a:pt x="29" y="759"/>
                  </a:lnTo>
                  <a:lnTo>
                    <a:pt x="18" y="746"/>
                  </a:lnTo>
                  <a:lnTo>
                    <a:pt x="27" y="729"/>
                  </a:lnTo>
                  <a:lnTo>
                    <a:pt x="18" y="689"/>
                  </a:lnTo>
                  <a:lnTo>
                    <a:pt x="37" y="693"/>
                  </a:lnTo>
                  <a:lnTo>
                    <a:pt x="18" y="673"/>
                  </a:lnTo>
                  <a:lnTo>
                    <a:pt x="22" y="656"/>
                  </a:lnTo>
                  <a:lnTo>
                    <a:pt x="0" y="65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90" name="Freeform 145"/>
            <p:cNvSpPr>
              <a:spLocks/>
            </p:cNvSpPr>
            <p:nvPr/>
          </p:nvSpPr>
          <p:spPr bwMode="auto">
            <a:xfrm>
              <a:off x="1514" y="3993"/>
              <a:ext cx="19" cy="32"/>
            </a:xfrm>
            <a:custGeom>
              <a:avLst/>
              <a:gdLst>
                <a:gd name="T0" fmla="*/ 0 w 20"/>
                <a:gd name="T1" fmla="*/ 11 h 34"/>
                <a:gd name="T2" fmla="*/ 9 w 20"/>
                <a:gd name="T3" fmla="*/ 0 h 34"/>
                <a:gd name="T4" fmla="*/ 17 w 20"/>
                <a:gd name="T5" fmla="*/ 29 h 34"/>
                <a:gd name="T6" fmla="*/ 0 w 20"/>
                <a:gd name="T7" fmla="*/ 11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34">
                  <a:moveTo>
                    <a:pt x="0" y="13"/>
                  </a:moveTo>
                  <a:lnTo>
                    <a:pt x="9" y="0"/>
                  </a:lnTo>
                  <a:lnTo>
                    <a:pt x="19" y="33"/>
                  </a:lnTo>
                  <a:lnTo>
                    <a:pt x="0" y="13"/>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91" name="Freeform 146"/>
            <p:cNvSpPr>
              <a:spLocks/>
            </p:cNvSpPr>
            <p:nvPr/>
          </p:nvSpPr>
          <p:spPr bwMode="auto">
            <a:xfrm>
              <a:off x="1526" y="3831"/>
              <a:ext cx="19" cy="39"/>
            </a:xfrm>
            <a:custGeom>
              <a:avLst/>
              <a:gdLst>
                <a:gd name="T0" fmla="*/ 0 w 19"/>
                <a:gd name="T1" fmla="*/ 29 h 41"/>
                <a:gd name="T2" fmla="*/ 18 w 19"/>
                <a:gd name="T3" fmla="*/ 0 h 41"/>
                <a:gd name="T4" fmla="*/ 18 w 19"/>
                <a:gd name="T5" fmla="*/ 36 h 41"/>
                <a:gd name="T6" fmla="*/ 0 w 19"/>
                <a:gd name="T7" fmla="*/ 29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1">
                  <a:moveTo>
                    <a:pt x="0" y="33"/>
                  </a:moveTo>
                  <a:lnTo>
                    <a:pt x="18" y="0"/>
                  </a:lnTo>
                  <a:lnTo>
                    <a:pt x="18" y="40"/>
                  </a:lnTo>
                  <a:lnTo>
                    <a:pt x="0" y="33"/>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92" name="Freeform 147"/>
            <p:cNvSpPr>
              <a:spLocks/>
            </p:cNvSpPr>
            <p:nvPr/>
          </p:nvSpPr>
          <p:spPr bwMode="auto">
            <a:xfrm>
              <a:off x="1540" y="4115"/>
              <a:ext cx="21" cy="17"/>
            </a:xfrm>
            <a:custGeom>
              <a:avLst/>
              <a:gdLst>
                <a:gd name="T0" fmla="*/ 0 w 21"/>
                <a:gd name="T1" fmla="*/ 0 h 18"/>
                <a:gd name="T2" fmla="*/ 18 w 21"/>
                <a:gd name="T3" fmla="*/ 2 h 18"/>
                <a:gd name="T4" fmla="*/ 20 w 21"/>
                <a:gd name="T5" fmla="*/ 15 h 18"/>
                <a:gd name="T6" fmla="*/ 0 w 21"/>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8">
                  <a:moveTo>
                    <a:pt x="0" y="0"/>
                  </a:moveTo>
                  <a:lnTo>
                    <a:pt x="18" y="2"/>
                  </a:lnTo>
                  <a:lnTo>
                    <a:pt x="20" y="17"/>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93" name="Freeform 148"/>
            <p:cNvSpPr>
              <a:spLocks/>
            </p:cNvSpPr>
            <p:nvPr/>
          </p:nvSpPr>
          <p:spPr bwMode="auto">
            <a:xfrm>
              <a:off x="1540" y="4075"/>
              <a:ext cx="32" cy="40"/>
            </a:xfrm>
            <a:custGeom>
              <a:avLst/>
              <a:gdLst>
                <a:gd name="T0" fmla="*/ 0 w 33"/>
                <a:gd name="T1" fmla="*/ 7 h 44"/>
                <a:gd name="T2" fmla="*/ 8 w 33"/>
                <a:gd name="T3" fmla="*/ 0 h 44"/>
                <a:gd name="T4" fmla="*/ 8 w 33"/>
                <a:gd name="T5" fmla="*/ 17 h 44"/>
                <a:gd name="T6" fmla="*/ 30 w 33"/>
                <a:gd name="T7" fmla="*/ 23 h 44"/>
                <a:gd name="T8" fmla="*/ 16 w 33"/>
                <a:gd name="T9" fmla="*/ 35 h 44"/>
                <a:gd name="T10" fmla="*/ 0 w 33"/>
                <a:gd name="T11" fmla="*/ 7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4">
                  <a:moveTo>
                    <a:pt x="0" y="9"/>
                  </a:moveTo>
                  <a:lnTo>
                    <a:pt x="8" y="0"/>
                  </a:lnTo>
                  <a:lnTo>
                    <a:pt x="8" y="21"/>
                  </a:lnTo>
                  <a:lnTo>
                    <a:pt x="32" y="28"/>
                  </a:lnTo>
                  <a:lnTo>
                    <a:pt x="16" y="43"/>
                  </a:lnTo>
                  <a:lnTo>
                    <a:pt x="0" y="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94" name="Freeform 149"/>
            <p:cNvSpPr>
              <a:spLocks/>
            </p:cNvSpPr>
            <p:nvPr/>
          </p:nvSpPr>
          <p:spPr bwMode="auto">
            <a:xfrm>
              <a:off x="1563" y="4126"/>
              <a:ext cx="20" cy="17"/>
            </a:xfrm>
            <a:custGeom>
              <a:avLst/>
              <a:gdLst>
                <a:gd name="T0" fmla="*/ 0 w 20"/>
                <a:gd name="T1" fmla="*/ 10 h 18"/>
                <a:gd name="T2" fmla="*/ 6 w 20"/>
                <a:gd name="T3" fmla="*/ 0 h 18"/>
                <a:gd name="T4" fmla="*/ 19 w 20"/>
                <a:gd name="T5" fmla="*/ 15 h 18"/>
                <a:gd name="T6" fmla="*/ 0 w 20"/>
                <a:gd name="T7" fmla="*/ 1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0" y="12"/>
                  </a:moveTo>
                  <a:lnTo>
                    <a:pt x="6" y="0"/>
                  </a:lnTo>
                  <a:lnTo>
                    <a:pt x="19" y="17"/>
                  </a:lnTo>
                  <a:lnTo>
                    <a:pt x="0" y="12"/>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95" name="Freeform 150"/>
            <p:cNvSpPr>
              <a:spLocks/>
            </p:cNvSpPr>
            <p:nvPr/>
          </p:nvSpPr>
          <p:spPr bwMode="auto">
            <a:xfrm>
              <a:off x="1571" y="4092"/>
              <a:ext cx="49" cy="59"/>
            </a:xfrm>
            <a:custGeom>
              <a:avLst/>
              <a:gdLst>
                <a:gd name="T0" fmla="*/ 0 w 50"/>
                <a:gd name="T1" fmla="*/ 46 h 60"/>
                <a:gd name="T2" fmla="*/ 8 w 50"/>
                <a:gd name="T3" fmla="*/ 37 h 60"/>
                <a:gd name="T4" fmla="*/ 32 w 50"/>
                <a:gd name="T5" fmla="*/ 43 h 60"/>
                <a:gd name="T6" fmla="*/ 23 w 50"/>
                <a:gd name="T7" fmla="*/ 30 h 60"/>
                <a:gd name="T8" fmla="*/ 34 w 50"/>
                <a:gd name="T9" fmla="*/ 19 h 60"/>
                <a:gd name="T10" fmla="*/ 17 w 50"/>
                <a:gd name="T11" fmla="*/ 17 h 60"/>
                <a:gd name="T12" fmla="*/ 17 w 50"/>
                <a:gd name="T13" fmla="*/ 4 h 60"/>
                <a:gd name="T14" fmla="*/ 44 w 50"/>
                <a:gd name="T15" fmla="*/ 0 h 60"/>
                <a:gd name="T16" fmla="*/ 47 w 50"/>
                <a:gd name="T17" fmla="*/ 57 h 60"/>
                <a:gd name="T18" fmla="*/ 0 w 50"/>
                <a:gd name="T19" fmla="*/ 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60">
                  <a:moveTo>
                    <a:pt x="0" y="48"/>
                  </a:moveTo>
                  <a:lnTo>
                    <a:pt x="8" y="39"/>
                  </a:lnTo>
                  <a:lnTo>
                    <a:pt x="34" y="45"/>
                  </a:lnTo>
                  <a:lnTo>
                    <a:pt x="23" y="30"/>
                  </a:lnTo>
                  <a:lnTo>
                    <a:pt x="36" y="19"/>
                  </a:lnTo>
                  <a:lnTo>
                    <a:pt x="17" y="17"/>
                  </a:lnTo>
                  <a:lnTo>
                    <a:pt x="17" y="4"/>
                  </a:lnTo>
                  <a:lnTo>
                    <a:pt x="46" y="0"/>
                  </a:lnTo>
                  <a:lnTo>
                    <a:pt x="49" y="59"/>
                  </a:lnTo>
                  <a:lnTo>
                    <a:pt x="0" y="4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96" name="Freeform 151"/>
            <p:cNvSpPr>
              <a:spLocks/>
            </p:cNvSpPr>
            <p:nvPr/>
          </p:nvSpPr>
          <p:spPr bwMode="auto">
            <a:xfrm>
              <a:off x="1595" y="4159"/>
              <a:ext cx="35" cy="17"/>
            </a:xfrm>
            <a:custGeom>
              <a:avLst/>
              <a:gdLst>
                <a:gd name="T0" fmla="*/ 0 w 36"/>
                <a:gd name="T1" fmla="*/ 0 h 19"/>
                <a:gd name="T2" fmla="*/ 30 w 36"/>
                <a:gd name="T3" fmla="*/ 4 h 19"/>
                <a:gd name="T4" fmla="*/ 33 w 36"/>
                <a:gd name="T5" fmla="*/ 14 h 19"/>
                <a:gd name="T6" fmla="*/ 0 w 36"/>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9">
                  <a:moveTo>
                    <a:pt x="0" y="0"/>
                  </a:moveTo>
                  <a:lnTo>
                    <a:pt x="32" y="6"/>
                  </a:lnTo>
                  <a:lnTo>
                    <a:pt x="35" y="18"/>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97" name="Freeform 152"/>
            <p:cNvSpPr>
              <a:spLocks/>
            </p:cNvSpPr>
            <p:nvPr/>
          </p:nvSpPr>
          <p:spPr bwMode="auto">
            <a:xfrm>
              <a:off x="1627" y="4152"/>
              <a:ext cx="17" cy="16"/>
            </a:xfrm>
            <a:custGeom>
              <a:avLst/>
              <a:gdLst>
                <a:gd name="T0" fmla="*/ 0 w 18"/>
                <a:gd name="T1" fmla="*/ 13 h 18"/>
                <a:gd name="T2" fmla="*/ 4 w 18"/>
                <a:gd name="T3" fmla="*/ 0 h 18"/>
                <a:gd name="T4" fmla="*/ 15 w 18"/>
                <a:gd name="T5" fmla="*/ 13 h 18"/>
                <a:gd name="T6" fmla="*/ 0 w 18"/>
                <a:gd name="T7" fmla="*/ 13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0" y="17"/>
                  </a:moveTo>
                  <a:lnTo>
                    <a:pt x="4" y="0"/>
                  </a:lnTo>
                  <a:lnTo>
                    <a:pt x="17" y="17"/>
                  </a:lnTo>
                  <a:lnTo>
                    <a:pt x="0" y="1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98" name="Freeform 153"/>
            <p:cNvSpPr>
              <a:spLocks/>
            </p:cNvSpPr>
            <p:nvPr/>
          </p:nvSpPr>
          <p:spPr bwMode="auto">
            <a:xfrm>
              <a:off x="1461" y="2767"/>
              <a:ext cx="186" cy="312"/>
            </a:xfrm>
            <a:custGeom>
              <a:avLst/>
              <a:gdLst>
                <a:gd name="T0" fmla="*/ 0 w 191"/>
                <a:gd name="T1" fmla="*/ 193 h 333"/>
                <a:gd name="T2" fmla="*/ 20 w 191"/>
                <a:gd name="T3" fmla="*/ 215 h 333"/>
                <a:gd name="T4" fmla="*/ 55 w 191"/>
                <a:gd name="T5" fmla="*/ 220 h 333"/>
                <a:gd name="T6" fmla="*/ 86 w 191"/>
                <a:gd name="T7" fmla="*/ 258 h 333"/>
                <a:gd name="T8" fmla="*/ 129 w 191"/>
                <a:gd name="T9" fmla="*/ 263 h 333"/>
                <a:gd name="T10" fmla="*/ 124 w 191"/>
                <a:gd name="T11" fmla="*/ 284 h 333"/>
                <a:gd name="T12" fmla="*/ 132 w 191"/>
                <a:gd name="T13" fmla="*/ 291 h 333"/>
                <a:gd name="T14" fmla="*/ 140 w 191"/>
                <a:gd name="T15" fmla="*/ 241 h 333"/>
                <a:gd name="T16" fmla="*/ 132 w 191"/>
                <a:gd name="T17" fmla="*/ 209 h 333"/>
                <a:gd name="T18" fmla="*/ 146 w 191"/>
                <a:gd name="T19" fmla="*/ 207 h 333"/>
                <a:gd name="T20" fmla="*/ 134 w 191"/>
                <a:gd name="T21" fmla="*/ 187 h 333"/>
                <a:gd name="T22" fmla="*/ 171 w 191"/>
                <a:gd name="T23" fmla="*/ 182 h 333"/>
                <a:gd name="T24" fmla="*/ 180 w 191"/>
                <a:gd name="T25" fmla="*/ 195 h 333"/>
                <a:gd name="T26" fmla="*/ 166 w 191"/>
                <a:gd name="T27" fmla="*/ 170 h 333"/>
                <a:gd name="T28" fmla="*/ 169 w 191"/>
                <a:gd name="T29" fmla="*/ 109 h 333"/>
                <a:gd name="T30" fmla="*/ 140 w 191"/>
                <a:gd name="T31" fmla="*/ 111 h 333"/>
                <a:gd name="T32" fmla="*/ 132 w 191"/>
                <a:gd name="T33" fmla="*/ 96 h 333"/>
                <a:gd name="T34" fmla="*/ 101 w 191"/>
                <a:gd name="T35" fmla="*/ 93 h 333"/>
                <a:gd name="T36" fmla="*/ 84 w 191"/>
                <a:gd name="T37" fmla="*/ 56 h 333"/>
                <a:gd name="T38" fmla="*/ 111 w 191"/>
                <a:gd name="T39" fmla="*/ 9 h 333"/>
                <a:gd name="T40" fmla="*/ 107 w 191"/>
                <a:gd name="T41" fmla="*/ 0 h 333"/>
                <a:gd name="T42" fmla="*/ 56 w 191"/>
                <a:gd name="T43" fmla="*/ 24 h 333"/>
                <a:gd name="T44" fmla="*/ 28 w 191"/>
                <a:gd name="T45" fmla="*/ 78 h 333"/>
                <a:gd name="T46" fmla="*/ 19 w 191"/>
                <a:gd name="T47" fmla="*/ 64 h 333"/>
                <a:gd name="T48" fmla="*/ 14 w 191"/>
                <a:gd name="T49" fmla="*/ 90 h 333"/>
                <a:gd name="T50" fmla="*/ 19 w 191"/>
                <a:gd name="T51" fmla="*/ 148 h 333"/>
                <a:gd name="T52" fmla="*/ 28 w 191"/>
                <a:gd name="T53" fmla="*/ 148 h 333"/>
                <a:gd name="T54" fmla="*/ 0 w 191"/>
                <a:gd name="T55" fmla="*/ 193 h 3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1" h="333">
                  <a:moveTo>
                    <a:pt x="0" y="220"/>
                  </a:moveTo>
                  <a:lnTo>
                    <a:pt x="22" y="245"/>
                  </a:lnTo>
                  <a:lnTo>
                    <a:pt x="57" y="251"/>
                  </a:lnTo>
                  <a:lnTo>
                    <a:pt x="90" y="294"/>
                  </a:lnTo>
                  <a:lnTo>
                    <a:pt x="136" y="300"/>
                  </a:lnTo>
                  <a:lnTo>
                    <a:pt x="130" y="323"/>
                  </a:lnTo>
                  <a:lnTo>
                    <a:pt x="140" y="332"/>
                  </a:lnTo>
                  <a:lnTo>
                    <a:pt x="148" y="274"/>
                  </a:lnTo>
                  <a:lnTo>
                    <a:pt x="140" y="238"/>
                  </a:lnTo>
                  <a:lnTo>
                    <a:pt x="154" y="236"/>
                  </a:lnTo>
                  <a:lnTo>
                    <a:pt x="142" y="213"/>
                  </a:lnTo>
                  <a:lnTo>
                    <a:pt x="181" y="207"/>
                  </a:lnTo>
                  <a:lnTo>
                    <a:pt x="190" y="222"/>
                  </a:lnTo>
                  <a:lnTo>
                    <a:pt x="175" y="193"/>
                  </a:lnTo>
                  <a:lnTo>
                    <a:pt x="179" y="124"/>
                  </a:lnTo>
                  <a:lnTo>
                    <a:pt x="148" y="127"/>
                  </a:lnTo>
                  <a:lnTo>
                    <a:pt x="140" y="109"/>
                  </a:lnTo>
                  <a:lnTo>
                    <a:pt x="107" y="106"/>
                  </a:lnTo>
                  <a:lnTo>
                    <a:pt x="88" y="64"/>
                  </a:lnTo>
                  <a:lnTo>
                    <a:pt x="117" y="11"/>
                  </a:lnTo>
                  <a:lnTo>
                    <a:pt x="113" y="0"/>
                  </a:lnTo>
                  <a:lnTo>
                    <a:pt x="59" y="28"/>
                  </a:lnTo>
                  <a:lnTo>
                    <a:pt x="30" y="89"/>
                  </a:lnTo>
                  <a:lnTo>
                    <a:pt x="20" y="73"/>
                  </a:lnTo>
                  <a:lnTo>
                    <a:pt x="14" y="102"/>
                  </a:lnTo>
                  <a:lnTo>
                    <a:pt x="20" y="169"/>
                  </a:lnTo>
                  <a:lnTo>
                    <a:pt x="30" y="169"/>
                  </a:lnTo>
                  <a:lnTo>
                    <a:pt x="0" y="22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399" name="Freeform 154"/>
            <p:cNvSpPr>
              <a:spLocks/>
            </p:cNvSpPr>
            <p:nvPr/>
          </p:nvSpPr>
          <p:spPr bwMode="auto">
            <a:xfrm>
              <a:off x="1355" y="2791"/>
              <a:ext cx="51" cy="51"/>
            </a:xfrm>
            <a:custGeom>
              <a:avLst/>
              <a:gdLst>
                <a:gd name="T0" fmla="*/ 0 w 53"/>
                <a:gd name="T1" fmla="*/ 0 h 54"/>
                <a:gd name="T2" fmla="*/ 0 w 53"/>
                <a:gd name="T3" fmla="*/ 18 h 54"/>
                <a:gd name="T4" fmla="*/ 10 w 53"/>
                <a:gd name="T5" fmla="*/ 16 h 54"/>
                <a:gd name="T6" fmla="*/ 39 w 53"/>
                <a:gd name="T7" fmla="*/ 47 h 54"/>
                <a:gd name="T8" fmla="*/ 48 w 53"/>
                <a:gd name="T9" fmla="*/ 25 h 54"/>
                <a:gd name="T10" fmla="*/ 31 w 53"/>
                <a:gd name="T11" fmla="*/ 2 h 54"/>
                <a:gd name="T12" fmla="*/ 0 w 53"/>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54">
                  <a:moveTo>
                    <a:pt x="0" y="0"/>
                  </a:moveTo>
                  <a:lnTo>
                    <a:pt x="0" y="20"/>
                  </a:lnTo>
                  <a:lnTo>
                    <a:pt x="10" y="18"/>
                  </a:lnTo>
                  <a:lnTo>
                    <a:pt x="43" y="53"/>
                  </a:lnTo>
                  <a:lnTo>
                    <a:pt x="52" y="27"/>
                  </a:lnTo>
                  <a:lnTo>
                    <a:pt x="33" y="2"/>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00" name="Freeform 155"/>
            <p:cNvSpPr>
              <a:spLocks/>
            </p:cNvSpPr>
            <p:nvPr/>
          </p:nvSpPr>
          <p:spPr bwMode="auto">
            <a:xfrm>
              <a:off x="1362" y="2558"/>
              <a:ext cx="170" cy="65"/>
            </a:xfrm>
            <a:custGeom>
              <a:avLst/>
              <a:gdLst>
                <a:gd name="T0" fmla="*/ 0 w 174"/>
                <a:gd name="T1" fmla="*/ 24 h 69"/>
                <a:gd name="T2" fmla="*/ 21 w 174"/>
                <a:gd name="T3" fmla="*/ 2 h 69"/>
                <a:gd name="T4" fmla="*/ 64 w 174"/>
                <a:gd name="T5" fmla="*/ 0 h 69"/>
                <a:gd name="T6" fmla="*/ 165 w 174"/>
                <a:gd name="T7" fmla="*/ 52 h 69"/>
                <a:gd name="T8" fmla="*/ 110 w 174"/>
                <a:gd name="T9" fmla="*/ 60 h 69"/>
                <a:gd name="T10" fmla="*/ 121 w 174"/>
                <a:gd name="T11" fmla="*/ 48 h 69"/>
                <a:gd name="T12" fmla="*/ 96 w 174"/>
                <a:gd name="T13" fmla="*/ 30 h 69"/>
                <a:gd name="T14" fmla="*/ 45 w 174"/>
                <a:gd name="T15" fmla="*/ 18 h 69"/>
                <a:gd name="T16" fmla="*/ 48 w 174"/>
                <a:gd name="T17" fmla="*/ 8 h 69"/>
                <a:gd name="T18" fmla="*/ 0 w 174"/>
                <a:gd name="T19" fmla="*/ 24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69">
                  <a:moveTo>
                    <a:pt x="0" y="27"/>
                  </a:moveTo>
                  <a:lnTo>
                    <a:pt x="22" y="2"/>
                  </a:lnTo>
                  <a:lnTo>
                    <a:pt x="68" y="0"/>
                  </a:lnTo>
                  <a:lnTo>
                    <a:pt x="173" y="58"/>
                  </a:lnTo>
                  <a:lnTo>
                    <a:pt x="116" y="68"/>
                  </a:lnTo>
                  <a:lnTo>
                    <a:pt x="127" y="54"/>
                  </a:lnTo>
                  <a:lnTo>
                    <a:pt x="100" y="34"/>
                  </a:lnTo>
                  <a:lnTo>
                    <a:pt x="47" y="20"/>
                  </a:lnTo>
                  <a:lnTo>
                    <a:pt x="50" y="9"/>
                  </a:lnTo>
                  <a:lnTo>
                    <a:pt x="0" y="2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01" name="Freeform 156"/>
            <p:cNvSpPr>
              <a:spLocks/>
            </p:cNvSpPr>
            <p:nvPr/>
          </p:nvSpPr>
          <p:spPr bwMode="auto">
            <a:xfrm>
              <a:off x="1569" y="2623"/>
              <a:ext cx="52" cy="36"/>
            </a:xfrm>
            <a:custGeom>
              <a:avLst/>
              <a:gdLst>
                <a:gd name="T0" fmla="*/ 0 w 53"/>
                <a:gd name="T1" fmla="*/ 0 h 37"/>
                <a:gd name="T2" fmla="*/ 0 w 53"/>
                <a:gd name="T3" fmla="*/ 34 h 37"/>
                <a:gd name="T4" fmla="*/ 50 w 53"/>
                <a:gd name="T5" fmla="*/ 21 h 37"/>
                <a:gd name="T6" fmla="*/ 27 w 53"/>
                <a:gd name="T7" fmla="*/ 2 h 37"/>
                <a:gd name="T8" fmla="*/ 0 w 53"/>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37">
                  <a:moveTo>
                    <a:pt x="0" y="0"/>
                  </a:moveTo>
                  <a:lnTo>
                    <a:pt x="0" y="36"/>
                  </a:lnTo>
                  <a:lnTo>
                    <a:pt x="52" y="23"/>
                  </a:lnTo>
                  <a:lnTo>
                    <a:pt x="29" y="2"/>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02" name="Freeform 157"/>
            <p:cNvSpPr>
              <a:spLocks/>
            </p:cNvSpPr>
            <p:nvPr/>
          </p:nvSpPr>
          <p:spPr bwMode="auto">
            <a:xfrm>
              <a:off x="1427" y="2975"/>
              <a:ext cx="76" cy="120"/>
            </a:xfrm>
            <a:custGeom>
              <a:avLst/>
              <a:gdLst>
                <a:gd name="T0" fmla="*/ 0 w 90"/>
                <a:gd name="T1" fmla="*/ 42 h 127"/>
                <a:gd name="T2" fmla="*/ 2 w 90"/>
                <a:gd name="T3" fmla="*/ 64 h 127"/>
                <a:gd name="T4" fmla="*/ 12 w 90"/>
                <a:gd name="T5" fmla="*/ 73 h 127"/>
                <a:gd name="T6" fmla="*/ 6 w 90"/>
                <a:gd name="T7" fmla="*/ 89 h 127"/>
                <a:gd name="T8" fmla="*/ 4 w 90"/>
                <a:gd name="T9" fmla="*/ 108 h 127"/>
                <a:gd name="T10" fmla="*/ 19 w 90"/>
                <a:gd name="T11" fmla="*/ 112 h 127"/>
                <a:gd name="T12" fmla="*/ 32 w 90"/>
                <a:gd name="T13" fmla="*/ 80 h 127"/>
                <a:gd name="T14" fmla="*/ 58 w 90"/>
                <a:gd name="T15" fmla="*/ 57 h 127"/>
                <a:gd name="T16" fmla="*/ 63 w 90"/>
                <a:gd name="T17" fmla="*/ 26 h 127"/>
                <a:gd name="T18" fmla="*/ 39 w 90"/>
                <a:gd name="T19" fmla="*/ 20 h 127"/>
                <a:gd name="T20" fmla="*/ 24 w 90"/>
                <a:gd name="T21" fmla="*/ 0 h 127"/>
                <a:gd name="T22" fmla="*/ 10 w 90"/>
                <a:gd name="T23" fmla="*/ 9 h 127"/>
                <a:gd name="T24" fmla="*/ 0 w 90"/>
                <a:gd name="T25" fmla="*/ 42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27">
                  <a:moveTo>
                    <a:pt x="0" y="47"/>
                  </a:moveTo>
                  <a:lnTo>
                    <a:pt x="2" y="72"/>
                  </a:lnTo>
                  <a:lnTo>
                    <a:pt x="16" y="81"/>
                  </a:lnTo>
                  <a:lnTo>
                    <a:pt x="8" y="99"/>
                  </a:lnTo>
                  <a:lnTo>
                    <a:pt x="6" y="121"/>
                  </a:lnTo>
                  <a:lnTo>
                    <a:pt x="26" y="126"/>
                  </a:lnTo>
                  <a:lnTo>
                    <a:pt x="45" y="90"/>
                  </a:lnTo>
                  <a:lnTo>
                    <a:pt x="82" y="63"/>
                  </a:lnTo>
                  <a:lnTo>
                    <a:pt x="89" y="29"/>
                  </a:lnTo>
                  <a:lnTo>
                    <a:pt x="55" y="22"/>
                  </a:lnTo>
                  <a:lnTo>
                    <a:pt x="33" y="0"/>
                  </a:lnTo>
                  <a:lnTo>
                    <a:pt x="14" y="11"/>
                  </a:lnTo>
                  <a:lnTo>
                    <a:pt x="0" y="4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03" name="Freeform 158"/>
            <p:cNvSpPr>
              <a:spLocks/>
            </p:cNvSpPr>
            <p:nvPr/>
          </p:nvSpPr>
          <p:spPr bwMode="auto">
            <a:xfrm>
              <a:off x="1285" y="2726"/>
              <a:ext cx="34" cy="23"/>
            </a:xfrm>
            <a:custGeom>
              <a:avLst/>
              <a:gdLst>
                <a:gd name="T0" fmla="*/ 0 w 35"/>
                <a:gd name="T1" fmla="*/ 17 h 23"/>
                <a:gd name="T2" fmla="*/ 10 w 35"/>
                <a:gd name="T3" fmla="*/ 0 h 23"/>
                <a:gd name="T4" fmla="*/ 32 w 35"/>
                <a:gd name="T5" fmla="*/ 22 h 23"/>
                <a:gd name="T6" fmla="*/ 0 w 35"/>
                <a:gd name="T7" fmla="*/ 17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23">
                  <a:moveTo>
                    <a:pt x="0" y="17"/>
                  </a:moveTo>
                  <a:lnTo>
                    <a:pt x="10" y="0"/>
                  </a:lnTo>
                  <a:lnTo>
                    <a:pt x="34" y="22"/>
                  </a:lnTo>
                  <a:lnTo>
                    <a:pt x="0" y="1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04" name="Freeform 159"/>
            <p:cNvSpPr>
              <a:spLocks/>
            </p:cNvSpPr>
            <p:nvPr/>
          </p:nvSpPr>
          <p:spPr bwMode="auto">
            <a:xfrm>
              <a:off x="1737" y="4061"/>
              <a:ext cx="25" cy="18"/>
            </a:xfrm>
            <a:custGeom>
              <a:avLst/>
              <a:gdLst>
                <a:gd name="T0" fmla="*/ 0 w 25"/>
                <a:gd name="T1" fmla="*/ 16 h 19"/>
                <a:gd name="T2" fmla="*/ 15 w 25"/>
                <a:gd name="T3" fmla="*/ 6 h 19"/>
                <a:gd name="T4" fmla="*/ 6 w 25"/>
                <a:gd name="T5" fmla="*/ 0 h 19"/>
                <a:gd name="T6" fmla="*/ 24 w 25"/>
                <a:gd name="T7" fmla="*/ 0 h 19"/>
                <a:gd name="T8" fmla="*/ 0 w 25"/>
                <a:gd name="T9" fmla="*/ 1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0" y="18"/>
                  </a:moveTo>
                  <a:lnTo>
                    <a:pt x="15" y="6"/>
                  </a:lnTo>
                  <a:lnTo>
                    <a:pt x="6" y="0"/>
                  </a:lnTo>
                  <a:lnTo>
                    <a:pt x="24" y="0"/>
                  </a:lnTo>
                  <a:lnTo>
                    <a:pt x="0" y="1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05" name="Freeform 160"/>
            <p:cNvSpPr>
              <a:spLocks/>
            </p:cNvSpPr>
            <p:nvPr/>
          </p:nvSpPr>
          <p:spPr bwMode="auto">
            <a:xfrm>
              <a:off x="1757" y="4059"/>
              <a:ext cx="27" cy="20"/>
            </a:xfrm>
            <a:custGeom>
              <a:avLst/>
              <a:gdLst>
                <a:gd name="T0" fmla="*/ 0 w 28"/>
                <a:gd name="T1" fmla="*/ 18 h 21"/>
                <a:gd name="T2" fmla="*/ 12 w 28"/>
                <a:gd name="T3" fmla="*/ 0 h 21"/>
                <a:gd name="T4" fmla="*/ 25 w 28"/>
                <a:gd name="T5" fmla="*/ 6 h 21"/>
                <a:gd name="T6" fmla="*/ 0 w 28"/>
                <a:gd name="T7" fmla="*/ 1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21">
                  <a:moveTo>
                    <a:pt x="0" y="20"/>
                  </a:moveTo>
                  <a:lnTo>
                    <a:pt x="12" y="0"/>
                  </a:lnTo>
                  <a:lnTo>
                    <a:pt x="27" y="6"/>
                  </a:lnTo>
                  <a:lnTo>
                    <a:pt x="0" y="2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06" name="Freeform 161"/>
            <p:cNvSpPr>
              <a:spLocks/>
            </p:cNvSpPr>
            <p:nvPr/>
          </p:nvSpPr>
          <p:spPr bwMode="auto">
            <a:xfrm>
              <a:off x="1842" y="2895"/>
              <a:ext cx="45" cy="65"/>
            </a:xfrm>
            <a:custGeom>
              <a:avLst/>
              <a:gdLst>
                <a:gd name="T0" fmla="*/ 0 w 46"/>
                <a:gd name="T1" fmla="*/ 59 h 67"/>
                <a:gd name="T2" fmla="*/ 4 w 46"/>
                <a:gd name="T3" fmla="*/ 0 h 67"/>
                <a:gd name="T4" fmla="*/ 43 w 46"/>
                <a:gd name="T5" fmla="*/ 26 h 67"/>
                <a:gd name="T6" fmla="*/ 20 w 46"/>
                <a:gd name="T7" fmla="*/ 62 h 67"/>
                <a:gd name="T8" fmla="*/ 0 w 46"/>
                <a:gd name="T9" fmla="*/ 59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7">
                  <a:moveTo>
                    <a:pt x="0" y="63"/>
                  </a:moveTo>
                  <a:lnTo>
                    <a:pt x="4" y="0"/>
                  </a:lnTo>
                  <a:lnTo>
                    <a:pt x="45" y="28"/>
                  </a:lnTo>
                  <a:lnTo>
                    <a:pt x="20" y="66"/>
                  </a:lnTo>
                  <a:lnTo>
                    <a:pt x="0" y="63"/>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07" name="Freeform 162"/>
            <p:cNvSpPr>
              <a:spLocks/>
            </p:cNvSpPr>
            <p:nvPr/>
          </p:nvSpPr>
          <p:spPr bwMode="auto">
            <a:xfrm>
              <a:off x="1250" y="2657"/>
              <a:ext cx="63" cy="84"/>
            </a:xfrm>
            <a:custGeom>
              <a:avLst/>
              <a:gdLst>
                <a:gd name="T0" fmla="*/ 0 w 64"/>
                <a:gd name="T1" fmla="*/ 61 h 89"/>
                <a:gd name="T2" fmla="*/ 12 w 64"/>
                <a:gd name="T3" fmla="*/ 34 h 89"/>
                <a:gd name="T4" fmla="*/ 29 w 64"/>
                <a:gd name="T5" fmla="*/ 32 h 89"/>
                <a:gd name="T6" fmla="*/ 12 w 64"/>
                <a:gd name="T7" fmla="*/ 8 h 89"/>
                <a:gd name="T8" fmla="*/ 48 w 64"/>
                <a:gd name="T9" fmla="*/ 0 h 89"/>
                <a:gd name="T10" fmla="*/ 52 w 64"/>
                <a:gd name="T11" fmla="*/ 38 h 89"/>
                <a:gd name="T12" fmla="*/ 61 w 64"/>
                <a:gd name="T13" fmla="*/ 40 h 89"/>
                <a:gd name="T14" fmla="*/ 44 w 64"/>
                <a:gd name="T15" fmla="*/ 64 h 89"/>
                <a:gd name="T16" fmla="*/ 33 w 64"/>
                <a:gd name="T17" fmla="*/ 78 h 89"/>
                <a:gd name="T18" fmla="*/ 0 w 64"/>
                <a:gd name="T19" fmla="*/ 61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9">
                  <a:moveTo>
                    <a:pt x="0" y="69"/>
                  </a:moveTo>
                  <a:lnTo>
                    <a:pt x="12" y="38"/>
                  </a:lnTo>
                  <a:lnTo>
                    <a:pt x="29" y="36"/>
                  </a:lnTo>
                  <a:lnTo>
                    <a:pt x="12" y="9"/>
                  </a:lnTo>
                  <a:lnTo>
                    <a:pt x="50" y="0"/>
                  </a:lnTo>
                  <a:lnTo>
                    <a:pt x="54" y="42"/>
                  </a:lnTo>
                  <a:lnTo>
                    <a:pt x="63" y="45"/>
                  </a:lnTo>
                  <a:lnTo>
                    <a:pt x="46" y="72"/>
                  </a:lnTo>
                  <a:lnTo>
                    <a:pt x="35" y="88"/>
                  </a:lnTo>
                  <a:lnTo>
                    <a:pt x="0" y="6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08" name="Freeform 163"/>
            <p:cNvSpPr>
              <a:spLocks/>
            </p:cNvSpPr>
            <p:nvPr/>
          </p:nvSpPr>
          <p:spPr bwMode="auto">
            <a:xfrm>
              <a:off x="1731" y="2842"/>
              <a:ext cx="77" cy="127"/>
            </a:xfrm>
            <a:custGeom>
              <a:avLst/>
              <a:gdLst>
                <a:gd name="T0" fmla="*/ 0 w 79"/>
                <a:gd name="T1" fmla="*/ 39 h 138"/>
                <a:gd name="T2" fmla="*/ 10 w 79"/>
                <a:gd name="T3" fmla="*/ 56 h 138"/>
                <a:gd name="T4" fmla="*/ 25 w 79"/>
                <a:gd name="T5" fmla="*/ 65 h 138"/>
                <a:gd name="T6" fmla="*/ 20 w 79"/>
                <a:gd name="T7" fmla="*/ 99 h 138"/>
                <a:gd name="T8" fmla="*/ 29 w 79"/>
                <a:gd name="T9" fmla="*/ 116 h 138"/>
                <a:gd name="T10" fmla="*/ 74 w 79"/>
                <a:gd name="T11" fmla="*/ 109 h 138"/>
                <a:gd name="T12" fmla="*/ 48 w 79"/>
                <a:gd name="T13" fmla="*/ 75 h 138"/>
                <a:gd name="T14" fmla="*/ 65 w 79"/>
                <a:gd name="T15" fmla="*/ 42 h 138"/>
                <a:gd name="T16" fmla="*/ 22 w 79"/>
                <a:gd name="T17" fmla="*/ 0 h 138"/>
                <a:gd name="T18" fmla="*/ 8 w 79"/>
                <a:gd name="T19" fmla="*/ 13 h 138"/>
                <a:gd name="T20" fmla="*/ 12 w 79"/>
                <a:gd name="T21" fmla="*/ 24 h 138"/>
                <a:gd name="T22" fmla="*/ 0 w 79"/>
                <a:gd name="T23" fmla="*/ 39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 h="138">
                  <a:moveTo>
                    <a:pt x="0" y="46"/>
                  </a:moveTo>
                  <a:lnTo>
                    <a:pt x="10" y="66"/>
                  </a:lnTo>
                  <a:lnTo>
                    <a:pt x="27" y="77"/>
                  </a:lnTo>
                  <a:lnTo>
                    <a:pt x="22" y="117"/>
                  </a:lnTo>
                  <a:lnTo>
                    <a:pt x="31" y="137"/>
                  </a:lnTo>
                  <a:lnTo>
                    <a:pt x="78" y="128"/>
                  </a:lnTo>
                  <a:lnTo>
                    <a:pt x="50" y="88"/>
                  </a:lnTo>
                  <a:lnTo>
                    <a:pt x="69" y="50"/>
                  </a:lnTo>
                  <a:lnTo>
                    <a:pt x="24" y="0"/>
                  </a:lnTo>
                  <a:lnTo>
                    <a:pt x="8" y="15"/>
                  </a:lnTo>
                  <a:lnTo>
                    <a:pt x="12" y="28"/>
                  </a:lnTo>
                  <a:lnTo>
                    <a:pt x="0" y="4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09" name="Freeform 164"/>
            <p:cNvSpPr>
              <a:spLocks/>
            </p:cNvSpPr>
            <p:nvPr/>
          </p:nvSpPr>
          <p:spPr bwMode="auto">
            <a:xfrm>
              <a:off x="1526" y="2623"/>
              <a:ext cx="44" cy="36"/>
            </a:xfrm>
            <a:custGeom>
              <a:avLst/>
              <a:gdLst>
                <a:gd name="T0" fmla="*/ 0 w 45"/>
                <a:gd name="T1" fmla="*/ 23 h 37"/>
                <a:gd name="T2" fmla="*/ 31 w 45"/>
                <a:gd name="T3" fmla="*/ 21 h 37"/>
                <a:gd name="T4" fmla="*/ 16 w 45"/>
                <a:gd name="T5" fmla="*/ 2 h 37"/>
                <a:gd name="T6" fmla="*/ 42 w 45"/>
                <a:gd name="T7" fmla="*/ 0 h 37"/>
                <a:gd name="T8" fmla="*/ 42 w 45"/>
                <a:gd name="T9" fmla="*/ 34 h 37"/>
                <a:gd name="T10" fmla="*/ 0 w 45"/>
                <a:gd name="T11" fmla="*/ 23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37">
                  <a:moveTo>
                    <a:pt x="0" y="25"/>
                  </a:moveTo>
                  <a:lnTo>
                    <a:pt x="33" y="23"/>
                  </a:lnTo>
                  <a:lnTo>
                    <a:pt x="16" y="2"/>
                  </a:lnTo>
                  <a:lnTo>
                    <a:pt x="44" y="0"/>
                  </a:lnTo>
                  <a:lnTo>
                    <a:pt x="44" y="36"/>
                  </a:lnTo>
                  <a:lnTo>
                    <a:pt x="0" y="2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10" name="Freeform 165"/>
            <p:cNvSpPr>
              <a:spLocks/>
            </p:cNvSpPr>
            <p:nvPr/>
          </p:nvSpPr>
          <p:spPr bwMode="auto">
            <a:xfrm>
              <a:off x="1294" y="2699"/>
              <a:ext cx="95" cy="56"/>
            </a:xfrm>
            <a:custGeom>
              <a:avLst/>
              <a:gdLst>
                <a:gd name="T0" fmla="*/ 0 w 97"/>
                <a:gd name="T1" fmla="*/ 24 h 60"/>
                <a:gd name="T2" fmla="*/ 16 w 97"/>
                <a:gd name="T3" fmla="*/ 2 h 60"/>
                <a:gd name="T4" fmla="*/ 64 w 97"/>
                <a:gd name="T5" fmla="*/ 0 h 60"/>
                <a:gd name="T6" fmla="*/ 92 w 97"/>
                <a:gd name="T7" fmla="*/ 15 h 60"/>
                <a:gd name="T8" fmla="*/ 70 w 97"/>
                <a:gd name="T9" fmla="*/ 19 h 60"/>
                <a:gd name="T10" fmla="*/ 31 w 97"/>
                <a:gd name="T11" fmla="*/ 51 h 60"/>
                <a:gd name="T12" fmla="*/ 24 w 97"/>
                <a:gd name="T13" fmla="*/ 44 h 60"/>
                <a:gd name="T14" fmla="*/ 0 w 97"/>
                <a:gd name="T15" fmla="*/ 24 h 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60">
                  <a:moveTo>
                    <a:pt x="0" y="28"/>
                  </a:moveTo>
                  <a:lnTo>
                    <a:pt x="16" y="2"/>
                  </a:lnTo>
                  <a:lnTo>
                    <a:pt x="66" y="0"/>
                  </a:lnTo>
                  <a:lnTo>
                    <a:pt x="96" y="17"/>
                  </a:lnTo>
                  <a:lnTo>
                    <a:pt x="73" y="21"/>
                  </a:lnTo>
                  <a:lnTo>
                    <a:pt x="33" y="59"/>
                  </a:lnTo>
                  <a:lnTo>
                    <a:pt x="25" y="50"/>
                  </a:lnTo>
                  <a:lnTo>
                    <a:pt x="0" y="2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11" name="Freeform 166"/>
            <p:cNvSpPr>
              <a:spLocks/>
            </p:cNvSpPr>
            <p:nvPr/>
          </p:nvSpPr>
          <p:spPr bwMode="auto">
            <a:xfrm>
              <a:off x="866" y="2363"/>
              <a:ext cx="468" cy="363"/>
            </a:xfrm>
            <a:custGeom>
              <a:avLst/>
              <a:gdLst>
                <a:gd name="T0" fmla="*/ 0 w 480"/>
                <a:gd name="T1" fmla="*/ 4 h 387"/>
                <a:gd name="T2" fmla="*/ 20 w 480"/>
                <a:gd name="T3" fmla="*/ 56 h 387"/>
                <a:gd name="T4" fmla="*/ 47 w 480"/>
                <a:gd name="T5" fmla="*/ 82 h 387"/>
                <a:gd name="T6" fmla="*/ 45 w 480"/>
                <a:gd name="T7" fmla="*/ 96 h 387"/>
                <a:gd name="T8" fmla="*/ 31 w 480"/>
                <a:gd name="T9" fmla="*/ 98 h 387"/>
                <a:gd name="T10" fmla="*/ 60 w 480"/>
                <a:gd name="T11" fmla="*/ 109 h 387"/>
                <a:gd name="T12" fmla="*/ 77 w 480"/>
                <a:gd name="T13" fmla="*/ 135 h 387"/>
                <a:gd name="T14" fmla="*/ 74 w 480"/>
                <a:gd name="T15" fmla="*/ 153 h 387"/>
                <a:gd name="T16" fmla="*/ 106 w 480"/>
                <a:gd name="T17" fmla="*/ 187 h 387"/>
                <a:gd name="T18" fmla="*/ 114 w 480"/>
                <a:gd name="T19" fmla="*/ 177 h 387"/>
                <a:gd name="T20" fmla="*/ 37 w 480"/>
                <a:gd name="T21" fmla="*/ 49 h 387"/>
                <a:gd name="T22" fmla="*/ 33 w 480"/>
                <a:gd name="T23" fmla="*/ 13 h 387"/>
                <a:gd name="T24" fmla="*/ 49 w 480"/>
                <a:gd name="T25" fmla="*/ 22 h 387"/>
                <a:gd name="T26" fmla="*/ 79 w 480"/>
                <a:gd name="T27" fmla="*/ 78 h 387"/>
                <a:gd name="T28" fmla="*/ 120 w 480"/>
                <a:gd name="T29" fmla="*/ 119 h 387"/>
                <a:gd name="T30" fmla="*/ 118 w 480"/>
                <a:gd name="T31" fmla="*/ 135 h 387"/>
                <a:gd name="T32" fmla="*/ 173 w 480"/>
                <a:gd name="T33" fmla="*/ 194 h 387"/>
                <a:gd name="T34" fmla="*/ 179 w 480"/>
                <a:gd name="T35" fmla="*/ 219 h 387"/>
                <a:gd name="T36" fmla="*/ 173 w 480"/>
                <a:gd name="T37" fmla="*/ 234 h 387"/>
                <a:gd name="T38" fmla="*/ 187 w 480"/>
                <a:gd name="T39" fmla="*/ 255 h 387"/>
                <a:gd name="T40" fmla="*/ 293 w 480"/>
                <a:gd name="T41" fmla="*/ 314 h 387"/>
                <a:gd name="T42" fmla="*/ 341 w 480"/>
                <a:gd name="T43" fmla="*/ 310 h 387"/>
                <a:gd name="T44" fmla="*/ 373 w 480"/>
                <a:gd name="T45" fmla="*/ 340 h 387"/>
                <a:gd name="T46" fmla="*/ 386 w 480"/>
                <a:gd name="T47" fmla="*/ 311 h 387"/>
                <a:gd name="T48" fmla="*/ 401 w 480"/>
                <a:gd name="T49" fmla="*/ 310 h 387"/>
                <a:gd name="T50" fmla="*/ 386 w 480"/>
                <a:gd name="T51" fmla="*/ 286 h 387"/>
                <a:gd name="T52" fmla="*/ 421 w 480"/>
                <a:gd name="T53" fmla="*/ 279 h 387"/>
                <a:gd name="T54" fmla="*/ 434 w 480"/>
                <a:gd name="T55" fmla="*/ 266 h 387"/>
                <a:gd name="T56" fmla="*/ 438 w 480"/>
                <a:gd name="T57" fmla="*/ 262 h 387"/>
                <a:gd name="T58" fmla="*/ 441 w 480"/>
                <a:gd name="T59" fmla="*/ 275 h 387"/>
                <a:gd name="T60" fmla="*/ 455 w 480"/>
                <a:gd name="T61" fmla="*/ 219 h 387"/>
                <a:gd name="T62" fmla="*/ 438 w 480"/>
                <a:gd name="T63" fmla="*/ 210 h 387"/>
                <a:gd name="T64" fmla="*/ 403 w 480"/>
                <a:gd name="T65" fmla="*/ 219 h 387"/>
                <a:gd name="T66" fmla="*/ 386 w 480"/>
                <a:gd name="T67" fmla="*/ 266 h 387"/>
                <a:gd name="T68" fmla="*/ 339 w 480"/>
                <a:gd name="T69" fmla="*/ 273 h 387"/>
                <a:gd name="T70" fmla="*/ 322 w 480"/>
                <a:gd name="T71" fmla="*/ 259 h 387"/>
                <a:gd name="T72" fmla="*/ 292 w 480"/>
                <a:gd name="T73" fmla="*/ 201 h 387"/>
                <a:gd name="T74" fmla="*/ 290 w 480"/>
                <a:gd name="T75" fmla="*/ 153 h 387"/>
                <a:gd name="T76" fmla="*/ 299 w 480"/>
                <a:gd name="T77" fmla="*/ 131 h 387"/>
                <a:gd name="T78" fmla="*/ 270 w 480"/>
                <a:gd name="T79" fmla="*/ 117 h 387"/>
                <a:gd name="T80" fmla="*/ 233 w 480"/>
                <a:gd name="T81" fmla="*/ 56 h 387"/>
                <a:gd name="T82" fmla="*/ 201 w 480"/>
                <a:gd name="T83" fmla="*/ 68 h 387"/>
                <a:gd name="T84" fmla="*/ 160 w 480"/>
                <a:gd name="T85" fmla="*/ 18 h 387"/>
                <a:gd name="T86" fmla="*/ 91 w 480"/>
                <a:gd name="T87" fmla="*/ 27 h 387"/>
                <a:gd name="T88" fmla="*/ 33 w 480"/>
                <a:gd name="T89" fmla="*/ 0 h 387"/>
                <a:gd name="T90" fmla="*/ 0 w 480"/>
                <a:gd name="T91" fmla="*/ 4 h 3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0" h="387">
                  <a:moveTo>
                    <a:pt x="0" y="4"/>
                  </a:moveTo>
                  <a:lnTo>
                    <a:pt x="22" y="64"/>
                  </a:lnTo>
                  <a:lnTo>
                    <a:pt x="49" y="93"/>
                  </a:lnTo>
                  <a:lnTo>
                    <a:pt x="47" y="109"/>
                  </a:lnTo>
                  <a:lnTo>
                    <a:pt x="33" y="111"/>
                  </a:lnTo>
                  <a:lnTo>
                    <a:pt x="64" y="124"/>
                  </a:lnTo>
                  <a:lnTo>
                    <a:pt x="81" y="153"/>
                  </a:lnTo>
                  <a:lnTo>
                    <a:pt x="78" y="174"/>
                  </a:lnTo>
                  <a:lnTo>
                    <a:pt x="112" y="212"/>
                  </a:lnTo>
                  <a:lnTo>
                    <a:pt x="120" y="201"/>
                  </a:lnTo>
                  <a:lnTo>
                    <a:pt x="39" y="55"/>
                  </a:lnTo>
                  <a:lnTo>
                    <a:pt x="35" y="15"/>
                  </a:lnTo>
                  <a:lnTo>
                    <a:pt x="51" y="24"/>
                  </a:lnTo>
                  <a:lnTo>
                    <a:pt x="83" y="88"/>
                  </a:lnTo>
                  <a:lnTo>
                    <a:pt x="126" y="135"/>
                  </a:lnTo>
                  <a:lnTo>
                    <a:pt x="124" y="153"/>
                  </a:lnTo>
                  <a:lnTo>
                    <a:pt x="182" y="221"/>
                  </a:lnTo>
                  <a:lnTo>
                    <a:pt x="189" y="248"/>
                  </a:lnTo>
                  <a:lnTo>
                    <a:pt x="182" y="265"/>
                  </a:lnTo>
                  <a:lnTo>
                    <a:pt x="197" y="290"/>
                  </a:lnTo>
                  <a:lnTo>
                    <a:pt x="309" y="357"/>
                  </a:lnTo>
                  <a:lnTo>
                    <a:pt x="359" y="352"/>
                  </a:lnTo>
                  <a:lnTo>
                    <a:pt x="393" y="386"/>
                  </a:lnTo>
                  <a:lnTo>
                    <a:pt x="406" y="354"/>
                  </a:lnTo>
                  <a:lnTo>
                    <a:pt x="422" y="352"/>
                  </a:lnTo>
                  <a:lnTo>
                    <a:pt x="406" y="325"/>
                  </a:lnTo>
                  <a:lnTo>
                    <a:pt x="443" y="317"/>
                  </a:lnTo>
                  <a:lnTo>
                    <a:pt x="456" y="303"/>
                  </a:lnTo>
                  <a:lnTo>
                    <a:pt x="460" y="297"/>
                  </a:lnTo>
                  <a:lnTo>
                    <a:pt x="464" y="312"/>
                  </a:lnTo>
                  <a:lnTo>
                    <a:pt x="479" y="248"/>
                  </a:lnTo>
                  <a:lnTo>
                    <a:pt x="460" y="239"/>
                  </a:lnTo>
                  <a:lnTo>
                    <a:pt x="424" y="248"/>
                  </a:lnTo>
                  <a:lnTo>
                    <a:pt x="406" y="303"/>
                  </a:lnTo>
                  <a:lnTo>
                    <a:pt x="357" y="310"/>
                  </a:lnTo>
                  <a:lnTo>
                    <a:pt x="338" y="294"/>
                  </a:lnTo>
                  <a:lnTo>
                    <a:pt x="307" y="228"/>
                  </a:lnTo>
                  <a:lnTo>
                    <a:pt x="305" y="174"/>
                  </a:lnTo>
                  <a:lnTo>
                    <a:pt x="315" y="149"/>
                  </a:lnTo>
                  <a:lnTo>
                    <a:pt x="284" y="133"/>
                  </a:lnTo>
                  <a:lnTo>
                    <a:pt x="245" y="64"/>
                  </a:lnTo>
                  <a:lnTo>
                    <a:pt x="211" y="77"/>
                  </a:lnTo>
                  <a:lnTo>
                    <a:pt x="168" y="20"/>
                  </a:lnTo>
                  <a:lnTo>
                    <a:pt x="95" y="31"/>
                  </a:lnTo>
                  <a:lnTo>
                    <a:pt x="35" y="0"/>
                  </a:lnTo>
                  <a:lnTo>
                    <a:pt x="0" y="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12" name="Freeform 167"/>
            <p:cNvSpPr>
              <a:spLocks/>
            </p:cNvSpPr>
            <p:nvPr/>
          </p:nvSpPr>
          <p:spPr bwMode="auto">
            <a:xfrm>
              <a:off x="1326" y="2713"/>
              <a:ext cx="63" cy="81"/>
            </a:xfrm>
            <a:custGeom>
              <a:avLst/>
              <a:gdLst>
                <a:gd name="T0" fmla="*/ 0 w 64"/>
                <a:gd name="T1" fmla="*/ 38 h 88"/>
                <a:gd name="T2" fmla="*/ 24 w 64"/>
                <a:gd name="T3" fmla="*/ 74 h 88"/>
                <a:gd name="T4" fmla="*/ 54 w 64"/>
                <a:gd name="T5" fmla="*/ 74 h 88"/>
                <a:gd name="T6" fmla="*/ 61 w 64"/>
                <a:gd name="T7" fmla="*/ 0 h 88"/>
                <a:gd name="T8" fmla="*/ 38 w 64"/>
                <a:gd name="T9" fmla="*/ 4 h 88"/>
                <a:gd name="T10" fmla="*/ 0 w 64"/>
                <a:gd name="T11" fmla="*/ 38 h 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8">
                  <a:moveTo>
                    <a:pt x="0" y="44"/>
                  </a:moveTo>
                  <a:lnTo>
                    <a:pt x="24" y="87"/>
                  </a:lnTo>
                  <a:lnTo>
                    <a:pt x="56" y="87"/>
                  </a:lnTo>
                  <a:lnTo>
                    <a:pt x="63" y="0"/>
                  </a:lnTo>
                  <a:lnTo>
                    <a:pt x="40" y="4"/>
                  </a:lnTo>
                  <a:lnTo>
                    <a:pt x="0" y="4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13" name="Freeform 168"/>
            <p:cNvSpPr>
              <a:spLocks/>
            </p:cNvSpPr>
            <p:nvPr/>
          </p:nvSpPr>
          <p:spPr bwMode="auto">
            <a:xfrm>
              <a:off x="1395" y="2817"/>
              <a:ext cx="83" cy="48"/>
            </a:xfrm>
            <a:custGeom>
              <a:avLst/>
              <a:gdLst>
                <a:gd name="T0" fmla="*/ 0 w 85"/>
                <a:gd name="T1" fmla="*/ 24 h 51"/>
                <a:gd name="T2" fmla="*/ 6 w 85"/>
                <a:gd name="T3" fmla="*/ 0 h 51"/>
                <a:gd name="T4" fmla="*/ 22 w 85"/>
                <a:gd name="T5" fmla="*/ 13 h 51"/>
                <a:gd name="T6" fmla="*/ 55 w 85"/>
                <a:gd name="T7" fmla="*/ 0 h 51"/>
                <a:gd name="T8" fmla="*/ 80 w 85"/>
                <a:gd name="T9" fmla="*/ 18 h 51"/>
                <a:gd name="T10" fmla="*/ 73 w 85"/>
                <a:gd name="T11" fmla="*/ 44 h 51"/>
                <a:gd name="T12" fmla="*/ 71 w 85"/>
                <a:gd name="T13" fmla="*/ 23 h 51"/>
                <a:gd name="T14" fmla="*/ 55 w 85"/>
                <a:gd name="T15" fmla="*/ 13 h 51"/>
                <a:gd name="T16" fmla="*/ 36 w 85"/>
                <a:gd name="T17" fmla="*/ 27 h 51"/>
                <a:gd name="T18" fmla="*/ 43 w 85"/>
                <a:gd name="T19" fmla="*/ 40 h 51"/>
                <a:gd name="T20" fmla="*/ 32 w 85"/>
                <a:gd name="T21" fmla="*/ 44 h 51"/>
                <a:gd name="T22" fmla="*/ 0 w 85"/>
                <a:gd name="T23" fmla="*/ 24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51">
                  <a:moveTo>
                    <a:pt x="0" y="27"/>
                  </a:moveTo>
                  <a:lnTo>
                    <a:pt x="6" y="0"/>
                  </a:lnTo>
                  <a:lnTo>
                    <a:pt x="24" y="15"/>
                  </a:lnTo>
                  <a:lnTo>
                    <a:pt x="57" y="0"/>
                  </a:lnTo>
                  <a:lnTo>
                    <a:pt x="84" y="20"/>
                  </a:lnTo>
                  <a:lnTo>
                    <a:pt x="77" y="50"/>
                  </a:lnTo>
                  <a:lnTo>
                    <a:pt x="75" y="25"/>
                  </a:lnTo>
                  <a:lnTo>
                    <a:pt x="57" y="15"/>
                  </a:lnTo>
                  <a:lnTo>
                    <a:pt x="38" y="31"/>
                  </a:lnTo>
                  <a:lnTo>
                    <a:pt x="45" y="45"/>
                  </a:lnTo>
                  <a:lnTo>
                    <a:pt x="34" y="50"/>
                  </a:lnTo>
                  <a:lnTo>
                    <a:pt x="0" y="2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14" name="Freeform 169"/>
            <p:cNvSpPr>
              <a:spLocks/>
            </p:cNvSpPr>
            <p:nvPr/>
          </p:nvSpPr>
          <p:spPr bwMode="auto">
            <a:xfrm>
              <a:off x="1710" y="3366"/>
              <a:ext cx="131" cy="160"/>
            </a:xfrm>
            <a:custGeom>
              <a:avLst/>
              <a:gdLst>
                <a:gd name="T0" fmla="*/ 0 w 134"/>
                <a:gd name="T1" fmla="*/ 58 h 169"/>
                <a:gd name="T2" fmla="*/ 12 w 134"/>
                <a:gd name="T3" fmla="*/ 9 h 169"/>
                <a:gd name="T4" fmla="*/ 56 w 134"/>
                <a:gd name="T5" fmla="*/ 0 h 169"/>
                <a:gd name="T6" fmla="*/ 70 w 134"/>
                <a:gd name="T7" fmla="*/ 15 h 169"/>
                <a:gd name="T8" fmla="*/ 74 w 134"/>
                <a:gd name="T9" fmla="*/ 51 h 169"/>
                <a:gd name="T10" fmla="*/ 105 w 134"/>
                <a:gd name="T11" fmla="*/ 58 h 169"/>
                <a:gd name="T12" fmla="*/ 110 w 134"/>
                <a:gd name="T13" fmla="*/ 82 h 169"/>
                <a:gd name="T14" fmla="*/ 127 w 134"/>
                <a:gd name="T15" fmla="*/ 87 h 169"/>
                <a:gd name="T16" fmla="*/ 124 w 134"/>
                <a:gd name="T17" fmla="*/ 118 h 169"/>
                <a:gd name="T18" fmla="*/ 109 w 134"/>
                <a:gd name="T19" fmla="*/ 151 h 169"/>
                <a:gd name="T20" fmla="*/ 65 w 134"/>
                <a:gd name="T21" fmla="*/ 151 h 169"/>
                <a:gd name="T22" fmla="*/ 76 w 134"/>
                <a:gd name="T23" fmla="*/ 113 h 169"/>
                <a:gd name="T24" fmla="*/ 0 w 134"/>
                <a:gd name="T25" fmla="*/ 58 h 1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 h="169">
                  <a:moveTo>
                    <a:pt x="0" y="64"/>
                  </a:moveTo>
                  <a:lnTo>
                    <a:pt x="12" y="11"/>
                  </a:lnTo>
                  <a:lnTo>
                    <a:pt x="58" y="0"/>
                  </a:lnTo>
                  <a:lnTo>
                    <a:pt x="74" y="17"/>
                  </a:lnTo>
                  <a:lnTo>
                    <a:pt x="78" y="57"/>
                  </a:lnTo>
                  <a:lnTo>
                    <a:pt x="109" y="64"/>
                  </a:lnTo>
                  <a:lnTo>
                    <a:pt x="116" y="92"/>
                  </a:lnTo>
                  <a:lnTo>
                    <a:pt x="133" y="97"/>
                  </a:lnTo>
                  <a:lnTo>
                    <a:pt x="130" y="132"/>
                  </a:lnTo>
                  <a:lnTo>
                    <a:pt x="114" y="168"/>
                  </a:lnTo>
                  <a:lnTo>
                    <a:pt x="67" y="168"/>
                  </a:lnTo>
                  <a:lnTo>
                    <a:pt x="80" y="126"/>
                  </a:lnTo>
                  <a:lnTo>
                    <a:pt x="0" y="6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15" name="Freeform 170"/>
            <p:cNvSpPr>
              <a:spLocks/>
            </p:cNvSpPr>
            <p:nvPr/>
          </p:nvSpPr>
          <p:spPr bwMode="auto">
            <a:xfrm>
              <a:off x="1423" y="3002"/>
              <a:ext cx="194" cy="343"/>
            </a:xfrm>
            <a:custGeom>
              <a:avLst/>
              <a:gdLst>
                <a:gd name="T0" fmla="*/ 0 w 199"/>
                <a:gd name="T1" fmla="*/ 76 h 366"/>
                <a:gd name="T2" fmla="*/ 4 w 199"/>
                <a:gd name="T3" fmla="*/ 101 h 366"/>
                <a:gd name="T4" fmla="*/ 37 w 199"/>
                <a:gd name="T5" fmla="*/ 146 h 366"/>
                <a:gd name="T6" fmla="*/ 75 w 199"/>
                <a:gd name="T7" fmla="*/ 251 h 366"/>
                <a:gd name="T8" fmla="*/ 160 w 199"/>
                <a:gd name="T9" fmla="*/ 321 h 366"/>
                <a:gd name="T10" fmla="*/ 174 w 199"/>
                <a:gd name="T11" fmla="*/ 308 h 366"/>
                <a:gd name="T12" fmla="*/ 181 w 199"/>
                <a:gd name="T13" fmla="*/ 286 h 366"/>
                <a:gd name="T14" fmla="*/ 171 w 199"/>
                <a:gd name="T15" fmla="*/ 277 h 366"/>
                <a:gd name="T16" fmla="*/ 177 w 199"/>
                <a:gd name="T17" fmla="*/ 272 h 366"/>
                <a:gd name="T18" fmla="*/ 188 w 199"/>
                <a:gd name="T19" fmla="*/ 216 h 366"/>
                <a:gd name="T20" fmla="*/ 174 w 199"/>
                <a:gd name="T21" fmla="*/ 190 h 366"/>
                <a:gd name="T22" fmla="*/ 162 w 199"/>
                <a:gd name="T23" fmla="*/ 190 h 366"/>
                <a:gd name="T24" fmla="*/ 162 w 199"/>
                <a:gd name="T25" fmla="*/ 161 h 366"/>
                <a:gd name="T26" fmla="*/ 146 w 199"/>
                <a:gd name="T27" fmla="*/ 173 h 366"/>
                <a:gd name="T28" fmla="*/ 125 w 199"/>
                <a:gd name="T29" fmla="*/ 163 h 366"/>
                <a:gd name="T30" fmla="*/ 112 w 199"/>
                <a:gd name="T31" fmla="*/ 130 h 366"/>
                <a:gd name="T32" fmla="*/ 133 w 199"/>
                <a:gd name="T33" fmla="*/ 90 h 366"/>
                <a:gd name="T34" fmla="*/ 171 w 199"/>
                <a:gd name="T35" fmla="*/ 72 h 366"/>
                <a:gd name="T36" fmla="*/ 160 w 199"/>
                <a:gd name="T37" fmla="*/ 64 h 366"/>
                <a:gd name="T38" fmla="*/ 167 w 199"/>
                <a:gd name="T39" fmla="*/ 45 h 366"/>
                <a:gd name="T40" fmla="*/ 123 w 199"/>
                <a:gd name="T41" fmla="*/ 38 h 366"/>
                <a:gd name="T42" fmla="*/ 91 w 199"/>
                <a:gd name="T43" fmla="*/ 0 h 366"/>
                <a:gd name="T44" fmla="*/ 83 w 199"/>
                <a:gd name="T45" fmla="*/ 29 h 366"/>
                <a:gd name="T46" fmla="*/ 50 w 199"/>
                <a:gd name="T47" fmla="*/ 54 h 366"/>
                <a:gd name="T48" fmla="*/ 31 w 199"/>
                <a:gd name="T49" fmla="*/ 83 h 366"/>
                <a:gd name="T50" fmla="*/ 12 w 199"/>
                <a:gd name="T51" fmla="*/ 79 h 366"/>
                <a:gd name="T52" fmla="*/ 14 w 199"/>
                <a:gd name="T53" fmla="*/ 60 h 366"/>
                <a:gd name="T54" fmla="*/ 0 w 199"/>
                <a:gd name="T55" fmla="*/ 76 h 3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9" h="366">
                  <a:moveTo>
                    <a:pt x="0" y="86"/>
                  </a:moveTo>
                  <a:lnTo>
                    <a:pt x="4" y="115"/>
                  </a:lnTo>
                  <a:lnTo>
                    <a:pt x="39" y="166"/>
                  </a:lnTo>
                  <a:lnTo>
                    <a:pt x="79" y="286"/>
                  </a:lnTo>
                  <a:lnTo>
                    <a:pt x="168" y="365"/>
                  </a:lnTo>
                  <a:lnTo>
                    <a:pt x="183" y="351"/>
                  </a:lnTo>
                  <a:lnTo>
                    <a:pt x="191" y="325"/>
                  </a:lnTo>
                  <a:lnTo>
                    <a:pt x="179" y="316"/>
                  </a:lnTo>
                  <a:lnTo>
                    <a:pt x="187" y="309"/>
                  </a:lnTo>
                  <a:lnTo>
                    <a:pt x="198" y="246"/>
                  </a:lnTo>
                  <a:lnTo>
                    <a:pt x="183" y="217"/>
                  </a:lnTo>
                  <a:lnTo>
                    <a:pt x="170" y="217"/>
                  </a:lnTo>
                  <a:lnTo>
                    <a:pt x="170" y="184"/>
                  </a:lnTo>
                  <a:lnTo>
                    <a:pt x="154" y="197"/>
                  </a:lnTo>
                  <a:lnTo>
                    <a:pt x="131" y="186"/>
                  </a:lnTo>
                  <a:lnTo>
                    <a:pt x="118" y="148"/>
                  </a:lnTo>
                  <a:lnTo>
                    <a:pt x="139" y="102"/>
                  </a:lnTo>
                  <a:lnTo>
                    <a:pt x="179" y="82"/>
                  </a:lnTo>
                  <a:lnTo>
                    <a:pt x="168" y="73"/>
                  </a:lnTo>
                  <a:lnTo>
                    <a:pt x="175" y="51"/>
                  </a:lnTo>
                  <a:lnTo>
                    <a:pt x="129" y="44"/>
                  </a:lnTo>
                  <a:lnTo>
                    <a:pt x="95" y="0"/>
                  </a:lnTo>
                  <a:lnTo>
                    <a:pt x="87" y="33"/>
                  </a:lnTo>
                  <a:lnTo>
                    <a:pt x="52" y="62"/>
                  </a:lnTo>
                  <a:lnTo>
                    <a:pt x="33" y="95"/>
                  </a:lnTo>
                  <a:lnTo>
                    <a:pt x="12" y="90"/>
                  </a:lnTo>
                  <a:lnTo>
                    <a:pt x="14" y="68"/>
                  </a:lnTo>
                  <a:lnTo>
                    <a:pt x="0" y="8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16" name="Freeform 171"/>
            <p:cNvSpPr>
              <a:spLocks/>
            </p:cNvSpPr>
            <p:nvPr/>
          </p:nvSpPr>
          <p:spPr bwMode="auto">
            <a:xfrm>
              <a:off x="1779" y="2891"/>
              <a:ext cx="66" cy="72"/>
            </a:xfrm>
            <a:custGeom>
              <a:avLst/>
              <a:gdLst>
                <a:gd name="T0" fmla="*/ 0 w 67"/>
                <a:gd name="T1" fmla="*/ 30 h 78"/>
                <a:gd name="T2" fmla="*/ 17 w 67"/>
                <a:gd name="T3" fmla="*/ 0 h 78"/>
                <a:gd name="T4" fmla="*/ 64 w 67"/>
                <a:gd name="T5" fmla="*/ 6 h 78"/>
                <a:gd name="T6" fmla="*/ 59 w 67"/>
                <a:gd name="T7" fmla="*/ 60 h 78"/>
                <a:gd name="T8" fmla="*/ 27 w 67"/>
                <a:gd name="T9" fmla="*/ 66 h 78"/>
                <a:gd name="T10" fmla="*/ 0 w 67"/>
                <a:gd name="T11" fmla="*/ 3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78">
                  <a:moveTo>
                    <a:pt x="0" y="35"/>
                  </a:moveTo>
                  <a:lnTo>
                    <a:pt x="17" y="0"/>
                  </a:lnTo>
                  <a:lnTo>
                    <a:pt x="66" y="6"/>
                  </a:lnTo>
                  <a:lnTo>
                    <a:pt x="61" y="70"/>
                  </a:lnTo>
                  <a:lnTo>
                    <a:pt x="27" y="77"/>
                  </a:lnTo>
                  <a:lnTo>
                    <a:pt x="0" y="3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17" name="Freeform 172"/>
            <p:cNvSpPr>
              <a:spLocks/>
            </p:cNvSpPr>
            <p:nvPr/>
          </p:nvSpPr>
          <p:spPr bwMode="auto">
            <a:xfrm>
              <a:off x="1721" y="2796"/>
              <a:ext cx="17" cy="19"/>
            </a:xfrm>
            <a:custGeom>
              <a:avLst/>
              <a:gdLst>
                <a:gd name="T0" fmla="*/ 0 w 18"/>
                <a:gd name="T1" fmla="*/ 18 h 19"/>
                <a:gd name="T2" fmla="*/ 12 w 18"/>
                <a:gd name="T3" fmla="*/ 15 h 19"/>
                <a:gd name="T4" fmla="*/ 15 w 18"/>
                <a:gd name="T5" fmla="*/ 0 h 19"/>
                <a:gd name="T6" fmla="*/ 0 w 18"/>
                <a:gd name="T7" fmla="*/ 1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9">
                  <a:moveTo>
                    <a:pt x="0" y="18"/>
                  </a:moveTo>
                  <a:lnTo>
                    <a:pt x="14" y="15"/>
                  </a:lnTo>
                  <a:lnTo>
                    <a:pt x="17" y="0"/>
                  </a:lnTo>
                  <a:lnTo>
                    <a:pt x="0" y="1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18" name="Freeform 173"/>
            <p:cNvSpPr>
              <a:spLocks/>
            </p:cNvSpPr>
            <p:nvPr/>
          </p:nvSpPr>
          <p:spPr bwMode="auto">
            <a:xfrm>
              <a:off x="1775" y="3579"/>
              <a:ext cx="85" cy="103"/>
            </a:xfrm>
            <a:custGeom>
              <a:avLst/>
              <a:gdLst>
                <a:gd name="T0" fmla="*/ 0 w 87"/>
                <a:gd name="T1" fmla="*/ 76 h 109"/>
                <a:gd name="T2" fmla="*/ 15 w 87"/>
                <a:gd name="T3" fmla="*/ 4 h 109"/>
                <a:gd name="T4" fmla="*/ 25 w 87"/>
                <a:gd name="T5" fmla="*/ 0 h 109"/>
                <a:gd name="T6" fmla="*/ 73 w 87"/>
                <a:gd name="T7" fmla="*/ 40 h 109"/>
                <a:gd name="T8" fmla="*/ 82 w 87"/>
                <a:gd name="T9" fmla="*/ 55 h 109"/>
                <a:gd name="T10" fmla="*/ 79 w 87"/>
                <a:gd name="T11" fmla="*/ 74 h 109"/>
                <a:gd name="T12" fmla="*/ 57 w 87"/>
                <a:gd name="T13" fmla="*/ 96 h 109"/>
                <a:gd name="T14" fmla="*/ 0 w 87"/>
                <a:gd name="T15" fmla="*/ 76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109">
                  <a:moveTo>
                    <a:pt x="0" y="85"/>
                  </a:moveTo>
                  <a:lnTo>
                    <a:pt x="15" y="4"/>
                  </a:lnTo>
                  <a:lnTo>
                    <a:pt x="27" y="0"/>
                  </a:lnTo>
                  <a:lnTo>
                    <a:pt x="77" y="44"/>
                  </a:lnTo>
                  <a:lnTo>
                    <a:pt x="86" y="61"/>
                  </a:lnTo>
                  <a:lnTo>
                    <a:pt x="83" y="83"/>
                  </a:lnTo>
                  <a:lnTo>
                    <a:pt x="59" y="108"/>
                  </a:lnTo>
                  <a:lnTo>
                    <a:pt x="0" y="8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19" name="Freeform 174"/>
            <p:cNvSpPr>
              <a:spLocks/>
            </p:cNvSpPr>
            <p:nvPr/>
          </p:nvSpPr>
          <p:spPr bwMode="auto">
            <a:xfrm>
              <a:off x="1545" y="2767"/>
              <a:ext cx="210" cy="218"/>
            </a:xfrm>
            <a:custGeom>
              <a:avLst/>
              <a:gdLst>
                <a:gd name="T0" fmla="*/ 0 w 215"/>
                <a:gd name="T1" fmla="*/ 56 h 233"/>
                <a:gd name="T2" fmla="*/ 18 w 215"/>
                <a:gd name="T3" fmla="*/ 91 h 233"/>
                <a:gd name="T4" fmla="*/ 49 w 215"/>
                <a:gd name="T5" fmla="*/ 94 h 233"/>
                <a:gd name="T6" fmla="*/ 58 w 215"/>
                <a:gd name="T7" fmla="*/ 109 h 233"/>
                <a:gd name="T8" fmla="*/ 87 w 215"/>
                <a:gd name="T9" fmla="*/ 107 h 233"/>
                <a:gd name="T10" fmla="*/ 83 w 215"/>
                <a:gd name="T11" fmla="*/ 167 h 233"/>
                <a:gd name="T12" fmla="*/ 95 w 215"/>
                <a:gd name="T13" fmla="*/ 193 h 233"/>
                <a:gd name="T14" fmla="*/ 114 w 215"/>
                <a:gd name="T15" fmla="*/ 203 h 233"/>
                <a:gd name="T16" fmla="*/ 147 w 215"/>
                <a:gd name="T17" fmla="*/ 178 h 233"/>
                <a:gd name="T18" fmla="*/ 135 w 215"/>
                <a:gd name="T19" fmla="*/ 175 h 233"/>
                <a:gd name="T20" fmla="*/ 129 w 215"/>
                <a:gd name="T21" fmla="*/ 140 h 233"/>
                <a:gd name="T22" fmla="*/ 154 w 215"/>
                <a:gd name="T23" fmla="*/ 148 h 233"/>
                <a:gd name="T24" fmla="*/ 189 w 215"/>
                <a:gd name="T25" fmla="*/ 127 h 233"/>
                <a:gd name="T26" fmla="*/ 181 w 215"/>
                <a:gd name="T27" fmla="*/ 109 h 233"/>
                <a:gd name="T28" fmla="*/ 191 w 215"/>
                <a:gd name="T29" fmla="*/ 94 h 233"/>
                <a:gd name="T30" fmla="*/ 188 w 215"/>
                <a:gd name="T31" fmla="*/ 83 h 233"/>
                <a:gd name="T32" fmla="*/ 204 w 215"/>
                <a:gd name="T33" fmla="*/ 70 h 233"/>
                <a:gd name="T34" fmla="*/ 186 w 215"/>
                <a:gd name="T35" fmla="*/ 68 h 233"/>
                <a:gd name="T36" fmla="*/ 186 w 215"/>
                <a:gd name="T37" fmla="*/ 52 h 233"/>
                <a:gd name="T38" fmla="*/ 154 w 215"/>
                <a:gd name="T39" fmla="*/ 35 h 233"/>
                <a:gd name="T40" fmla="*/ 168 w 215"/>
                <a:gd name="T41" fmla="*/ 29 h 233"/>
                <a:gd name="T42" fmla="*/ 79 w 215"/>
                <a:gd name="T43" fmla="*/ 33 h 233"/>
                <a:gd name="T44" fmla="*/ 49 w 215"/>
                <a:gd name="T45" fmla="*/ 0 h 233"/>
                <a:gd name="T46" fmla="*/ 52 w 215"/>
                <a:gd name="T47" fmla="*/ 18 h 233"/>
                <a:gd name="T48" fmla="*/ 27 w 215"/>
                <a:gd name="T49" fmla="*/ 27 h 233"/>
                <a:gd name="T50" fmla="*/ 33 w 215"/>
                <a:gd name="T51" fmla="*/ 52 h 233"/>
                <a:gd name="T52" fmla="*/ 22 w 215"/>
                <a:gd name="T53" fmla="*/ 61 h 233"/>
                <a:gd name="T54" fmla="*/ 18 w 215"/>
                <a:gd name="T55" fmla="*/ 38 h 233"/>
                <a:gd name="T56" fmla="*/ 27 w 215"/>
                <a:gd name="T57" fmla="*/ 9 h 233"/>
                <a:gd name="T58" fmla="*/ 0 w 215"/>
                <a:gd name="T59" fmla="*/ 56 h 2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5" h="233">
                  <a:moveTo>
                    <a:pt x="0" y="64"/>
                  </a:moveTo>
                  <a:lnTo>
                    <a:pt x="18" y="104"/>
                  </a:lnTo>
                  <a:lnTo>
                    <a:pt x="51" y="107"/>
                  </a:lnTo>
                  <a:lnTo>
                    <a:pt x="60" y="124"/>
                  </a:lnTo>
                  <a:lnTo>
                    <a:pt x="91" y="122"/>
                  </a:lnTo>
                  <a:lnTo>
                    <a:pt x="87" y="191"/>
                  </a:lnTo>
                  <a:lnTo>
                    <a:pt x="99" y="220"/>
                  </a:lnTo>
                  <a:lnTo>
                    <a:pt x="120" y="232"/>
                  </a:lnTo>
                  <a:lnTo>
                    <a:pt x="155" y="203"/>
                  </a:lnTo>
                  <a:lnTo>
                    <a:pt x="141" y="200"/>
                  </a:lnTo>
                  <a:lnTo>
                    <a:pt x="135" y="160"/>
                  </a:lnTo>
                  <a:lnTo>
                    <a:pt x="162" y="169"/>
                  </a:lnTo>
                  <a:lnTo>
                    <a:pt x="199" y="145"/>
                  </a:lnTo>
                  <a:lnTo>
                    <a:pt x="189" y="124"/>
                  </a:lnTo>
                  <a:lnTo>
                    <a:pt x="201" y="107"/>
                  </a:lnTo>
                  <a:lnTo>
                    <a:pt x="197" y="95"/>
                  </a:lnTo>
                  <a:lnTo>
                    <a:pt x="214" y="80"/>
                  </a:lnTo>
                  <a:lnTo>
                    <a:pt x="195" y="78"/>
                  </a:lnTo>
                  <a:lnTo>
                    <a:pt x="195" y="60"/>
                  </a:lnTo>
                  <a:lnTo>
                    <a:pt x="162" y="40"/>
                  </a:lnTo>
                  <a:lnTo>
                    <a:pt x="176" y="33"/>
                  </a:lnTo>
                  <a:lnTo>
                    <a:pt x="83" y="37"/>
                  </a:lnTo>
                  <a:lnTo>
                    <a:pt x="51" y="0"/>
                  </a:lnTo>
                  <a:lnTo>
                    <a:pt x="54" y="20"/>
                  </a:lnTo>
                  <a:lnTo>
                    <a:pt x="29" y="31"/>
                  </a:lnTo>
                  <a:lnTo>
                    <a:pt x="35" y="60"/>
                  </a:lnTo>
                  <a:lnTo>
                    <a:pt x="24" y="69"/>
                  </a:lnTo>
                  <a:lnTo>
                    <a:pt x="18" y="44"/>
                  </a:lnTo>
                  <a:lnTo>
                    <a:pt x="29" y="11"/>
                  </a:lnTo>
                  <a:lnTo>
                    <a:pt x="0" y="6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20" name="Freeform 175"/>
            <p:cNvSpPr>
              <a:spLocks/>
            </p:cNvSpPr>
            <p:nvPr/>
          </p:nvSpPr>
          <p:spPr bwMode="auto">
            <a:xfrm>
              <a:off x="2551" y="2272"/>
              <a:ext cx="319" cy="368"/>
            </a:xfrm>
            <a:custGeom>
              <a:avLst/>
              <a:gdLst>
                <a:gd name="T0" fmla="*/ 0 w 327"/>
                <a:gd name="T1" fmla="*/ 181 h 393"/>
                <a:gd name="T2" fmla="*/ 2 w 327"/>
                <a:gd name="T3" fmla="*/ 188 h 393"/>
                <a:gd name="T4" fmla="*/ 58 w 327"/>
                <a:gd name="T5" fmla="*/ 231 h 393"/>
                <a:gd name="T6" fmla="*/ 179 w 327"/>
                <a:gd name="T7" fmla="*/ 326 h 393"/>
                <a:gd name="T8" fmla="*/ 179 w 327"/>
                <a:gd name="T9" fmla="*/ 344 h 393"/>
                <a:gd name="T10" fmla="*/ 192 w 327"/>
                <a:gd name="T11" fmla="*/ 339 h 393"/>
                <a:gd name="T12" fmla="*/ 218 w 327"/>
                <a:gd name="T13" fmla="*/ 331 h 393"/>
                <a:gd name="T14" fmla="*/ 310 w 327"/>
                <a:gd name="T15" fmla="*/ 259 h 393"/>
                <a:gd name="T16" fmla="*/ 273 w 327"/>
                <a:gd name="T17" fmla="*/ 210 h 393"/>
                <a:gd name="T18" fmla="*/ 273 w 327"/>
                <a:gd name="T19" fmla="*/ 130 h 393"/>
                <a:gd name="T20" fmla="*/ 269 w 327"/>
                <a:gd name="T21" fmla="*/ 95 h 393"/>
                <a:gd name="T22" fmla="*/ 244 w 327"/>
                <a:gd name="T23" fmla="*/ 58 h 393"/>
                <a:gd name="T24" fmla="*/ 257 w 327"/>
                <a:gd name="T25" fmla="*/ 47 h 393"/>
                <a:gd name="T26" fmla="*/ 263 w 327"/>
                <a:gd name="T27" fmla="*/ 0 h 393"/>
                <a:gd name="T28" fmla="*/ 154 w 327"/>
                <a:gd name="T29" fmla="*/ 7 h 393"/>
                <a:gd name="T30" fmla="*/ 99 w 327"/>
                <a:gd name="T31" fmla="*/ 35 h 393"/>
                <a:gd name="T32" fmla="*/ 110 w 327"/>
                <a:gd name="T33" fmla="*/ 93 h 393"/>
                <a:gd name="T34" fmla="*/ 87 w 327"/>
                <a:gd name="T35" fmla="*/ 95 h 393"/>
                <a:gd name="T36" fmla="*/ 73 w 327"/>
                <a:gd name="T37" fmla="*/ 101 h 393"/>
                <a:gd name="T38" fmla="*/ 77 w 327"/>
                <a:gd name="T39" fmla="*/ 117 h 393"/>
                <a:gd name="T40" fmla="*/ 8 w 327"/>
                <a:gd name="T41" fmla="*/ 152 h 393"/>
                <a:gd name="T42" fmla="*/ 0 w 327"/>
                <a:gd name="T43" fmla="*/ 181 h 3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7" h="393">
                  <a:moveTo>
                    <a:pt x="0" y="206"/>
                  </a:moveTo>
                  <a:lnTo>
                    <a:pt x="2" y="215"/>
                  </a:lnTo>
                  <a:lnTo>
                    <a:pt x="60" y="264"/>
                  </a:lnTo>
                  <a:lnTo>
                    <a:pt x="189" y="372"/>
                  </a:lnTo>
                  <a:lnTo>
                    <a:pt x="189" y="392"/>
                  </a:lnTo>
                  <a:lnTo>
                    <a:pt x="202" y="387"/>
                  </a:lnTo>
                  <a:lnTo>
                    <a:pt x="229" y="378"/>
                  </a:lnTo>
                  <a:lnTo>
                    <a:pt x="326" y="296"/>
                  </a:lnTo>
                  <a:lnTo>
                    <a:pt x="287" y="239"/>
                  </a:lnTo>
                  <a:lnTo>
                    <a:pt x="287" y="148"/>
                  </a:lnTo>
                  <a:lnTo>
                    <a:pt x="283" y="108"/>
                  </a:lnTo>
                  <a:lnTo>
                    <a:pt x="256" y="66"/>
                  </a:lnTo>
                  <a:lnTo>
                    <a:pt x="270" y="53"/>
                  </a:lnTo>
                  <a:lnTo>
                    <a:pt x="277" y="0"/>
                  </a:lnTo>
                  <a:lnTo>
                    <a:pt x="162" y="8"/>
                  </a:lnTo>
                  <a:lnTo>
                    <a:pt x="104" y="39"/>
                  </a:lnTo>
                  <a:lnTo>
                    <a:pt x="116" y="106"/>
                  </a:lnTo>
                  <a:lnTo>
                    <a:pt x="91" y="108"/>
                  </a:lnTo>
                  <a:lnTo>
                    <a:pt x="77" y="115"/>
                  </a:lnTo>
                  <a:lnTo>
                    <a:pt x="81" y="133"/>
                  </a:lnTo>
                  <a:lnTo>
                    <a:pt x="8" y="173"/>
                  </a:lnTo>
                  <a:lnTo>
                    <a:pt x="0" y="20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21" name="Freeform 176"/>
            <p:cNvSpPr>
              <a:spLocks/>
            </p:cNvSpPr>
            <p:nvPr/>
          </p:nvSpPr>
          <p:spPr bwMode="auto">
            <a:xfrm>
              <a:off x="2866" y="3106"/>
              <a:ext cx="195" cy="237"/>
            </a:xfrm>
            <a:custGeom>
              <a:avLst/>
              <a:gdLst>
                <a:gd name="T0" fmla="*/ 0 w 200"/>
                <a:gd name="T1" fmla="*/ 208 h 252"/>
                <a:gd name="T2" fmla="*/ 22 w 200"/>
                <a:gd name="T3" fmla="*/ 200 h 252"/>
                <a:gd name="T4" fmla="*/ 145 w 200"/>
                <a:gd name="T5" fmla="*/ 222 h 252"/>
                <a:gd name="T6" fmla="*/ 173 w 200"/>
                <a:gd name="T7" fmla="*/ 214 h 252"/>
                <a:gd name="T8" fmla="*/ 155 w 200"/>
                <a:gd name="T9" fmla="*/ 194 h 252"/>
                <a:gd name="T10" fmla="*/ 155 w 200"/>
                <a:gd name="T11" fmla="*/ 128 h 252"/>
                <a:gd name="T12" fmla="*/ 189 w 200"/>
                <a:gd name="T13" fmla="*/ 128 h 252"/>
                <a:gd name="T14" fmla="*/ 184 w 200"/>
                <a:gd name="T15" fmla="*/ 90 h 252"/>
                <a:gd name="T16" fmla="*/ 155 w 200"/>
                <a:gd name="T17" fmla="*/ 95 h 252"/>
                <a:gd name="T18" fmla="*/ 151 w 200"/>
                <a:gd name="T19" fmla="*/ 31 h 252"/>
                <a:gd name="T20" fmla="*/ 137 w 200"/>
                <a:gd name="T21" fmla="*/ 20 h 252"/>
                <a:gd name="T22" fmla="*/ 120 w 200"/>
                <a:gd name="T23" fmla="*/ 22 h 252"/>
                <a:gd name="T24" fmla="*/ 114 w 200"/>
                <a:gd name="T25" fmla="*/ 39 h 252"/>
                <a:gd name="T26" fmla="*/ 95 w 200"/>
                <a:gd name="T27" fmla="*/ 40 h 252"/>
                <a:gd name="T28" fmla="*/ 68 w 200"/>
                <a:gd name="T29" fmla="*/ 0 h 252"/>
                <a:gd name="T30" fmla="*/ 10 w 200"/>
                <a:gd name="T31" fmla="*/ 8 h 252"/>
                <a:gd name="T32" fmla="*/ 31 w 200"/>
                <a:gd name="T33" fmla="*/ 92 h 252"/>
                <a:gd name="T34" fmla="*/ 0 w 200"/>
                <a:gd name="T35" fmla="*/ 208 h 2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0" h="252">
                  <a:moveTo>
                    <a:pt x="0" y="235"/>
                  </a:moveTo>
                  <a:lnTo>
                    <a:pt x="24" y="226"/>
                  </a:lnTo>
                  <a:lnTo>
                    <a:pt x="153" y="251"/>
                  </a:lnTo>
                  <a:lnTo>
                    <a:pt x="182" y="242"/>
                  </a:lnTo>
                  <a:lnTo>
                    <a:pt x="163" y="219"/>
                  </a:lnTo>
                  <a:lnTo>
                    <a:pt x="163" y="145"/>
                  </a:lnTo>
                  <a:lnTo>
                    <a:pt x="199" y="145"/>
                  </a:lnTo>
                  <a:lnTo>
                    <a:pt x="194" y="102"/>
                  </a:lnTo>
                  <a:lnTo>
                    <a:pt x="163" y="107"/>
                  </a:lnTo>
                  <a:lnTo>
                    <a:pt x="159" y="35"/>
                  </a:lnTo>
                  <a:lnTo>
                    <a:pt x="145" y="22"/>
                  </a:lnTo>
                  <a:lnTo>
                    <a:pt x="126" y="24"/>
                  </a:lnTo>
                  <a:lnTo>
                    <a:pt x="120" y="44"/>
                  </a:lnTo>
                  <a:lnTo>
                    <a:pt x="99" y="46"/>
                  </a:lnTo>
                  <a:lnTo>
                    <a:pt x="72" y="0"/>
                  </a:lnTo>
                  <a:lnTo>
                    <a:pt x="10" y="8"/>
                  </a:lnTo>
                  <a:lnTo>
                    <a:pt x="33" y="104"/>
                  </a:lnTo>
                  <a:lnTo>
                    <a:pt x="0" y="23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22" name="Freeform 177"/>
            <p:cNvSpPr>
              <a:spLocks/>
            </p:cNvSpPr>
            <p:nvPr/>
          </p:nvSpPr>
          <p:spPr bwMode="auto">
            <a:xfrm>
              <a:off x="2873" y="3088"/>
              <a:ext cx="19" cy="22"/>
            </a:xfrm>
            <a:custGeom>
              <a:avLst/>
              <a:gdLst>
                <a:gd name="T0" fmla="*/ 0 w 19"/>
                <a:gd name="T1" fmla="*/ 4 h 24"/>
                <a:gd name="T2" fmla="*/ 6 w 19"/>
                <a:gd name="T3" fmla="*/ 19 h 24"/>
                <a:gd name="T4" fmla="*/ 18 w 19"/>
                <a:gd name="T5" fmla="*/ 0 h 24"/>
                <a:gd name="T6" fmla="*/ 0 w 19"/>
                <a:gd name="T7" fmla="*/ 4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0" y="4"/>
                  </a:moveTo>
                  <a:lnTo>
                    <a:pt x="6" y="23"/>
                  </a:lnTo>
                  <a:lnTo>
                    <a:pt x="18" y="0"/>
                  </a:lnTo>
                  <a:lnTo>
                    <a:pt x="0" y="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23" name="Freeform 178"/>
            <p:cNvSpPr>
              <a:spLocks/>
            </p:cNvSpPr>
            <p:nvPr/>
          </p:nvSpPr>
          <p:spPr bwMode="auto">
            <a:xfrm>
              <a:off x="2991" y="3340"/>
              <a:ext cx="149" cy="174"/>
            </a:xfrm>
            <a:custGeom>
              <a:avLst/>
              <a:gdLst>
                <a:gd name="T0" fmla="*/ 0 w 152"/>
                <a:gd name="T1" fmla="*/ 123 h 186"/>
                <a:gd name="T2" fmla="*/ 0 w 152"/>
                <a:gd name="T3" fmla="*/ 75 h 186"/>
                <a:gd name="T4" fmla="*/ 16 w 152"/>
                <a:gd name="T5" fmla="*/ 75 h 186"/>
                <a:gd name="T6" fmla="*/ 16 w 152"/>
                <a:gd name="T7" fmla="*/ 11 h 186"/>
                <a:gd name="T8" fmla="*/ 46 w 152"/>
                <a:gd name="T9" fmla="*/ 4 h 186"/>
                <a:gd name="T10" fmla="*/ 56 w 152"/>
                <a:gd name="T11" fmla="*/ 15 h 186"/>
                <a:gd name="T12" fmla="*/ 79 w 152"/>
                <a:gd name="T13" fmla="*/ 0 h 186"/>
                <a:gd name="T14" fmla="*/ 124 w 152"/>
                <a:gd name="T15" fmla="*/ 67 h 186"/>
                <a:gd name="T16" fmla="*/ 145 w 152"/>
                <a:gd name="T17" fmla="*/ 79 h 186"/>
                <a:gd name="T18" fmla="*/ 86 w 152"/>
                <a:gd name="T19" fmla="*/ 138 h 186"/>
                <a:gd name="T20" fmla="*/ 52 w 152"/>
                <a:gd name="T21" fmla="*/ 138 h 186"/>
                <a:gd name="T22" fmla="*/ 33 w 152"/>
                <a:gd name="T23" fmla="*/ 159 h 186"/>
                <a:gd name="T24" fmla="*/ 14 w 152"/>
                <a:gd name="T25" fmla="*/ 162 h 186"/>
                <a:gd name="T26" fmla="*/ 14 w 152"/>
                <a:gd name="T27" fmla="*/ 142 h 186"/>
                <a:gd name="T28" fmla="*/ 0 w 152"/>
                <a:gd name="T29" fmla="*/ 123 h 1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2" h="186">
                  <a:moveTo>
                    <a:pt x="0" y="140"/>
                  </a:moveTo>
                  <a:lnTo>
                    <a:pt x="0" y="85"/>
                  </a:lnTo>
                  <a:lnTo>
                    <a:pt x="16" y="85"/>
                  </a:lnTo>
                  <a:lnTo>
                    <a:pt x="16" y="13"/>
                  </a:lnTo>
                  <a:lnTo>
                    <a:pt x="48" y="4"/>
                  </a:lnTo>
                  <a:lnTo>
                    <a:pt x="58" y="17"/>
                  </a:lnTo>
                  <a:lnTo>
                    <a:pt x="83" y="0"/>
                  </a:lnTo>
                  <a:lnTo>
                    <a:pt x="130" y="77"/>
                  </a:lnTo>
                  <a:lnTo>
                    <a:pt x="151" y="90"/>
                  </a:lnTo>
                  <a:lnTo>
                    <a:pt x="90" y="158"/>
                  </a:lnTo>
                  <a:lnTo>
                    <a:pt x="54" y="158"/>
                  </a:lnTo>
                  <a:lnTo>
                    <a:pt x="35" y="182"/>
                  </a:lnTo>
                  <a:lnTo>
                    <a:pt x="14" y="185"/>
                  </a:lnTo>
                  <a:lnTo>
                    <a:pt x="14" y="162"/>
                  </a:lnTo>
                  <a:lnTo>
                    <a:pt x="0" y="14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24" name="Freeform 179"/>
            <p:cNvSpPr>
              <a:spLocks/>
            </p:cNvSpPr>
            <p:nvPr/>
          </p:nvSpPr>
          <p:spPr bwMode="auto">
            <a:xfrm>
              <a:off x="3137" y="3043"/>
              <a:ext cx="27" cy="40"/>
            </a:xfrm>
            <a:custGeom>
              <a:avLst/>
              <a:gdLst>
                <a:gd name="T0" fmla="*/ 0 w 28"/>
                <a:gd name="T1" fmla="*/ 4 h 43"/>
                <a:gd name="T2" fmla="*/ 4 w 28"/>
                <a:gd name="T3" fmla="*/ 17 h 43"/>
                <a:gd name="T4" fmla="*/ 10 w 28"/>
                <a:gd name="T5" fmla="*/ 36 h 43"/>
                <a:gd name="T6" fmla="*/ 25 w 28"/>
                <a:gd name="T7" fmla="*/ 13 h 43"/>
                <a:gd name="T8" fmla="*/ 22 w 28"/>
                <a:gd name="T9" fmla="*/ 0 h 43"/>
                <a:gd name="T10" fmla="*/ 0 w 28"/>
                <a:gd name="T11" fmla="*/ 4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43">
                  <a:moveTo>
                    <a:pt x="0" y="4"/>
                  </a:moveTo>
                  <a:lnTo>
                    <a:pt x="4" y="19"/>
                  </a:lnTo>
                  <a:lnTo>
                    <a:pt x="10" y="42"/>
                  </a:lnTo>
                  <a:lnTo>
                    <a:pt x="27" y="15"/>
                  </a:lnTo>
                  <a:lnTo>
                    <a:pt x="24" y="0"/>
                  </a:lnTo>
                  <a:lnTo>
                    <a:pt x="0" y="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25" name="Freeform 180"/>
            <p:cNvSpPr>
              <a:spLocks/>
            </p:cNvSpPr>
            <p:nvPr/>
          </p:nvSpPr>
          <p:spPr bwMode="auto">
            <a:xfrm>
              <a:off x="2812" y="2757"/>
              <a:ext cx="127" cy="212"/>
            </a:xfrm>
            <a:custGeom>
              <a:avLst/>
              <a:gdLst>
                <a:gd name="T0" fmla="*/ 0 w 130"/>
                <a:gd name="T1" fmla="*/ 140 h 227"/>
                <a:gd name="T2" fmla="*/ 16 w 130"/>
                <a:gd name="T3" fmla="*/ 104 h 227"/>
                <a:gd name="T4" fmla="*/ 47 w 130"/>
                <a:gd name="T5" fmla="*/ 108 h 227"/>
                <a:gd name="T6" fmla="*/ 80 w 130"/>
                <a:gd name="T7" fmla="*/ 31 h 227"/>
                <a:gd name="T8" fmla="*/ 95 w 130"/>
                <a:gd name="T9" fmla="*/ 20 h 227"/>
                <a:gd name="T10" fmla="*/ 89 w 130"/>
                <a:gd name="T11" fmla="*/ 4 h 227"/>
                <a:gd name="T12" fmla="*/ 97 w 130"/>
                <a:gd name="T13" fmla="*/ 0 h 227"/>
                <a:gd name="T14" fmla="*/ 108 w 130"/>
                <a:gd name="T15" fmla="*/ 48 h 227"/>
                <a:gd name="T16" fmla="*/ 89 w 130"/>
                <a:gd name="T17" fmla="*/ 56 h 227"/>
                <a:gd name="T18" fmla="*/ 110 w 130"/>
                <a:gd name="T19" fmla="*/ 94 h 227"/>
                <a:gd name="T20" fmla="*/ 97 w 130"/>
                <a:gd name="T21" fmla="*/ 138 h 227"/>
                <a:gd name="T22" fmla="*/ 123 w 130"/>
                <a:gd name="T23" fmla="*/ 174 h 227"/>
                <a:gd name="T24" fmla="*/ 118 w 130"/>
                <a:gd name="T25" fmla="*/ 197 h 227"/>
                <a:gd name="T26" fmla="*/ 78 w 130"/>
                <a:gd name="T27" fmla="*/ 185 h 227"/>
                <a:gd name="T28" fmla="*/ 45 w 130"/>
                <a:gd name="T29" fmla="*/ 185 h 227"/>
                <a:gd name="T30" fmla="*/ 20 w 130"/>
                <a:gd name="T31" fmla="*/ 185 h 227"/>
                <a:gd name="T32" fmla="*/ 20 w 130"/>
                <a:gd name="T33" fmla="*/ 154 h 227"/>
                <a:gd name="T34" fmla="*/ 0 w 130"/>
                <a:gd name="T35" fmla="*/ 140 h 2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227">
                  <a:moveTo>
                    <a:pt x="0" y="161"/>
                  </a:moveTo>
                  <a:lnTo>
                    <a:pt x="16" y="119"/>
                  </a:lnTo>
                  <a:lnTo>
                    <a:pt x="49" y="124"/>
                  </a:lnTo>
                  <a:lnTo>
                    <a:pt x="84" y="35"/>
                  </a:lnTo>
                  <a:lnTo>
                    <a:pt x="99" y="22"/>
                  </a:lnTo>
                  <a:lnTo>
                    <a:pt x="93" y="4"/>
                  </a:lnTo>
                  <a:lnTo>
                    <a:pt x="101" y="0"/>
                  </a:lnTo>
                  <a:lnTo>
                    <a:pt x="114" y="55"/>
                  </a:lnTo>
                  <a:lnTo>
                    <a:pt x="93" y="64"/>
                  </a:lnTo>
                  <a:lnTo>
                    <a:pt x="116" y="108"/>
                  </a:lnTo>
                  <a:lnTo>
                    <a:pt x="101" y="159"/>
                  </a:lnTo>
                  <a:lnTo>
                    <a:pt x="129" y="199"/>
                  </a:lnTo>
                  <a:lnTo>
                    <a:pt x="124" y="226"/>
                  </a:lnTo>
                  <a:lnTo>
                    <a:pt x="82" y="212"/>
                  </a:lnTo>
                  <a:lnTo>
                    <a:pt x="47" y="212"/>
                  </a:lnTo>
                  <a:lnTo>
                    <a:pt x="20" y="212"/>
                  </a:lnTo>
                  <a:lnTo>
                    <a:pt x="20" y="177"/>
                  </a:lnTo>
                  <a:lnTo>
                    <a:pt x="0" y="161"/>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26" name="Freeform 181"/>
            <p:cNvSpPr>
              <a:spLocks/>
            </p:cNvSpPr>
            <p:nvPr/>
          </p:nvSpPr>
          <p:spPr bwMode="auto">
            <a:xfrm>
              <a:off x="2910" y="2791"/>
              <a:ext cx="204" cy="157"/>
            </a:xfrm>
            <a:custGeom>
              <a:avLst/>
              <a:gdLst>
                <a:gd name="T0" fmla="*/ 0 w 209"/>
                <a:gd name="T1" fmla="*/ 111 h 167"/>
                <a:gd name="T2" fmla="*/ 14 w 209"/>
                <a:gd name="T3" fmla="*/ 66 h 167"/>
                <a:gd name="T4" fmla="*/ 62 w 209"/>
                <a:gd name="T5" fmla="*/ 53 h 167"/>
                <a:gd name="T6" fmla="*/ 66 w 209"/>
                <a:gd name="T7" fmla="*/ 37 h 167"/>
                <a:gd name="T8" fmla="*/ 91 w 209"/>
                <a:gd name="T9" fmla="*/ 34 h 167"/>
                <a:gd name="T10" fmla="*/ 125 w 209"/>
                <a:gd name="T11" fmla="*/ 0 h 167"/>
                <a:gd name="T12" fmla="*/ 137 w 209"/>
                <a:gd name="T13" fmla="*/ 37 h 167"/>
                <a:gd name="T14" fmla="*/ 160 w 209"/>
                <a:gd name="T15" fmla="*/ 53 h 167"/>
                <a:gd name="T16" fmla="*/ 198 w 209"/>
                <a:gd name="T17" fmla="*/ 107 h 167"/>
                <a:gd name="T18" fmla="*/ 106 w 209"/>
                <a:gd name="T19" fmla="*/ 120 h 167"/>
                <a:gd name="T20" fmla="*/ 77 w 209"/>
                <a:gd name="T21" fmla="*/ 107 h 167"/>
                <a:gd name="T22" fmla="*/ 62 w 209"/>
                <a:gd name="T23" fmla="*/ 133 h 167"/>
                <a:gd name="T24" fmla="*/ 37 w 209"/>
                <a:gd name="T25" fmla="*/ 133 h 167"/>
                <a:gd name="T26" fmla="*/ 22 w 209"/>
                <a:gd name="T27" fmla="*/ 147 h 167"/>
                <a:gd name="T28" fmla="*/ 0 w 209"/>
                <a:gd name="T29" fmla="*/ 111 h 1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9" h="167">
                  <a:moveTo>
                    <a:pt x="0" y="125"/>
                  </a:moveTo>
                  <a:lnTo>
                    <a:pt x="14" y="74"/>
                  </a:lnTo>
                  <a:lnTo>
                    <a:pt x="66" y="60"/>
                  </a:lnTo>
                  <a:lnTo>
                    <a:pt x="70" y="42"/>
                  </a:lnTo>
                  <a:lnTo>
                    <a:pt x="95" y="38"/>
                  </a:lnTo>
                  <a:lnTo>
                    <a:pt x="131" y="0"/>
                  </a:lnTo>
                  <a:lnTo>
                    <a:pt x="143" y="42"/>
                  </a:lnTo>
                  <a:lnTo>
                    <a:pt x="168" y="60"/>
                  </a:lnTo>
                  <a:lnTo>
                    <a:pt x="208" y="121"/>
                  </a:lnTo>
                  <a:lnTo>
                    <a:pt x="112" y="136"/>
                  </a:lnTo>
                  <a:lnTo>
                    <a:pt x="81" y="121"/>
                  </a:lnTo>
                  <a:lnTo>
                    <a:pt x="66" y="150"/>
                  </a:lnTo>
                  <a:lnTo>
                    <a:pt x="39" y="150"/>
                  </a:lnTo>
                  <a:lnTo>
                    <a:pt x="24" y="166"/>
                  </a:lnTo>
                  <a:lnTo>
                    <a:pt x="0" y="12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27" name="Freeform 182"/>
            <p:cNvSpPr>
              <a:spLocks/>
            </p:cNvSpPr>
            <p:nvPr/>
          </p:nvSpPr>
          <p:spPr bwMode="auto">
            <a:xfrm>
              <a:off x="2891" y="2553"/>
              <a:ext cx="169" cy="310"/>
            </a:xfrm>
            <a:custGeom>
              <a:avLst/>
              <a:gdLst>
                <a:gd name="T0" fmla="*/ 0 w 173"/>
                <a:gd name="T1" fmla="*/ 164 h 331"/>
                <a:gd name="T2" fmla="*/ 23 w 173"/>
                <a:gd name="T3" fmla="*/ 180 h 331"/>
                <a:gd name="T4" fmla="*/ 18 w 173"/>
                <a:gd name="T5" fmla="*/ 195 h 331"/>
                <a:gd name="T6" fmla="*/ 29 w 173"/>
                <a:gd name="T7" fmla="*/ 242 h 331"/>
                <a:gd name="T8" fmla="*/ 10 w 173"/>
                <a:gd name="T9" fmla="*/ 250 h 331"/>
                <a:gd name="T10" fmla="*/ 31 w 173"/>
                <a:gd name="T11" fmla="*/ 289 h 331"/>
                <a:gd name="T12" fmla="*/ 82 w 173"/>
                <a:gd name="T13" fmla="*/ 277 h 331"/>
                <a:gd name="T14" fmla="*/ 86 w 173"/>
                <a:gd name="T15" fmla="*/ 261 h 331"/>
                <a:gd name="T16" fmla="*/ 109 w 173"/>
                <a:gd name="T17" fmla="*/ 258 h 331"/>
                <a:gd name="T18" fmla="*/ 145 w 173"/>
                <a:gd name="T19" fmla="*/ 227 h 331"/>
                <a:gd name="T20" fmla="*/ 132 w 173"/>
                <a:gd name="T21" fmla="*/ 191 h 331"/>
                <a:gd name="T22" fmla="*/ 148 w 173"/>
                <a:gd name="T23" fmla="*/ 142 h 331"/>
                <a:gd name="T24" fmla="*/ 161 w 173"/>
                <a:gd name="T25" fmla="*/ 140 h 331"/>
                <a:gd name="T26" fmla="*/ 164 w 173"/>
                <a:gd name="T27" fmla="*/ 74 h 331"/>
                <a:gd name="T28" fmla="*/ 39 w 173"/>
                <a:gd name="T29" fmla="*/ 0 h 331"/>
                <a:gd name="T30" fmla="*/ 25 w 173"/>
                <a:gd name="T31" fmla="*/ 6 h 331"/>
                <a:gd name="T32" fmla="*/ 25 w 173"/>
                <a:gd name="T33" fmla="*/ 35 h 331"/>
                <a:gd name="T34" fmla="*/ 39 w 173"/>
                <a:gd name="T35" fmla="*/ 54 h 331"/>
                <a:gd name="T36" fmla="*/ 31 w 173"/>
                <a:gd name="T37" fmla="*/ 119 h 331"/>
                <a:gd name="T38" fmla="*/ 0 w 173"/>
                <a:gd name="T39" fmla="*/ 164 h 3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3" h="331">
                  <a:moveTo>
                    <a:pt x="0" y="187"/>
                  </a:moveTo>
                  <a:lnTo>
                    <a:pt x="25" y="205"/>
                  </a:lnTo>
                  <a:lnTo>
                    <a:pt x="18" y="222"/>
                  </a:lnTo>
                  <a:lnTo>
                    <a:pt x="31" y="276"/>
                  </a:lnTo>
                  <a:lnTo>
                    <a:pt x="10" y="285"/>
                  </a:lnTo>
                  <a:lnTo>
                    <a:pt x="33" y="330"/>
                  </a:lnTo>
                  <a:lnTo>
                    <a:pt x="86" y="316"/>
                  </a:lnTo>
                  <a:lnTo>
                    <a:pt x="90" y="298"/>
                  </a:lnTo>
                  <a:lnTo>
                    <a:pt x="115" y="294"/>
                  </a:lnTo>
                  <a:lnTo>
                    <a:pt x="151" y="258"/>
                  </a:lnTo>
                  <a:lnTo>
                    <a:pt x="138" y="218"/>
                  </a:lnTo>
                  <a:lnTo>
                    <a:pt x="155" y="162"/>
                  </a:lnTo>
                  <a:lnTo>
                    <a:pt x="169" y="160"/>
                  </a:lnTo>
                  <a:lnTo>
                    <a:pt x="172" y="84"/>
                  </a:lnTo>
                  <a:lnTo>
                    <a:pt x="41" y="0"/>
                  </a:lnTo>
                  <a:lnTo>
                    <a:pt x="27" y="6"/>
                  </a:lnTo>
                  <a:lnTo>
                    <a:pt x="27" y="40"/>
                  </a:lnTo>
                  <a:lnTo>
                    <a:pt x="41" y="62"/>
                  </a:lnTo>
                  <a:lnTo>
                    <a:pt x="33" y="136"/>
                  </a:lnTo>
                  <a:lnTo>
                    <a:pt x="0" y="18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28" name="Freeform 183"/>
            <p:cNvSpPr>
              <a:spLocks/>
            </p:cNvSpPr>
            <p:nvPr/>
          </p:nvSpPr>
          <p:spPr bwMode="auto">
            <a:xfrm>
              <a:off x="2853" y="2929"/>
              <a:ext cx="123" cy="167"/>
            </a:xfrm>
            <a:custGeom>
              <a:avLst/>
              <a:gdLst>
                <a:gd name="T0" fmla="*/ 0 w 126"/>
                <a:gd name="T1" fmla="*/ 136 h 177"/>
                <a:gd name="T2" fmla="*/ 14 w 126"/>
                <a:gd name="T3" fmla="*/ 157 h 177"/>
                <a:gd name="T4" fmla="*/ 29 w 126"/>
                <a:gd name="T5" fmla="*/ 150 h 177"/>
                <a:gd name="T6" fmla="*/ 52 w 126"/>
                <a:gd name="T7" fmla="*/ 152 h 177"/>
                <a:gd name="T8" fmla="*/ 75 w 126"/>
                <a:gd name="T9" fmla="*/ 134 h 177"/>
                <a:gd name="T10" fmla="*/ 81 w 126"/>
                <a:gd name="T11" fmla="*/ 105 h 177"/>
                <a:gd name="T12" fmla="*/ 104 w 126"/>
                <a:gd name="T13" fmla="*/ 76 h 177"/>
                <a:gd name="T14" fmla="*/ 119 w 126"/>
                <a:gd name="T15" fmla="*/ 0 h 177"/>
                <a:gd name="T16" fmla="*/ 91 w 126"/>
                <a:gd name="T17" fmla="*/ 0 h 177"/>
                <a:gd name="T18" fmla="*/ 79 w 126"/>
                <a:gd name="T19" fmla="*/ 13 h 177"/>
                <a:gd name="T20" fmla="*/ 75 w 126"/>
                <a:gd name="T21" fmla="*/ 38 h 177"/>
                <a:gd name="T22" fmla="*/ 35 w 126"/>
                <a:gd name="T23" fmla="*/ 27 h 177"/>
                <a:gd name="T24" fmla="*/ 33 w 126"/>
                <a:gd name="T25" fmla="*/ 43 h 177"/>
                <a:gd name="T26" fmla="*/ 50 w 126"/>
                <a:gd name="T27" fmla="*/ 43 h 177"/>
                <a:gd name="T28" fmla="*/ 45 w 126"/>
                <a:gd name="T29" fmla="*/ 107 h 177"/>
                <a:gd name="T30" fmla="*/ 23 w 126"/>
                <a:gd name="T31" fmla="*/ 99 h 177"/>
                <a:gd name="T32" fmla="*/ 0 w 126"/>
                <a:gd name="T33" fmla="*/ 136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177">
                  <a:moveTo>
                    <a:pt x="0" y="153"/>
                  </a:moveTo>
                  <a:lnTo>
                    <a:pt x="14" y="176"/>
                  </a:lnTo>
                  <a:lnTo>
                    <a:pt x="31" y="169"/>
                  </a:lnTo>
                  <a:lnTo>
                    <a:pt x="54" y="171"/>
                  </a:lnTo>
                  <a:lnTo>
                    <a:pt x="79" y="151"/>
                  </a:lnTo>
                  <a:lnTo>
                    <a:pt x="85" y="118"/>
                  </a:lnTo>
                  <a:lnTo>
                    <a:pt x="110" y="86"/>
                  </a:lnTo>
                  <a:lnTo>
                    <a:pt x="125" y="0"/>
                  </a:lnTo>
                  <a:lnTo>
                    <a:pt x="95" y="0"/>
                  </a:lnTo>
                  <a:lnTo>
                    <a:pt x="83" y="15"/>
                  </a:lnTo>
                  <a:lnTo>
                    <a:pt x="79" y="42"/>
                  </a:lnTo>
                  <a:lnTo>
                    <a:pt x="37" y="31"/>
                  </a:lnTo>
                  <a:lnTo>
                    <a:pt x="35" y="49"/>
                  </a:lnTo>
                  <a:lnTo>
                    <a:pt x="52" y="49"/>
                  </a:lnTo>
                  <a:lnTo>
                    <a:pt x="47" y="120"/>
                  </a:lnTo>
                  <a:lnTo>
                    <a:pt x="25" y="111"/>
                  </a:lnTo>
                  <a:lnTo>
                    <a:pt x="0" y="153"/>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29" name="Freeform 184"/>
            <p:cNvSpPr>
              <a:spLocks/>
            </p:cNvSpPr>
            <p:nvPr/>
          </p:nvSpPr>
          <p:spPr bwMode="auto">
            <a:xfrm>
              <a:off x="2873" y="2902"/>
              <a:ext cx="296" cy="346"/>
            </a:xfrm>
            <a:custGeom>
              <a:avLst/>
              <a:gdLst>
                <a:gd name="T0" fmla="*/ 0 w 303"/>
                <a:gd name="T1" fmla="*/ 192 h 368"/>
                <a:gd name="T2" fmla="*/ 0 w 303"/>
                <a:gd name="T3" fmla="*/ 199 h 368"/>
                <a:gd name="T4" fmla="*/ 60 w 303"/>
                <a:gd name="T5" fmla="*/ 192 h 368"/>
                <a:gd name="T6" fmla="*/ 83 w 303"/>
                <a:gd name="T7" fmla="*/ 233 h 368"/>
                <a:gd name="T8" fmla="*/ 105 w 303"/>
                <a:gd name="T9" fmla="*/ 231 h 368"/>
                <a:gd name="T10" fmla="*/ 108 w 303"/>
                <a:gd name="T11" fmla="*/ 214 h 368"/>
                <a:gd name="T12" fmla="*/ 129 w 303"/>
                <a:gd name="T13" fmla="*/ 210 h 368"/>
                <a:gd name="T14" fmla="*/ 145 w 303"/>
                <a:gd name="T15" fmla="*/ 224 h 368"/>
                <a:gd name="T16" fmla="*/ 147 w 303"/>
                <a:gd name="T17" fmla="*/ 287 h 368"/>
                <a:gd name="T18" fmla="*/ 177 w 303"/>
                <a:gd name="T19" fmla="*/ 283 h 368"/>
                <a:gd name="T20" fmla="*/ 265 w 303"/>
                <a:gd name="T21" fmla="*/ 324 h 368"/>
                <a:gd name="T22" fmla="*/ 265 w 303"/>
                <a:gd name="T23" fmla="*/ 306 h 368"/>
                <a:gd name="T24" fmla="*/ 248 w 303"/>
                <a:gd name="T25" fmla="*/ 296 h 368"/>
                <a:gd name="T26" fmla="*/ 250 w 303"/>
                <a:gd name="T27" fmla="*/ 251 h 368"/>
                <a:gd name="T28" fmla="*/ 277 w 303"/>
                <a:gd name="T29" fmla="*/ 233 h 368"/>
                <a:gd name="T30" fmla="*/ 262 w 303"/>
                <a:gd name="T31" fmla="*/ 204 h 368"/>
                <a:gd name="T32" fmla="*/ 258 w 303"/>
                <a:gd name="T33" fmla="*/ 149 h 368"/>
                <a:gd name="T34" fmla="*/ 254 w 303"/>
                <a:gd name="T35" fmla="*/ 135 h 368"/>
                <a:gd name="T36" fmla="*/ 265 w 303"/>
                <a:gd name="T37" fmla="*/ 114 h 368"/>
                <a:gd name="T38" fmla="*/ 277 w 303"/>
                <a:gd name="T39" fmla="*/ 67 h 368"/>
                <a:gd name="T40" fmla="*/ 288 w 303"/>
                <a:gd name="T41" fmla="*/ 51 h 368"/>
                <a:gd name="T42" fmla="*/ 281 w 303"/>
                <a:gd name="T43" fmla="*/ 24 h 368"/>
                <a:gd name="T44" fmla="*/ 232 w 303"/>
                <a:gd name="T45" fmla="*/ 0 h 368"/>
                <a:gd name="T46" fmla="*/ 141 w 303"/>
                <a:gd name="T47" fmla="*/ 13 h 368"/>
                <a:gd name="T48" fmla="*/ 108 w 303"/>
                <a:gd name="T49" fmla="*/ 0 h 368"/>
                <a:gd name="T50" fmla="*/ 98 w 303"/>
                <a:gd name="T51" fmla="*/ 23 h 368"/>
                <a:gd name="T52" fmla="*/ 81 w 303"/>
                <a:gd name="T53" fmla="*/ 100 h 368"/>
                <a:gd name="T54" fmla="*/ 60 w 303"/>
                <a:gd name="T55" fmla="*/ 127 h 368"/>
                <a:gd name="T56" fmla="*/ 56 w 303"/>
                <a:gd name="T57" fmla="*/ 156 h 368"/>
                <a:gd name="T58" fmla="*/ 31 w 303"/>
                <a:gd name="T59" fmla="*/ 174 h 368"/>
                <a:gd name="T60" fmla="*/ 10 w 303"/>
                <a:gd name="T61" fmla="*/ 172 h 368"/>
                <a:gd name="T62" fmla="*/ 0 w 303"/>
                <a:gd name="T63" fmla="*/ 192 h 3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3" h="368">
                  <a:moveTo>
                    <a:pt x="0" y="217"/>
                  </a:moveTo>
                  <a:lnTo>
                    <a:pt x="0" y="226"/>
                  </a:lnTo>
                  <a:lnTo>
                    <a:pt x="62" y="217"/>
                  </a:lnTo>
                  <a:lnTo>
                    <a:pt x="87" y="264"/>
                  </a:lnTo>
                  <a:lnTo>
                    <a:pt x="110" y="262"/>
                  </a:lnTo>
                  <a:lnTo>
                    <a:pt x="114" y="242"/>
                  </a:lnTo>
                  <a:lnTo>
                    <a:pt x="135" y="237"/>
                  </a:lnTo>
                  <a:lnTo>
                    <a:pt x="152" y="253"/>
                  </a:lnTo>
                  <a:lnTo>
                    <a:pt x="154" y="324"/>
                  </a:lnTo>
                  <a:lnTo>
                    <a:pt x="185" y="320"/>
                  </a:lnTo>
                  <a:lnTo>
                    <a:pt x="277" y="367"/>
                  </a:lnTo>
                  <a:lnTo>
                    <a:pt x="277" y="346"/>
                  </a:lnTo>
                  <a:lnTo>
                    <a:pt x="260" y="335"/>
                  </a:lnTo>
                  <a:lnTo>
                    <a:pt x="262" y="284"/>
                  </a:lnTo>
                  <a:lnTo>
                    <a:pt x="291" y="264"/>
                  </a:lnTo>
                  <a:lnTo>
                    <a:pt x="274" y="231"/>
                  </a:lnTo>
                  <a:lnTo>
                    <a:pt x="270" y="169"/>
                  </a:lnTo>
                  <a:lnTo>
                    <a:pt x="266" y="153"/>
                  </a:lnTo>
                  <a:lnTo>
                    <a:pt x="277" y="129"/>
                  </a:lnTo>
                  <a:lnTo>
                    <a:pt x="291" y="75"/>
                  </a:lnTo>
                  <a:lnTo>
                    <a:pt x="302" y="57"/>
                  </a:lnTo>
                  <a:lnTo>
                    <a:pt x="295" y="28"/>
                  </a:lnTo>
                  <a:lnTo>
                    <a:pt x="243" y="0"/>
                  </a:lnTo>
                  <a:lnTo>
                    <a:pt x="147" y="15"/>
                  </a:lnTo>
                  <a:lnTo>
                    <a:pt x="114" y="0"/>
                  </a:lnTo>
                  <a:lnTo>
                    <a:pt x="102" y="26"/>
                  </a:lnTo>
                  <a:lnTo>
                    <a:pt x="85" y="113"/>
                  </a:lnTo>
                  <a:lnTo>
                    <a:pt x="62" y="144"/>
                  </a:lnTo>
                  <a:lnTo>
                    <a:pt x="58" y="177"/>
                  </a:lnTo>
                  <a:lnTo>
                    <a:pt x="33" y="197"/>
                  </a:lnTo>
                  <a:lnTo>
                    <a:pt x="10" y="195"/>
                  </a:lnTo>
                  <a:lnTo>
                    <a:pt x="0" y="21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30" name="Freeform 185"/>
            <p:cNvSpPr>
              <a:spLocks/>
            </p:cNvSpPr>
            <p:nvPr/>
          </p:nvSpPr>
          <p:spPr bwMode="auto">
            <a:xfrm>
              <a:off x="2698" y="2767"/>
              <a:ext cx="45" cy="117"/>
            </a:xfrm>
            <a:custGeom>
              <a:avLst/>
              <a:gdLst>
                <a:gd name="T0" fmla="*/ 0 w 46"/>
                <a:gd name="T1" fmla="*/ 25 h 124"/>
                <a:gd name="T2" fmla="*/ 19 w 46"/>
                <a:gd name="T3" fmla="*/ 109 h 124"/>
                <a:gd name="T4" fmla="*/ 32 w 46"/>
                <a:gd name="T5" fmla="*/ 107 h 124"/>
                <a:gd name="T6" fmla="*/ 43 w 46"/>
                <a:gd name="T7" fmla="*/ 11 h 124"/>
                <a:gd name="T8" fmla="*/ 32 w 46"/>
                <a:gd name="T9" fmla="*/ 0 h 124"/>
                <a:gd name="T10" fmla="*/ 23 w 46"/>
                <a:gd name="T11" fmla="*/ 8 h 124"/>
                <a:gd name="T12" fmla="*/ 0 w 46"/>
                <a:gd name="T13" fmla="*/ 25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24">
                  <a:moveTo>
                    <a:pt x="0" y="29"/>
                  </a:moveTo>
                  <a:lnTo>
                    <a:pt x="19" y="123"/>
                  </a:lnTo>
                  <a:lnTo>
                    <a:pt x="34" y="120"/>
                  </a:lnTo>
                  <a:lnTo>
                    <a:pt x="45" y="13"/>
                  </a:lnTo>
                  <a:lnTo>
                    <a:pt x="34" y="0"/>
                  </a:lnTo>
                  <a:lnTo>
                    <a:pt x="25" y="8"/>
                  </a:lnTo>
                  <a:lnTo>
                    <a:pt x="0" y="2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31" name="Freeform 186"/>
            <p:cNvSpPr>
              <a:spLocks/>
            </p:cNvSpPr>
            <p:nvPr/>
          </p:nvSpPr>
          <p:spPr bwMode="auto">
            <a:xfrm>
              <a:off x="2829" y="2958"/>
              <a:ext cx="31" cy="22"/>
            </a:xfrm>
            <a:custGeom>
              <a:avLst/>
              <a:gdLst>
                <a:gd name="T0" fmla="*/ 0 w 31"/>
                <a:gd name="T1" fmla="*/ 19 h 24"/>
                <a:gd name="T2" fmla="*/ 4 w 31"/>
                <a:gd name="T3" fmla="*/ 0 h 24"/>
                <a:gd name="T4" fmla="*/ 30 w 31"/>
                <a:gd name="T5" fmla="*/ 0 h 24"/>
                <a:gd name="T6" fmla="*/ 30 w 31"/>
                <a:gd name="T7" fmla="*/ 17 h 24"/>
                <a:gd name="T8" fmla="*/ 0 w 31"/>
                <a:gd name="T9" fmla="*/ 19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4">
                  <a:moveTo>
                    <a:pt x="0" y="23"/>
                  </a:moveTo>
                  <a:lnTo>
                    <a:pt x="4" y="0"/>
                  </a:lnTo>
                  <a:lnTo>
                    <a:pt x="30" y="0"/>
                  </a:lnTo>
                  <a:lnTo>
                    <a:pt x="30" y="20"/>
                  </a:lnTo>
                  <a:lnTo>
                    <a:pt x="0" y="23"/>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32" name="Freeform 187"/>
            <p:cNvSpPr>
              <a:spLocks/>
            </p:cNvSpPr>
            <p:nvPr/>
          </p:nvSpPr>
          <p:spPr bwMode="auto">
            <a:xfrm>
              <a:off x="3198" y="2654"/>
              <a:ext cx="237" cy="281"/>
            </a:xfrm>
            <a:custGeom>
              <a:avLst/>
              <a:gdLst>
                <a:gd name="T0" fmla="*/ 0 w 242"/>
                <a:gd name="T1" fmla="*/ 184 h 299"/>
                <a:gd name="T2" fmla="*/ 16 w 242"/>
                <a:gd name="T3" fmla="*/ 169 h 299"/>
                <a:gd name="T4" fmla="*/ 18 w 242"/>
                <a:gd name="T5" fmla="*/ 137 h 299"/>
                <a:gd name="T6" fmla="*/ 48 w 242"/>
                <a:gd name="T7" fmla="*/ 94 h 299"/>
                <a:gd name="T8" fmla="*/ 58 w 242"/>
                <a:gd name="T9" fmla="*/ 18 h 299"/>
                <a:gd name="T10" fmla="*/ 83 w 242"/>
                <a:gd name="T11" fmla="*/ 0 h 299"/>
                <a:gd name="T12" fmla="*/ 100 w 242"/>
                <a:gd name="T13" fmla="*/ 53 h 299"/>
                <a:gd name="T14" fmla="*/ 152 w 242"/>
                <a:gd name="T15" fmla="*/ 98 h 299"/>
                <a:gd name="T16" fmla="*/ 133 w 242"/>
                <a:gd name="T17" fmla="*/ 124 h 299"/>
                <a:gd name="T18" fmla="*/ 150 w 242"/>
                <a:gd name="T19" fmla="*/ 132 h 299"/>
                <a:gd name="T20" fmla="*/ 169 w 242"/>
                <a:gd name="T21" fmla="*/ 163 h 299"/>
                <a:gd name="T22" fmla="*/ 231 w 242"/>
                <a:gd name="T23" fmla="*/ 180 h 299"/>
                <a:gd name="T24" fmla="*/ 185 w 242"/>
                <a:gd name="T25" fmla="*/ 235 h 299"/>
                <a:gd name="T26" fmla="*/ 135 w 242"/>
                <a:gd name="T27" fmla="*/ 256 h 299"/>
                <a:gd name="T28" fmla="*/ 91 w 242"/>
                <a:gd name="T29" fmla="*/ 263 h 299"/>
                <a:gd name="T30" fmla="*/ 41 w 242"/>
                <a:gd name="T31" fmla="*/ 242 h 299"/>
                <a:gd name="T32" fmla="*/ 25 w 242"/>
                <a:gd name="T33" fmla="*/ 204 h 299"/>
                <a:gd name="T34" fmla="*/ 0 w 242"/>
                <a:gd name="T35" fmla="*/ 184 h 2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2" h="299">
                  <a:moveTo>
                    <a:pt x="0" y="209"/>
                  </a:moveTo>
                  <a:lnTo>
                    <a:pt x="16" y="191"/>
                  </a:lnTo>
                  <a:lnTo>
                    <a:pt x="18" y="155"/>
                  </a:lnTo>
                  <a:lnTo>
                    <a:pt x="50" y="106"/>
                  </a:lnTo>
                  <a:lnTo>
                    <a:pt x="60" y="20"/>
                  </a:lnTo>
                  <a:lnTo>
                    <a:pt x="87" y="0"/>
                  </a:lnTo>
                  <a:lnTo>
                    <a:pt x="104" y="60"/>
                  </a:lnTo>
                  <a:lnTo>
                    <a:pt x="158" y="111"/>
                  </a:lnTo>
                  <a:lnTo>
                    <a:pt x="139" y="140"/>
                  </a:lnTo>
                  <a:lnTo>
                    <a:pt x="156" y="149"/>
                  </a:lnTo>
                  <a:lnTo>
                    <a:pt x="177" y="184"/>
                  </a:lnTo>
                  <a:lnTo>
                    <a:pt x="241" y="204"/>
                  </a:lnTo>
                  <a:lnTo>
                    <a:pt x="193" y="266"/>
                  </a:lnTo>
                  <a:lnTo>
                    <a:pt x="141" y="289"/>
                  </a:lnTo>
                  <a:lnTo>
                    <a:pt x="95" y="298"/>
                  </a:lnTo>
                  <a:lnTo>
                    <a:pt x="43" y="275"/>
                  </a:lnTo>
                  <a:lnTo>
                    <a:pt x="27" y="231"/>
                  </a:lnTo>
                  <a:lnTo>
                    <a:pt x="0" y="20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33" name="Freeform 188"/>
            <p:cNvSpPr>
              <a:spLocks/>
            </p:cNvSpPr>
            <p:nvPr/>
          </p:nvSpPr>
          <p:spPr bwMode="auto">
            <a:xfrm>
              <a:off x="3336" y="2757"/>
              <a:ext cx="22" cy="37"/>
            </a:xfrm>
            <a:custGeom>
              <a:avLst/>
              <a:gdLst>
                <a:gd name="T0" fmla="*/ 0 w 23"/>
                <a:gd name="T1" fmla="*/ 26 h 40"/>
                <a:gd name="T2" fmla="*/ 12 w 23"/>
                <a:gd name="T3" fmla="*/ 33 h 40"/>
                <a:gd name="T4" fmla="*/ 20 w 23"/>
                <a:gd name="T5" fmla="*/ 24 h 40"/>
                <a:gd name="T6" fmla="*/ 11 w 23"/>
                <a:gd name="T7" fmla="*/ 22 h 40"/>
                <a:gd name="T8" fmla="*/ 20 w 23"/>
                <a:gd name="T9" fmla="*/ 15 h 40"/>
                <a:gd name="T10" fmla="*/ 16 w 23"/>
                <a:gd name="T11" fmla="*/ 0 h 40"/>
                <a:gd name="T12" fmla="*/ 0 w 23"/>
                <a:gd name="T13" fmla="*/ 26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40">
                  <a:moveTo>
                    <a:pt x="0" y="30"/>
                  </a:moveTo>
                  <a:lnTo>
                    <a:pt x="14" y="39"/>
                  </a:lnTo>
                  <a:lnTo>
                    <a:pt x="22" y="28"/>
                  </a:lnTo>
                  <a:lnTo>
                    <a:pt x="12" y="26"/>
                  </a:lnTo>
                  <a:lnTo>
                    <a:pt x="22" y="17"/>
                  </a:lnTo>
                  <a:lnTo>
                    <a:pt x="18" y="0"/>
                  </a:lnTo>
                  <a:lnTo>
                    <a:pt x="0" y="3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34" name="Freeform 189"/>
            <p:cNvSpPr>
              <a:spLocks/>
            </p:cNvSpPr>
            <p:nvPr/>
          </p:nvSpPr>
          <p:spPr bwMode="auto">
            <a:xfrm>
              <a:off x="2816" y="2958"/>
              <a:ext cx="92" cy="117"/>
            </a:xfrm>
            <a:custGeom>
              <a:avLst/>
              <a:gdLst>
                <a:gd name="T0" fmla="*/ 0 w 94"/>
                <a:gd name="T1" fmla="*/ 51 h 125"/>
                <a:gd name="T2" fmla="*/ 10 w 94"/>
                <a:gd name="T3" fmla="*/ 35 h 125"/>
                <a:gd name="T4" fmla="*/ 18 w 94"/>
                <a:gd name="T5" fmla="*/ 37 h 125"/>
                <a:gd name="T6" fmla="*/ 12 w 94"/>
                <a:gd name="T7" fmla="*/ 21 h 125"/>
                <a:gd name="T8" fmla="*/ 40 w 94"/>
                <a:gd name="T9" fmla="*/ 20 h 125"/>
                <a:gd name="T10" fmla="*/ 40 w 94"/>
                <a:gd name="T11" fmla="*/ 0 h 125"/>
                <a:gd name="T12" fmla="*/ 74 w 94"/>
                <a:gd name="T13" fmla="*/ 0 h 125"/>
                <a:gd name="T14" fmla="*/ 72 w 94"/>
                <a:gd name="T15" fmla="*/ 17 h 125"/>
                <a:gd name="T16" fmla="*/ 89 w 94"/>
                <a:gd name="T17" fmla="*/ 17 h 125"/>
                <a:gd name="T18" fmla="*/ 84 w 94"/>
                <a:gd name="T19" fmla="*/ 79 h 125"/>
                <a:gd name="T20" fmla="*/ 63 w 94"/>
                <a:gd name="T21" fmla="*/ 71 h 125"/>
                <a:gd name="T22" fmla="*/ 38 w 94"/>
                <a:gd name="T23" fmla="*/ 109 h 125"/>
                <a:gd name="T24" fmla="*/ 0 w 94"/>
                <a:gd name="T25" fmla="*/ 51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 h="125">
                  <a:moveTo>
                    <a:pt x="0" y="59"/>
                  </a:moveTo>
                  <a:lnTo>
                    <a:pt x="10" y="39"/>
                  </a:lnTo>
                  <a:lnTo>
                    <a:pt x="18" y="42"/>
                  </a:lnTo>
                  <a:lnTo>
                    <a:pt x="12" y="24"/>
                  </a:lnTo>
                  <a:lnTo>
                    <a:pt x="42" y="22"/>
                  </a:lnTo>
                  <a:lnTo>
                    <a:pt x="42" y="0"/>
                  </a:lnTo>
                  <a:lnTo>
                    <a:pt x="78" y="0"/>
                  </a:lnTo>
                  <a:lnTo>
                    <a:pt x="76" y="19"/>
                  </a:lnTo>
                  <a:lnTo>
                    <a:pt x="93" y="19"/>
                  </a:lnTo>
                  <a:lnTo>
                    <a:pt x="88" y="90"/>
                  </a:lnTo>
                  <a:lnTo>
                    <a:pt x="65" y="81"/>
                  </a:lnTo>
                  <a:lnTo>
                    <a:pt x="40" y="124"/>
                  </a:lnTo>
                  <a:lnTo>
                    <a:pt x="0" y="5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35" name="Freeform 190"/>
            <p:cNvSpPr>
              <a:spLocks/>
            </p:cNvSpPr>
            <p:nvPr/>
          </p:nvSpPr>
          <p:spPr bwMode="auto">
            <a:xfrm>
              <a:off x="2423" y="2741"/>
              <a:ext cx="48" cy="19"/>
            </a:xfrm>
            <a:custGeom>
              <a:avLst/>
              <a:gdLst>
                <a:gd name="T0" fmla="*/ 0 w 49"/>
                <a:gd name="T1" fmla="*/ 18 h 19"/>
                <a:gd name="T2" fmla="*/ 2 w 49"/>
                <a:gd name="T3" fmla="*/ 0 h 19"/>
                <a:gd name="T4" fmla="*/ 46 w 49"/>
                <a:gd name="T5" fmla="*/ 6 h 19"/>
                <a:gd name="T6" fmla="*/ 0 w 49"/>
                <a:gd name="T7" fmla="*/ 1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19">
                  <a:moveTo>
                    <a:pt x="0" y="18"/>
                  </a:moveTo>
                  <a:lnTo>
                    <a:pt x="2" y="0"/>
                  </a:lnTo>
                  <a:lnTo>
                    <a:pt x="48" y="6"/>
                  </a:lnTo>
                  <a:lnTo>
                    <a:pt x="0" y="1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36" name="Freeform 191"/>
            <p:cNvSpPr>
              <a:spLocks/>
            </p:cNvSpPr>
            <p:nvPr/>
          </p:nvSpPr>
          <p:spPr bwMode="auto">
            <a:xfrm>
              <a:off x="2638" y="2789"/>
              <a:ext cx="68" cy="123"/>
            </a:xfrm>
            <a:custGeom>
              <a:avLst/>
              <a:gdLst>
                <a:gd name="T0" fmla="*/ 0 w 70"/>
                <a:gd name="T1" fmla="*/ 108 h 132"/>
                <a:gd name="T2" fmla="*/ 6 w 70"/>
                <a:gd name="T3" fmla="*/ 29 h 132"/>
                <a:gd name="T4" fmla="*/ 2 w 70"/>
                <a:gd name="T5" fmla="*/ 4 h 132"/>
                <a:gd name="T6" fmla="*/ 44 w 70"/>
                <a:gd name="T7" fmla="*/ 0 h 132"/>
                <a:gd name="T8" fmla="*/ 65 w 70"/>
                <a:gd name="T9" fmla="*/ 90 h 132"/>
                <a:gd name="T10" fmla="*/ 16 w 70"/>
                <a:gd name="T11" fmla="*/ 114 h 132"/>
                <a:gd name="T12" fmla="*/ 0 w 70"/>
                <a:gd name="T13" fmla="*/ 108 h 1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32">
                  <a:moveTo>
                    <a:pt x="0" y="124"/>
                  </a:moveTo>
                  <a:lnTo>
                    <a:pt x="6" y="33"/>
                  </a:lnTo>
                  <a:lnTo>
                    <a:pt x="2" y="4"/>
                  </a:lnTo>
                  <a:lnTo>
                    <a:pt x="46" y="0"/>
                  </a:lnTo>
                  <a:lnTo>
                    <a:pt x="69" y="104"/>
                  </a:lnTo>
                  <a:lnTo>
                    <a:pt x="16" y="131"/>
                  </a:lnTo>
                  <a:lnTo>
                    <a:pt x="0" y="12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37" name="Freeform 192"/>
            <p:cNvSpPr>
              <a:spLocks/>
            </p:cNvSpPr>
            <p:nvPr/>
          </p:nvSpPr>
          <p:spPr bwMode="auto">
            <a:xfrm>
              <a:off x="2452" y="2757"/>
              <a:ext cx="115" cy="106"/>
            </a:xfrm>
            <a:custGeom>
              <a:avLst/>
              <a:gdLst>
                <a:gd name="T0" fmla="*/ 0 w 118"/>
                <a:gd name="T1" fmla="*/ 31 h 113"/>
                <a:gd name="T2" fmla="*/ 18 w 118"/>
                <a:gd name="T3" fmla="*/ 20 h 113"/>
                <a:gd name="T4" fmla="*/ 18 w 118"/>
                <a:gd name="T5" fmla="*/ 0 h 113"/>
                <a:gd name="T6" fmla="*/ 56 w 118"/>
                <a:gd name="T7" fmla="*/ 6 h 113"/>
                <a:gd name="T8" fmla="*/ 67 w 118"/>
                <a:gd name="T9" fmla="*/ 13 h 113"/>
                <a:gd name="T10" fmla="*/ 92 w 118"/>
                <a:gd name="T11" fmla="*/ 4 h 113"/>
                <a:gd name="T12" fmla="*/ 106 w 118"/>
                <a:gd name="T13" fmla="*/ 45 h 113"/>
                <a:gd name="T14" fmla="*/ 111 w 118"/>
                <a:gd name="T15" fmla="*/ 78 h 113"/>
                <a:gd name="T16" fmla="*/ 102 w 118"/>
                <a:gd name="T17" fmla="*/ 77 h 113"/>
                <a:gd name="T18" fmla="*/ 100 w 118"/>
                <a:gd name="T19" fmla="*/ 94 h 113"/>
                <a:gd name="T20" fmla="*/ 83 w 118"/>
                <a:gd name="T21" fmla="*/ 98 h 113"/>
                <a:gd name="T22" fmla="*/ 83 w 118"/>
                <a:gd name="T23" fmla="*/ 78 h 113"/>
                <a:gd name="T24" fmla="*/ 73 w 118"/>
                <a:gd name="T25" fmla="*/ 78 h 113"/>
                <a:gd name="T26" fmla="*/ 57 w 118"/>
                <a:gd name="T27" fmla="*/ 51 h 113"/>
                <a:gd name="T28" fmla="*/ 25 w 118"/>
                <a:gd name="T29" fmla="*/ 67 h 113"/>
                <a:gd name="T30" fmla="*/ 0 w 118"/>
                <a:gd name="T31" fmla="*/ 31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8" h="113">
                  <a:moveTo>
                    <a:pt x="0" y="35"/>
                  </a:moveTo>
                  <a:lnTo>
                    <a:pt x="18" y="22"/>
                  </a:lnTo>
                  <a:lnTo>
                    <a:pt x="18" y="0"/>
                  </a:lnTo>
                  <a:lnTo>
                    <a:pt x="58" y="6"/>
                  </a:lnTo>
                  <a:lnTo>
                    <a:pt x="71" y="15"/>
                  </a:lnTo>
                  <a:lnTo>
                    <a:pt x="96" y="4"/>
                  </a:lnTo>
                  <a:lnTo>
                    <a:pt x="112" y="51"/>
                  </a:lnTo>
                  <a:lnTo>
                    <a:pt x="117" y="89"/>
                  </a:lnTo>
                  <a:lnTo>
                    <a:pt x="108" y="87"/>
                  </a:lnTo>
                  <a:lnTo>
                    <a:pt x="106" y="107"/>
                  </a:lnTo>
                  <a:lnTo>
                    <a:pt x="87" y="112"/>
                  </a:lnTo>
                  <a:lnTo>
                    <a:pt x="87" y="89"/>
                  </a:lnTo>
                  <a:lnTo>
                    <a:pt x="77" y="89"/>
                  </a:lnTo>
                  <a:lnTo>
                    <a:pt x="60" y="58"/>
                  </a:lnTo>
                  <a:lnTo>
                    <a:pt x="27" y="76"/>
                  </a:lnTo>
                  <a:lnTo>
                    <a:pt x="0" y="3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38" name="Freeform 193"/>
            <p:cNvSpPr>
              <a:spLocks/>
            </p:cNvSpPr>
            <p:nvPr/>
          </p:nvSpPr>
          <p:spPr bwMode="auto">
            <a:xfrm>
              <a:off x="3370" y="2207"/>
              <a:ext cx="300" cy="314"/>
            </a:xfrm>
            <a:custGeom>
              <a:avLst/>
              <a:gdLst>
                <a:gd name="T0" fmla="*/ 0 w 307"/>
                <a:gd name="T1" fmla="*/ 8 h 334"/>
                <a:gd name="T2" fmla="*/ 7 w 307"/>
                <a:gd name="T3" fmla="*/ 0 h 334"/>
                <a:gd name="T4" fmla="*/ 30 w 307"/>
                <a:gd name="T5" fmla="*/ 22 h 334"/>
                <a:gd name="T6" fmla="*/ 59 w 307"/>
                <a:gd name="T7" fmla="*/ 4 h 334"/>
                <a:gd name="T8" fmla="*/ 59 w 307"/>
                <a:gd name="T9" fmla="*/ 22 h 334"/>
                <a:gd name="T10" fmla="*/ 73 w 307"/>
                <a:gd name="T11" fmla="*/ 25 h 334"/>
                <a:gd name="T12" fmla="*/ 75 w 307"/>
                <a:gd name="T13" fmla="*/ 45 h 334"/>
                <a:gd name="T14" fmla="*/ 115 w 307"/>
                <a:gd name="T15" fmla="*/ 67 h 334"/>
                <a:gd name="T16" fmla="*/ 152 w 307"/>
                <a:gd name="T17" fmla="*/ 59 h 334"/>
                <a:gd name="T18" fmla="*/ 149 w 307"/>
                <a:gd name="T19" fmla="*/ 49 h 334"/>
                <a:gd name="T20" fmla="*/ 196 w 307"/>
                <a:gd name="T21" fmla="*/ 29 h 334"/>
                <a:gd name="T22" fmla="*/ 260 w 307"/>
                <a:gd name="T23" fmla="*/ 67 h 334"/>
                <a:gd name="T24" fmla="*/ 264 w 307"/>
                <a:gd name="T25" fmla="*/ 82 h 334"/>
                <a:gd name="T26" fmla="*/ 252 w 307"/>
                <a:gd name="T27" fmla="*/ 116 h 334"/>
                <a:gd name="T28" fmla="*/ 252 w 307"/>
                <a:gd name="T29" fmla="*/ 164 h 334"/>
                <a:gd name="T30" fmla="*/ 271 w 307"/>
                <a:gd name="T31" fmla="*/ 178 h 334"/>
                <a:gd name="T32" fmla="*/ 256 w 307"/>
                <a:gd name="T33" fmla="*/ 200 h 334"/>
                <a:gd name="T34" fmla="*/ 292 w 307"/>
                <a:gd name="T35" fmla="*/ 255 h 334"/>
                <a:gd name="T36" fmla="*/ 269 w 307"/>
                <a:gd name="T37" fmla="*/ 294 h 334"/>
                <a:gd name="T38" fmla="*/ 202 w 307"/>
                <a:gd name="T39" fmla="*/ 280 h 334"/>
                <a:gd name="T40" fmla="*/ 191 w 307"/>
                <a:gd name="T41" fmla="*/ 255 h 334"/>
                <a:gd name="T42" fmla="*/ 146 w 307"/>
                <a:gd name="T43" fmla="*/ 264 h 334"/>
                <a:gd name="T44" fmla="*/ 111 w 307"/>
                <a:gd name="T45" fmla="*/ 241 h 334"/>
                <a:gd name="T46" fmla="*/ 88 w 307"/>
                <a:gd name="T47" fmla="*/ 196 h 334"/>
                <a:gd name="T48" fmla="*/ 71 w 307"/>
                <a:gd name="T49" fmla="*/ 187 h 334"/>
                <a:gd name="T50" fmla="*/ 67 w 307"/>
                <a:gd name="T51" fmla="*/ 199 h 334"/>
                <a:gd name="T52" fmla="*/ 48 w 307"/>
                <a:gd name="T53" fmla="*/ 152 h 334"/>
                <a:gd name="T54" fmla="*/ 19 w 307"/>
                <a:gd name="T55" fmla="*/ 124 h 334"/>
                <a:gd name="T56" fmla="*/ 32 w 307"/>
                <a:gd name="T57" fmla="*/ 82 h 334"/>
                <a:gd name="T58" fmla="*/ 21 w 307"/>
                <a:gd name="T59" fmla="*/ 77 h 334"/>
                <a:gd name="T60" fmla="*/ 9 w 307"/>
                <a:gd name="T61" fmla="*/ 53 h 334"/>
                <a:gd name="T62" fmla="*/ 0 w 307"/>
                <a:gd name="T63" fmla="*/ 8 h 3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7" h="334">
                  <a:moveTo>
                    <a:pt x="0" y="8"/>
                  </a:moveTo>
                  <a:lnTo>
                    <a:pt x="7" y="0"/>
                  </a:lnTo>
                  <a:lnTo>
                    <a:pt x="32" y="24"/>
                  </a:lnTo>
                  <a:lnTo>
                    <a:pt x="61" y="4"/>
                  </a:lnTo>
                  <a:lnTo>
                    <a:pt x="61" y="24"/>
                  </a:lnTo>
                  <a:lnTo>
                    <a:pt x="77" y="29"/>
                  </a:lnTo>
                  <a:lnTo>
                    <a:pt x="79" y="51"/>
                  </a:lnTo>
                  <a:lnTo>
                    <a:pt x="121" y="75"/>
                  </a:lnTo>
                  <a:lnTo>
                    <a:pt x="160" y="67"/>
                  </a:lnTo>
                  <a:lnTo>
                    <a:pt x="156" y="55"/>
                  </a:lnTo>
                  <a:lnTo>
                    <a:pt x="206" y="33"/>
                  </a:lnTo>
                  <a:lnTo>
                    <a:pt x="272" y="75"/>
                  </a:lnTo>
                  <a:lnTo>
                    <a:pt x="276" y="93"/>
                  </a:lnTo>
                  <a:lnTo>
                    <a:pt x="264" y="131"/>
                  </a:lnTo>
                  <a:lnTo>
                    <a:pt x="264" y="185"/>
                  </a:lnTo>
                  <a:lnTo>
                    <a:pt x="283" y="201"/>
                  </a:lnTo>
                  <a:lnTo>
                    <a:pt x="268" y="227"/>
                  </a:lnTo>
                  <a:lnTo>
                    <a:pt x="306" y="288"/>
                  </a:lnTo>
                  <a:lnTo>
                    <a:pt x="281" y="333"/>
                  </a:lnTo>
                  <a:lnTo>
                    <a:pt x="212" y="317"/>
                  </a:lnTo>
                  <a:lnTo>
                    <a:pt x="200" y="288"/>
                  </a:lnTo>
                  <a:lnTo>
                    <a:pt x="152" y="299"/>
                  </a:lnTo>
                  <a:lnTo>
                    <a:pt x="117" y="272"/>
                  </a:lnTo>
                  <a:lnTo>
                    <a:pt x="92" y="221"/>
                  </a:lnTo>
                  <a:lnTo>
                    <a:pt x="75" y="212"/>
                  </a:lnTo>
                  <a:lnTo>
                    <a:pt x="71" y="225"/>
                  </a:lnTo>
                  <a:lnTo>
                    <a:pt x="50" y="172"/>
                  </a:lnTo>
                  <a:lnTo>
                    <a:pt x="19" y="140"/>
                  </a:lnTo>
                  <a:lnTo>
                    <a:pt x="34" y="93"/>
                  </a:lnTo>
                  <a:lnTo>
                    <a:pt x="21" y="87"/>
                  </a:lnTo>
                  <a:lnTo>
                    <a:pt x="9" y="60"/>
                  </a:lnTo>
                  <a:lnTo>
                    <a:pt x="0" y="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39" name="Freeform 194"/>
            <p:cNvSpPr>
              <a:spLocks/>
            </p:cNvSpPr>
            <p:nvPr/>
          </p:nvSpPr>
          <p:spPr bwMode="auto">
            <a:xfrm>
              <a:off x="3283" y="2266"/>
              <a:ext cx="160" cy="171"/>
            </a:xfrm>
            <a:custGeom>
              <a:avLst/>
              <a:gdLst>
                <a:gd name="T0" fmla="*/ 0 w 164"/>
                <a:gd name="T1" fmla="*/ 77 h 184"/>
                <a:gd name="T2" fmla="*/ 8 w 164"/>
                <a:gd name="T3" fmla="*/ 98 h 184"/>
                <a:gd name="T4" fmla="*/ 78 w 164"/>
                <a:gd name="T5" fmla="*/ 132 h 184"/>
                <a:gd name="T6" fmla="*/ 78 w 164"/>
                <a:gd name="T7" fmla="*/ 146 h 184"/>
                <a:gd name="T8" fmla="*/ 98 w 164"/>
                <a:gd name="T9" fmla="*/ 155 h 184"/>
                <a:gd name="T10" fmla="*/ 123 w 164"/>
                <a:gd name="T11" fmla="*/ 158 h 184"/>
                <a:gd name="T12" fmla="*/ 146 w 164"/>
                <a:gd name="T13" fmla="*/ 140 h 184"/>
                <a:gd name="T14" fmla="*/ 155 w 164"/>
                <a:gd name="T15" fmla="*/ 140 h 184"/>
                <a:gd name="T16" fmla="*/ 135 w 164"/>
                <a:gd name="T17" fmla="*/ 96 h 184"/>
                <a:gd name="T18" fmla="*/ 104 w 164"/>
                <a:gd name="T19" fmla="*/ 69 h 184"/>
                <a:gd name="T20" fmla="*/ 119 w 164"/>
                <a:gd name="T21" fmla="*/ 27 h 184"/>
                <a:gd name="T22" fmla="*/ 106 w 164"/>
                <a:gd name="T23" fmla="*/ 22 h 184"/>
                <a:gd name="T24" fmla="*/ 98 w 164"/>
                <a:gd name="T25" fmla="*/ 0 h 184"/>
                <a:gd name="T26" fmla="*/ 60 w 164"/>
                <a:gd name="T27" fmla="*/ 0 h 184"/>
                <a:gd name="T28" fmla="*/ 44 w 164"/>
                <a:gd name="T29" fmla="*/ 18 h 184"/>
                <a:gd name="T30" fmla="*/ 37 w 164"/>
                <a:gd name="T31" fmla="*/ 54 h 184"/>
                <a:gd name="T32" fmla="*/ 0 w 164"/>
                <a:gd name="T33" fmla="*/ 77 h 1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184">
                  <a:moveTo>
                    <a:pt x="0" y="89"/>
                  </a:moveTo>
                  <a:lnTo>
                    <a:pt x="8" y="113"/>
                  </a:lnTo>
                  <a:lnTo>
                    <a:pt x="82" y="153"/>
                  </a:lnTo>
                  <a:lnTo>
                    <a:pt x="82" y="169"/>
                  </a:lnTo>
                  <a:lnTo>
                    <a:pt x="102" y="180"/>
                  </a:lnTo>
                  <a:lnTo>
                    <a:pt x="129" y="183"/>
                  </a:lnTo>
                  <a:lnTo>
                    <a:pt x="154" y="162"/>
                  </a:lnTo>
                  <a:lnTo>
                    <a:pt x="163" y="162"/>
                  </a:lnTo>
                  <a:lnTo>
                    <a:pt x="141" y="111"/>
                  </a:lnTo>
                  <a:lnTo>
                    <a:pt x="110" y="80"/>
                  </a:lnTo>
                  <a:lnTo>
                    <a:pt x="125" y="31"/>
                  </a:lnTo>
                  <a:lnTo>
                    <a:pt x="112" y="26"/>
                  </a:lnTo>
                  <a:lnTo>
                    <a:pt x="102" y="0"/>
                  </a:lnTo>
                  <a:lnTo>
                    <a:pt x="63" y="0"/>
                  </a:lnTo>
                  <a:lnTo>
                    <a:pt x="46" y="20"/>
                  </a:lnTo>
                  <a:lnTo>
                    <a:pt x="39" y="62"/>
                  </a:lnTo>
                  <a:lnTo>
                    <a:pt x="0" y="8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40" name="Freeform 195"/>
            <p:cNvSpPr>
              <a:spLocks/>
            </p:cNvSpPr>
            <p:nvPr/>
          </p:nvSpPr>
          <p:spPr bwMode="auto">
            <a:xfrm>
              <a:off x="3383" y="2435"/>
              <a:ext cx="27" cy="18"/>
            </a:xfrm>
            <a:custGeom>
              <a:avLst/>
              <a:gdLst>
                <a:gd name="T0" fmla="*/ 0 w 28"/>
                <a:gd name="T1" fmla="*/ 0 h 20"/>
                <a:gd name="T2" fmla="*/ 12 w 28"/>
                <a:gd name="T3" fmla="*/ 15 h 20"/>
                <a:gd name="T4" fmla="*/ 25 w 28"/>
                <a:gd name="T5" fmla="*/ 4 h 20"/>
                <a:gd name="T6" fmla="*/ 0 w 28"/>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20">
                  <a:moveTo>
                    <a:pt x="0" y="0"/>
                  </a:moveTo>
                  <a:lnTo>
                    <a:pt x="12" y="19"/>
                  </a:lnTo>
                  <a:lnTo>
                    <a:pt x="27" y="4"/>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41" name="Freeform 196"/>
            <p:cNvSpPr>
              <a:spLocks/>
            </p:cNvSpPr>
            <p:nvPr/>
          </p:nvSpPr>
          <p:spPr bwMode="auto">
            <a:xfrm>
              <a:off x="3216" y="2350"/>
              <a:ext cx="26" cy="81"/>
            </a:xfrm>
            <a:custGeom>
              <a:avLst/>
              <a:gdLst>
                <a:gd name="T0" fmla="*/ 0 w 27"/>
                <a:gd name="T1" fmla="*/ 37 h 87"/>
                <a:gd name="T2" fmla="*/ 12 w 27"/>
                <a:gd name="T3" fmla="*/ 74 h 87"/>
                <a:gd name="T4" fmla="*/ 13 w 27"/>
                <a:gd name="T5" fmla="*/ 72 h 87"/>
                <a:gd name="T6" fmla="*/ 20 w 27"/>
                <a:gd name="T7" fmla="*/ 33 h 87"/>
                <a:gd name="T8" fmla="*/ 12 w 27"/>
                <a:gd name="T9" fmla="*/ 37 h 87"/>
                <a:gd name="T10" fmla="*/ 13 w 27"/>
                <a:gd name="T11" fmla="*/ 19 h 87"/>
                <a:gd name="T12" fmla="*/ 20 w 27"/>
                <a:gd name="T13" fmla="*/ 9 h 87"/>
                <a:gd name="T14" fmla="*/ 24 w 27"/>
                <a:gd name="T15" fmla="*/ 0 h 87"/>
                <a:gd name="T16" fmla="*/ 14 w 27"/>
                <a:gd name="T17" fmla="*/ 2 h 87"/>
                <a:gd name="T18" fmla="*/ 0 w 27"/>
                <a:gd name="T19" fmla="*/ 37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87">
                  <a:moveTo>
                    <a:pt x="0" y="43"/>
                  </a:moveTo>
                  <a:lnTo>
                    <a:pt x="12" y="86"/>
                  </a:lnTo>
                  <a:lnTo>
                    <a:pt x="14" y="83"/>
                  </a:lnTo>
                  <a:lnTo>
                    <a:pt x="22" y="38"/>
                  </a:lnTo>
                  <a:lnTo>
                    <a:pt x="12" y="43"/>
                  </a:lnTo>
                  <a:lnTo>
                    <a:pt x="14" y="22"/>
                  </a:lnTo>
                  <a:lnTo>
                    <a:pt x="22" y="11"/>
                  </a:lnTo>
                  <a:lnTo>
                    <a:pt x="26" y="0"/>
                  </a:lnTo>
                  <a:lnTo>
                    <a:pt x="16" y="2"/>
                  </a:lnTo>
                  <a:lnTo>
                    <a:pt x="0" y="43"/>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42" name="Freeform 197"/>
            <p:cNvSpPr>
              <a:spLocks/>
            </p:cNvSpPr>
            <p:nvPr/>
          </p:nvSpPr>
          <p:spPr bwMode="auto">
            <a:xfrm>
              <a:off x="2551" y="2796"/>
              <a:ext cx="93" cy="120"/>
            </a:xfrm>
            <a:custGeom>
              <a:avLst/>
              <a:gdLst>
                <a:gd name="T0" fmla="*/ 0 w 95"/>
                <a:gd name="T1" fmla="*/ 74 h 128"/>
                <a:gd name="T2" fmla="*/ 2 w 95"/>
                <a:gd name="T3" fmla="*/ 56 h 128"/>
                <a:gd name="T4" fmla="*/ 4 w 95"/>
                <a:gd name="T5" fmla="*/ 40 h 128"/>
                <a:gd name="T6" fmla="*/ 12 w 95"/>
                <a:gd name="T7" fmla="*/ 40 h 128"/>
                <a:gd name="T8" fmla="*/ 8 w 95"/>
                <a:gd name="T9" fmla="*/ 9 h 128"/>
                <a:gd name="T10" fmla="*/ 35 w 95"/>
                <a:gd name="T11" fmla="*/ 0 h 128"/>
                <a:gd name="T12" fmla="*/ 52 w 95"/>
                <a:gd name="T13" fmla="*/ 6 h 128"/>
                <a:gd name="T14" fmla="*/ 60 w 95"/>
                <a:gd name="T15" fmla="*/ 18 h 128"/>
                <a:gd name="T16" fmla="*/ 90 w 95"/>
                <a:gd name="T17" fmla="*/ 22 h 128"/>
                <a:gd name="T18" fmla="*/ 83 w 95"/>
                <a:gd name="T19" fmla="*/ 101 h 128"/>
                <a:gd name="T20" fmla="*/ 14 w 95"/>
                <a:gd name="T21" fmla="*/ 112 h 128"/>
                <a:gd name="T22" fmla="*/ 16 w 95"/>
                <a:gd name="T23" fmla="*/ 86 h 128"/>
                <a:gd name="T24" fmla="*/ 0 w 95"/>
                <a:gd name="T25" fmla="*/ 74 h 1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 h="128">
                  <a:moveTo>
                    <a:pt x="0" y="84"/>
                  </a:moveTo>
                  <a:lnTo>
                    <a:pt x="2" y="64"/>
                  </a:lnTo>
                  <a:lnTo>
                    <a:pt x="4" y="46"/>
                  </a:lnTo>
                  <a:lnTo>
                    <a:pt x="12" y="46"/>
                  </a:lnTo>
                  <a:lnTo>
                    <a:pt x="8" y="11"/>
                  </a:lnTo>
                  <a:lnTo>
                    <a:pt x="37" y="0"/>
                  </a:lnTo>
                  <a:lnTo>
                    <a:pt x="54" y="6"/>
                  </a:lnTo>
                  <a:lnTo>
                    <a:pt x="62" y="20"/>
                  </a:lnTo>
                  <a:lnTo>
                    <a:pt x="94" y="24"/>
                  </a:lnTo>
                  <a:lnTo>
                    <a:pt x="87" y="115"/>
                  </a:lnTo>
                  <a:lnTo>
                    <a:pt x="14" y="127"/>
                  </a:lnTo>
                  <a:lnTo>
                    <a:pt x="16" y="98"/>
                  </a:lnTo>
                  <a:lnTo>
                    <a:pt x="0" y="8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43" name="Freeform 198"/>
            <p:cNvSpPr>
              <a:spLocks/>
            </p:cNvSpPr>
            <p:nvPr/>
          </p:nvSpPr>
          <p:spPr bwMode="auto">
            <a:xfrm>
              <a:off x="3227" y="2346"/>
              <a:ext cx="69" cy="91"/>
            </a:xfrm>
            <a:custGeom>
              <a:avLst/>
              <a:gdLst>
                <a:gd name="T0" fmla="*/ 0 w 71"/>
                <a:gd name="T1" fmla="*/ 40 h 97"/>
                <a:gd name="T2" fmla="*/ 2 w 71"/>
                <a:gd name="T3" fmla="*/ 23 h 97"/>
                <a:gd name="T4" fmla="*/ 10 w 71"/>
                <a:gd name="T5" fmla="*/ 13 h 97"/>
                <a:gd name="T6" fmla="*/ 25 w 71"/>
                <a:gd name="T7" fmla="*/ 22 h 97"/>
                <a:gd name="T8" fmla="*/ 57 w 71"/>
                <a:gd name="T9" fmla="*/ 0 h 97"/>
                <a:gd name="T10" fmla="*/ 66 w 71"/>
                <a:gd name="T11" fmla="*/ 23 h 97"/>
                <a:gd name="T12" fmla="*/ 31 w 71"/>
                <a:gd name="T13" fmla="*/ 37 h 97"/>
                <a:gd name="T14" fmla="*/ 48 w 71"/>
                <a:gd name="T15" fmla="*/ 54 h 97"/>
                <a:gd name="T16" fmla="*/ 40 w 71"/>
                <a:gd name="T17" fmla="*/ 68 h 97"/>
                <a:gd name="T18" fmla="*/ 19 w 71"/>
                <a:gd name="T19" fmla="*/ 84 h 97"/>
                <a:gd name="T20" fmla="*/ 2 w 71"/>
                <a:gd name="T21" fmla="*/ 78 h 97"/>
                <a:gd name="T22" fmla="*/ 10 w 71"/>
                <a:gd name="T23" fmla="*/ 37 h 97"/>
                <a:gd name="T24" fmla="*/ 0 w 71"/>
                <a:gd name="T25" fmla="*/ 40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97">
                  <a:moveTo>
                    <a:pt x="0" y="46"/>
                  </a:moveTo>
                  <a:lnTo>
                    <a:pt x="2" y="26"/>
                  </a:lnTo>
                  <a:lnTo>
                    <a:pt x="10" y="15"/>
                  </a:lnTo>
                  <a:lnTo>
                    <a:pt x="27" y="24"/>
                  </a:lnTo>
                  <a:lnTo>
                    <a:pt x="61" y="0"/>
                  </a:lnTo>
                  <a:lnTo>
                    <a:pt x="70" y="26"/>
                  </a:lnTo>
                  <a:lnTo>
                    <a:pt x="33" y="42"/>
                  </a:lnTo>
                  <a:lnTo>
                    <a:pt x="50" y="62"/>
                  </a:lnTo>
                  <a:lnTo>
                    <a:pt x="42" y="78"/>
                  </a:lnTo>
                  <a:lnTo>
                    <a:pt x="21" y="96"/>
                  </a:lnTo>
                  <a:lnTo>
                    <a:pt x="2" y="89"/>
                  </a:lnTo>
                  <a:lnTo>
                    <a:pt x="10" y="42"/>
                  </a:lnTo>
                  <a:lnTo>
                    <a:pt x="0" y="4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44" name="Freeform 199"/>
            <p:cNvSpPr>
              <a:spLocks/>
            </p:cNvSpPr>
            <p:nvPr/>
          </p:nvSpPr>
          <p:spPr bwMode="auto">
            <a:xfrm>
              <a:off x="3216" y="2912"/>
              <a:ext cx="122" cy="175"/>
            </a:xfrm>
            <a:custGeom>
              <a:avLst/>
              <a:gdLst>
                <a:gd name="T0" fmla="*/ 0 w 125"/>
                <a:gd name="T1" fmla="*/ 11 h 185"/>
                <a:gd name="T2" fmla="*/ 14 w 125"/>
                <a:gd name="T3" fmla="*/ 44 h 185"/>
                <a:gd name="T4" fmla="*/ 0 w 125"/>
                <a:gd name="T5" fmla="*/ 77 h 185"/>
                <a:gd name="T6" fmla="*/ 12 w 125"/>
                <a:gd name="T7" fmla="*/ 87 h 185"/>
                <a:gd name="T8" fmla="*/ 2 w 125"/>
                <a:gd name="T9" fmla="*/ 98 h 185"/>
                <a:gd name="T10" fmla="*/ 80 w 125"/>
                <a:gd name="T11" fmla="*/ 165 h 185"/>
                <a:gd name="T12" fmla="*/ 111 w 125"/>
                <a:gd name="T13" fmla="*/ 111 h 185"/>
                <a:gd name="T14" fmla="*/ 103 w 125"/>
                <a:gd name="T15" fmla="*/ 96 h 185"/>
                <a:gd name="T16" fmla="*/ 103 w 125"/>
                <a:gd name="T17" fmla="*/ 31 h 185"/>
                <a:gd name="T18" fmla="*/ 118 w 125"/>
                <a:gd name="T19" fmla="*/ 11 h 185"/>
                <a:gd name="T20" fmla="*/ 74 w 125"/>
                <a:gd name="T21" fmla="*/ 20 h 185"/>
                <a:gd name="T22" fmla="*/ 24 w 125"/>
                <a:gd name="T23" fmla="*/ 0 h 185"/>
                <a:gd name="T24" fmla="*/ 0 w 125"/>
                <a:gd name="T25" fmla="*/ 11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5" h="185">
                  <a:moveTo>
                    <a:pt x="0" y="13"/>
                  </a:moveTo>
                  <a:lnTo>
                    <a:pt x="14" y="50"/>
                  </a:lnTo>
                  <a:lnTo>
                    <a:pt x="0" y="86"/>
                  </a:lnTo>
                  <a:lnTo>
                    <a:pt x="12" y="97"/>
                  </a:lnTo>
                  <a:lnTo>
                    <a:pt x="2" y="110"/>
                  </a:lnTo>
                  <a:lnTo>
                    <a:pt x="84" y="184"/>
                  </a:lnTo>
                  <a:lnTo>
                    <a:pt x="117" y="124"/>
                  </a:lnTo>
                  <a:lnTo>
                    <a:pt x="109" y="108"/>
                  </a:lnTo>
                  <a:lnTo>
                    <a:pt x="109" y="35"/>
                  </a:lnTo>
                  <a:lnTo>
                    <a:pt x="124" y="13"/>
                  </a:lnTo>
                  <a:lnTo>
                    <a:pt x="78" y="22"/>
                  </a:lnTo>
                  <a:lnTo>
                    <a:pt x="26" y="0"/>
                  </a:lnTo>
                  <a:lnTo>
                    <a:pt x="0" y="13"/>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45" name="Freeform 200"/>
            <p:cNvSpPr>
              <a:spLocks/>
            </p:cNvSpPr>
            <p:nvPr/>
          </p:nvSpPr>
          <p:spPr bwMode="auto">
            <a:xfrm>
              <a:off x="3409" y="2420"/>
              <a:ext cx="30" cy="32"/>
            </a:xfrm>
            <a:custGeom>
              <a:avLst/>
              <a:gdLst>
                <a:gd name="T0" fmla="*/ 0 w 30"/>
                <a:gd name="T1" fmla="*/ 16 h 33"/>
                <a:gd name="T2" fmla="*/ 22 w 30"/>
                <a:gd name="T3" fmla="*/ 0 h 33"/>
                <a:gd name="T4" fmla="*/ 29 w 30"/>
                <a:gd name="T5" fmla="*/ 30 h 33"/>
                <a:gd name="T6" fmla="*/ 0 w 30"/>
                <a:gd name="T7" fmla="*/ 16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33">
                  <a:moveTo>
                    <a:pt x="0" y="18"/>
                  </a:moveTo>
                  <a:lnTo>
                    <a:pt x="22" y="0"/>
                  </a:lnTo>
                  <a:lnTo>
                    <a:pt x="29" y="32"/>
                  </a:lnTo>
                  <a:lnTo>
                    <a:pt x="0" y="1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46" name="Freeform 201"/>
            <p:cNvSpPr>
              <a:spLocks/>
            </p:cNvSpPr>
            <p:nvPr/>
          </p:nvSpPr>
          <p:spPr bwMode="auto">
            <a:xfrm>
              <a:off x="3227" y="2318"/>
              <a:ext cx="29" cy="35"/>
            </a:xfrm>
            <a:custGeom>
              <a:avLst/>
              <a:gdLst>
                <a:gd name="T0" fmla="*/ 0 w 30"/>
                <a:gd name="T1" fmla="*/ 31 h 39"/>
                <a:gd name="T2" fmla="*/ 11 w 30"/>
                <a:gd name="T3" fmla="*/ 28 h 39"/>
                <a:gd name="T4" fmla="*/ 27 w 30"/>
                <a:gd name="T5" fmla="*/ 9 h 39"/>
                <a:gd name="T6" fmla="*/ 15 w 30"/>
                <a:gd name="T7" fmla="*/ 0 h 39"/>
                <a:gd name="T8" fmla="*/ 0 w 30"/>
                <a:gd name="T9" fmla="*/ 31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9">
                  <a:moveTo>
                    <a:pt x="0" y="38"/>
                  </a:moveTo>
                  <a:lnTo>
                    <a:pt x="11" y="35"/>
                  </a:lnTo>
                  <a:lnTo>
                    <a:pt x="29" y="11"/>
                  </a:lnTo>
                  <a:lnTo>
                    <a:pt x="17" y="0"/>
                  </a:lnTo>
                  <a:lnTo>
                    <a:pt x="0" y="3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47" name="Freeform 202"/>
            <p:cNvSpPr>
              <a:spLocks/>
            </p:cNvSpPr>
            <p:nvPr/>
          </p:nvSpPr>
          <p:spPr bwMode="auto">
            <a:xfrm>
              <a:off x="2504" y="2842"/>
              <a:ext cx="67" cy="74"/>
            </a:xfrm>
            <a:custGeom>
              <a:avLst/>
              <a:gdLst>
                <a:gd name="T0" fmla="*/ 0 w 68"/>
                <a:gd name="T1" fmla="*/ 24 h 80"/>
                <a:gd name="T2" fmla="*/ 20 w 68"/>
                <a:gd name="T3" fmla="*/ 0 h 80"/>
                <a:gd name="T4" fmla="*/ 31 w 68"/>
                <a:gd name="T5" fmla="*/ 0 h 80"/>
                <a:gd name="T6" fmla="*/ 31 w 68"/>
                <a:gd name="T7" fmla="*/ 17 h 80"/>
                <a:gd name="T8" fmla="*/ 48 w 68"/>
                <a:gd name="T9" fmla="*/ 15 h 80"/>
                <a:gd name="T10" fmla="*/ 46 w 68"/>
                <a:gd name="T11" fmla="*/ 31 h 80"/>
                <a:gd name="T12" fmla="*/ 65 w 68"/>
                <a:gd name="T13" fmla="*/ 43 h 80"/>
                <a:gd name="T14" fmla="*/ 60 w 68"/>
                <a:gd name="T15" fmla="*/ 68 h 80"/>
                <a:gd name="T16" fmla="*/ 0 w 68"/>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80">
                  <a:moveTo>
                    <a:pt x="0" y="28"/>
                  </a:moveTo>
                  <a:lnTo>
                    <a:pt x="20" y="0"/>
                  </a:lnTo>
                  <a:lnTo>
                    <a:pt x="31" y="0"/>
                  </a:lnTo>
                  <a:lnTo>
                    <a:pt x="31" y="19"/>
                  </a:lnTo>
                  <a:lnTo>
                    <a:pt x="50" y="17"/>
                  </a:lnTo>
                  <a:lnTo>
                    <a:pt x="48" y="37"/>
                  </a:lnTo>
                  <a:lnTo>
                    <a:pt x="67" y="50"/>
                  </a:lnTo>
                  <a:lnTo>
                    <a:pt x="62" y="79"/>
                  </a:lnTo>
                  <a:lnTo>
                    <a:pt x="0" y="2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48" name="Freeform 203"/>
            <p:cNvSpPr>
              <a:spLocks/>
            </p:cNvSpPr>
            <p:nvPr/>
          </p:nvSpPr>
          <p:spPr bwMode="auto">
            <a:xfrm>
              <a:off x="2828" y="2355"/>
              <a:ext cx="248" cy="276"/>
            </a:xfrm>
            <a:custGeom>
              <a:avLst/>
              <a:gdLst>
                <a:gd name="T0" fmla="*/ 0 w 255"/>
                <a:gd name="T1" fmla="*/ 134 h 292"/>
                <a:gd name="T2" fmla="*/ 2 w 255"/>
                <a:gd name="T3" fmla="*/ 53 h 292"/>
                <a:gd name="T4" fmla="*/ 30 w 255"/>
                <a:gd name="T5" fmla="*/ 0 h 292"/>
                <a:gd name="T6" fmla="*/ 89 w 255"/>
                <a:gd name="T7" fmla="*/ 15 h 292"/>
                <a:gd name="T8" fmla="*/ 99 w 255"/>
                <a:gd name="T9" fmla="*/ 33 h 292"/>
                <a:gd name="T10" fmla="*/ 145 w 255"/>
                <a:gd name="T11" fmla="*/ 53 h 292"/>
                <a:gd name="T12" fmla="*/ 160 w 255"/>
                <a:gd name="T13" fmla="*/ 47 h 292"/>
                <a:gd name="T14" fmla="*/ 160 w 255"/>
                <a:gd name="T15" fmla="*/ 17 h 292"/>
                <a:gd name="T16" fmla="*/ 177 w 255"/>
                <a:gd name="T17" fmla="*/ 6 h 292"/>
                <a:gd name="T18" fmla="*/ 240 w 255"/>
                <a:gd name="T19" fmla="*/ 26 h 292"/>
                <a:gd name="T20" fmla="*/ 233 w 255"/>
                <a:gd name="T21" fmla="*/ 59 h 292"/>
                <a:gd name="T22" fmla="*/ 240 w 255"/>
                <a:gd name="T23" fmla="*/ 212 h 292"/>
                <a:gd name="T24" fmla="*/ 240 w 255"/>
                <a:gd name="T25" fmla="*/ 248 h 292"/>
                <a:gd name="T26" fmla="*/ 226 w 255"/>
                <a:gd name="T27" fmla="*/ 248 h 292"/>
                <a:gd name="T28" fmla="*/ 226 w 255"/>
                <a:gd name="T29" fmla="*/ 260 h 292"/>
                <a:gd name="T30" fmla="*/ 103 w 255"/>
                <a:gd name="T31" fmla="*/ 184 h 292"/>
                <a:gd name="T32" fmla="*/ 88 w 255"/>
                <a:gd name="T33" fmla="*/ 192 h 292"/>
                <a:gd name="T34" fmla="*/ 38 w 255"/>
                <a:gd name="T35" fmla="*/ 184 h 292"/>
                <a:gd name="T36" fmla="*/ 0 w 255"/>
                <a:gd name="T37" fmla="*/ 134 h 2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5" h="292">
                  <a:moveTo>
                    <a:pt x="0" y="150"/>
                  </a:moveTo>
                  <a:lnTo>
                    <a:pt x="2" y="59"/>
                  </a:lnTo>
                  <a:lnTo>
                    <a:pt x="32" y="0"/>
                  </a:lnTo>
                  <a:lnTo>
                    <a:pt x="95" y="17"/>
                  </a:lnTo>
                  <a:lnTo>
                    <a:pt x="105" y="37"/>
                  </a:lnTo>
                  <a:lnTo>
                    <a:pt x="153" y="59"/>
                  </a:lnTo>
                  <a:lnTo>
                    <a:pt x="170" y="53"/>
                  </a:lnTo>
                  <a:lnTo>
                    <a:pt x="170" y="19"/>
                  </a:lnTo>
                  <a:lnTo>
                    <a:pt x="187" y="6"/>
                  </a:lnTo>
                  <a:lnTo>
                    <a:pt x="254" y="30"/>
                  </a:lnTo>
                  <a:lnTo>
                    <a:pt x="247" y="66"/>
                  </a:lnTo>
                  <a:lnTo>
                    <a:pt x="254" y="237"/>
                  </a:lnTo>
                  <a:lnTo>
                    <a:pt x="254" y="277"/>
                  </a:lnTo>
                  <a:lnTo>
                    <a:pt x="239" y="277"/>
                  </a:lnTo>
                  <a:lnTo>
                    <a:pt x="239" y="291"/>
                  </a:lnTo>
                  <a:lnTo>
                    <a:pt x="109" y="206"/>
                  </a:lnTo>
                  <a:lnTo>
                    <a:pt x="93" y="215"/>
                  </a:lnTo>
                  <a:lnTo>
                    <a:pt x="40" y="206"/>
                  </a:lnTo>
                  <a:lnTo>
                    <a:pt x="0" y="15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49" name="Freeform 204"/>
            <p:cNvSpPr>
              <a:spLocks/>
            </p:cNvSpPr>
            <p:nvPr/>
          </p:nvSpPr>
          <p:spPr bwMode="auto">
            <a:xfrm>
              <a:off x="3354" y="3228"/>
              <a:ext cx="114" cy="264"/>
            </a:xfrm>
            <a:custGeom>
              <a:avLst/>
              <a:gdLst>
                <a:gd name="T0" fmla="*/ 0 w 117"/>
                <a:gd name="T1" fmla="*/ 176 h 280"/>
                <a:gd name="T2" fmla="*/ 12 w 117"/>
                <a:gd name="T3" fmla="*/ 227 h 280"/>
                <a:gd name="T4" fmla="*/ 32 w 117"/>
                <a:gd name="T5" fmla="*/ 248 h 280"/>
                <a:gd name="T6" fmla="*/ 63 w 117"/>
                <a:gd name="T7" fmla="*/ 227 h 280"/>
                <a:gd name="T8" fmla="*/ 101 w 117"/>
                <a:gd name="T9" fmla="*/ 58 h 280"/>
                <a:gd name="T10" fmla="*/ 110 w 117"/>
                <a:gd name="T11" fmla="*/ 64 h 280"/>
                <a:gd name="T12" fmla="*/ 93 w 117"/>
                <a:gd name="T13" fmla="*/ 0 h 280"/>
                <a:gd name="T14" fmla="*/ 74 w 117"/>
                <a:gd name="T15" fmla="*/ 25 h 280"/>
                <a:gd name="T16" fmla="*/ 74 w 117"/>
                <a:gd name="T17" fmla="*/ 44 h 280"/>
                <a:gd name="T18" fmla="*/ 51 w 117"/>
                <a:gd name="T19" fmla="*/ 64 h 280"/>
                <a:gd name="T20" fmla="*/ 18 w 117"/>
                <a:gd name="T21" fmla="*/ 74 h 280"/>
                <a:gd name="T22" fmla="*/ 12 w 117"/>
                <a:gd name="T23" fmla="*/ 98 h 280"/>
                <a:gd name="T24" fmla="*/ 18 w 117"/>
                <a:gd name="T25" fmla="*/ 139 h 280"/>
                <a:gd name="T26" fmla="*/ 0 w 117"/>
                <a:gd name="T27" fmla="*/ 176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7" h="280">
                  <a:moveTo>
                    <a:pt x="0" y="198"/>
                  </a:moveTo>
                  <a:lnTo>
                    <a:pt x="12" y="256"/>
                  </a:lnTo>
                  <a:lnTo>
                    <a:pt x="34" y="279"/>
                  </a:lnTo>
                  <a:lnTo>
                    <a:pt x="67" y="256"/>
                  </a:lnTo>
                  <a:lnTo>
                    <a:pt x="107" y="65"/>
                  </a:lnTo>
                  <a:lnTo>
                    <a:pt x="116" y="72"/>
                  </a:lnTo>
                  <a:lnTo>
                    <a:pt x="97" y="0"/>
                  </a:lnTo>
                  <a:lnTo>
                    <a:pt x="78" y="28"/>
                  </a:lnTo>
                  <a:lnTo>
                    <a:pt x="78" y="50"/>
                  </a:lnTo>
                  <a:lnTo>
                    <a:pt x="53" y="72"/>
                  </a:lnTo>
                  <a:lnTo>
                    <a:pt x="18" y="83"/>
                  </a:lnTo>
                  <a:lnTo>
                    <a:pt x="12" y="110"/>
                  </a:lnTo>
                  <a:lnTo>
                    <a:pt x="18" y="156"/>
                  </a:lnTo>
                  <a:lnTo>
                    <a:pt x="0" y="19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50" name="Freeform 205"/>
            <p:cNvSpPr>
              <a:spLocks/>
            </p:cNvSpPr>
            <p:nvPr/>
          </p:nvSpPr>
          <p:spPr bwMode="auto">
            <a:xfrm>
              <a:off x="3195" y="3178"/>
              <a:ext cx="49" cy="146"/>
            </a:xfrm>
            <a:custGeom>
              <a:avLst/>
              <a:gdLst>
                <a:gd name="T0" fmla="*/ 0 w 51"/>
                <a:gd name="T1" fmla="*/ 73 h 158"/>
                <a:gd name="T2" fmla="*/ 6 w 51"/>
                <a:gd name="T3" fmla="*/ 81 h 158"/>
                <a:gd name="T4" fmla="*/ 23 w 51"/>
                <a:gd name="T5" fmla="*/ 88 h 158"/>
                <a:gd name="T6" fmla="*/ 23 w 51"/>
                <a:gd name="T7" fmla="*/ 115 h 158"/>
                <a:gd name="T8" fmla="*/ 36 w 51"/>
                <a:gd name="T9" fmla="*/ 134 h 158"/>
                <a:gd name="T10" fmla="*/ 46 w 51"/>
                <a:gd name="T11" fmla="*/ 95 h 158"/>
                <a:gd name="T12" fmla="*/ 31 w 51"/>
                <a:gd name="T13" fmla="*/ 70 h 158"/>
                <a:gd name="T14" fmla="*/ 36 w 51"/>
                <a:gd name="T15" fmla="*/ 85 h 158"/>
                <a:gd name="T16" fmla="*/ 27 w 51"/>
                <a:gd name="T17" fmla="*/ 83 h 158"/>
                <a:gd name="T18" fmla="*/ 16 w 51"/>
                <a:gd name="T19" fmla="*/ 49 h 158"/>
                <a:gd name="T20" fmla="*/ 14 w 51"/>
                <a:gd name="T21" fmla="*/ 4 h 158"/>
                <a:gd name="T22" fmla="*/ 4 w 51"/>
                <a:gd name="T23" fmla="*/ 0 h 158"/>
                <a:gd name="T24" fmla="*/ 12 w 51"/>
                <a:gd name="T25" fmla="*/ 22 h 158"/>
                <a:gd name="T26" fmla="*/ 0 w 51"/>
                <a:gd name="T27" fmla="*/ 73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158">
                  <a:moveTo>
                    <a:pt x="0" y="86"/>
                  </a:moveTo>
                  <a:lnTo>
                    <a:pt x="6" y="95"/>
                  </a:lnTo>
                  <a:lnTo>
                    <a:pt x="25" y="103"/>
                  </a:lnTo>
                  <a:lnTo>
                    <a:pt x="25" y="134"/>
                  </a:lnTo>
                  <a:lnTo>
                    <a:pt x="39" y="157"/>
                  </a:lnTo>
                  <a:lnTo>
                    <a:pt x="50" y="112"/>
                  </a:lnTo>
                  <a:lnTo>
                    <a:pt x="33" y="82"/>
                  </a:lnTo>
                  <a:lnTo>
                    <a:pt x="39" y="100"/>
                  </a:lnTo>
                  <a:lnTo>
                    <a:pt x="29" y="97"/>
                  </a:lnTo>
                  <a:lnTo>
                    <a:pt x="18" y="57"/>
                  </a:lnTo>
                  <a:lnTo>
                    <a:pt x="16" y="4"/>
                  </a:lnTo>
                  <a:lnTo>
                    <a:pt x="4" y="0"/>
                  </a:lnTo>
                  <a:lnTo>
                    <a:pt x="14" y="26"/>
                  </a:lnTo>
                  <a:lnTo>
                    <a:pt x="0" y="8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51" name="Freeform 206"/>
            <p:cNvSpPr>
              <a:spLocks/>
            </p:cNvSpPr>
            <p:nvPr/>
          </p:nvSpPr>
          <p:spPr bwMode="auto">
            <a:xfrm>
              <a:off x="2499" y="2521"/>
              <a:ext cx="252" cy="287"/>
            </a:xfrm>
            <a:custGeom>
              <a:avLst/>
              <a:gdLst>
                <a:gd name="T0" fmla="*/ 0 w 259"/>
                <a:gd name="T1" fmla="*/ 186 h 306"/>
                <a:gd name="T2" fmla="*/ 10 w 259"/>
                <a:gd name="T3" fmla="*/ 166 h 306"/>
                <a:gd name="T4" fmla="*/ 20 w 259"/>
                <a:gd name="T5" fmla="*/ 177 h 306"/>
                <a:gd name="T6" fmla="*/ 95 w 259"/>
                <a:gd name="T7" fmla="*/ 173 h 306"/>
                <a:gd name="T8" fmla="*/ 83 w 259"/>
                <a:gd name="T9" fmla="*/ 0 h 306"/>
                <a:gd name="T10" fmla="*/ 108 w 259"/>
                <a:gd name="T11" fmla="*/ 0 h 306"/>
                <a:gd name="T12" fmla="*/ 230 w 259"/>
                <a:gd name="T13" fmla="*/ 94 h 306"/>
                <a:gd name="T14" fmla="*/ 230 w 259"/>
                <a:gd name="T15" fmla="*/ 110 h 306"/>
                <a:gd name="T16" fmla="*/ 241 w 259"/>
                <a:gd name="T17" fmla="*/ 108 h 306"/>
                <a:gd name="T18" fmla="*/ 244 w 259"/>
                <a:gd name="T19" fmla="*/ 164 h 306"/>
                <a:gd name="T20" fmla="*/ 232 w 259"/>
                <a:gd name="T21" fmla="*/ 176 h 306"/>
                <a:gd name="T22" fmla="*/ 185 w 259"/>
                <a:gd name="T23" fmla="*/ 182 h 306"/>
                <a:gd name="T24" fmla="*/ 123 w 259"/>
                <a:gd name="T25" fmla="*/ 213 h 306"/>
                <a:gd name="T26" fmla="*/ 102 w 259"/>
                <a:gd name="T27" fmla="*/ 264 h 306"/>
                <a:gd name="T28" fmla="*/ 88 w 259"/>
                <a:gd name="T29" fmla="*/ 258 h 306"/>
                <a:gd name="T30" fmla="*/ 60 w 259"/>
                <a:gd name="T31" fmla="*/ 268 h 306"/>
                <a:gd name="T32" fmla="*/ 47 w 259"/>
                <a:gd name="T33" fmla="*/ 227 h 306"/>
                <a:gd name="T34" fmla="*/ 20 w 259"/>
                <a:gd name="T35" fmla="*/ 236 h 306"/>
                <a:gd name="T36" fmla="*/ 12 w 259"/>
                <a:gd name="T37" fmla="*/ 227 h 306"/>
                <a:gd name="T38" fmla="*/ 0 w 259"/>
                <a:gd name="T39" fmla="*/ 186 h 3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9" h="306">
                  <a:moveTo>
                    <a:pt x="0" y="211"/>
                  </a:moveTo>
                  <a:lnTo>
                    <a:pt x="10" y="189"/>
                  </a:lnTo>
                  <a:lnTo>
                    <a:pt x="22" y="202"/>
                  </a:lnTo>
                  <a:lnTo>
                    <a:pt x="101" y="196"/>
                  </a:lnTo>
                  <a:lnTo>
                    <a:pt x="87" y="0"/>
                  </a:lnTo>
                  <a:lnTo>
                    <a:pt x="114" y="0"/>
                  </a:lnTo>
                  <a:lnTo>
                    <a:pt x="243" y="107"/>
                  </a:lnTo>
                  <a:lnTo>
                    <a:pt x="243" y="125"/>
                  </a:lnTo>
                  <a:lnTo>
                    <a:pt x="255" y="123"/>
                  </a:lnTo>
                  <a:lnTo>
                    <a:pt x="258" y="187"/>
                  </a:lnTo>
                  <a:lnTo>
                    <a:pt x="245" y="200"/>
                  </a:lnTo>
                  <a:lnTo>
                    <a:pt x="195" y="207"/>
                  </a:lnTo>
                  <a:lnTo>
                    <a:pt x="129" y="242"/>
                  </a:lnTo>
                  <a:lnTo>
                    <a:pt x="108" y="300"/>
                  </a:lnTo>
                  <a:lnTo>
                    <a:pt x="93" y="293"/>
                  </a:lnTo>
                  <a:lnTo>
                    <a:pt x="64" y="305"/>
                  </a:lnTo>
                  <a:lnTo>
                    <a:pt x="49" y="258"/>
                  </a:lnTo>
                  <a:lnTo>
                    <a:pt x="22" y="269"/>
                  </a:lnTo>
                  <a:lnTo>
                    <a:pt x="12" y="258"/>
                  </a:lnTo>
                  <a:lnTo>
                    <a:pt x="0" y="211"/>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52" name="Freeform 207"/>
            <p:cNvSpPr>
              <a:spLocks/>
            </p:cNvSpPr>
            <p:nvPr/>
          </p:nvSpPr>
          <p:spPr bwMode="auto">
            <a:xfrm>
              <a:off x="2420" y="2471"/>
              <a:ext cx="190" cy="249"/>
            </a:xfrm>
            <a:custGeom>
              <a:avLst/>
              <a:gdLst>
                <a:gd name="T0" fmla="*/ 0 w 195"/>
                <a:gd name="T1" fmla="*/ 118 h 264"/>
                <a:gd name="T2" fmla="*/ 12 w 195"/>
                <a:gd name="T3" fmla="*/ 131 h 264"/>
                <a:gd name="T4" fmla="*/ 14 w 195"/>
                <a:gd name="T5" fmla="*/ 166 h 264"/>
                <a:gd name="T6" fmla="*/ 4 w 195"/>
                <a:gd name="T7" fmla="*/ 210 h 264"/>
                <a:gd name="T8" fmla="*/ 39 w 195"/>
                <a:gd name="T9" fmla="*/ 200 h 264"/>
                <a:gd name="T10" fmla="*/ 73 w 195"/>
                <a:gd name="T11" fmla="*/ 234 h 264"/>
                <a:gd name="T12" fmla="*/ 83 w 195"/>
                <a:gd name="T13" fmla="*/ 213 h 264"/>
                <a:gd name="T14" fmla="*/ 96 w 195"/>
                <a:gd name="T15" fmla="*/ 227 h 264"/>
                <a:gd name="T16" fmla="*/ 171 w 195"/>
                <a:gd name="T17" fmla="*/ 220 h 264"/>
                <a:gd name="T18" fmla="*/ 158 w 195"/>
                <a:gd name="T19" fmla="*/ 42 h 264"/>
                <a:gd name="T20" fmla="*/ 184 w 195"/>
                <a:gd name="T21" fmla="*/ 42 h 264"/>
                <a:gd name="T22" fmla="*/ 129 w 195"/>
                <a:gd name="T23" fmla="*/ 0 h 264"/>
                <a:gd name="T24" fmla="*/ 127 w 195"/>
                <a:gd name="T25" fmla="*/ 24 h 264"/>
                <a:gd name="T26" fmla="*/ 79 w 195"/>
                <a:gd name="T27" fmla="*/ 22 h 264"/>
                <a:gd name="T28" fmla="*/ 79 w 195"/>
                <a:gd name="T29" fmla="*/ 72 h 264"/>
                <a:gd name="T30" fmla="*/ 58 w 195"/>
                <a:gd name="T31" fmla="*/ 79 h 264"/>
                <a:gd name="T32" fmla="*/ 60 w 195"/>
                <a:gd name="T33" fmla="*/ 111 h 264"/>
                <a:gd name="T34" fmla="*/ 0 w 195"/>
                <a:gd name="T35" fmla="*/ 118 h 2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5" h="264">
                  <a:moveTo>
                    <a:pt x="0" y="132"/>
                  </a:moveTo>
                  <a:lnTo>
                    <a:pt x="12" y="147"/>
                  </a:lnTo>
                  <a:lnTo>
                    <a:pt x="14" y="187"/>
                  </a:lnTo>
                  <a:lnTo>
                    <a:pt x="4" y="236"/>
                  </a:lnTo>
                  <a:lnTo>
                    <a:pt x="41" y="225"/>
                  </a:lnTo>
                  <a:lnTo>
                    <a:pt x="77" y="263"/>
                  </a:lnTo>
                  <a:lnTo>
                    <a:pt x="87" y="240"/>
                  </a:lnTo>
                  <a:lnTo>
                    <a:pt x="102" y="256"/>
                  </a:lnTo>
                  <a:lnTo>
                    <a:pt x="181" y="247"/>
                  </a:lnTo>
                  <a:lnTo>
                    <a:pt x="166" y="48"/>
                  </a:lnTo>
                  <a:lnTo>
                    <a:pt x="194" y="48"/>
                  </a:lnTo>
                  <a:lnTo>
                    <a:pt x="135" y="0"/>
                  </a:lnTo>
                  <a:lnTo>
                    <a:pt x="133" y="26"/>
                  </a:lnTo>
                  <a:lnTo>
                    <a:pt x="83" y="24"/>
                  </a:lnTo>
                  <a:lnTo>
                    <a:pt x="83" y="81"/>
                  </a:lnTo>
                  <a:lnTo>
                    <a:pt x="62" y="89"/>
                  </a:lnTo>
                  <a:lnTo>
                    <a:pt x="64" y="125"/>
                  </a:lnTo>
                  <a:lnTo>
                    <a:pt x="0" y="132"/>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53" name="Freeform 208"/>
            <p:cNvSpPr>
              <a:spLocks/>
            </p:cNvSpPr>
            <p:nvPr/>
          </p:nvSpPr>
          <p:spPr bwMode="auto">
            <a:xfrm>
              <a:off x="2487" y="2300"/>
              <a:ext cx="178" cy="170"/>
            </a:xfrm>
            <a:custGeom>
              <a:avLst/>
              <a:gdLst>
                <a:gd name="T0" fmla="*/ 0 w 183"/>
                <a:gd name="T1" fmla="*/ 155 h 182"/>
                <a:gd name="T2" fmla="*/ 41 w 183"/>
                <a:gd name="T3" fmla="*/ 126 h 182"/>
                <a:gd name="T4" fmla="*/ 53 w 183"/>
                <a:gd name="T5" fmla="*/ 62 h 182"/>
                <a:gd name="T6" fmla="*/ 91 w 183"/>
                <a:gd name="T7" fmla="*/ 31 h 182"/>
                <a:gd name="T8" fmla="*/ 103 w 183"/>
                <a:gd name="T9" fmla="*/ 0 h 182"/>
                <a:gd name="T10" fmla="*/ 158 w 183"/>
                <a:gd name="T11" fmla="*/ 11 h 182"/>
                <a:gd name="T12" fmla="*/ 172 w 183"/>
                <a:gd name="T13" fmla="*/ 70 h 182"/>
                <a:gd name="T14" fmla="*/ 147 w 183"/>
                <a:gd name="T15" fmla="*/ 70 h 182"/>
                <a:gd name="T16" fmla="*/ 134 w 183"/>
                <a:gd name="T17" fmla="*/ 78 h 182"/>
                <a:gd name="T18" fmla="*/ 136 w 183"/>
                <a:gd name="T19" fmla="*/ 93 h 182"/>
                <a:gd name="T20" fmla="*/ 70 w 183"/>
                <a:gd name="T21" fmla="*/ 128 h 182"/>
                <a:gd name="T22" fmla="*/ 62 w 183"/>
                <a:gd name="T23" fmla="*/ 158 h 182"/>
                <a:gd name="T24" fmla="*/ 0 w 183"/>
                <a:gd name="T25" fmla="*/ 155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3" h="182">
                  <a:moveTo>
                    <a:pt x="0" y="178"/>
                  </a:moveTo>
                  <a:lnTo>
                    <a:pt x="43" y="145"/>
                  </a:lnTo>
                  <a:lnTo>
                    <a:pt x="57" y="71"/>
                  </a:lnTo>
                  <a:lnTo>
                    <a:pt x="97" y="35"/>
                  </a:lnTo>
                  <a:lnTo>
                    <a:pt x="109" y="0"/>
                  </a:lnTo>
                  <a:lnTo>
                    <a:pt x="167" y="13"/>
                  </a:lnTo>
                  <a:lnTo>
                    <a:pt x="182" y="80"/>
                  </a:lnTo>
                  <a:lnTo>
                    <a:pt x="155" y="80"/>
                  </a:lnTo>
                  <a:lnTo>
                    <a:pt x="142" y="89"/>
                  </a:lnTo>
                  <a:lnTo>
                    <a:pt x="144" y="107"/>
                  </a:lnTo>
                  <a:lnTo>
                    <a:pt x="74" y="147"/>
                  </a:lnTo>
                  <a:lnTo>
                    <a:pt x="66" y="181"/>
                  </a:lnTo>
                  <a:lnTo>
                    <a:pt x="0" y="17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54" name="Freeform 209"/>
            <p:cNvSpPr>
              <a:spLocks/>
            </p:cNvSpPr>
            <p:nvPr/>
          </p:nvSpPr>
          <p:spPr bwMode="auto">
            <a:xfrm>
              <a:off x="3151" y="3197"/>
              <a:ext cx="165" cy="315"/>
            </a:xfrm>
            <a:custGeom>
              <a:avLst/>
              <a:gdLst>
                <a:gd name="T0" fmla="*/ 0 w 169"/>
                <a:gd name="T1" fmla="*/ 83 h 335"/>
                <a:gd name="T2" fmla="*/ 4 w 169"/>
                <a:gd name="T3" fmla="*/ 93 h 335"/>
                <a:gd name="T4" fmla="*/ 42 w 169"/>
                <a:gd name="T5" fmla="*/ 106 h 335"/>
                <a:gd name="T6" fmla="*/ 46 w 169"/>
                <a:gd name="T7" fmla="*/ 124 h 335"/>
                <a:gd name="T8" fmla="*/ 44 w 169"/>
                <a:gd name="T9" fmla="*/ 171 h 335"/>
                <a:gd name="T10" fmla="*/ 23 w 169"/>
                <a:gd name="T11" fmla="*/ 218 h 335"/>
                <a:gd name="T12" fmla="*/ 27 w 169"/>
                <a:gd name="T13" fmla="*/ 277 h 335"/>
                <a:gd name="T14" fmla="*/ 29 w 169"/>
                <a:gd name="T15" fmla="*/ 295 h 335"/>
                <a:gd name="T16" fmla="*/ 44 w 169"/>
                <a:gd name="T17" fmla="*/ 295 h 335"/>
                <a:gd name="T18" fmla="*/ 44 w 169"/>
                <a:gd name="T19" fmla="*/ 277 h 335"/>
                <a:gd name="T20" fmla="*/ 82 w 169"/>
                <a:gd name="T21" fmla="*/ 249 h 335"/>
                <a:gd name="T22" fmla="*/ 69 w 169"/>
                <a:gd name="T23" fmla="*/ 171 h 335"/>
                <a:gd name="T24" fmla="*/ 160 w 169"/>
                <a:gd name="T25" fmla="*/ 91 h 335"/>
                <a:gd name="T26" fmla="*/ 160 w 169"/>
                <a:gd name="T27" fmla="*/ 0 h 335"/>
                <a:gd name="T28" fmla="*/ 138 w 169"/>
                <a:gd name="T29" fmla="*/ 17 h 335"/>
                <a:gd name="T30" fmla="*/ 75 w 169"/>
                <a:gd name="T31" fmla="*/ 22 h 335"/>
                <a:gd name="T32" fmla="*/ 75 w 169"/>
                <a:gd name="T33" fmla="*/ 55 h 335"/>
                <a:gd name="T34" fmla="*/ 90 w 169"/>
                <a:gd name="T35" fmla="*/ 82 h 335"/>
                <a:gd name="T36" fmla="*/ 80 w 169"/>
                <a:gd name="T37" fmla="*/ 120 h 335"/>
                <a:gd name="T38" fmla="*/ 65 w 169"/>
                <a:gd name="T39" fmla="*/ 99 h 335"/>
                <a:gd name="T40" fmla="*/ 67 w 169"/>
                <a:gd name="T41" fmla="*/ 73 h 335"/>
                <a:gd name="T42" fmla="*/ 50 w 169"/>
                <a:gd name="T43" fmla="*/ 65 h 335"/>
                <a:gd name="T44" fmla="*/ 0 w 169"/>
                <a:gd name="T45" fmla="*/ 83 h 3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9" h="335">
                  <a:moveTo>
                    <a:pt x="0" y="94"/>
                  </a:moveTo>
                  <a:lnTo>
                    <a:pt x="4" y="105"/>
                  </a:lnTo>
                  <a:lnTo>
                    <a:pt x="44" y="120"/>
                  </a:lnTo>
                  <a:lnTo>
                    <a:pt x="48" y="140"/>
                  </a:lnTo>
                  <a:lnTo>
                    <a:pt x="46" y="194"/>
                  </a:lnTo>
                  <a:lnTo>
                    <a:pt x="25" y="247"/>
                  </a:lnTo>
                  <a:lnTo>
                    <a:pt x="29" y="314"/>
                  </a:lnTo>
                  <a:lnTo>
                    <a:pt x="31" y="334"/>
                  </a:lnTo>
                  <a:lnTo>
                    <a:pt x="46" y="334"/>
                  </a:lnTo>
                  <a:lnTo>
                    <a:pt x="46" y="314"/>
                  </a:lnTo>
                  <a:lnTo>
                    <a:pt x="86" y="282"/>
                  </a:lnTo>
                  <a:lnTo>
                    <a:pt x="73" y="194"/>
                  </a:lnTo>
                  <a:lnTo>
                    <a:pt x="168" y="103"/>
                  </a:lnTo>
                  <a:lnTo>
                    <a:pt x="168" y="0"/>
                  </a:lnTo>
                  <a:lnTo>
                    <a:pt x="144" y="19"/>
                  </a:lnTo>
                  <a:lnTo>
                    <a:pt x="79" y="24"/>
                  </a:lnTo>
                  <a:lnTo>
                    <a:pt x="79" y="62"/>
                  </a:lnTo>
                  <a:lnTo>
                    <a:pt x="94" y="92"/>
                  </a:lnTo>
                  <a:lnTo>
                    <a:pt x="84" y="136"/>
                  </a:lnTo>
                  <a:lnTo>
                    <a:pt x="69" y="112"/>
                  </a:lnTo>
                  <a:lnTo>
                    <a:pt x="71" y="83"/>
                  </a:lnTo>
                  <a:lnTo>
                    <a:pt x="52" y="73"/>
                  </a:lnTo>
                  <a:lnTo>
                    <a:pt x="0" y="9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55" name="Freeform 210"/>
            <p:cNvSpPr>
              <a:spLocks/>
            </p:cNvSpPr>
            <p:nvPr/>
          </p:nvSpPr>
          <p:spPr bwMode="auto">
            <a:xfrm>
              <a:off x="3493" y="2522"/>
              <a:ext cx="121" cy="166"/>
            </a:xfrm>
            <a:custGeom>
              <a:avLst/>
              <a:gdLst>
                <a:gd name="T0" fmla="*/ 0 w 124"/>
                <a:gd name="T1" fmla="*/ 110 h 175"/>
                <a:gd name="T2" fmla="*/ 16 w 124"/>
                <a:gd name="T3" fmla="*/ 157 h 175"/>
                <a:gd name="T4" fmla="*/ 43 w 124"/>
                <a:gd name="T5" fmla="*/ 146 h 175"/>
                <a:gd name="T6" fmla="*/ 87 w 124"/>
                <a:gd name="T7" fmla="*/ 108 h 175"/>
                <a:gd name="T8" fmla="*/ 87 w 124"/>
                <a:gd name="T9" fmla="*/ 90 h 175"/>
                <a:gd name="T10" fmla="*/ 114 w 124"/>
                <a:gd name="T11" fmla="*/ 56 h 175"/>
                <a:gd name="T12" fmla="*/ 117 w 124"/>
                <a:gd name="T13" fmla="*/ 46 h 175"/>
                <a:gd name="T14" fmla="*/ 101 w 124"/>
                <a:gd name="T15" fmla="*/ 27 h 175"/>
                <a:gd name="T16" fmla="*/ 64 w 124"/>
                <a:gd name="T17" fmla="*/ 0 h 175"/>
                <a:gd name="T18" fmla="*/ 58 w 124"/>
                <a:gd name="T19" fmla="*/ 0 h 175"/>
                <a:gd name="T20" fmla="*/ 61 w 124"/>
                <a:gd name="T21" fmla="*/ 13 h 175"/>
                <a:gd name="T22" fmla="*/ 48 w 124"/>
                <a:gd name="T23" fmla="*/ 40 h 175"/>
                <a:gd name="T24" fmla="*/ 58 w 124"/>
                <a:gd name="T25" fmla="*/ 52 h 175"/>
                <a:gd name="T26" fmla="*/ 43 w 124"/>
                <a:gd name="T27" fmla="*/ 92 h 175"/>
                <a:gd name="T28" fmla="*/ 0 w 124"/>
                <a:gd name="T29" fmla="*/ 110 h 1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4" h="175">
                  <a:moveTo>
                    <a:pt x="0" y="122"/>
                  </a:moveTo>
                  <a:lnTo>
                    <a:pt x="16" y="174"/>
                  </a:lnTo>
                  <a:lnTo>
                    <a:pt x="45" y="162"/>
                  </a:lnTo>
                  <a:lnTo>
                    <a:pt x="91" y="120"/>
                  </a:lnTo>
                  <a:lnTo>
                    <a:pt x="91" y="100"/>
                  </a:lnTo>
                  <a:lnTo>
                    <a:pt x="120" y="62"/>
                  </a:lnTo>
                  <a:lnTo>
                    <a:pt x="123" y="51"/>
                  </a:lnTo>
                  <a:lnTo>
                    <a:pt x="106" y="29"/>
                  </a:lnTo>
                  <a:lnTo>
                    <a:pt x="68" y="0"/>
                  </a:lnTo>
                  <a:lnTo>
                    <a:pt x="60" y="0"/>
                  </a:lnTo>
                  <a:lnTo>
                    <a:pt x="64" y="15"/>
                  </a:lnTo>
                  <a:lnTo>
                    <a:pt x="50" y="44"/>
                  </a:lnTo>
                  <a:lnTo>
                    <a:pt x="60" y="58"/>
                  </a:lnTo>
                  <a:lnTo>
                    <a:pt x="45" y="102"/>
                  </a:lnTo>
                  <a:lnTo>
                    <a:pt x="0" y="122"/>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56" name="Freeform 211"/>
            <p:cNvSpPr>
              <a:spLocks/>
            </p:cNvSpPr>
            <p:nvPr/>
          </p:nvSpPr>
          <p:spPr bwMode="auto">
            <a:xfrm>
              <a:off x="2689" y="2551"/>
              <a:ext cx="250" cy="228"/>
            </a:xfrm>
            <a:custGeom>
              <a:avLst/>
              <a:gdLst>
                <a:gd name="T0" fmla="*/ 0 w 256"/>
                <a:gd name="T1" fmla="*/ 154 h 243"/>
                <a:gd name="T2" fmla="*/ 2 w 256"/>
                <a:gd name="T3" fmla="*/ 172 h 243"/>
                <a:gd name="T4" fmla="*/ 31 w 256"/>
                <a:gd name="T5" fmla="*/ 206 h 243"/>
                <a:gd name="T6" fmla="*/ 39 w 256"/>
                <a:gd name="T7" fmla="*/ 199 h 243"/>
                <a:gd name="T8" fmla="*/ 50 w 256"/>
                <a:gd name="T9" fmla="*/ 213 h 243"/>
                <a:gd name="T10" fmla="*/ 67 w 256"/>
                <a:gd name="T11" fmla="*/ 175 h 243"/>
                <a:gd name="T12" fmla="*/ 138 w 256"/>
                <a:gd name="T13" fmla="*/ 195 h 243"/>
                <a:gd name="T14" fmla="*/ 198 w 256"/>
                <a:gd name="T15" fmla="*/ 174 h 243"/>
                <a:gd name="T16" fmla="*/ 200 w 256"/>
                <a:gd name="T17" fmla="*/ 165 h 243"/>
                <a:gd name="T18" fmla="*/ 232 w 256"/>
                <a:gd name="T19" fmla="*/ 119 h 243"/>
                <a:gd name="T20" fmla="*/ 243 w 256"/>
                <a:gd name="T21" fmla="*/ 56 h 243"/>
                <a:gd name="T22" fmla="*/ 227 w 256"/>
                <a:gd name="T23" fmla="*/ 37 h 243"/>
                <a:gd name="T24" fmla="*/ 227 w 256"/>
                <a:gd name="T25" fmla="*/ 9 h 243"/>
                <a:gd name="T26" fmla="*/ 175 w 256"/>
                <a:gd name="T27" fmla="*/ 0 h 243"/>
                <a:gd name="T28" fmla="*/ 84 w 256"/>
                <a:gd name="T29" fmla="*/ 72 h 243"/>
                <a:gd name="T30" fmla="*/ 58 w 256"/>
                <a:gd name="T31" fmla="*/ 80 h 243"/>
                <a:gd name="T32" fmla="*/ 60 w 256"/>
                <a:gd name="T33" fmla="*/ 135 h 243"/>
                <a:gd name="T34" fmla="*/ 48 w 256"/>
                <a:gd name="T35" fmla="*/ 148 h 243"/>
                <a:gd name="T36" fmla="*/ 0 w 256"/>
                <a:gd name="T37" fmla="*/ 154 h 2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6" h="243">
                  <a:moveTo>
                    <a:pt x="0" y="175"/>
                  </a:moveTo>
                  <a:lnTo>
                    <a:pt x="2" y="195"/>
                  </a:lnTo>
                  <a:lnTo>
                    <a:pt x="33" y="235"/>
                  </a:lnTo>
                  <a:lnTo>
                    <a:pt x="41" y="226"/>
                  </a:lnTo>
                  <a:lnTo>
                    <a:pt x="52" y="242"/>
                  </a:lnTo>
                  <a:lnTo>
                    <a:pt x="71" y="199"/>
                  </a:lnTo>
                  <a:lnTo>
                    <a:pt x="144" y="222"/>
                  </a:lnTo>
                  <a:lnTo>
                    <a:pt x="208" y="197"/>
                  </a:lnTo>
                  <a:lnTo>
                    <a:pt x="210" y="188"/>
                  </a:lnTo>
                  <a:lnTo>
                    <a:pt x="244" y="135"/>
                  </a:lnTo>
                  <a:lnTo>
                    <a:pt x="255" y="64"/>
                  </a:lnTo>
                  <a:lnTo>
                    <a:pt x="238" y="42"/>
                  </a:lnTo>
                  <a:lnTo>
                    <a:pt x="238" y="11"/>
                  </a:lnTo>
                  <a:lnTo>
                    <a:pt x="183" y="0"/>
                  </a:lnTo>
                  <a:lnTo>
                    <a:pt x="88" y="82"/>
                  </a:lnTo>
                  <a:lnTo>
                    <a:pt x="60" y="91"/>
                  </a:lnTo>
                  <a:lnTo>
                    <a:pt x="62" y="153"/>
                  </a:lnTo>
                  <a:lnTo>
                    <a:pt x="50" y="168"/>
                  </a:lnTo>
                  <a:lnTo>
                    <a:pt x="0" y="17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57" name="Freeform 212"/>
            <p:cNvSpPr>
              <a:spLocks/>
            </p:cNvSpPr>
            <p:nvPr/>
          </p:nvSpPr>
          <p:spPr bwMode="auto">
            <a:xfrm>
              <a:off x="2729" y="2735"/>
              <a:ext cx="182" cy="186"/>
            </a:xfrm>
            <a:custGeom>
              <a:avLst/>
              <a:gdLst>
                <a:gd name="T0" fmla="*/ 0 w 187"/>
                <a:gd name="T1" fmla="*/ 136 h 197"/>
                <a:gd name="T2" fmla="*/ 12 w 187"/>
                <a:gd name="T3" fmla="*/ 40 h 197"/>
                <a:gd name="T4" fmla="*/ 29 w 187"/>
                <a:gd name="T5" fmla="*/ 0 h 197"/>
                <a:gd name="T6" fmla="*/ 97 w 187"/>
                <a:gd name="T7" fmla="*/ 22 h 197"/>
                <a:gd name="T8" fmla="*/ 159 w 187"/>
                <a:gd name="T9" fmla="*/ 0 h 197"/>
                <a:gd name="T10" fmla="*/ 169 w 187"/>
                <a:gd name="T11" fmla="*/ 24 h 197"/>
                <a:gd name="T12" fmla="*/ 176 w 187"/>
                <a:gd name="T13" fmla="*/ 40 h 197"/>
                <a:gd name="T14" fmla="*/ 162 w 187"/>
                <a:gd name="T15" fmla="*/ 54 h 197"/>
                <a:gd name="T16" fmla="*/ 128 w 187"/>
                <a:gd name="T17" fmla="*/ 133 h 197"/>
                <a:gd name="T18" fmla="*/ 97 w 187"/>
                <a:gd name="T19" fmla="*/ 127 h 197"/>
                <a:gd name="T20" fmla="*/ 85 w 187"/>
                <a:gd name="T21" fmla="*/ 167 h 197"/>
                <a:gd name="T22" fmla="*/ 52 w 187"/>
                <a:gd name="T23" fmla="*/ 175 h 197"/>
                <a:gd name="T24" fmla="*/ 29 w 187"/>
                <a:gd name="T25" fmla="*/ 143 h 197"/>
                <a:gd name="T26" fmla="*/ 0 w 187"/>
                <a:gd name="T27" fmla="*/ 136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7" h="197">
                  <a:moveTo>
                    <a:pt x="0" y="153"/>
                  </a:moveTo>
                  <a:lnTo>
                    <a:pt x="12" y="44"/>
                  </a:lnTo>
                  <a:lnTo>
                    <a:pt x="31" y="0"/>
                  </a:lnTo>
                  <a:lnTo>
                    <a:pt x="103" y="24"/>
                  </a:lnTo>
                  <a:lnTo>
                    <a:pt x="167" y="0"/>
                  </a:lnTo>
                  <a:lnTo>
                    <a:pt x="179" y="26"/>
                  </a:lnTo>
                  <a:lnTo>
                    <a:pt x="186" y="44"/>
                  </a:lnTo>
                  <a:lnTo>
                    <a:pt x="171" y="60"/>
                  </a:lnTo>
                  <a:lnTo>
                    <a:pt x="136" y="149"/>
                  </a:lnTo>
                  <a:lnTo>
                    <a:pt x="103" y="142"/>
                  </a:lnTo>
                  <a:lnTo>
                    <a:pt x="89" y="187"/>
                  </a:lnTo>
                  <a:lnTo>
                    <a:pt x="54" y="196"/>
                  </a:lnTo>
                  <a:lnTo>
                    <a:pt x="31" y="160"/>
                  </a:lnTo>
                  <a:lnTo>
                    <a:pt x="0" y="153"/>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58" name="Freeform 213"/>
            <p:cNvSpPr>
              <a:spLocks/>
            </p:cNvSpPr>
            <p:nvPr/>
          </p:nvSpPr>
          <p:spPr bwMode="auto">
            <a:xfrm>
              <a:off x="2423" y="2757"/>
              <a:ext cx="48" cy="35"/>
            </a:xfrm>
            <a:custGeom>
              <a:avLst/>
              <a:gdLst>
                <a:gd name="T0" fmla="*/ 0 w 49"/>
                <a:gd name="T1" fmla="*/ 6 h 37"/>
                <a:gd name="T2" fmla="*/ 14 w 49"/>
                <a:gd name="T3" fmla="*/ 19 h 37"/>
                <a:gd name="T4" fmla="*/ 29 w 49"/>
                <a:gd name="T5" fmla="*/ 12 h 37"/>
                <a:gd name="T6" fmla="*/ 20 w 49"/>
                <a:gd name="T7" fmla="*/ 19 h 37"/>
                <a:gd name="T8" fmla="*/ 27 w 49"/>
                <a:gd name="T9" fmla="*/ 32 h 37"/>
                <a:gd name="T10" fmla="*/ 46 w 49"/>
                <a:gd name="T11" fmla="*/ 19 h 37"/>
                <a:gd name="T12" fmla="*/ 46 w 49"/>
                <a:gd name="T13" fmla="*/ 0 h 37"/>
                <a:gd name="T14" fmla="*/ 0 w 49"/>
                <a:gd name="T15" fmla="*/ 6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7">
                  <a:moveTo>
                    <a:pt x="0" y="6"/>
                  </a:moveTo>
                  <a:lnTo>
                    <a:pt x="14" y="21"/>
                  </a:lnTo>
                  <a:lnTo>
                    <a:pt x="31" y="14"/>
                  </a:lnTo>
                  <a:lnTo>
                    <a:pt x="20" y="21"/>
                  </a:lnTo>
                  <a:lnTo>
                    <a:pt x="29" y="36"/>
                  </a:lnTo>
                  <a:lnTo>
                    <a:pt x="48" y="21"/>
                  </a:lnTo>
                  <a:lnTo>
                    <a:pt x="48" y="0"/>
                  </a:lnTo>
                  <a:lnTo>
                    <a:pt x="0" y="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59" name="Freeform 214"/>
            <p:cNvSpPr>
              <a:spLocks/>
            </p:cNvSpPr>
            <p:nvPr/>
          </p:nvSpPr>
          <p:spPr bwMode="auto">
            <a:xfrm>
              <a:off x="3473" y="2497"/>
              <a:ext cx="18" cy="33"/>
            </a:xfrm>
            <a:custGeom>
              <a:avLst/>
              <a:gdLst>
                <a:gd name="T0" fmla="*/ 0 w 19"/>
                <a:gd name="T1" fmla="*/ 23 h 37"/>
                <a:gd name="T2" fmla="*/ 9 w 19"/>
                <a:gd name="T3" fmla="*/ 29 h 37"/>
                <a:gd name="T4" fmla="*/ 16 w 19"/>
                <a:gd name="T5" fmla="*/ 26 h 37"/>
                <a:gd name="T6" fmla="*/ 9 w 19"/>
                <a:gd name="T7" fmla="*/ 0 h 37"/>
                <a:gd name="T8" fmla="*/ 0 w 19"/>
                <a:gd name="T9" fmla="*/ 23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7">
                  <a:moveTo>
                    <a:pt x="0" y="29"/>
                  </a:moveTo>
                  <a:lnTo>
                    <a:pt x="9" y="36"/>
                  </a:lnTo>
                  <a:lnTo>
                    <a:pt x="18" y="33"/>
                  </a:lnTo>
                  <a:lnTo>
                    <a:pt x="9" y="0"/>
                  </a:lnTo>
                  <a:lnTo>
                    <a:pt x="0" y="2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60" name="Freeform 215"/>
            <p:cNvSpPr>
              <a:spLocks/>
            </p:cNvSpPr>
            <p:nvPr/>
          </p:nvSpPr>
          <p:spPr bwMode="auto">
            <a:xfrm>
              <a:off x="3137" y="3020"/>
              <a:ext cx="27" cy="27"/>
            </a:xfrm>
            <a:custGeom>
              <a:avLst/>
              <a:gdLst>
                <a:gd name="T0" fmla="*/ 0 w 28"/>
                <a:gd name="T1" fmla="*/ 24 h 29"/>
                <a:gd name="T2" fmla="*/ 10 w 28"/>
                <a:gd name="T3" fmla="*/ 4 h 29"/>
                <a:gd name="T4" fmla="*/ 20 w 28"/>
                <a:gd name="T5" fmla="*/ 0 h 29"/>
                <a:gd name="T6" fmla="*/ 25 w 28"/>
                <a:gd name="T7" fmla="*/ 20 h 29"/>
                <a:gd name="T8" fmla="*/ 0 w 28"/>
                <a:gd name="T9" fmla="*/ 24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9">
                  <a:moveTo>
                    <a:pt x="0" y="28"/>
                  </a:moveTo>
                  <a:lnTo>
                    <a:pt x="10" y="4"/>
                  </a:lnTo>
                  <a:lnTo>
                    <a:pt x="22" y="0"/>
                  </a:lnTo>
                  <a:lnTo>
                    <a:pt x="27" y="23"/>
                  </a:lnTo>
                  <a:lnTo>
                    <a:pt x="0" y="2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61" name="Freeform 216"/>
            <p:cNvSpPr>
              <a:spLocks/>
            </p:cNvSpPr>
            <p:nvPr/>
          </p:nvSpPr>
          <p:spPr bwMode="auto">
            <a:xfrm>
              <a:off x="3223" y="2376"/>
              <a:ext cx="329" cy="329"/>
            </a:xfrm>
            <a:custGeom>
              <a:avLst/>
              <a:gdLst>
                <a:gd name="T0" fmla="*/ 0 w 337"/>
                <a:gd name="T1" fmla="*/ 80 h 351"/>
                <a:gd name="T2" fmla="*/ 4 w 337"/>
                <a:gd name="T3" fmla="*/ 52 h 351"/>
                <a:gd name="T4" fmla="*/ 21 w 337"/>
                <a:gd name="T5" fmla="*/ 58 h 351"/>
                <a:gd name="T6" fmla="*/ 43 w 337"/>
                <a:gd name="T7" fmla="*/ 42 h 351"/>
                <a:gd name="T8" fmla="*/ 50 w 337"/>
                <a:gd name="T9" fmla="*/ 31 h 351"/>
                <a:gd name="T10" fmla="*/ 33 w 337"/>
                <a:gd name="T11" fmla="*/ 13 h 351"/>
                <a:gd name="T12" fmla="*/ 68 w 337"/>
                <a:gd name="T13" fmla="*/ 0 h 351"/>
                <a:gd name="T14" fmla="*/ 135 w 337"/>
                <a:gd name="T15" fmla="*/ 35 h 351"/>
                <a:gd name="T16" fmla="*/ 137 w 337"/>
                <a:gd name="T17" fmla="*/ 49 h 351"/>
                <a:gd name="T18" fmla="*/ 155 w 337"/>
                <a:gd name="T19" fmla="*/ 56 h 351"/>
                <a:gd name="T20" fmla="*/ 169 w 337"/>
                <a:gd name="T21" fmla="*/ 66 h 351"/>
                <a:gd name="T22" fmla="*/ 181 w 337"/>
                <a:gd name="T23" fmla="*/ 58 h 351"/>
                <a:gd name="T24" fmla="*/ 209 w 337"/>
                <a:gd name="T25" fmla="*/ 70 h 351"/>
                <a:gd name="T26" fmla="*/ 247 w 337"/>
                <a:gd name="T27" fmla="*/ 139 h 351"/>
                <a:gd name="T28" fmla="*/ 251 w 337"/>
                <a:gd name="T29" fmla="*/ 145 h 351"/>
                <a:gd name="T30" fmla="*/ 264 w 337"/>
                <a:gd name="T31" fmla="*/ 172 h 351"/>
                <a:gd name="T32" fmla="*/ 311 w 337"/>
                <a:gd name="T33" fmla="*/ 180 h 351"/>
                <a:gd name="T34" fmla="*/ 320 w 337"/>
                <a:gd name="T35" fmla="*/ 191 h 351"/>
                <a:gd name="T36" fmla="*/ 308 w 337"/>
                <a:gd name="T37" fmla="*/ 230 h 351"/>
                <a:gd name="T38" fmla="*/ 264 w 337"/>
                <a:gd name="T39" fmla="*/ 248 h 351"/>
                <a:gd name="T40" fmla="*/ 215 w 337"/>
                <a:gd name="T41" fmla="*/ 259 h 351"/>
                <a:gd name="T42" fmla="*/ 178 w 337"/>
                <a:gd name="T43" fmla="*/ 307 h 351"/>
                <a:gd name="T44" fmla="*/ 178 w 337"/>
                <a:gd name="T45" fmla="*/ 290 h 351"/>
                <a:gd name="T46" fmla="*/ 151 w 337"/>
                <a:gd name="T47" fmla="*/ 277 h 351"/>
                <a:gd name="T48" fmla="*/ 122 w 337"/>
                <a:gd name="T49" fmla="*/ 293 h 351"/>
                <a:gd name="T50" fmla="*/ 95 w 337"/>
                <a:gd name="T51" fmla="*/ 239 h 351"/>
                <a:gd name="T52" fmla="*/ 70 w 337"/>
                <a:gd name="T53" fmla="*/ 216 h 351"/>
                <a:gd name="T54" fmla="*/ 60 w 337"/>
                <a:gd name="T55" fmla="*/ 159 h 351"/>
                <a:gd name="T56" fmla="*/ 0 w 337"/>
                <a:gd name="T57" fmla="*/ 80 h 3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7" h="351">
                  <a:moveTo>
                    <a:pt x="0" y="91"/>
                  </a:moveTo>
                  <a:lnTo>
                    <a:pt x="4" y="60"/>
                  </a:lnTo>
                  <a:lnTo>
                    <a:pt x="22" y="66"/>
                  </a:lnTo>
                  <a:lnTo>
                    <a:pt x="45" y="48"/>
                  </a:lnTo>
                  <a:lnTo>
                    <a:pt x="52" y="35"/>
                  </a:lnTo>
                  <a:lnTo>
                    <a:pt x="35" y="15"/>
                  </a:lnTo>
                  <a:lnTo>
                    <a:pt x="72" y="0"/>
                  </a:lnTo>
                  <a:lnTo>
                    <a:pt x="141" y="40"/>
                  </a:lnTo>
                  <a:lnTo>
                    <a:pt x="143" y="55"/>
                  </a:lnTo>
                  <a:lnTo>
                    <a:pt x="163" y="64"/>
                  </a:lnTo>
                  <a:lnTo>
                    <a:pt x="177" y="75"/>
                  </a:lnTo>
                  <a:lnTo>
                    <a:pt x="190" y="66"/>
                  </a:lnTo>
                  <a:lnTo>
                    <a:pt x="219" y="80"/>
                  </a:lnTo>
                  <a:lnTo>
                    <a:pt x="259" y="158"/>
                  </a:lnTo>
                  <a:lnTo>
                    <a:pt x="263" y="165"/>
                  </a:lnTo>
                  <a:lnTo>
                    <a:pt x="277" y="196"/>
                  </a:lnTo>
                  <a:lnTo>
                    <a:pt x="327" y="205"/>
                  </a:lnTo>
                  <a:lnTo>
                    <a:pt x="336" y="218"/>
                  </a:lnTo>
                  <a:lnTo>
                    <a:pt x="323" y="261"/>
                  </a:lnTo>
                  <a:lnTo>
                    <a:pt x="277" y="283"/>
                  </a:lnTo>
                  <a:lnTo>
                    <a:pt x="225" y="294"/>
                  </a:lnTo>
                  <a:lnTo>
                    <a:pt x="186" y="350"/>
                  </a:lnTo>
                  <a:lnTo>
                    <a:pt x="186" y="330"/>
                  </a:lnTo>
                  <a:lnTo>
                    <a:pt x="159" y="316"/>
                  </a:lnTo>
                  <a:lnTo>
                    <a:pt x="128" y="334"/>
                  </a:lnTo>
                  <a:lnTo>
                    <a:pt x="99" y="272"/>
                  </a:lnTo>
                  <a:lnTo>
                    <a:pt x="74" y="245"/>
                  </a:lnTo>
                  <a:lnTo>
                    <a:pt x="62" y="181"/>
                  </a:lnTo>
                  <a:lnTo>
                    <a:pt x="0" y="91"/>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62" name="Freeform 217"/>
            <p:cNvSpPr>
              <a:spLocks/>
            </p:cNvSpPr>
            <p:nvPr/>
          </p:nvSpPr>
          <p:spPr bwMode="auto">
            <a:xfrm>
              <a:off x="2413" y="2684"/>
              <a:ext cx="99" cy="78"/>
            </a:xfrm>
            <a:custGeom>
              <a:avLst/>
              <a:gdLst>
                <a:gd name="T0" fmla="*/ 0 w 102"/>
                <a:gd name="T1" fmla="*/ 31 h 83"/>
                <a:gd name="T2" fmla="*/ 14 w 102"/>
                <a:gd name="T3" fmla="*/ 52 h 83"/>
                <a:gd name="T4" fmla="*/ 57 w 102"/>
                <a:gd name="T5" fmla="*/ 56 h 83"/>
                <a:gd name="T6" fmla="*/ 12 w 102"/>
                <a:gd name="T7" fmla="*/ 62 h 83"/>
                <a:gd name="T8" fmla="*/ 12 w 102"/>
                <a:gd name="T9" fmla="*/ 72 h 83"/>
                <a:gd name="T10" fmla="*/ 57 w 102"/>
                <a:gd name="T11" fmla="*/ 68 h 83"/>
                <a:gd name="T12" fmla="*/ 95 w 102"/>
                <a:gd name="T13" fmla="*/ 72 h 83"/>
                <a:gd name="T14" fmla="*/ 81 w 102"/>
                <a:gd name="T15" fmla="*/ 31 h 83"/>
                <a:gd name="T16" fmla="*/ 48 w 102"/>
                <a:gd name="T17" fmla="*/ 0 h 83"/>
                <a:gd name="T18" fmla="*/ 14 w 102"/>
                <a:gd name="T19" fmla="*/ 8 h 83"/>
                <a:gd name="T20" fmla="*/ 0 w 102"/>
                <a:gd name="T21" fmla="*/ 31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83">
                  <a:moveTo>
                    <a:pt x="0" y="35"/>
                  </a:moveTo>
                  <a:lnTo>
                    <a:pt x="14" y="59"/>
                  </a:lnTo>
                  <a:lnTo>
                    <a:pt x="61" y="64"/>
                  </a:lnTo>
                  <a:lnTo>
                    <a:pt x="12" y="70"/>
                  </a:lnTo>
                  <a:lnTo>
                    <a:pt x="12" y="82"/>
                  </a:lnTo>
                  <a:lnTo>
                    <a:pt x="61" y="77"/>
                  </a:lnTo>
                  <a:lnTo>
                    <a:pt x="101" y="82"/>
                  </a:lnTo>
                  <a:lnTo>
                    <a:pt x="86" y="35"/>
                  </a:lnTo>
                  <a:lnTo>
                    <a:pt x="50" y="0"/>
                  </a:lnTo>
                  <a:lnTo>
                    <a:pt x="14" y="8"/>
                  </a:lnTo>
                  <a:lnTo>
                    <a:pt x="0" y="3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63" name="Freeform 218"/>
            <p:cNvSpPr>
              <a:spLocks/>
            </p:cNvSpPr>
            <p:nvPr/>
          </p:nvSpPr>
          <p:spPr bwMode="auto">
            <a:xfrm>
              <a:off x="2477" y="2809"/>
              <a:ext cx="49" cy="59"/>
            </a:xfrm>
            <a:custGeom>
              <a:avLst/>
              <a:gdLst>
                <a:gd name="T0" fmla="*/ 0 w 50"/>
                <a:gd name="T1" fmla="*/ 16 h 63"/>
                <a:gd name="T2" fmla="*/ 8 w 50"/>
                <a:gd name="T3" fmla="*/ 36 h 63"/>
                <a:gd name="T4" fmla="*/ 29 w 50"/>
                <a:gd name="T5" fmla="*/ 54 h 63"/>
                <a:gd name="T6" fmla="*/ 47 w 50"/>
                <a:gd name="T7" fmla="*/ 28 h 63"/>
                <a:gd name="T8" fmla="*/ 32 w 50"/>
                <a:gd name="T9" fmla="*/ 0 h 63"/>
                <a:gd name="T10" fmla="*/ 0 w 50"/>
                <a:gd name="T11" fmla="*/ 16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63">
                  <a:moveTo>
                    <a:pt x="0" y="18"/>
                  </a:moveTo>
                  <a:lnTo>
                    <a:pt x="8" y="41"/>
                  </a:lnTo>
                  <a:lnTo>
                    <a:pt x="31" y="62"/>
                  </a:lnTo>
                  <a:lnTo>
                    <a:pt x="49" y="32"/>
                  </a:lnTo>
                  <a:lnTo>
                    <a:pt x="34" y="0"/>
                  </a:lnTo>
                  <a:lnTo>
                    <a:pt x="0" y="1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64" name="Freeform 219"/>
            <p:cNvSpPr>
              <a:spLocks/>
            </p:cNvSpPr>
            <p:nvPr/>
          </p:nvSpPr>
          <p:spPr bwMode="auto">
            <a:xfrm>
              <a:off x="3323" y="2774"/>
              <a:ext cx="159" cy="256"/>
            </a:xfrm>
            <a:custGeom>
              <a:avLst/>
              <a:gdLst>
                <a:gd name="T0" fmla="*/ 0 w 163"/>
                <a:gd name="T1" fmla="*/ 223 h 273"/>
                <a:gd name="T2" fmla="*/ 0 w 163"/>
                <a:gd name="T3" fmla="*/ 161 h 273"/>
                <a:gd name="T4" fmla="*/ 12 w 163"/>
                <a:gd name="T5" fmla="*/ 142 h 273"/>
                <a:gd name="T6" fmla="*/ 59 w 163"/>
                <a:gd name="T7" fmla="*/ 122 h 273"/>
                <a:gd name="T8" fmla="*/ 104 w 163"/>
                <a:gd name="T9" fmla="*/ 68 h 273"/>
                <a:gd name="T10" fmla="*/ 45 w 163"/>
                <a:gd name="T11" fmla="*/ 50 h 273"/>
                <a:gd name="T12" fmla="*/ 24 w 163"/>
                <a:gd name="T13" fmla="*/ 17 h 273"/>
                <a:gd name="T14" fmla="*/ 33 w 163"/>
                <a:gd name="T15" fmla="*/ 8 h 273"/>
                <a:gd name="T16" fmla="*/ 59 w 163"/>
                <a:gd name="T17" fmla="*/ 26 h 273"/>
                <a:gd name="T18" fmla="*/ 143 w 163"/>
                <a:gd name="T19" fmla="*/ 0 h 273"/>
                <a:gd name="T20" fmla="*/ 154 w 163"/>
                <a:gd name="T21" fmla="*/ 29 h 273"/>
                <a:gd name="T22" fmla="*/ 99 w 163"/>
                <a:gd name="T23" fmla="*/ 140 h 273"/>
                <a:gd name="T24" fmla="*/ 8 w 163"/>
                <a:gd name="T25" fmla="*/ 239 h 273"/>
                <a:gd name="T26" fmla="*/ 0 w 163"/>
                <a:gd name="T27" fmla="*/ 223 h 2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3" h="273">
                  <a:moveTo>
                    <a:pt x="0" y="254"/>
                  </a:moveTo>
                  <a:lnTo>
                    <a:pt x="0" y="183"/>
                  </a:lnTo>
                  <a:lnTo>
                    <a:pt x="12" y="161"/>
                  </a:lnTo>
                  <a:lnTo>
                    <a:pt x="62" y="139"/>
                  </a:lnTo>
                  <a:lnTo>
                    <a:pt x="110" y="77"/>
                  </a:lnTo>
                  <a:lnTo>
                    <a:pt x="47" y="57"/>
                  </a:lnTo>
                  <a:lnTo>
                    <a:pt x="26" y="19"/>
                  </a:lnTo>
                  <a:lnTo>
                    <a:pt x="35" y="8"/>
                  </a:lnTo>
                  <a:lnTo>
                    <a:pt x="62" y="30"/>
                  </a:lnTo>
                  <a:lnTo>
                    <a:pt x="151" y="0"/>
                  </a:lnTo>
                  <a:lnTo>
                    <a:pt x="162" y="33"/>
                  </a:lnTo>
                  <a:lnTo>
                    <a:pt x="104" y="159"/>
                  </a:lnTo>
                  <a:lnTo>
                    <a:pt x="8" y="272"/>
                  </a:lnTo>
                  <a:lnTo>
                    <a:pt x="0" y="25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65" name="Freeform 220"/>
            <p:cNvSpPr>
              <a:spLocks/>
            </p:cNvSpPr>
            <p:nvPr/>
          </p:nvSpPr>
          <p:spPr bwMode="auto">
            <a:xfrm>
              <a:off x="3075" y="3296"/>
              <a:ext cx="122" cy="135"/>
            </a:xfrm>
            <a:custGeom>
              <a:avLst/>
              <a:gdLst>
                <a:gd name="T0" fmla="*/ 0 w 125"/>
                <a:gd name="T1" fmla="*/ 38 h 144"/>
                <a:gd name="T2" fmla="*/ 26 w 125"/>
                <a:gd name="T3" fmla="*/ 38 h 144"/>
                <a:gd name="T4" fmla="*/ 51 w 125"/>
                <a:gd name="T5" fmla="*/ 18 h 144"/>
                <a:gd name="T6" fmla="*/ 55 w 125"/>
                <a:gd name="T7" fmla="*/ 6 h 144"/>
                <a:gd name="T8" fmla="*/ 76 w 125"/>
                <a:gd name="T9" fmla="*/ 0 h 144"/>
                <a:gd name="T10" fmla="*/ 113 w 125"/>
                <a:gd name="T11" fmla="*/ 13 h 144"/>
                <a:gd name="T12" fmla="*/ 118 w 125"/>
                <a:gd name="T13" fmla="*/ 31 h 144"/>
                <a:gd name="T14" fmla="*/ 115 w 125"/>
                <a:gd name="T15" fmla="*/ 78 h 144"/>
                <a:gd name="T16" fmla="*/ 97 w 125"/>
                <a:gd name="T17" fmla="*/ 126 h 144"/>
                <a:gd name="T18" fmla="*/ 61 w 125"/>
                <a:gd name="T19" fmla="*/ 118 h 144"/>
                <a:gd name="T20" fmla="*/ 41 w 125"/>
                <a:gd name="T21" fmla="*/ 107 h 144"/>
                <a:gd name="T22" fmla="*/ 0 w 125"/>
                <a:gd name="T23" fmla="*/ 38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 h="144">
                  <a:moveTo>
                    <a:pt x="0" y="44"/>
                  </a:moveTo>
                  <a:lnTo>
                    <a:pt x="28" y="44"/>
                  </a:lnTo>
                  <a:lnTo>
                    <a:pt x="53" y="20"/>
                  </a:lnTo>
                  <a:lnTo>
                    <a:pt x="57" y="6"/>
                  </a:lnTo>
                  <a:lnTo>
                    <a:pt x="80" y="0"/>
                  </a:lnTo>
                  <a:lnTo>
                    <a:pt x="119" y="15"/>
                  </a:lnTo>
                  <a:lnTo>
                    <a:pt x="124" y="35"/>
                  </a:lnTo>
                  <a:lnTo>
                    <a:pt x="121" y="89"/>
                  </a:lnTo>
                  <a:lnTo>
                    <a:pt x="101" y="143"/>
                  </a:lnTo>
                  <a:lnTo>
                    <a:pt x="64" y="134"/>
                  </a:lnTo>
                  <a:lnTo>
                    <a:pt x="43" y="122"/>
                  </a:lnTo>
                  <a:lnTo>
                    <a:pt x="0" y="44"/>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66" name="Freeform 221"/>
            <p:cNvSpPr>
              <a:spLocks/>
            </p:cNvSpPr>
            <p:nvPr/>
          </p:nvSpPr>
          <p:spPr bwMode="auto">
            <a:xfrm>
              <a:off x="2864" y="3321"/>
              <a:ext cx="212" cy="241"/>
            </a:xfrm>
            <a:custGeom>
              <a:avLst/>
              <a:gdLst>
                <a:gd name="T0" fmla="*/ 0 w 218"/>
                <a:gd name="T1" fmla="*/ 7 h 258"/>
                <a:gd name="T2" fmla="*/ 23 w 218"/>
                <a:gd name="T3" fmla="*/ 0 h 258"/>
                <a:gd name="T4" fmla="*/ 148 w 218"/>
                <a:gd name="T5" fmla="*/ 21 h 258"/>
                <a:gd name="T6" fmla="*/ 175 w 218"/>
                <a:gd name="T7" fmla="*/ 13 h 258"/>
                <a:gd name="T8" fmla="*/ 205 w 218"/>
                <a:gd name="T9" fmla="*/ 15 h 258"/>
                <a:gd name="T10" fmla="*/ 181 w 218"/>
                <a:gd name="T11" fmla="*/ 33 h 258"/>
                <a:gd name="T12" fmla="*/ 171 w 218"/>
                <a:gd name="T13" fmla="*/ 21 h 258"/>
                <a:gd name="T14" fmla="*/ 140 w 218"/>
                <a:gd name="T15" fmla="*/ 29 h 258"/>
                <a:gd name="T16" fmla="*/ 140 w 218"/>
                <a:gd name="T17" fmla="*/ 92 h 258"/>
                <a:gd name="T18" fmla="*/ 125 w 218"/>
                <a:gd name="T19" fmla="*/ 92 h 258"/>
                <a:gd name="T20" fmla="*/ 125 w 218"/>
                <a:gd name="T21" fmla="*/ 142 h 258"/>
                <a:gd name="T22" fmla="*/ 125 w 218"/>
                <a:gd name="T23" fmla="*/ 214 h 258"/>
                <a:gd name="T24" fmla="*/ 112 w 218"/>
                <a:gd name="T25" fmla="*/ 224 h 258"/>
                <a:gd name="T26" fmla="*/ 94 w 218"/>
                <a:gd name="T27" fmla="*/ 224 h 258"/>
                <a:gd name="T28" fmla="*/ 83 w 218"/>
                <a:gd name="T29" fmla="*/ 208 h 258"/>
                <a:gd name="T30" fmla="*/ 73 w 218"/>
                <a:gd name="T31" fmla="*/ 217 h 258"/>
                <a:gd name="T32" fmla="*/ 53 w 218"/>
                <a:gd name="T33" fmla="*/ 192 h 258"/>
                <a:gd name="T34" fmla="*/ 43 w 218"/>
                <a:gd name="T35" fmla="*/ 113 h 258"/>
                <a:gd name="T36" fmla="*/ 43 w 218"/>
                <a:gd name="T37" fmla="*/ 104 h 258"/>
                <a:gd name="T38" fmla="*/ 0 w 218"/>
                <a:gd name="T39" fmla="*/ 7 h 2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8" h="258">
                  <a:moveTo>
                    <a:pt x="0" y="8"/>
                  </a:moveTo>
                  <a:lnTo>
                    <a:pt x="25" y="0"/>
                  </a:lnTo>
                  <a:lnTo>
                    <a:pt x="156" y="24"/>
                  </a:lnTo>
                  <a:lnTo>
                    <a:pt x="185" y="15"/>
                  </a:lnTo>
                  <a:lnTo>
                    <a:pt x="217" y="17"/>
                  </a:lnTo>
                  <a:lnTo>
                    <a:pt x="191" y="37"/>
                  </a:lnTo>
                  <a:lnTo>
                    <a:pt x="181" y="24"/>
                  </a:lnTo>
                  <a:lnTo>
                    <a:pt x="148" y="33"/>
                  </a:lnTo>
                  <a:lnTo>
                    <a:pt x="148" y="106"/>
                  </a:lnTo>
                  <a:lnTo>
                    <a:pt x="133" y="106"/>
                  </a:lnTo>
                  <a:lnTo>
                    <a:pt x="133" y="163"/>
                  </a:lnTo>
                  <a:lnTo>
                    <a:pt x="133" y="245"/>
                  </a:lnTo>
                  <a:lnTo>
                    <a:pt x="118" y="257"/>
                  </a:lnTo>
                  <a:lnTo>
                    <a:pt x="100" y="257"/>
                  </a:lnTo>
                  <a:lnTo>
                    <a:pt x="87" y="239"/>
                  </a:lnTo>
                  <a:lnTo>
                    <a:pt x="77" y="248"/>
                  </a:lnTo>
                  <a:lnTo>
                    <a:pt x="56" y="221"/>
                  </a:lnTo>
                  <a:lnTo>
                    <a:pt x="45" y="130"/>
                  </a:lnTo>
                  <a:lnTo>
                    <a:pt x="45" y="119"/>
                  </a:lnTo>
                  <a:lnTo>
                    <a:pt x="0" y="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67" name="Freeform 222"/>
            <p:cNvSpPr>
              <a:spLocks/>
            </p:cNvSpPr>
            <p:nvPr/>
          </p:nvSpPr>
          <p:spPr bwMode="auto">
            <a:xfrm>
              <a:off x="2421" y="2463"/>
              <a:ext cx="131" cy="134"/>
            </a:xfrm>
            <a:custGeom>
              <a:avLst/>
              <a:gdLst>
                <a:gd name="T0" fmla="*/ 0 w 134"/>
                <a:gd name="T1" fmla="*/ 126 h 142"/>
                <a:gd name="T2" fmla="*/ 62 w 134"/>
                <a:gd name="T3" fmla="*/ 0 h 142"/>
                <a:gd name="T4" fmla="*/ 127 w 134"/>
                <a:gd name="T5" fmla="*/ 2 h 142"/>
                <a:gd name="T6" fmla="*/ 127 w 134"/>
                <a:gd name="T7" fmla="*/ 9 h 142"/>
                <a:gd name="T8" fmla="*/ 127 w 134"/>
                <a:gd name="T9" fmla="*/ 33 h 142"/>
                <a:gd name="T10" fmla="*/ 77 w 134"/>
                <a:gd name="T11" fmla="*/ 31 h 142"/>
                <a:gd name="T12" fmla="*/ 77 w 134"/>
                <a:gd name="T13" fmla="*/ 82 h 142"/>
                <a:gd name="T14" fmla="*/ 60 w 134"/>
                <a:gd name="T15" fmla="*/ 90 h 142"/>
                <a:gd name="T16" fmla="*/ 62 w 134"/>
                <a:gd name="T17" fmla="*/ 119 h 142"/>
                <a:gd name="T18" fmla="*/ 0 w 134"/>
                <a:gd name="T19" fmla="*/ 126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142">
                  <a:moveTo>
                    <a:pt x="0" y="141"/>
                  </a:moveTo>
                  <a:lnTo>
                    <a:pt x="64" y="0"/>
                  </a:lnTo>
                  <a:lnTo>
                    <a:pt x="133" y="2"/>
                  </a:lnTo>
                  <a:lnTo>
                    <a:pt x="133" y="11"/>
                  </a:lnTo>
                  <a:lnTo>
                    <a:pt x="133" y="37"/>
                  </a:lnTo>
                  <a:lnTo>
                    <a:pt x="81" y="35"/>
                  </a:lnTo>
                  <a:lnTo>
                    <a:pt x="81" y="92"/>
                  </a:lnTo>
                  <a:lnTo>
                    <a:pt x="62" y="101"/>
                  </a:lnTo>
                  <a:lnTo>
                    <a:pt x="64" y="134"/>
                  </a:lnTo>
                  <a:lnTo>
                    <a:pt x="0" y="141"/>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68" name="Freeform 223"/>
            <p:cNvSpPr>
              <a:spLocks/>
            </p:cNvSpPr>
            <p:nvPr/>
          </p:nvSpPr>
          <p:spPr bwMode="auto">
            <a:xfrm>
              <a:off x="3027" y="2558"/>
              <a:ext cx="256" cy="373"/>
            </a:xfrm>
            <a:custGeom>
              <a:avLst/>
              <a:gdLst>
                <a:gd name="T0" fmla="*/ 0 w 263"/>
                <a:gd name="T1" fmla="*/ 184 h 397"/>
                <a:gd name="T2" fmla="*/ 12 w 263"/>
                <a:gd name="T3" fmla="*/ 220 h 397"/>
                <a:gd name="T4" fmla="*/ 20 w 263"/>
                <a:gd name="T5" fmla="*/ 256 h 397"/>
                <a:gd name="T6" fmla="*/ 45 w 263"/>
                <a:gd name="T7" fmla="*/ 271 h 397"/>
                <a:gd name="T8" fmla="*/ 83 w 263"/>
                <a:gd name="T9" fmla="*/ 324 h 397"/>
                <a:gd name="T10" fmla="*/ 131 w 263"/>
                <a:gd name="T11" fmla="*/ 350 h 397"/>
                <a:gd name="T12" fmla="*/ 179 w 263"/>
                <a:gd name="T13" fmla="*/ 343 h 397"/>
                <a:gd name="T14" fmla="*/ 206 w 263"/>
                <a:gd name="T15" fmla="*/ 331 h 397"/>
                <a:gd name="T16" fmla="*/ 191 w 263"/>
                <a:gd name="T17" fmla="*/ 294 h 397"/>
                <a:gd name="T18" fmla="*/ 165 w 263"/>
                <a:gd name="T19" fmla="*/ 274 h 397"/>
                <a:gd name="T20" fmla="*/ 181 w 263"/>
                <a:gd name="T21" fmla="*/ 258 h 397"/>
                <a:gd name="T22" fmla="*/ 183 w 263"/>
                <a:gd name="T23" fmla="*/ 227 h 397"/>
                <a:gd name="T24" fmla="*/ 212 w 263"/>
                <a:gd name="T25" fmla="*/ 184 h 397"/>
                <a:gd name="T26" fmla="*/ 222 w 263"/>
                <a:gd name="T27" fmla="*/ 110 h 397"/>
                <a:gd name="T28" fmla="*/ 248 w 263"/>
                <a:gd name="T29" fmla="*/ 92 h 397"/>
                <a:gd name="T30" fmla="*/ 231 w 263"/>
                <a:gd name="T31" fmla="*/ 76 h 397"/>
                <a:gd name="T32" fmla="*/ 220 w 263"/>
                <a:gd name="T33" fmla="*/ 20 h 397"/>
                <a:gd name="T34" fmla="*/ 202 w 263"/>
                <a:gd name="T35" fmla="*/ 0 h 397"/>
                <a:gd name="T36" fmla="*/ 179 w 263"/>
                <a:gd name="T37" fmla="*/ 23 h 397"/>
                <a:gd name="T38" fmla="*/ 43 w 263"/>
                <a:gd name="T39" fmla="*/ 20 h 397"/>
                <a:gd name="T40" fmla="*/ 43 w 263"/>
                <a:gd name="T41" fmla="*/ 54 h 397"/>
                <a:gd name="T42" fmla="*/ 31 w 263"/>
                <a:gd name="T43" fmla="*/ 54 h 397"/>
                <a:gd name="T44" fmla="*/ 31 w 263"/>
                <a:gd name="T45" fmla="*/ 66 h 397"/>
                <a:gd name="T46" fmla="*/ 29 w 263"/>
                <a:gd name="T47" fmla="*/ 133 h 397"/>
                <a:gd name="T48" fmla="*/ 14 w 263"/>
                <a:gd name="T49" fmla="*/ 137 h 397"/>
                <a:gd name="T50" fmla="*/ 0 w 263"/>
                <a:gd name="T51" fmla="*/ 184 h 3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3" h="397">
                  <a:moveTo>
                    <a:pt x="0" y="209"/>
                  </a:moveTo>
                  <a:lnTo>
                    <a:pt x="12" y="249"/>
                  </a:lnTo>
                  <a:lnTo>
                    <a:pt x="22" y="291"/>
                  </a:lnTo>
                  <a:lnTo>
                    <a:pt x="47" y="307"/>
                  </a:lnTo>
                  <a:lnTo>
                    <a:pt x="87" y="367"/>
                  </a:lnTo>
                  <a:lnTo>
                    <a:pt x="139" y="396"/>
                  </a:lnTo>
                  <a:lnTo>
                    <a:pt x="189" y="389"/>
                  </a:lnTo>
                  <a:lnTo>
                    <a:pt x="218" y="375"/>
                  </a:lnTo>
                  <a:lnTo>
                    <a:pt x="201" y="333"/>
                  </a:lnTo>
                  <a:lnTo>
                    <a:pt x="174" y="311"/>
                  </a:lnTo>
                  <a:lnTo>
                    <a:pt x="191" y="293"/>
                  </a:lnTo>
                  <a:lnTo>
                    <a:pt x="193" y="258"/>
                  </a:lnTo>
                  <a:lnTo>
                    <a:pt x="224" y="209"/>
                  </a:lnTo>
                  <a:lnTo>
                    <a:pt x="234" y="124"/>
                  </a:lnTo>
                  <a:lnTo>
                    <a:pt x="262" y="104"/>
                  </a:lnTo>
                  <a:lnTo>
                    <a:pt x="243" y="86"/>
                  </a:lnTo>
                  <a:lnTo>
                    <a:pt x="232" y="22"/>
                  </a:lnTo>
                  <a:lnTo>
                    <a:pt x="214" y="0"/>
                  </a:lnTo>
                  <a:lnTo>
                    <a:pt x="189" y="26"/>
                  </a:lnTo>
                  <a:lnTo>
                    <a:pt x="45" y="22"/>
                  </a:lnTo>
                  <a:lnTo>
                    <a:pt x="45" y="62"/>
                  </a:lnTo>
                  <a:lnTo>
                    <a:pt x="33" y="62"/>
                  </a:lnTo>
                  <a:lnTo>
                    <a:pt x="33" y="75"/>
                  </a:lnTo>
                  <a:lnTo>
                    <a:pt x="31" y="151"/>
                  </a:lnTo>
                  <a:lnTo>
                    <a:pt x="14" y="155"/>
                  </a:lnTo>
                  <a:lnTo>
                    <a:pt x="0" y="209"/>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69" name="Freeform 224"/>
            <p:cNvSpPr>
              <a:spLocks/>
            </p:cNvSpPr>
            <p:nvPr/>
          </p:nvSpPr>
          <p:spPr bwMode="auto">
            <a:xfrm>
              <a:off x="3163" y="3493"/>
              <a:ext cx="20" cy="31"/>
            </a:xfrm>
            <a:custGeom>
              <a:avLst/>
              <a:gdLst>
                <a:gd name="T0" fmla="*/ 0 w 20"/>
                <a:gd name="T1" fmla="*/ 15 h 33"/>
                <a:gd name="T2" fmla="*/ 11 w 20"/>
                <a:gd name="T3" fmla="*/ 28 h 33"/>
                <a:gd name="T4" fmla="*/ 19 w 20"/>
                <a:gd name="T5" fmla="*/ 19 h 33"/>
                <a:gd name="T6" fmla="*/ 17 w 20"/>
                <a:gd name="T7" fmla="*/ 0 h 33"/>
                <a:gd name="T8" fmla="*/ 0 w 20"/>
                <a:gd name="T9" fmla="*/ 15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33">
                  <a:moveTo>
                    <a:pt x="0" y="17"/>
                  </a:moveTo>
                  <a:lnTo>
                    <a:pt x="11" y="32"/>
                  </a:lnTo>
                  <a:lnTo>
                    <a:pt x="19" y="21"/>
                  </a:lnTo>
                  <a:lnTo>
                    <a:pt x="17" y="0"/>
                  </a:lnTo>
                  <a:lnTo>
                    <a:pt x="0" y="1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70" name="Freeform 225"/>
            <p:cNvSpPr>
              <a:spLocks/>
            </p:cNvSpPr>
            <p:nvPr/>
          </p:nvSpPr>
          <p:spPr bwMode="auto">
            <a:xfrm>
              <a:off x="3236" y="2268"/>
              <a:ext cx="113" cy="106"/>
            </a:xfrm>
            <a:custGeom>
              <a:avLst/>
              <a:gdLst>
                <a:gd name="T0" fmla="*/ 0 w 116"/>
                <a:gd name="T1" fmla="*/ 91 h 113"/>
                <a:gd name="T2" fmla="*/ 2 w 116"/>
                <a:gd name="T3" fmla="*/ 80 h 113"/>
                <a:gd name="T4" fmla="*/ 18 w 116"/>
                <a:gd name="T5" fmla="*/ 59 h 113"/>
                <a:gd name="T6" fmla="*/ 8 w 116"/>
                <a:gd name="T7" fmla="*/ 50 h 113"/>
                <a:gd name="T8" fmla="*/ 8 w 116"/>
                <a:gd name="T9" fmla="*/ 23 h 113"/>
                <a:gd name="T10" fmla="*/ 18 w 116"/>
                <a:gd name="T11" fmla="*/ 4 h 113"/>
                <a:gd name="T12" fmla="*/ 109 w 116"/>
                <a:gd name="T13" fmla="*/ 0 h 113"/>
                <a:gd name="T14" fmla="*/ 93 w 116"/>
                <a:gd name="T15" fmla="*/ 15 h 113"/>
                <a:gd name="T16" fmla="*/ 88 w 116"/>
                <a:gd name="T17" fmla="*/ 53 h 113"/>
                <a:gd name="T18" fmla="*/ 50 w 116"/>
                <a:gd name="T19" fmla="*/ 77 h 113"/>
                <a:gd name="T20" fmla="*/ 18 w 116"/>
                <a:gd name="T21" fmla="*/ 98 h 113"/>
                <a:gd name="T22" fmla="*/ 0 w 116"/>
                <a:gd name="T23" fmla="*/ 91 h 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6" h="113">
                  <a:moveTo>
                    <a:pt x="0" y="103"/>
                  </a:moveTo>
                  <a:lnTo>
                    <a:pt x="2" y="91"/>
                  </a:lnTo>
                  <a:lnTo>
                    <a:pt x="18" y="67"/>
                  </a:lnTo>
                  <a:lnTo>
                    <a:pt x="8" y="56"/>
                  </a:lnTo>
                  <a:lnTo>
                    <a:pt x="8" y="26"/>
                  </a:lnTo>
                  <a:lnTo>
                    <a:pt x="18" y="4"/>
                  </a:lnTo>
                  <a:lnTo>
                    <a:pt x="115" y="0"/>
                  </a:lnTo>
                  <a:lnTo>
                    <a:pt x="98" y="17"/>
                  </a:lnTo>
                  <a:lnTo>
                    <a:pt x="92" y="60"/>
                  </a:lnTo>
                  <a:lnTo>
                    <a:pt x="52" y="87"/>
                  </a:lnTo>
                  <a:lnTo>
                    <a:pt x="18" y="112"/>
                  </a:lnTo>
                  <a:lnTo>
                    <a:pt x="0" y="103"/>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71" name="Freeform 226"/>
            <p:cNvSpPr>
              <a:spLocks/>
            </p:cNvSpPr>
            <p:nvPr/>
          </p:nvSpPr>
          <p:spPr bwMode="auto">
            <a:xfrm>
              <a:off x="3148" y="3019"/>
              <a:ext cx="169" cy="201"/>
            </a:xfrm>
            <a:custGeom>
              <a:avLst/>
              <a:gdLst>
                <a:gd name="T0" fmla="*/ 0 w 174"/>
                <a:gd name="T1" fmla="*/ 58 h 214"/>
                <a:gd name="T2" fmla="*/ 2 w 174"/>
                <a:gd name="T3" fmla="*/ 95 h 214"/>
                <a:gd name="T4" fmla="*/ 18 w 174"/>
                <a:gd name="T5" fmla="*/ 131 h 214"/>
                <a:gd name="T6" fmla="*/ 50 w 174"/>
                <a:gd name="T7" fmla="*/ 148 h 214"/>
                <a:gd name="T8" fmla="*/ 62 w 174"/>
                <a:gd name="T9" fmla="*/ 150 h 214"/>
                <a:gd name="T10" fmla="*/ 81 w 174"/>
                <a:gd name="T11" fmla="*/ 188 h 214"/>
                <a:gd name="T12" fmla="*/ 139 w 174"/>
                <a:gd name="T13" fmla="*/ 183 h 214"/>
                <a:gd name="T14" fmla="*/ 163 w 174"/>
                <a:gd name="T15" fmla="*/ 166 h 214"/>
                <a:gd name="T16" fmla="*/ 139 w 174"/>
                <a:gd name="T17" fmla="*/ 94 h 214"/>
                <a:gd name="T18" fmla="*/ 146 w 174"/>
                <a:gd name="T19" fmla="*/ 65 h 214"/>
                <a:gd name="T20" fmla="*/ 66 w 174"/>
                <a:gd name="T21" fmla="*/ 0 h 214"/>
                <a:gd name="T22" fmla="*/ 48 w 174"/>
                <a:gd name="T23" fmla="*/ 33 h 214"/>
                <a:gd name="T24" fmla="*/ 39 w 174"/>
                <a:gd name="T25" fmla="*/ 23 h 214"/>
                <a:gd name="T26" fmla="*/ 33 w 174"/>
                <a:gd name="T27" fmla="*/ 31 h 214"/>
                <a:gd name="T28" fmla="*/ 31 w 174"/>
                <a:gd name="T29" fmla="*/ 0 h 214"/>
                <a:gd name="T30" fmla="*/ 12 w 174"/>
                <a:gd name="T31" fmla="*/ 2 h 214"/>
                <a:gd name="T32" fmla="*/ 14 w 174"/>
                <a:gd name="T33" fmla="*/ 24 h 214"/>
                <a:gd name="T34" fmla="*/ 16 w 174"/>
                <a:gd name="T35" fmla="*/ 39 h 214"/>
                <a:gd name="T36" fmla="*/ 0 w 174"/>
                <a:gd name="T37" fmla="*/ 58 h 2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4" h="214">
                  <a:moveTo>
                    <a:pt x="0" y="66"/>
                  </a:moveTo>
                  <a:lnTo>
                    <a:pt x="2" y="108"/>
                  </a:lnTo>
                  <a:lnTo>
                    <a:pt x="20" y="148"/>
                  </a:lnTo>
                  <a:lnTo>
                    <a:pt x="52" y="168"/>
                  </a:lnTo>
                  <a:lnTo>
                    <a:pt x="66" y="170"/>
                  </a:lnTo>
                  <a:lnTo>
                    <a:pt x="85" y="213"/>
                  </a:lnTo>
                  <a:lnTo>
                    <a:pt x="147" y="208"/>
                  </a:lnTo>
                  <a:lnTo>
                    <a:pt x="173" y="188"/>
                  </a:lnTo>
                  <a:lnTo>
                    <a:pt x="147" y="106"/>
                  </a:lnTo>
                  <a:lnTo>
                    <a:pt x="154" y="73"/>
                  </a:lnTo>
                  <a:lnTo>
                    <a:pt x="70" y="0"/>
                  </a:lnTo>
                  <a:lnTo>
                    <a:pt x="50" y="37"/>
                  </a:lnTo>
                  <a:lnTo>
                    <a:pt x="41" y="26"/>
                  </a:lnTo>
                  <a:lnTo>
                    <a:pt x="35" y="35"/>
                  </a:lnTo>
                  <a:lnTo>
                    <a:pt x="33" y="0"/>
                  </a:lnTo>
                  <a:lnTo>
                    <a:pt x="12" y="2"/>
                  </a:lnTo>
                  <a:lnTo>
                    <a:pt x="14" y="28"/>
                  </a:lnTo>
                  <a:lnTo>
                    <a:pt x="16" y="44"/>
                  </a:lnTo>
                  <a:lnTo>
                    <a:pt x="0" y="6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72" name="Freeform 227"/>
            <p:cNvSpPr>
              <a:spLocks/>
            </p:cNvSpPr>
            <p:nvPr/>
          </p:nvSpPr>
          <p:spPr bwMode="auto">
            <a:xfrm>
              <a:off x="2679" y="2789"/>
              <a:ext cx="35" cy="96"/>
            </a:xfrm>
            <a:custGeom>
              <a:avLst/>
              <a:gdLst>
                <a:gd name="T0" fmla="*/ 0 w 36"/>
                <a:gd name="T1" fmla="*/ 0 h 103"/>
                <a:gd name="T2" fmla="*/ 16 w 36"/>
                <a:gd name="T3" fmla="*/ 4 h 103"/>
                <a:gd name="T4" fmla="*/ 33 w 36"/>
                <a:gd name="T5" fmla="*/ 86 h 103"/>
                <a:gd name="T6" fmla="*/ 20 w 36"/>
                <a:gd name="T7" fmla="*/ 89 h 103"/>
                <a:gd name="T8" fmla="*/ 0 w 36"/>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03">
                  <a:moveTo>
                    <a:pt x="0" y="0"/>
                  </a:moveTo>
                  <a:lnTo>
                    <a:pt x="16" y="4"/>
                  </a:lnTo>
                  <a:lnTo>
                    <a:pt x="35" y="99"/>
                  </a:lnTo>
                  <a:lnTo>
                    <a:pt x="22" y="102"/>
                  </a:lnTo>
                  <a:lnTo>
                    <a:pt x="0" y="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73" name="Freeform 228"/>
            <p:cNvSpPr>
              <a:spLocks/>
            </p:cNvSpPr>
            <p:nvPr/>
          </p:nvSpPr>
          <p:spPr bwMode="auto">
            <a:xfrm>
              <a:off x="3481" y="2494"/>
              <a:ext cx="81" cy="72"/>
            </a:xfrm>
            <a:custGeom>
              <a:avLst/>
              <a:gdLst>
                <a:gd name="T0" fmla="*/ 0 w 83"/>
                <a:gd name="T1" fmla="*/ 31 h 77"/>
                <a:gd name="T2" fmla="*/ 4 w 83"/>
                <a:gd name="T3" fmla="*/ 31 h 77"/>
                <a:gd name="T4" fmla="*/ 10 w 83"/>
                <a:gd name="T5" fmla="*/ 40 h 77"/>
                <a:gd name="T6" fmla="*/ 44 w 83"/>
                <a:gd name="T7" fmla="*/ 38 h 77"/>
                <a:gd name="T8" fmla="*/ 73 w 83"/>
                <a:gd name="T9" fmla="*/ 0 h 77"/>
                <a:gd name="T10" fmla="*/ 78 w 83"/>
                <a:gd name="T11" fmla="*/ 23 h 77"/>
                <a:gd name="T12" fmla="*/ 69 w 83"/>
                <a:gd name="T13" fmla="*/ 23 h 77"/>
                <a:gd name="T14" fmla="*/ 73 w 83"/>
                <a:gd name="T15" fmla="*/ 38 h 77"/>
                <a:gd name="T16" fmla="*/ 60 w 83"/>
                <a:gd name="T17" fmla="*/ 66 h 77"/>
                <a:gd name="T18" fmla="*/ 14 w 83"/>
                <a:gd name="T19" fmla="*/ 61 h 77"/>
                <a:gd name="T20" fmla="*/ 0 w 83"/>
                <a:gd name="T21" fmla="*/ 31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 h="77">
                  <a:moveTo>
                    <a:pt x="0" y="35"/>
                  </a:moveTo>
                  <a:lnTo>
                    <a:pt x="4" y="35"/>
                  </a:lnTo>
                  <a:lnTo>
                    <a:pt x="10" y="46"/>
                  </a:lnTo>
                  <a:lnTo>
                    <a:pt x="46" y="44"/>
                  </a:lnTo>
                  <a:lnTo>
                    <a:pt x="77" y="0"/>
                  </a:lnTo>
                  <a:lnTo>
                    <a:pt x="82" y="27"/>
                  </a:lnTo>
                  <a:lnTo>
                    <a:pt x="73" y="27"/>
                  </a:lnTo>
                  <a:lnTo>
                    <a:pt x="77" y="44"/>
                  </a:lnTo>
                  <a:lnTo>
                    <a:pt x="63" y="76"/>
                  </a:lnTo>
                  <a:lnTo>
                    <a:pt x="14" y="69"/>
                  </a:lnTo>
                  <a:lnTo>
                    <a:pt x="0" y="3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74" name="Freeform 229"/>
            <p:cNvSpPr>
              <a:spLocks/>
            </p:cNvSpPr>
            <p:nvPr/>
          </p:nvSpPr>
          <p:spPr bwMode="auto">
            <a:xfrm>
              <a:off x="2794" y="2270"/>
              <a:ext cx="69" cy="141"/>
            </a:xfrm>
            <a:custGeom>
              <a:avLst/>
              <a:gdLst>
                <a:gd name="T0" fmla="*/ 0 w 70"/>
                <a:gd name="T1" fmla="*/ 60 h 150"/>
                <a:gd name="T2" fmla="*/ 14 w 70"/>
                <a:gd name="T3" fmla="*/ 49 h 150"/>
                <a:gd name="T4" fmla="*/ 23 w 70"/>
                <a:gd name="T5" fmla="*/ 0 h 150"/>
                <a:gd name="T6" fmla="*/ 62 w 70"/>
                <a:gd name="T7" fmla="*/ 0 h 150"/>
                <a:gd name="T8" fmla="*/ 52 w 70"/>
                <a:gd name="T9" fmla="*/ 15 h 150"/>
                <a:gd name="T10" fmla="*/ 64 w 70"/>
                <a:gd name="T11" fmla="*/ 36 h 150"/>
                <a:gd name="T12" fmla="*/ 40 w 70"/>
                <a:gd name="T13" fmla="*/ 60 h 150"/>
                <a:gd name="T14" fmla="*/ 67 w 70"/>
                <a:gd name="T15" fmla="*/ 76 h 150"/>
                <a:gd name="T16" fmla="*/ 33 w 70"/>
                <a:gd name="T17" fmla="*/ 132 h 150"/>
                <a:gd name="T18" fmla="*/ 29 w 70"/>
                <a:gd name="T19" fmla="*/ 96 h 150"/>
                <a:gd name="T20" fmla="*/ 0 w 70"/>
                <a:gd name="T21" fmla="*/ 60 h 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 h="150">
                  <a:moveTo>
                    <a:pt x="0" y="68"/>
                  </a:moveTo>
                  <a:lnTo>
                    <a:pt x="14" y="55"/>
                  </a:lnTo>
                  <a:lnTo>
                    <a:pt x="23" y="0"/>
                  </a:lnTo>
                  <a:lnTo>
                    <a:pt x="64" y="0"/>
                  </a:lnTo>
                  <a:lnTo>
                    <a:pt x="54" y="17"/>
                  </a:lnTo>
                  <a:lnTo>
                    <a:pt x="66" y="40"/>
                  </a:lnTo>
                  <a:lnTo>
                    <a:pt x="42" y="68"/>
                  </a:lnTo>
                  <a:lnTo>
                    <a:pt x="69" y="86"/>
                  </a:lnTo>
                  <a:lnTo>
                    <a:pt x="33" y="149"/>
                  </a:lnTo>
                  <a:lnTo>
                    <a:pt x="29" y="108"/>
                  </a:lnTo>
                  <a:lnTo>
                    <a:pt x="0" y="6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75" name="Freeform 230"/>
            <p:cNvSpPr>
              <a:spLocks/>
            </p:cNvSpPr>
            <p:nvPr/>
          </p:nvSpPr>
          <p:spPr bwMode="auto">
            <a:xfrm>
              <a:off x="3146" y="2927"/>
              <a:ext cx="82" cy="102"/>
            </a:xfrm>
            <a:custGeom>
              <a:avLst/>
              <a:gdLst>
                <a:gd name="T0" fmla="*/ 0 w 84"/>
                <a:gd name="T1" fmla="*/ 96 h 107"/>
                <a:gd name="T2" fmla="*/ 12 w 84"/>
                <a:gd name="T3" fmla="*/ 90 h 107"/>
                <a:gd name="T4" fmla="*/ 31 w 84"/>
                <a:gd name="T5" fmla="*/ 90 h 107"/>
                <a:gd name="T6" fmla="*/ 33 w 84"/>
                <a:gd name="T7" fmla="*/ 73 h 107"/>
                <a:gd name="T8" fmla="*/ 62 w 84"/>
                <a:gd name="T9" fmla="*/ 68 h 107"/>
                <a:gd name="T10" fmla="*/ 79 w 84"/>
                <a:gd name="T11" fmla="*/ 33 h 107"/>
                <a:gd name="T12" fmla="*/ 62 w 84"/>
                <a:gd name="T13" fmla="*/ 0 h 107"/>
                <a:gd name="T14" fmla="*/ 18 w 84"/>
                <a:gd name="T15" fmla="*/ 6 h 107"/>
                <a:gd name="T16" fmla="*/ 22 w 84"/>
                <a:gd name="T17" fmla="*/ 31 h 107"/>
                <a:gd name="T18" fmla="*/ 14 w 84"/>
                <a:gd name="T19" fmla="*/ 49 h 107"/>
                <a:gd name="T20" fmla="*/ 0 w 84"/>
                <a:gd name="T21" fmla="*/ 96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107">
                  <a:moveTo>
                    <a:pt x="0" y="106"/>
                  </a:moveTo>
                  <a:lnTo>
                    <a:pt x="12" y="99"/>
                  </a:lnTo>
                  <a:lnTo>
                    <a:pt x="33" y="99"/>
                  </a:lnTo>
                  <a:lnTo>
                    <a:pt x="35" y="81"/>
                  </a:lnTo>
                  <a:lnTo>
                    <a:pt x="66" y="75"/>
                  </a:lnTo>
                  <a:lnTo>
                    <a:pt x="83" y="37"/>
                  </a:lnTo>
                  <a:lnTo>
                    <a:pt x="66" y="0"/>
                  </a:lnTo>
                  <a:lnTo>
                    <a:pt x="18" y="6"/>
                  </a:lnTo>
                  <a:lnTo>
                    <a:pt x="24" y="35"/>
                  </a:lnTo>
                  <a:lnTo>
                    <a:pt x="14" y="53"/>
                  </a:lnTo>
                  <a:lnTo>
                    <a:pt x="0" y="10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76" name="Freeform 231"/>
            <p:cNvSpPr>
              <a:spLocks/>
            </p:cNvSpPr>
            <p:nvPr/>
          </p:nvSpPr>
          <p:spPr bwMode="auto">
            <a:xfrm>
              <a:off x="3067" y="2384"/>
              <a:ext cx="173" cy="197"/>
            </a:xfrm>
            <a:custGeom>
              <a:avLst/>
              <a:gdLst>
                <a:gd name="T0" fmla="*/ 0 w 178"/>
                <a:gd name="T1" fmla="*/ 31 h 212"/>
                <a:gd name="T2" fmla="*/ 6 w 178"/>
                <a:gd name="T3" fmla="*/ 177 h 212"/>
                <a:gd name="T4" fmla="*/ 141 w 178"/>
                <a:gd name="T5" fmla="*/ 182 h 212"/>
                <a:gd name="T6" fmla="*/ 164 w 178"/>
                <a:gd name="T7" fmla="*/ 159 h 212"/>
                <a:gd name="T8" fmla="*/ 167 w 178"/>
                <a:gd name="T9" fmla="*/ 141 h 212"/>
                <a:gd name="T10" fmla="*/ 118 w 178"/>
                <a:gd name="T11" fmla="*/ 38 h 212"/>
                <a:gd name="T12" fmla="*/ 141 w 178"/>
                <a:gd name="T13" fmla="*/ 72 h 212"/>
                <a:gd name="T14" fmla="*/ 155 w 178"/>
                <a:gd name="T15" fmla="*/ 43 h 212"/>
                <a:gd name="T16" fmla="*/ 141 w 178"/>
                <a:gd name="T17" fmla="*/ 6 h 212"/>
                <a:gd name="T18" fmla="*/ 110 w 178"/>
                <a:gd name="T19" fmla="*/ 13 h 212"/>
                <a:gd name="T20" fmla="*/ 108 w 178"/>
                <a:gd name="T21" fmla="*/ 4 h 212"/>
                <a:gd name="T22" fmla="*/ 91 w 178"/>
                <a:gd name="T23" fmla="*/ 4 h 212"/>
                <a:gd name="T24" fmla="*/ 64 w 178"/>
                <a:gd name="T25" fmla="*/ 15 h 212"/>
                <a:gd name="T26" fmla="*/ 6 w 178"/>
                <a:gd name="T27" fmla="*/ 0 h 212"/>
                <a:gd name="T28" fmla="*/ 0 w 178"/>
                <a:gd name="T29" fmla="*/ 31 h 2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8" h="212">
                  <a:moveTo>
                    <a:pt x="0" y="35"/>
                  </a:moveTo>
                  <a:lnTo>
                    <a:pt x="6" y="206"/>
                  </a:lnTo>
                  <a:lnTo>
                    <a:pt x="149" y="211"/>
                  </a:lnTo>
                  <a:lnTo>
                    <a:pt x="174" y="184"/>
                  </a:lnTo>
                  <a:lnTo>
                    <a:pt x="177" y="164"/>
                  </a:lnTo>
                  <a:lnTo>
                    <a:pt x="124" y="44"/>
                  </a:lnTo>
                  <a:lnTo>
                    <a:pt x="149" y="83"/>
                  </a:lnTo>
                  <a:lnTo>
                    <a:pt x="164" y="50"/>
                  </a:lnTo>
                  <a:lnTo>
                    <a:pt x="149" y="6"/>
                  </a:lnTo>
                  <a:lnTo>
                    <a:pt x="116" y="15"/>
                  </a:lnTo>
                  <a:lnTo>
                    <a:pt x="114" y="4"/>
                  </a:lnTo>
                  <a:lnTo>
                    <a:pt x="97" y="4"/>
                  </a:lnTo>
                  <a:lnTo>
                    <a:pt x="68" y="17"/>
                  </a:lnTo>
                  <a:lnTo>
                    <a:pt x="6" y="0"/>
                  </a:lnTo>
                  <a:lnTo>
                    <a:pt x="0" y="35"/>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77" name="Freeform 232"/>
            <p:cNvSpPr>
              <a:spLocks/>
            </p:cNvSpPr>
            <p:nvPr/>
          </p:nvSpPr>
          <p:spPr bwMode="auto">
            <a:xfrm>
              <a:off x="2603" y="2713"/>
              <a:ext cx="119" cy="106"/>
            </a:xfrm>
            <a:custGeom>
              <a:avLst/>
              <a:gdLst>
                <a:gd name="T0" fmla="*/ 0 w 122"/>
                <a:gd name="T1" fmla="*/ 84 h 114"/>
                <a:gd name="T2" fmla="*/ 8 w 122"/>
                <a:gd name="T3" fmla="*/ 93 h 114"/>
                <a:gd name="T4" fmla="*/ 39 w 122"/>
                <a:gd name="T5" fmla="*/ 98 h 114"/>
                <a:gd name="T6" fmla="*/ 35 w 122"/>
                <a:gd name="T7" fmla="*/ 73 h 114"/>
                <a:gd name="T8" fmla="*/ 75 w 122"/>
                <a:gd name="T9" fmla="*/ 68 h 114"/>
                <a:gd name="T10" fmla="*/ 91 w 122"/>
                <a:gd name="T11" fmla="*/ 73 h 114"/>
                <a:gd name="T12" fmla="*/ 115 w 122"/>
                <a:gd name="T13" fmla="*/ 56 h 114"/>
                <a:gd name="T14" fmla="*/ 83 w 122"/>
                <a:gd name="T15" fmla="*/ 19 h 114"/>
                <a:gd name="T16" fmla="*/ 83 w 122"/>
                <a:gd name="T17" fmla="*/ 0 h 114"/>
                <a:gd name="T18" fmla="*/ 18 w 122"/>
                <a:gd name="T19" fmla="*/ 32 h 114"/>
                <a:gd name="T20" fmla="*/ 0 w 122"/>
                <a:gd name="T21" fmla="*/ 84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114">
                  <a:moveTo>
                    <a:pt x="0" y="97"/>
                  </a:moveTo>
                  <a:lnTo>
                    <a:pt x="8" y="108"/>
                  </a:lnTo>
                  <a:lnTo>
                    <a:pt x="41" y="113"/>
                  </a:lnTo>
                  <a:lnTo>
                    <a:pt x="37" y="84"/>
                  </a:lnTo>
                  <a:lnTo>
                    <a:pt x="79" y="79"/>
                  </a:lnTo>
                  <a:lnTo>
                    <a:pt x="95" y="84"/>
                  </a:lnTo>
                  <a:lnTo>
                    <a:pt x="121" y="64"/>
                  </a:lnTo>
                  <a:lnTo>
                    <a:pt x="87" y="22"/>
                  </a:lnTo>
                  <a:lnTo>
                    <a:pt x="87" y="0"/>
                  </a:lnTo>
                  <a:lnTo>
                    <a:pt x="18" y="37"/>
                  </a:lnTo>
                  <a:lnTo>
                    <a:pt x="0" y="9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78" name="Freeform 233"/>
            <p:cNvSpPr>
              <a:spLocks/>
            </p:cNvSpPr>
            <p:nvPr/>
          </p:nvSpPr>
          <p:spPr bwMode="auto">
            <a:xfrm>
              <a:off x="3358" y="2637"/>
              <a:ext cx="150" cy="123"/>
            </a:xfrm>
            <a:custGeom>
              <a:avLst/>
              <a:gdLst>
                <a:gd name="T0" fmla="*/ 0 w 154"/>
                <a:gd name="T1" fmla="*/ 115 h 131"/>
                <a:gd name="T2" fmla="*/ 38 w 154"/>
                <a:gd name="T3" fmla="*/ 88 h 131"/>
                <a:gd name="T4" fmla="*/ 32 w 154"/>
                <a:gd name="T5" fmla="*/ 77 h 131"/>
                <a:gd name="T6" fmla="*/ 44 w 154"/>
                <a:gd name="T7" fmla="*/ 61 h 131"/>
                <a:gd name="T8" fmla="*/ 82 w 154"/>
                <a:gd name="T9" fmla="*/ 11 h 131"/>
                <a:gd name="T10" fmla="*/ 131 w 154"/>
                <a:gd name="T11" fmla="*/ 0 h 131"/>
                <a:gd name="T12" fmla="*/ 145 w 154"/>
                <a:gd name="T13" fmla="*/ 43 h 131"/>
                <a:gd name="T14" fmla="*/ 132 w 154"/>
                <a:gd name="T15" fmla="*/ 61 h 131"/>
                <a:gd name="T16" fmla="*/ 80 w 154"/>
                <a:gd name="T17" fmla="*/ 93 h 131"/>
                <a:gd name="T18" fmla="*/ 0 w 154"/>
                <a:gd name="T19" fmla="*/ 115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 h="131">
                  <a:moveTo>
                    <a:pt x="0" y="130"/>
                  </a:moveTo>
                  <a:lnTo>
                    <a:pt x="40" y="100"/>
                  </a:lnTo>
                  <a:lnTo>
                    <a:pt x="34" y="87"/>
                  </a:lnTo>
                  <a:lnTo>
                    <a:pt x="46" y="69"/>
                  </a:lnTo>
                  <a:lnTo>
                    <a:pt x="86" y="13"/>
                  </a:lnTo>
                  <a:lnTo>
                    <a:pt x="138" y="0"/>
                  </a:lnTo>
                  <a:lnTo>
                    <a:pt x="153" y="49"/>
                  </a:lnTo>
                  <a:lnTo>
                    <a:pt x="140" y="69"/>
                  </a:lnTo>
                  <a:lnTo>
                    <a:pt x="84" y="105"/>
                  </a:lnTo>
                  <a:lnTo>
                    <a:pt x="0" y="130"/>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79" name="Freeform 234"/>
            <p:cNvSpPr>
              <a:spLocks/>
            </p:cNvSpPr>
            <p:nvPr/>
          </p:nvSpPr>
          <p:spPr bwMode="auto">
            <a:xfrm>
              <a:off x="3351" y="2671"/>
              <a:ext cx="54" cy="89"/>
            </a:xfrm>
            <a:custGeom>
              <a:avLst/>
              <a:gdLst>
                <a:gd name="T0" fmla="*/ 0 w 56"/>
                <a:gd name="T1" fmla="*/ 15 h 95"/>
                <a:gd name="T2" fmla="*/ 10 w 56"/>
                <a:gd name="T3" fmla="*/ 82 h 95"/>
                <a:gd name="T4" fmla="*/ 45 w 56"/>
                <a:gd name="T5" fmla="*/ 56 h 95"/>
                <a:gd name="T6" fmla="*/ 40 w 56"/>
                <a:gd name="T7" fmla="*/ 45 h 95"/>
                <a:gd name="T8" fmla="*/ 51 w 56"/>
                <a:gd name="T9" fmla="*/ 31 h 95"/>
                <a:gd name="T10" fmla="*/ 51 w 56"/>
                <a:gd name="T11" fmla="*/ 11 h 95"/>
                <a:gd name="T12" fmla="*/ 25 w 56"/>
                <a:gd name="T13" fmla="*/ 0 h 95"/>
                <a:gd name="T14" fmla="*/ 0 w 56"/>
                <a:gd name="T15" fmla="*/ 15 h 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95">
                  <a:moveTo>
                    <a:pt x="0" y="17"/>
                  </a:moveTo>
                  <a:lnTo>
                    <a:pt x="10" y="94"/>
                  </a:lnTo>
                  <a:lnTo>
                    <a:pt x="49" y="64"/>
                  </a:lnTo>
                  <a:lnTo>
                    <a:pt x="43" y="51"/>
                  </a:lnTo>
                  <a:lnTo>
                    <a:pt x="55" y="35"/>
                  </a:lnTo>
                  <a:lnTo>
                    <a:pt x="55" y="13"/>
                  </a:lnTo>
                  <a:lnTo>
                    <a:pt x="27" y="0"/>
                  </a:lnTo>
                  <a:lnTo>
                    <a:pt x="0" y="17"/>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80" name="Freeform 235"/>
            <p:cNvSpPr>
              <a:spLocks/>
            </p:cNvSpPr>
            <p:nvPr/>
          </p:nvSpPr>
          <p:spPr bwMode="auto">
            <a:xfrm>
              <a:off x="3024" y="3154"/>
              <a:ext cx="184" cy="186"/>
            </a:xfrm>
            <a:custGeom>
              <a:avLst/>
              <a:gdLst>
                <a:gd name="T0" fmla="*/ 0 w 189"/>
                <a:gd name="T1" fmla="*/ 84 h 199"/>
                <a:gd name="T2" fmla="*/ 0 w 189"/>
                <a:gd name="T3" fmla="*/ 151 h 199"/>
                <a:gd name="T4" fmla="*/ 18 w 189"/>
                <a:gd name="T5" fmla="*/ 168 h 199"/>
                <a:gd name="T6" fmla="*/ 48 w 189"/>
                <a:gd name="T7" fmla="*/ 173 h 199"/>
                <a:gd name="T8" fmla="*/ 75 w 189"/>
                <a:gd name="T9" fmla="*/ 173 h 199"/>
                <a:gd name="T10" fmla="*/ 100 w 189"/>
                <a:gd name="T11" fmla="*/ 151 h 199"/>
                <a:gd name="T12" fmla="*/ 104 w 189"/>
                <a:gd name="T13" fmla="*/ 139 h 199"/>
                <a:gd name="T14" fmla="*/ 126 w 189"/>
                <a:gd name="T15" fmla="*/ 132 h 199"/>
                <a:gd name="T16" fmla="*/ 123 w 189"/>
                <a:gd name="T17" fmla="*/ 124 h 199"/>
                <a:gd name="T18" fmla="*/ 169 w 189"/>
                <a:gd name="T19" fmla="*/ 103 h 199"/>
                <a:gd name="T20" fmla="*/ 162 w 189"/>
                <a:gd name="T21" fmla="*/ 97 h 199"/>
                <a:gd name="T22" fmla="*/ 178 w 189"/>
                <a:gd name="T23" fmla="*/ 43 h 199"/>
                <a:gd name="T24" fmla="*/ 167 w 189"/>
                <a:gd name="T25" fmla="*/ 21 h 199"/>
                <a:gd name="T26" fmla="*/ 138 w 189"/>
                <a:gd name="T27" fmla="*/ 6 h 199"/>
                <a:gd name="T28" fmla="*/ 129 w 189"/>
                <a:gd name="T29" fmla="*/ 0 h 199"/>
                <a:gd name="T30" fmla="*/ 104 w 189"/>
                <a:gd name="T31" fmla="*/ 18 h 199"/>
                <a:gd name="T32" fmla="*/ 100 w 189"/>
                <a:gd name="T33" fmla="*/ 62 h 199"/>
                <a:gd name="T34" fmla="*/ 117 w 189"/>
                <a:gd name="T35" fmla="*/ 70 h 199"/>
                <a:gd name="T36" fmla="*/ 117 w 189"/>
                <a:gd name="T37" fmla="*/ 89 h 199"/>
                <a:gd name="T38" fmla="*/ 31 w 189"/>
                <a:gd name="T39" fmla="*/ 48 h 199"/>
                <a:gd name="T40" fmla="*/ 33 w 189"/>
                <a:gd name="T41" fmla="*/ 84 h 199"/>
                <a:gd name="T42" fmla="*/ 0 w 189"/>
                <a:gd name="T43" fmla="*/ 84 h 1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9" h="199">
                  <a:moveTo>
                    <a:pt x="0" y="96"/>
                  </a:moveTo>
                  <a:lnTo>
                    <a:pt x="0" y="173"/>
                  </a:lnTo>
                  <a:lnTo>
                    <a:pt x="18" y="193"/>
                  </a:lnTo>
                  <a:lnTo>
                    <a:pt x="50" y="198"/>
                  </a:lnTo>
                  <a:lnTo>
                    <a:pt x="79" y="198"/>
                  </a:lnTo>
                  <a:lnTo>
                    <a:pt x="106" y="173"/>
                  </a:lnTo>
                  <a:lnTo>
                    <a:pt x="110" y="159"/>
                  </a:lnTo>
                  <a:lnTo>
                    <a:pt x="133" y="151"/>
                  </a:lnTo>
                  <a:lnTo>
                    <a:pt x="129" y="142"/>
                  </a:lnTo>
                  <a:lnTo>
                    <a:pt x="179" y="118"/>
                  </a:lnTo>
                  <a:lnTo>
                    <a:pt x="171" y="111"/>
                  </a:lnTo>
                  <a:lnTo>
                    <a:pt x="188" y="49"/>
                  </a:lnTo>
                  <a:lnTo>
                    <a:pt x="177" y="24"/>
                  </a:lnTo>
                  <a:lnTo>
                    <a:pt x="146" y="6"/>
                  </a:lnTo>
                  <a:lnTo>
                    <a:pt x="137" y="0"/>
                  </a:lnTo>
                  <a:lnTo>
                    <a:pt x="110" y="20"/>
                  </a:lnTo>
                  <a:lnTo>
                    <a:pt x="106" y="71"/>
                  </a:lnTo>
                  <a:lnTo>
                    <a:pt x="123" y="80"/>
                  </a:lnTo>
                  <a:lnTo>
                    <a:pt x="123" y="102"/>
                  </a:lnTo>
                  <a:lnTo>
                    <a:pt x="33" y="55"/>
                  </a:lnTo>
                  <a:lnTo>
                    <a:pt x="35" y="96"/>
                  </a:lnTo>
                  <a:lnTo>
                    <a:pt x="0" y="96"/>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81" name="Freeform 236"/>
            <p:cNvSpPr>
              <a:spLocks/>
            </p:cNvSpPr>
            <p:nvPr/>
          </p:nvSpPr>
          <p:spPr bwMode="auto">
            <a:xfrm>
              <a:off x="2941" y="3423"/>
              <a:ext cx="253" cy="249"/>
            </a:xfrm>
            <a:custGeom>
              <a:avLst/>
              <a:gdLst>
                <a:gd name="T0" fmla="*/ 0 w 259"/>
                <a:gd name="T1" fmla="*/ 121 h 266"/>
                <a:gd name="T2" fmla="*/ 8 w 259"/>
                <a:gd name="T3" fmla="*/ 113 h 266"/>
                <a:gd name="T4" fmla="*/ 20 w 259"/>
                <a:gd name="T5" fmla="*/ 128 h 266"/>
                <a:gd name="T6" fmla="*/ 37 w 259"/>
                <a:gd name="T7" fmla="*/ 128 h 266"/>
                <a:gd name="T8" fmla="*/ 52 w 259"/>
                <a:gd name="T9" fmla="*/ 117 h 266"/>
                <a:gd name="T10" fmla="*/ 52 w 259"/>
                <a:gd name="T11" fmla="*/ 45 h 266"/>
                <a:gd name="T12" fmla="*/ 64 w 259"/>
                <a:gd name="T13" fmla="*/ 64 h 266"/>
                <a:gd name="T14" fmla="*/ 63 w 259"/>
                <a:gd name="T15" fmla="*/ 83 h 266"/>
                <a:gd name="T16" fmla="*/ 85 w 259"/>
                <a:gd name="T17" fmla="*/ 81 h 266"/>
                <a:gd name="T18" fmla="*/ 103 w 259"/>
                <a:gd name="T19" fmla="*/ 61 h 266"/>
                <a:gd name="T20" fmla="*/ 135 w 259"/>
                <a:gd name="T21" fmla="*/ 61 h 266"/>
                <a:gd name="T22" fmla="*/ 191 w 259"/>
                <a:gd name="T23" fmla="*/ 0 h 266"/>
                <a:gd name="T24" fmla="*/ 227 w 259"/>
                <a:gd name="T25" fmla="*/ 7 h 266"/>
                <a:gd name="T26" fmla="*/ 232 w 259"/>
                <a:gd name="T27" fmla="*/ 64 h 266"/>
                <a:gd name="T28" fmla="*/ 216 w 259"/>
                <a:gd name="T29" fmla="*/ 80 h 266"/>
                <a:gd name="T30" fmla="*/ 227 w 259"/>
                <a:gd name="T31" fmla="*/ 93 h 266"/>
                <a:gd name="T32" fmla="*/ 233 w 259"/>
                <a:gd name="T33" fmla="*/ 83 h 266"/>
                <a:gd name="T34" fmla="*/ 246 w 259"/>
                <a:gd name="T35" fmla="*/ 83 h 266"/>
                <a:gd name="T36" fmla="*/ 239 w 259"/>
                <a:gd name="T37" fmla="*/ 117 h 266"/>
                <a:gd name="T38" fmla="*/ 204 w 259"/>
                <a:gd name="T39" fmla="*/ 169 h 266"/>
                <a:gd name="T40" fmla="*/ 158 w 259"/>
                <a:gd name="T41" fmla="*/ 213 h 266"/>
                <a:gd name="T42" fmla="*/ 127 w 259"/>
                <a:gd name="T43" fmla="*/ 229 h 266"/>
                <a:gd name="T44" fmla="*/ 29 w 259"/>
                <a:gd name="T45" fmla="*/ 232 h 266"/>
                <a:gd name="T46" fmla="*/ 21 w 259"/>
                <a:gd name="T47" fmla="*/ 204 h 266"/>
                <a:gd name="T48" fmla="*/ 25 w 259"/>
                <a:gd name="T49" fmla="*/ 185 h 266"/>
                <a:gd name="T50" fmla="*/ 0 w 259"/>
                <a:gd name="T51" fmla="*/ 121 h 2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9" h="266">
                  <a:moveTo>
                    <a:pt x="0" y="138"/>
                  </a:moveTo>
                  <a:lnTo>
                    <a:pt x="8" y="129"/>
                  </a:lnTo>
                  <a:lnTo>
                    <a:pt x="20" y="146"/>
                  </a:lnTo>
                  <a:lnTo>
                    <a:pt x="39" y="146"/>
                  </a:lnTo>
                  <a:lnTo>
                    <a:pt x="54" y="133"/>
                  </a:lnTo>
                  <a:lnTo>
                    <a:pt x="54" y="51"/>
                  </a:lnTo>
                  <a:lnTo>
                    <a:pt x="68" y="73"/>
                  </a:lnTo>
                  <a:lnTo>
                    <a:pt x="66" y="95"/>
                  </a:lnTo>
                  <a:lnTo>
                    <a:pt x="89" y="93"/>
                  </a:lnTo>
                  <a:lnTo>
                    <a:pt x="108" y="69"/>
                  </a:lnTo>
                  <a:lnTo>
                    <a:pt x="141" y="69"/>
                  </a:lnTo>
                  <a:lnTo>
                    <a:pt x="201" y="0"/>
                  </a:lnTo>
                  <a:lnTo>
                    <a:pt x="237" y="8"/>
                  </a:lnTo>
                  <a:lnTo>
                    <a:pt x="243" y="73"/>
                  </a:lnTo>
                  <a:lnTo>
                    <a:pt x="226" y="91"/>
                  </a:lnTo>
                  <a:lnTo>
                    <a:pt x="237" y="106"/>
                  </a:lnTo>
                  <a:lnTo>
                    <a:pt x="245" y="95"/>
                  </a:lnTo>
                  <a:lnTo>
                    <a:pt x="258" y="95"/>
                  </a:lnTo>
                  <a:lnTo>
                    <a:pt x="251" y="133"/>
                  </a:lnTo>
                  <a:lnTo>
                    <a:pt x="214" y="193"/>
                  </a:lnTo>
                  <a:lnTo>
                    <a:pt x="166" y="244"/>
                  </a:lnTo>
                  <a:lnTo>
                    <a:pt x="133" y="262"/>
                  </a:lnTo>
                  <a:lnTo>
                    <a:pt x="31" y="265"/>
                  </a:lnTo>
                  <a:lnTo>
                    <a:pt x="22" y="233"/>
                  </a:lnTo>
                  <a:lnTo>
                    <a:pt x="27" y="211"/>
                  </a:lnTo>
                  <a:lnTo>
                    <a:pt x="0" y="138"/>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82" name="Freeform 237"/>
            <p:cNvSpPr>
              <a:spLocks/>
            </p:cNvSpPr>
            <p:nvPr/>
          </p:nvSpPr>
          <p:spPr bwMode="auto">
            <a:xfrm>
              <a:off x="3103" y="3560"/>
              <a:ext cx="38" cy="42"/>
            </a:xfrm>
            <a:custGeom>
              <a:avLst/>
              <a:gdLst>
                <a:gd name="T0" fmla="*/ 0 w 39"/>
                <a:gd name="T1" fmla="*/ 20 h 45"/>
                <a:gd name="T2" fmla="*/ 14 w 39"/>
                <a:gd name="T3" fmla="*/ 38 h 45"/>
                <a:gd name="T4" fmla="*/ 36 w 39"/>
                <a:gd name="T5" fmla="*/ 20 h 45"/>
                <a:gd name="T6" fmla="*/ 25 w 39"/>
                <a:gd name="T7" fmla="*/ 0 h 45"/>
                <a:gd name="T8" fmla="*/ 0 w 39"/>
                <a:gd name="T9" fmla="*/ 2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5">
                  <a:moveTo>
                    <a:pt x="0" y="22"/>
                  </a:moveTo>
                  <a:lnTo>
                    <a:pt x="14" y="44"/>
                  </a:lnTo>
                  <a:lnTo>
                    <a:pt x="38" y="22"/>
                  </a:lnTo>
                  <a:lnTo>
                    <a:pt x="27" y="0"/>
                  </a:lnTo>
                  <a:lnTo>
                    <a:pt x="0" y="22"/>
                  </a:lnTo>
                </a:path>
              </a:pathLst>
            </a:custGeom>
            <a:solidFill>
              <a:srgbClr val="EAEAEA"/>
            </a:solidFill>
            <a:ln w="12700" cap="rnd" cmpd="sng">
              <a:solidFill>
                <a:srgbClr val="EAEAEA"/>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43777"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dirty="0">
                <a:ln>
                  <a:noFill/>
                </a:ln>
                <a:solidFill>
                  <a:prstClr val="black"/>
                </a:solidFill>
                <a:effectLst/>
                <a:uLnTx/>
                <a:uFillTx/>
                <a:latin typeface="Arial" panose="020B0604020202020204"/>
                <a:ea typeface="+mn-ea"/>
                <a:cs typeface="Times New Roman" pitchFamily="18" charset="0"/>
              </a:endParaRPr>
            </a:p>
          </p:txBody>
        </p:sp>
        <p:sp>
          <p:nvSpPr>
            <p:cNvPr id="483" name="Oval 238"/>
            <p:cNvSpPr>
              <a:spLocks noChangeArrowheads="1"/>
            </p:cNvSpPr>
            <p:nvPr/>
          </p:nvSpPr>
          <p:spPr bwMode="auto">
            <a:xfrm>
              <a:off x="1260" y="2612"/>
              <a:ext cx="69" cy="28"/>
            </a:xfrm>
            <a:prstGeom prst="ellipse">
              <a:avLst/>
            </a:prstGeom>
            <a:solidFill>
              <a:srgbClr val="EAEAEA"/>
            </a:solidFill>
            <a:ln w="127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9900"/>
                </a:buClr>
                <a:buChar char="•"/>
                <a:defRPr sz="2000">
                  <a:solidFill>
                    <a:srgbClr val="5F5F5F"/>
                  </a:solidFill>
                  <a:latin typeface="Arial" charset="0"/>
                </a:defRPr>
              </a:lvl1pPr>
              <a:lvl2pPr marL="742950" indent="-285750" algn="l" eaLnBrk="0" hangingPunct="0">
                <a:spcBef>
                  <a:spcPct val="20000"/>
                </a:spcBef>
                <a:buClr>
                  <a:srgbClr val="009900"/>
                </a:buClr>
                <a:buChar char="–"/>
                <a:defRPr>
                  <a:solidFill>
                    <a:srgbClr val="5F5F5F"/>
                  </a:solidFill>
                  <a:latin typeface="Arial" charset="0"/>
                </a:defRPr>
              </a:lvl2pPr>
              <a:lvl3pPr marL="1143000" indent="-228600" algn="l" eaLnBrk="0" hangingPunct="0">
                <a:spcBef>
                  <a:spcPct val="20000"/>
                </a:spcBef>
                <a:buClr>
                  <a:srgbClr val="009900"/>
                </a:buClr>
                <a:buChar char="•"/>
                <a:defRPr sz="1600">
                  <a:solidFill>
                    <a:srgbClr val="5F5F5F"/>
                  </a:solidFill>
                  <a:latin typeface="Arial" charset="0"/>
                </a:defRPr>
              </a:lvl3pPr>
              <a:lvl4pPr marL="1600200" indent="-228600" algn="l" eaLnBrk="0" hangingPunct="0">
                <a:spcBef>
                  <a:spcPct val="20000"/>
                </a:spcBef>
                <a:buClr>
                  <a:srgbClr val="009900"/>
                </a:buClr>
                <a:buChar char="–"/>
                <a:defRPr sz="1400">
                  <a:solidFill>
                    <a:srgbClr val="5F5F5F"/>
                  </a:solidFill>
                  <a:latin typeface="Arial" charset="0"/>
                </a:defRPr>
              </a:lvl4pPr>
              <a:lvl5pPr marL="2057400" indent="-228600" algn="l" eaLnBrk="0" hangingPunct="0">
                <a:spcBef>
                  <a:spcPct val="20000"/>
                </a:spcBef>
                <a:buClr>
                  <a:srgbClr val="009900"/>
                </a:buClr>
                <a:buChar char="»"/>
                <a:defRPr sz="1400">
                  <a:solidFill>
                    <a:srgbClr val="5F5F5F"/>
                  </a:solidFill>
                  <a:latin typeface="Arial" charset="0"/>
                </a:defRPr>
              </a:lvl5pPr>
              <a:lvl6pPr marL="2514600" indent="-228600" eaLnBrk="0" fontAlgn="base" hangingPunct="0">
                <a:spcBef>
                  <a:spcPct val="20000"/>
                </a:spcBef>
                <a:spcAft>
                  <a:spcPct val="0"/>
                </a:spcAft>
                <a:buClr>
                  <a:srgbClr val="009900"/>
                </a:buClr>
                <a:buChar char="»"/>
                <a:defRPr sz="1400">
                  <a:solidFill>
                    <a:srgbClr val="5F5F5F"/>
                  </a:solidFill>
                  <a:latin typeface="Arial" charset="0"/>
                </a:defRPr>
              </a:lvl6pPr>
              <a:lvl7pPr marL="2971800" indent="-228600" eaLnBrk="0" fontAlgn="base" hangingPunct="0">
                <a:spcBef>
                  <a:spcPct val="20000"/>
                </a:spcBef>
                <a:spcAft>
                  <a:spcPct val="0"/>
                </a:spcAft>
                <a:buClr>
                  <a:srgbClr val="009900"/>
                </a:buClr>
                <a:buChar char="»"/>
                <a:defRPr sz="1400">
                  <a:solidFill>
                    <a:srgbClr val="5F5F5F"/>
                  </a:solidFill>
                  <a:latin typeface="Arial" charset="0"/>
                </a:defRPr>
              </a:lvl7pPr>
              <a:lvl8pPr marL="3429000" indent="-228600" eaLnBrk="0" fontAlgn="base" hangingPunct="0">
                <a:spcBef>
                  <a:spcPct val="20000"/>
                </a:spcBef>
                <a:spcAft>
                  <a:spcPct val="0"/>
                </a:spcAft>
                <a:buClr>
                  <a:srgbClr val="009900"/>
                </a:buClr>
                <a:buChar char="»"/>
                <a:defRPr sz="1400">
                  <a:solidFill>
                    <a:srgbClr val="5F5F5F"/>
                  </a:solidFill>
                  <a:latin typeface="Arial" charset="0"/>
                </a:defRPr>
              </a:lvl8pPr>
              <a:lvl9pPr marL="3886200" indent="-228600" eaLnBrk="0" fontAlgn="base" hangingPunct="0">
                <a:spcBef>
                  <a:spcPct val="20000"/>
                </a:spcBef>
                <a:spcAft>
                  <a:spcPct val="0"/>
                </a:spcAft>
                <a:buClr>
                  <a:srgbClr val="009900"/>
                </a:buClr>
                <a:buChar char="»"/>
                <a:defRPr sz="1400">
                  <a:solidFill>
                    <a:srgbClr val="5F5F5F"/>
                  </a:solidFill>
                  <a:latin typeface="Arial" charset="0"/>
                </a:defRPr>
              </a:lvl9pPr>
            </a:lstStyle>
            <a:p>
              <a:pPr marL="0" marR="0" lvl="0" indent="0" algn="ctr" defTabSz="443777" rtl="0" eaLnBrk="1" fontAlgn="auto" latinLnBrk="0" hangingPunct="1">
                <a:lnSpc>
                  <a:spcPct val="100000"/>
                </a:lnSpc>
                <a:spcBef>
                  <a:spcPct val="0"/>
                </a:spcBef>
                <a:spcAft>
                  <a:spcPts val="0"/>
                </a:spcAft>
                <a:buClrTx/>
                <a:buSzTx/>
                <a:buFontTx/>
                <a:buNone/>
                <a:tabLst/>
                <a:defRPr/>
              </a:pPr>
              <a:endParaRPr kumimoji="0" lang="el-GR" altLang="el-GR" sz="1941" b="0" i="0" u="none" strike="noStrike" kern="1200" cap="none" spc="0" normalizeH="0" baseline="0" noProof="0">
                <a:ln>
                  <a:noFill/>
                </a:ln>
                <a:solidFill>
                  <a:srgbClr val="007833"/>
                </a:solidFill>
                <a:effectLst/>
                <a:uLnTx/>
                <a:uFillTx/>
                <a:latin typeface="Univers 45 Light" pitchFamily="2" charset="0"/>
                <a:ea typeface="+mn-ea"/>
                <a:cs typeface="Times New Roman" pitchFamily="18" charset="0"/>
              </a:endParaRPr>
            </a:p>
          </p:txBody>
        </p:sp>
        <p:sp>
          <p:nvSpPr>
            <p:cNvPr id="484" name="Oval 239"/>
            <p:cNvSpPr>
              <a:spLocks noChangeArrowheads="1"/>
            </p:cNvSpPr>
            <p:nvPr/>
          </p:nvSpPr>
          <p:spPr bwMode="auto">
            <a:xfrm>
              <a:off x="3249" y="2310"/>
              <a:ext cx="21" cy="18"/>
            </a:xfrm>
            <a:prstGeom prst="ellipse">
              <a:avLst/>
            </a:prstGeom>
            <a:solidFill>
              <a:srgbClr val="EAEAEA"/>
            </a:solidFill>
            <a:ln w="1270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9900"/>
                </a:buClr>
                <a:buChar char="•"/>
                <a:defRPr sz="2000">
                  <a:solidFill>
                    <a:srgbClr val="5F5F5F"/>
                  </a:solidFill>
                  <a:latin typeface="Arial" charset="0"/>
                </a:defRPr>
              </a:lvl1pPr>
              <a:lvl2pPr marL="742950" indent="-285750" algn="l" eaLnBrk="0" hangingPunct="0">
                <a:spcBef>
                  <a:spcPct val="20000"/>
                </a:spcBef>
                <a:buClr>
                  <a:srgbClr val="009900"/>
                </a:buClr>
                <a:buChar char="–"/>
                <a:defRPr>
                  <a:solidFill>
                    <a:srgbClr val="5F5F5F"/>
                  </a:solidFill>
                  <a:latin typeface="Arial" charset="0"/>
                </a:defRPr>
              </a:lvl2pPr>
              <a:lvl3pPr marL="1143000" indent="-228600" algn="l" eaLnBrk="0" hangingPunct="0">
                <a:spcBef>
                  <a:spcPct val="20000"/>
                </a:spcBef>
                <a:buClr>
                  <a:srgbClr val="009900"/>
                </a:buClr>
                <a:buChar char="•"/>
                <a:defRPr sz="1600">
                  <a:solidFill>
                    <a:srgbClr val="5F5F5F"/>
                  </a:solidFill>
                  <a:latin typeface="Arial" charset="0"/>
                </a:defRPr>
              </a:lvl3pPr>
              <a:lvl4pPr marL="1600200" indent="-228600" algn="l" eaLnBrk="0" hangingPunct="0">
                <a:spcBef>
                  <a:spcPct val="20000"/>
                </a:spcBef>
                <a:buClr>
                  <a:srgbClr val="009900"/>
                </a:buClr>
                <a:buChar char="–"/>
                <a:defRPr sz="1400">
                  <a:solidFill>
                    <a:srgbClr val="5F5F5F"/>
                  </a:solidFill>
                  <a:latin typeface="Arial" charset="0"/>
                </a:defRPr>
              </a:lvl4pPr>
              <a:lvl5pPr marL="2057400" indent="-228600" algn="l" eaLnBrk="0" hangingPunct="0">
                <a:spcBef>
                  <a:spcPct val="20000"/>
                </a:spcBef>
                <a:buClr>
                  <a:srgbClr val="009900"/>
                </a:buClr>
                <a:buChar char="»"/>
                <a:defRPr sz="1400">
                  <a:solidFill>
                    <a:srgbClr val="5F5F5F"/>
                  </a:solidFill>
                  <a:latin typeface="Arial" charset="0"/>
                </a:defRPr>
              </a:lvl5pPr>
              <a:lvl6pPr marL="2514600" indent="-228600" eaLnBrk="0" fontAlgn="base" hangingPunct="0">
                <a:spcBef>
                  <a:spcPct val="20000"/>
                </a:spcBef>
                <a:spcAft>
                  <a:spcPct val="0"/>
                </a:spcAft>
                <a:buClr>
                  <a:srgbClr val="009900"/>
                </a:buClr>
                <a:buChar char="»"/>
                <a:defRPr sz="1400">
                  <a:solidFill>
                    <a:srgbClr val="5F5F5F"/>
                  </a:solidFill>
                  <a:latin typeface="Arial" charset="0"/>
                </a:defRPr>
              </a:lvl6pPr>
              <a:lvl7pPr marL="2971800" indent="-228600" eaLnBrk="0" fontAlgn="base" hangingPunct="0">
                <a:spcBef>
                  <a:spcPct val="20000"/>
                </a:spcBef>
                <a:spcAft>
                  <a:spcPct val="0"/>
                </a:spcAft>
                <a:buClr>
                  <a:srgbClr val="009900"/>
                </a:buClr>
                <a:buChar char="»"/>
                <a:defRPr sz="1400">
                  <a:solidFill>
                    <a:srgbClr val="5F5F5F"/>
                  </a:solidFill>
                  <a:latin typeface="Arial" charset="0"/>
                </a:defRPr>
              </a:lvl7pPr>
              <a:lvl8pPr marL="3429000" indent="-228600" eaLnBrk="0" fontAlgn="base" hangingPunct="0">
                <a:spcBef>
                  <a:spcPct val="20000"/>
                </a:spcBef>
                <a:spcAft>
                  <a:spcPct val="0"/>
                </a:spcAft>
                <a:buClr>
                  <a:srgbClr val="009900"/>
                </a:buClr>
                <a:buChar char="»"/>
                <a:defRPr sz="1400">
                  <a:solidFill>
                    <a:srgbClr val="5F5F5F"/>
                  </a:solidFill>
                  <a:latin typeface="Arial" charset="0"/>
                </a:defRPr>
              </a:lvl8pPr>
              <a:lvl9pPr marL="3886200" indent="-228600" eaLnBrk="0" fontAlgn="base" hangingPunct="0">
                <a:spcBef>
                  <a:spcPct val="20000"/>
                </a:spcBef>
                <a:spcAft>
                  <a:spcPct val="0"/>
                </a:spcAft>
                <a:buClr>
                  <a:srgbClr val="009900"/>
                </a:buClr>
                <a:buChar char="»"/>
                <a:defRPr sz="1400">
                  <a:solidFill>
                    <a:srgbClr val="5F5F5F"/>
                  </a:solidFill>
                  <a:latin typeface="Arial" charset="0"/>
                </a:defRPr>
              </a:lvl9pPr>
            </a:lstStyle>
            <a:p>
              <a:pPr marL="0" marR="0" lvl="0" indent="0" algn="ctr" defTabSz="443777" rtl="0" eaLnBrk="1" fontAlgn="auto" latinLnBrk="0" hangingPunct="1">
                <a:lnSpc>
                  <a:spcPct val="100000"/>
                </a:lnSpc>
                <a:spcBef>
                  <a:spcPct val="0"/>
                </a:spcBef>
                <a:spcAft>
                  <a:spcPts val="0"/>
                </a:spcAft>
                <a:buClrTx/>
                <a:buSzTx/>
                <a:buFontTx/>
                <a:buNone/>
                <a:tabLst/>
                <a:defRPr/>
              </a:pPr>
              <a:endParaRPr kumimoji="0" lang="el-GR" altLang="el-GR" sz="1941" b="0" i="0" u="none" strike="noStrike" kern="1200" cap="none" spc="0" normalizeH="0" baseline="0" noProof="0">
                <a:ln>
                  <a:noFill/>
                </a:ln>
                <a:solidFill>
                  <a:srgbClr val="007833"/>
                </a:solidFill>
                <a:effectLst/>
                <a:uLnTx/>
                <a:uFillTx/>
                <a:latin typeface="Univers 45 Light" pitchFamily="2" charset="0"/>
                <a:ea typeface="+mn-ea"/>
                <a:cs typeface="Times New Roman" pitchFamily="18" charset="0"/>
              </a:endParaRPr>
            </a:p>
          </p:txBody>
        </p:sp>
      </p:grpSp>
      <p:graphicFrame>
        <p:nvGraphicFramePr>
          <p:cNvPr id="5" name="Object 253"/>
          <p:cNvGraphicFramePr>
            <a:graphicFrameLocks noChangeAspect="1"/>
          </p:cNvGraphicFramePr>
          <p:nvPr>
            <p:extLst/>
          </p:nvPr>
        </p:nvGraphicFramePr>
        <p:xfrm>
          <a:off x="4765808" y="2365977"/>
          <a:ext cx="1806141" cy="446835"/>
        </p:xfrm>
        <a:graphic>
          <a:graphicData uri="http://schemas.openxmlformats.org/presentationml/2006/ole">
            <mc:AlternateContent xmlns:mc="http://schemas.openxmlformats.org/markup-compatibility/2006">
              <mc:Choice xmlns:v="urn:schemas-microsoft-com:vml" Requires="v">
                <p:oleObj spid="_x0000_s1026" name="Photo Editor Photo" r:id="rId4" imgW="4619048" imgH="1142857" progId="MSPhotoEd.3">
                  <p:embed/>
                </p:oleObj>
              </mc:Choice>
              <mc:Fallback>
                <p:oleObj name="Photo Editor Photo" r:id="rId4" imgW="4619048" imgH="1142857" progId="MSPhotoEd.3">
                  <p:embed/>
                  <p:pic>
                    <p:nvPicPr>
                      <p:cNvPr id="5" name="Object 2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5808" y="2365977"/>
                        <a:ext cx="1806141" cy="44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107763" dir="2700000" algn="ctr" rotWithShape="0">
                                <a:srgbClr val="4D4D4D"/>
                              </a:outerShdw>
                            </a:effectLst>
                          </a14:hiddenEffects>
                        </a:ext>
                      </a:extLst>
                    </p:spPr>
                  </p:pic>
                </p:oleObj>
              </mc:Fallback>
            </mc:AlternateContent>
          </a:graphicData>
        </a:graphic>
      </p:graphicFrame>
      <p:sp>
        <p:nvSpPr>
          <p:cNvPr id="7" name="Text Placeholder 2"/>
          <p:cNvSpPr txBox="1">
            <a:spLocks/>
          </p:cNvSpPr>
          <p:nvPr/>
        </p:nvSpPr>
        <p:spPr>
          <a:xfrm>
            <a:off x="4708016" y="3257233"/>
            <a:ext cx="3408436" cy="2838767"/>
          </a:xfrm>
          <a:prstGeom prst="rect">
            <a:avLst/>
          </a:prstGeom>
        </p:spPr>
        <p:txBody>
          <a:bodyPr/>
          <a:lstStyle>
            <a:lvl1pPr marL="0">
              <a:defRPr>
                <a:solidFill>
                  <a:schemeClr val="bg1"/>
                </a:solidFill>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887553" rtl="0" eaLnBrk="1" fontAlgn="auto" latinLnBrk="0" hangingPunct="1">
              <a:lnSpc>
                <a:spcPct val="100000"/>
              </a:lnSpc>
              <a:spcBef>
                <a:spcPts val="0"/>
              </a:spcBef>
              <a:spcAft>
                <a:spcPts val="0"/>
              </a:spcAft>
              <a:buClrTx/>
              <a:buSzTx/>
              <a:buFontTx/>
              <a:buNone/>
              <a:tabLst/>
              <a:defRPr/>
            </a:pPr>
            <a:r>
              <a:rPr kumimoji="0" lang="en-GB" sz="2330" b="1" i="0" u="none" strike="noStrike" kern="0" cap="none" spc="0" normalizeH="0" baseline="0" noProof="0" dirty="0">
                <a:ln>
                  <a:noFill/>
                </a:ln>
                <a:solidFill>
                  <a:srgbClr val="F00023"/>
                </a:solidFill>
                <a:effectLst/>
                <a:uLnTx/>
                <a:uFillTx/>
                <a:latin typeface="Arial Narrow" charset="0"/>
                <a:ea typeface="Arial Narrow" charset="0"/>
                <a:cs typeface="Arial Narrow" charset="0"/>
              </a:rPr>
              <a:t>CASTROL</a:t>
            </a:r>
          </a:p>
          <a:p>
            <a:pPr marL="277360" marR="0" lvl="0" indent="-277360" algn="l" defTabSz="887553" rtl="0" eaLnBrk="1" fontAlgn="auto" latinLnBrk="0" hangingPunct="1">
              <a:lnSpc>
                <a:spcPct val="100000"/>
              </a:lnSpc>
              <a:spcBef>
                <a:spcPts val="0"/>
              </a:spcBef>
              <a:spcAft>
                <a:spcPts val="0"/>
              </a:spcAft>
              <a:buClr>
                <a:srgbClr val="656A6C"/>
              </a:buClr>
              <a:buSzTx/>
              <a:buFont typeface="Arial" charset="0"/>
              <a:buChar char="•"/>
              <a:tabLst/>
              <a:defRPr/>
            </a:pPr>
            <a:r>
              <a:rPr kumimoji="0" lang="en-GB" sz="1553" b="1" i="0" u="none" strike="noStrike" kern="0" cap="none" spc="0" normalizeH="0" baseline="0" noProof="0" dirty="0">
                <a:ln>
                  <a:noFill/>
                </a:ln>
                <a:solidFill>
                  <a:srgbClr val="F00023"/>
                </a:solidFill>
                <a:effectLst/>
                <a:uLnTx/>
                <a:uFillTx/>
                <a:latin typeface="Arial" charset="0"/>
                <a:cs typeface="Arial" charset="0"/>
              </a:rPr>
              <a:t>Castrol</a:t>
            </a:r>
            <a:r>
              <a:rPr kumimoji="0" lang="en-GB" sz="1553" b="0" i="0" u="none" strike="noStrike" kern="0" cap="none" spc="0" normalizeH="0" baseline="0" noProof="0" dirty="0">
                <a:ln>
                  <a:noFill/>
                </a:ln>
                <a:solidFill>
                  <a:srgbClr val="FF0000"/>
                </a:solidFill>
                <a:effectLst/>
                <a:uLnTx/>
                <a:uFillTx/>
                <a:latin typeface="Arial" charset="0"/>
                <a:cs typeface="Arial" charset="0"/>
              </a:rPr>
              <a:t> </a:t>
            </a:r>
            <a:r>
              <a:rPr kumimoji="0" lang="en-GB" sz="1553" b="0" i="0" u="none" strike="noStrike" kern="0" cap="none" spc="0" normalizeH="0" baseline="0" noProof="0" dirty="0">
                <a:ln>
                  <a:noFill/>
                </a:ln>
                <a:solidFill>
                  <a:srgbClr val="666666"/>
                </a:solidFill>
                <a:effectLst/>
                <a:uLnTx/>
                <a:uFillTx/>
                <a:latin typeface="Arial" charset="0"/>
                <a:cs typeface="Arial" charset="0"/>
              </a:rPr>
              <a:t>(BP Lubricants) was founded in </a:t>
            </a:r>
            <a:r>
              <a:rPr kumimoji="0" lang="en-GB" sz="1553" b="1" i="0" u="none" strike="noStrike" kern="0" cap="none" spc="0" normalizeH="0" baseline="0" noProof="0" dirty="0">
                <a:ln>
                  <a:noFill/>
                </a:ln>
                <a:solidFill>
                  <a:srgbClr val="F00023"/>
                </a:solidFill>
                <a:effectLst/>
                <a:uLnTx/>
                <a:uFillTx/>
                <a:latin typeface="Arial" charset="0"/>
                <a:cs typeface="Arial" charset="0"/>
              </a:rPr>
              <a:t>1899</a:t>
            </a:r>
            <a:r>
              <a:rPr kumimoji="0" lang="en-GB" sz="1553" b="0" i="0" u="none" strike="noStrike" kern="0" cap="none" spc="0" normalizeH="0" baseline="0" noProof="0" dirty="0">
                <a:ln>
                  <a:noFill/>
                </a:ln>
                <a:solidFill>
                  <a:srgbClr val="666666"/>
                </a:solidFill>
                <a:effectLst/>
                <a:uLnTx/>
                <a:uFillTx/>
                <a:latin typeface="Arial" charset="0"/>
                <a:cs typeface="Arial" charset="0"/>
              </a:rPr>
              <a:t> by Charles Cheers Wakefield</a:t>
            </a:r>
          </a:p>
          <a:p>
            <a:pPr marL="277360" marR="0" lvl="0" indent="-277360" algn="l" defTabSz="887553" rtl="0" eaLnBrk="1" fontAlgn="auto" latinLnBrk="0" hangingPunct="1">
              <a:lnSpc>
                <a:spcPct val="100000"/>
              </a:lnSpc>
              <a:spcBef>
                <a:spcPts val="0"/>
              </a:spcBef>
              <a:spcAft>
                <a:spcPts val="0"/>
              </a:spcAft>
              <a:buClrTx/>
              <a:buSzTx/>
              <a:buFont typeface="Arial" charset="0"/>
              <a:buChar char="•"/>
              <a:tabLst/>
              <a:defRPr/>
            </a:pPr>
            <a:r>
              <a:rPr kumimoji="0" lang="en-GB" sz="1553" b="0" i="0" u="none" strike="noStrike" kern="0" cap="none" spc="0" normalizeH="0" baseline="0" noProof="0" dirty="0">
                <a:ln>
                  <a:noFill/>
                </a:ln>
                <a:solidFill>
                  <a:srgbClr val="666666"/>
                </a:solidFill>
                <a:effectLst/>
                <a:uLnTx/>
                <a:uFillTx/>
                <a:latin typeface="Arial" charset="0"/>
                <a:cs typeface="Arial" charset="0"/>
              </a:rPr>
              <a:t>We operate directly in over </a:t>
            </a:r>
            <a:br>
              <a:rPr kumimoji="0" lang="en-GB" sz="1553" b="0" i="0" u="none" strike="noStrike" kern="0" cap="none" spc="0" normalizeH="0" baseline="0" noProof="0" dirty="0">
                <a:ln>
                  <a:noFill/>
                </a:ln>
                <a:solidFill>
                  <a:srgbClr val="666666"/>
                </a:solidFill>
                <a:effectLst/>
                <a:uLnTx/>
                <a:uFillTx/>
                <a:latin typeface="Arial" charset="0"/>
                <a:cs typeface="Arial" charset="0"/>
              </a:rPr>
            </a:br>
            <a:r>
              <a:rPr kumimoji="0" lang="en-GB" sz="1553" b="1" i="0" u="none" strike="noStrike" kern="0" cap="none" spc="0" normalizeH="0" baseline="0" noProof="0" dirty="0">
                <a:ln>
                  <a:noFill/>
                </a:ln>
                <a:solidFill>
                  <a:srgbClr val="F00023"/>
                </a:solidFill>
                <a:effectLst/>
                <a:uLnTx/>
                <a:uFillTx/>
                <a:latin typeface="Arial" charset="0"/>
                <a:cs typeface="Arial" charset="0"/>
              </a:rPr>
              <a:t>46 countries</a:t>
            </a:r>
            <a:r>
              <a:rPr kumimoji="0" lang="en-GB" sz="1553" b="0" i="0" u="none" strike="noStrike" kern="0" cap="none" spc="0" normalizeH="0" baseline="0" noProof="0" dirty="0">
                <a:ln>
                  <a:noFill/>
                </a:ln>
                <a:solidFill>
                  <a:srgbClr val="F00023"/>
                </a:solidFill>
                <a:effectLst/>
                <a:uLnTx/>
                <a:uFillTx/>
                <a:latin typeface="Arial" charset="0"/>
                <a:cs typeface="Arial" charset="0"/>
              </a:rPr>
              <a:t> </a:t>
            </a:r>
          </a:p>
          <a:p>
            <a:pPr marL="277360" marR="0" lvl="0" indent="-277360" algn="l" defTabSz="887553" rtl="0" eaLnBrk="1" fontAlgn="auto" latinLnBrk="0" hangingPunct="1">
              <a:lnSpc>
                <a:spcPct val="100000"/>
              </a:lnSpc>
              <a:spcBef>
                <a:spcPts val="0"/>
              </a:spcBef>
              <a:spcAft>
                <a:spcPts val="0"/>
              </a:spcAft>
              <a:buClrTx/>
              <a:buSzTx/>
              <a:buFont typeface="Arial" charset="0"/>
              <a:buChar char="•"/>
              <a:tabLst/>
              <a:defRPr/>
            </a:pPr>
            <a:r>
              <a:rPr kumimoji="0" lang="en-GB" sz="1553" b="0" i="0" u="none" strike="noStrike" kern="0" cap="none" spc="0" normalizeH="0" baseline="0" noProof="0" dirty="0">
                <a:ln>
                  <a:noFill/>
                </a:ln>
                <a:solidFill>
                  <a:srgbClr val="666666"/>
                </a:solidFill>
                <a:effectLst/>
                <a:uLnTx/>
                <a:uFillTx/>
                <a:latin typeface="Arial" charset="0"/>
                <a:cs typeface="Arial" charset="0"/>
              </a:rPr>
              <a:t>We market our products to </a:t>
            </a:r>
            <a:br>
              <a:rPr kumimoji="0" lang="en-GB" sz="1553" b="0" i="0" u="none" strike="noStrike" kern="0" cap="none" spc="0" normalizeH="0" baseline="0" noProof="0" dirty="0">
                <a:ln>
                  <a:noFill/>
                </a:ln>
                <a:solidFill>
                  <a:srgbClr val="666666"/>
                </a:solidFill>
                <a:effectLst/>
                <a:uLnTx/>
                <a:uFillTx/>
                <a:latin typeface="Arial" charset="0"/>
                <a:cs typeface="Arial" charset="0"/>
              </a:rPr>
            </a:br>
            <a:r>
              <a:rPr kumimoji="0" lang="en-GB" sz="1553" b="0" i="0" u="none" strike="noStrike" kern="0" cap="none" spc="0" normalizeH="0" baseline="0" noProof="0" dirty="0">
                <a:ln>
                  <a:noFill/>
                </a:ln>
                <a:solidFill>
                  <a:srgbClr val="666666"/>
                </a:solidFill>
                <a:effectLst/>
                <a:uLnTx/>
                <a:uFillTx/>
                <a:latin typeface="Arial" charset="0"/>
                <a:cs typeface="Arial" charset="0"/>
              </a:rPr>
              <a:t>over half a million customers </a:t>
            </a:r>
            <a:br>
              <a:rPr kumimoji="0" lang="en-GB" sz="1553" b="0" i="0" u="none" strike="noStrike" kern="0" cap="none" spc="0" normalizeH="0" baseline="0" noProof="0" dirty="0">
                <a:ln>
                  <a:noFill/>
                </a:ln>
                <a:solidFill>
                  <a:srgbClr val="666666"/>
                </a:solidFill>
                <a:effectLst/>
                <a:uLnTx/>
                <a:uFillTx/>
                <a:latin typeface="Arial" charset="0"/>
                <a:cs typeface="Arial" charset="0"/>
              </a:rPr>
            </a:br>
            <a:r>
              <a:rPr kumimoji="0" lang="en-GB" sz="1553" b="0" i="0" u="none" strike="noStrike" kern="0" cap="none" spc="0" normalizeH="0" baseline="0" noProof="0" dirty="0">
                <a:ln>
                  <a:noFill/>
                </a:ln>
                <a:solidFill>
                  <a:srgbClr val="666666"/>
                </a:solidFill>
                <a:effectLst/>
                <a:uLnTx/>
                <a:uFillTx/>
                <a:latin typeface="Arial" charset="0"/>
                <a:cs typeface="Arial" charset="0"/>
              </a:rPr>
              <a:t>in </a:t>
            </a:r>
            <a:r>
              <a:rPr kumimoji="0" lang="en-GB" sz="1553" b="1" i="0" u="none" strike="noStrike" kern="0" cap="none" spc="0" normalizeH="0" baseline="0" noProof="0" dirty="0">
                <a:ln>
                  <a:noFill/>
                </a:ln>
                <a:solidFill>
                  <a:srgbClr val="F00023"/>
                </a:solidFill>
                <a:effectLst/>
                <a:uLnTx/>
                <a:uFillTx/>
                <a:latin typeface="Arial" charset="0"/>
                <a:cs typeface="Arial" charset="0"/>
              </a:rPr>
              <a:t>120 countries</a:t>
            </a:r>
            <a:endParaRPr kumimoji="0" lang="en-GB" sz="1553" b="0" i="0" u="none" strike="noStrike" kern="0" cap="none" spc="0" normalizeH="0" baseline="0" noProof="0" dirty="0">
              <a:ln>
                <a:noFill/>
              </a:ln>
              <a:solidFill>
                <a:srgbClr val="F00023"/>
              </a:solidFill>
              <a:effectLst/>
              <a:uLnTx/>
              <a:uFillTx/>
              <a:latin typeface="Arial" charset="0"/>
              <a:cs typeface="Arial" charset="0"/>
            </a:endParaRPr>
          </a:p>
          <a:p>
            <a:pPr marL="277360" marR="0" lvl="0" indent="-277360" algn="l" defTabSz="887553" rtl="0" eaLnBrk="1" fontAlgn="auto" latinLnBrk="0" hangingPunct="1">
              <a:lnSpc>
                <a:spcPct val="100000"/>
              </a:lnSpc>
              <a:spcBef>
                <a:spcPts val="0"/>
              </a:spcBef>
              <a:spcAft>
                <a:spcPts val="0"/>
              </a:spcAft>
              <a:buClrTx/>
              <a:buSzTx/>
              <a:buFont typeface="Arial" charset="0"/>
              <a:buChar char="•"/>
              <a:tabLst/>
              <a:defRPr/>
            </a:pPr>
            <a:r>
              <a:rPr kumimoji="0" lang="en-GB" sz="1553" b="0" i="0" u="none" strike="noStrike" kern="0" cap="none" spc="0" normalizeH="0" baseline="0" noProof="0" dirty="0">
                <a:ln>
                  <a:noFill/>
                </a:ln>
                <a:solidFill>
                  <a:srgbClr val="666666"/>
                </a:solidFill>
                <a:effectLst/>
                <a:uLnTx/>
                <a:uFillTx/>
                <a:latin typeface="Arial" charset="0"/>
                <a:cs typeface="Arial" charset="0"/>
              </a:rPr>
              <a:t>We employ </a:t>
            </a:r>
            <a:r>
              <a:rPr kumimoji="0" lang="en-GB" sz="1553" b="1" i="0" u="none" strike="noStrike" kern="0" cap="none" spc="0" normalizeH="0" baseline="0" noProof="0" dirty="0">
                <a:ln>
                  <a:noFill/>
                </a:ln>
                <a:solidFill>
                  <a:srgbClr val="F00023"/>
                </a:solidFill>
                <a:effectLst/>
                <a:uLnTx/>
                <a:uFillTx/>
                <a:latin typeface="Arial" charset="0"/>
                <a:cs typeface="Arial" charset="0"/>
              </a:rPr>
              <a:t>7,500 people </a:t>
            </a:r>
            <a:r>
              <a:rPr kumimoji="0" lang="en-GB" sz="1553" b="0" i="0" u="none" strike="noStrike" kern="0" cap="none" spc="0" normalizeH="0" baseline="0" noProof="0" dirty="0">
                <a:ln>
                  <a:noFill/>
                </a:ln>
                <a:solidFill>
                  <a:srgbClr val="666666"/>
                </a:solidFill>
                <a:effectLst/>
                <a:uLnTx/>
                <a:uFillTx/>
                <a:latin typeface="Arial" charset="0"/>
                <a:cs typeface="Arial" charset="0"/>
              </a:rPr>
              <a:t>worldwide</a:t>
            </a: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1627" y="1630422"/>
            <a:ext cx="1207874" cy="1602678"/>
          </a:xfrm>
          <a:prstGeom prst="rect">
            <a:avLst/>
          </a:prstGeom>
        </p:spPr>
      </p:pic>
      <p:sp>
        <p:nvSpPr>
          <p:cNvPr id="247" name="Text Placeholder 2"/>
          <p:cNvSpPr txBox="1">
            <a:spLocks/>
          </p:cNvSpPr>
          <p:nvPr/>
        </p:nvSpPr>
        <p:spPr>
          <a:xfrm>
            <a:off x="909751" y="3322350"/>
            <a:ext cx="3180229" cy="2351076"/>
          </a:xfrm>
          <a:prstGeom prst="rect">
            <a:avLst/>
          </a:prstGeom>
        </p:spPr>
        <p:txBody>
          <a:bodyPr/>
          <a:lstStyle>
            <a:lvl1pPr marL="0">
              <a:defRPr>
                <a:solidFill>
                  <a:schemeClr val="bg1"/>
                </a:solidFill>
                <a:latin typeface="Arial" charset="0"/>
                <a:ea typeface="Arial" charset="0"/>
                <a:cs typeface="Arial"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887553" rtl="0" eaLnBrk="1" fontAlgn="auto" latinLnBrk="0" hangingPunct="1">
              <a:lnSpc>
                <a:spcPct val="100000"/>
              </a:lnSpc>
              <a:spcBef>
                <a:spcPts val="0"/>
              </a:spcBef>
              <a:spcAft>
                <a:spcPts val="0"/>
              </a:spcAft>
              <a:buClrTx/>
              <a:buSzTx/>
              <a:buFontTx/>
              <a:buNone/>
              <a:tabLst/>
              <a:defRPr/>
            </a:pPr>
            <a:r>
              <a:rPr kumimoji="0" lang="en-GB" sz="2330" b="1" i="0" u="none" strike="noStrike" kern="0" cap="none" spc="0" normalizeH="0" baseline="0" noProof="0" dirty="0">
                <a:ln>
                  <a:noFill/>
                </a:ln>
                <a:solidFill>
                  <a:srgbClr val="009343"/>
                </a:solidFill>
                <a:effectLst/>
                <a:uLnTx/>
                <a:uFillTx/>
                <a:latin typeface="Arial Narrow" charset="0"/>
                <a:ea typeface="Arial Narrow" charset="0"/>
                <a:cs typeface="Arial Narrow" charset="0"/>
              </a:rPr>
              <a:t>BP</a:t>
            </a:r>
            <a:endParaRPr kumimoji="0" lang="en-GB" sz="2330" b="1" i="0" u="none" strike="noStrike" kern="0" cap="none" spc="0" normalizeH="0" baseline="0" noProof="0" dirty="0">
              <a:ln>
                <a:noFill/>
              </a:ln>
              <a:solidFill>
                <a:srgbClr val="009343"/>
              </a:solidFill>
              <a:effectLst/>
              <a:uLnTx/>
              <a:uFillTx/>
              <a:latin typeface="Arial" charset="0"/>
              <a:cs typeface="Arial" charset="0"/>
            </a:endParaRPr>
          </a:p>
          <a:p>
            <a:pPr marL="277360" marR="0" lvl="0" indent="-277360" algn="l" defTabSz="887553" rtl="0" eaLnBrk="1" fontAlgn="auto" latinLnBrk="0" hangingPunct="1">
              <a:lnSpc>
                <a:spcPct val="100000"/>
              </a:lnSpc>
              <a:spcBef>
                <a:spcPts val="0"/>
              </a:spcBef>
              <a:spcAft>
                <a:spcPts val="0"/>
              </a:spcAft>
              <a:buClr>
                <a:srgbClr val="656A6C"/>
              </a:buClr>
              <a:buSzTx/>
              <a:buFont typeface="Arial" charset="0"/>
              <a:buChar char="•"/>
              <a:tabLst/>
              <a:defRPr/>
            </a:pPr>
            <a:r>
              <a:rPr kumimoji="0" lang="en-GB" sz="1553" b="1" i="0" u="none" strike="noStrike" kern="0" cap="none" spc="0" normalizeH="0" baseline="0" noProof="0" dirty="0">
                <a:ln>
                  <a:noFill/>
                </a:ln>
                <a:solidFill>
                  <a:srgbClr val="009343"/>
                </a:solidFill>
                <a:effectLst/>
                <a:uLnTx/>
                <a:uFillTx/>
                <a:latin typeface="Arial" charset="0"/>
                <a:cs typeface="Arial" charset="0"/>
              </a:rPr>
              <a:t>BP</a:t>
            </a:r>
            <a:r>
              <a:rPr kumimoji="0" lang="en-GB" sz="1553" b="0" i="0" u="none" strike="noStrike" kern="0" cap="none" spc="0" normalizeH="0" baseline="0" noProof="0" dirty="0">
                <a:ln>
                  <a:noFill/>
                </a:ln>
                <a:solidFill>
                  <a:srgbClr val="666666"/>
                </a:solidFill>
                <a:effectLst/>
                <a:uLnTx/>
                <a:uFillTx/>
                <a:latin typeface="Arial" charset="0"/>
                <a:cs typeface="Arial" charset="0"/>
              </a:rPr>
              <a:t> is one of the world’s leading international </a:t>
            </a:r>
            <a:br>
              <a:rPr kumimoji="0" lang="en-GB" sz="1553" b="0" i="0" u="none" strike="noStrike" kern="0" cap="none" spc="0" normalizeH="0" baseline="0" noProof="0" dirty="0">
                <a:ln>
                  <a:noFill/>
                </a:ln>
                <a:solidFill>
                  <a:srgbClr val="666666"/>
                </a:solidFill>
                <a:effectLst/>
                <a:uLnTx/>
                <a:uFillTx/>
                <a:latin typeface="Arial" charset="0"/>
                <a:cs typeface="Arial" charset="0"/>
              </a:rPr>
            </a:br>
            <a:r>
              <a:rPr kumimoji="0" lang="en-GB" sz="1553" b="0" i="0" u="none" strike="noStrike" kern="0" cap="none" spc="0" normalizeH="0" baseline="0" noProof="0" dirty="0">
                <a:ln>
                  <a:noFill/>
                </a:ln>
                <a:solidFill>
                  <a:srgbClr val="666666"/>
                </a:solidFill>
                <a:effectLst/>
                <a:uLnTx/>
                <a:uFillTx/>
                <a:latin typeface="Arial" charset="0"/>
                <a:cs typeface="Arial" charset="0"/>
              </a:rPr>
              <a:t>oil and gas companies</a:t>
            </a:r>
          </a:p>
          <a:p>
            <a:pPr marL="277360" marR="0" lvl="0" indent="-277360" algn="l" defTabSz="887553" rtl="0" eaLnBrk="1" fontAlgn="auto" latinLnBrk="0" hangingPunct="1">
              <a:lnSpc>
                <a:spcPct val="100000"/>
              </a:lnSpc>
              <a:spcBef>
                <a:spcPts val="0"/>
              </a:spcBef>
              <a:spcAft>
                <a:spcPts val="0"/>
              </a:spcAft>
              <a:buClrTx/>
              <a:buSzTx/>
              <a:buFont typeface="Arial" charset="0"/>
              <a:buChar char="•"/>
              <a:tabLst/>
              <a:defRPr/>
            </a:pPr>
            <a:r>
              <a:rPr kumimoji="0" lang="en-GB" sz="1553" b="0" i="0" u="none" strike="noStrike" kern="0" cap="none" spc="0" normalizeH="0" baseline="0" noProof="0" dirty="0">
                <a:ln>
                  <a:noFill/>
                </a:ln>
                <a:solidFill>
                  <a:srgbClr val="666666"/>
                </a:solidFill>
                <a:effectLst/>
                <a:uLnTx/>
                <a:uFillTx/>
                <a:latin typeface="Arial" charset="0"/>
                <a:cs typeface="Arial" charset="0"/>
              </a:rPr>
              <a:t>We employ over </a:t>
            </a:r>
            <a:br>
              <a:rPr kumimoji="0" lang="en-GB" sz="1553" b="0" i="0" u="none" strike="noStrike" kern="0" cap="none" spc="0" normalizeH="0" baseline="0" noProof="0" dirty="0">
                <a:ln>
                  <a:noFill/>
                </a:ln>
                <a:solidFill>
                  <a:srgbClr val="666666"/>
                </a:solidFill>
                <a:effectLst/>
                <a:uLnTx/>
                <a:uFillTx/>
                <a:latin typeface="Arial" charset="0"/>
                <a:cs typeface="Arial" charset="0"/>
              </a:rPr>
            </a:br>
            <a:r>
              <a:rPr kumimoji="0" lang="en-GB" sz="1553" b="1" i="0" u="none" strike="noStrike" kern="0" cap="none" spc="0" normalizeH="0" baseline="0" noProof="0" dirty="0">
                <a:ln>
                  <a:noFill/>
                </a:ln>
                <a:solidFill>
                  <a:srgbClr val="009343"/>
                </a:solidFill>
                <a:effectLst/>
                <a:uLnTx/>
                <a:uFillTx/>
                <a:latin typeface="Arial" charset="0"/>
                <a:cs typeface="Arial" charset="0"/>
              </a:rPr>
              <a:t>74,500</a:t>
            </a:r>
            <a:r>
              <a:rPr kumimoji="0" lang="en-GB" sz="1553" b="0" i="0" u="none" strike="noStrike" kern="0" cap="none" spc="0" normalizeH="0" baseline="0" noProof="0" dirty="0">
                <a:ln>
                  <a:noFill/>
                </a:ln>
                <a:solidFill>
                  <a:srgbClr val="009343"/>
                </a:solidFill>
                <a:effectLst/>
                <a:uLnTx/>
                <a:uFillTx/>
                <a:latin typeface="Arial" charset="0"/>
                <a:cs typeface="Arial" charset="0"/>
              </a:rPr>
              <a:t> </a:t>
            </a:r>
            <a:r>
              <a:rPr kumimoji="0" lang="en-GB" sz="1553" b="1" i="0" u="none" strike="noStrike" kern="0" cap="none" spc="0" normalizeH="0" baseline="0" noProof="0" dirty="0">
                <a:ln>
                  <a:noFill/>
                </a:ln>
                <a:solidFill>
                  <a:srgbClr val="009343"/>
                </a:solidFill>
                <a:effectLst/>
                <a:uLnTx/>
                <a:uFillTx/>
                <a:latin typeface="Arial" charset="0"/>
                <a:cs typeface="Arial" charset="0"/>
              </a:rPr>
              <a:t>people</a:t>
            </a:r>
          </a:p>
          <a:p>
            <a:pPr marL="277360" marR="0" lvl="0" indent="-277360" algn="l" defTabSz="887553" rtl="0" eaLnBrk="1" fontAlgn="auto" latinLnBrk="0" hangingPunct="1">
              <a:lnSpc>
                <a:spcPct val="100000"/>
              </a:lnSpc>
              <a:spcBef>
                <a:spcPts val="0"/>
              </a:spcBef>
              <a:spcAft>
                <a:spcPts val="0"/>
              </a:spcAft>
              <a:buClrTx/>
              <a:buSzTx/>
              <a:buFont typeface="Arial" charset="0"/>
              <a:buChar char="•"/>
              <a:tabLst/>
              <a:defRPr/>
            </a:pPr>
            <a:r>
              <a:rPr kumimoji="0" lang="en-GB" sz="1553" b="0" i="0" u="none" strike="noStrike" kern="0" cap="none" spc="0" normalizeH="0" baseline="0" noProof="0" dirty="0">
                <a:ln>
                  <a:noFill/>
                </a:ln>
                <a:solidFill>
                  <a:srgbClr val="666666"/>
                </a:solidFill>
                <a:effectLst/>
                <a:uLnTx/>
                <a:uFillTx/>
                <a:latin typeface="Arial" charset="0"/>
                <a:cs typeface="Arial" charset="0"/>
              </a:rPr>
              <a:t>We have operations </a:t>
            </a:r>
            <a:br>
              <a:rPr kumimoji="0" lang="en-GB" sz="1553" b="0" i="0" u="none" strike="noStrike" kern="0" cap="none" spc="0" normalizeH="0" baseline="0" noProof="0" dirty="0">
                <a:ln>
                  <a:noFill/>
                </a:ln>
                <a:solidFill>
                  <a:srgbClr val="666666"/>
                </a:solidFill>
                <a:effectLst/>
                <a:uLnTx/>
                <a:uFillTx/>
                <a:latin typeface="Arial" charset="0"/>
                <a:cs typeface="Arial" charset="0"/>
              </a:rPr>
            </a:br>
            <a:r>
              <a:rPr kumimoji="0" lang="en-GB" sz="1553" b="0" i="0" u="none" strike="noStrike" kern="0" cap="none" spc="0" normalizeH="0" baseline="0" noProof="0" dirty="0">
                <a:ln>
                  <a:noFill/>
                </a:ln>
                <a:solidFill>
                  <a:srgbClr val="666666"/>
                </a:solidFill>
                <a:effectLst/>
                <a:uLnTx/>
                <a:uFillTx/>
                <a:latin typeface="Arial" charset="0"/>
                <a:cs typeface="Arial" charset="0"/>
              </a:rPr>
              <a:t>on </a:t>
            </a:r>
            <a:r>
              <a:rPr kumimoji="0" lang="en-GB" sz="1553" b="1" i="0" u="none" strike="noStrike" kern="0" cap="none" spc="0" normalizeH="0" baseline="0" noProof="0" dirty="0">
                <a:ln>
                  <a:noFill/>
                </a:ln>
                <a:solidFill>
                  <a:srgbClr val="009343"/>
                </a:solidFill>
                <a:effectLst/>
                <a:uLnTx/>
                <a:uFillTx/>
                <a:latin typeface="Arial" charset="0"/>
                <a:cs typeface="Arial" charset="0"/>
              </a:rPr>
              <a:t>6</a:t>
            </a:r>
            <a:r>
              <a:rPr kumimoji="0" lang="en-GB" sz="1553" b="0" i="0" u="none" strike="noStrike" kern="0" cap="none" spc="0" normalizeH="0" baseline="0" noProof="0" dirty="0">
                <a:ln>
                  <a:noFill/>
                </a:ln>
                <a:solidFill>
                  <a:srgbClr val="009343"/>
                </a:solidFill>
                <a:effectLst/>
                <a:uLnTx/>
                <a:uFillTx/>
                <a:latin typeface="Arial" charset="0"/>
                <a:cs typeface="Arial" charset="0"/>
              </a:rPr>
              <a:t> </a:t>
            </a:r>
            <a:r>
              <a:rPr kumimoji="0" lang="en-GB" sz="1553" b="1" i="0" u="none" strike="noStrike" kern="0" cap="none" spc="0" normalizeH="0" baseline="0" noProof="0" dirty="0">
                <a:ln>
                  <a:noFill/>
                </a:ln>
                <a:solidFill>
                  <a:srgbClr val="009343"/>
                </a:solidFill>
                <a:effectLst/>
                <a:uLnTx/>
                <a:uFillTx/>
                <a:latin typeface="Arial" charset="0"/>
                <a:cs typeface="Arial" charset="0"/>
              </a:rPr>
              <a:t>continents</a:t>
            </a:r>
            <a:r>
              <a:rPr kumimoji="0" lang="en-GB" sz="1553" b="0" i="0" u="none" strike="noStrike" kern="0" cap="none" spc="0" normalizeH="0" baseline="0" noProof="0" dirty="0">
                <a:ln>
                  <a:noFill/>
                </a:ln>
                <a:solidFill>
                  <a:srgbClr val="009343"/>
                </a:solidFill>
                <a:effectLst/>
                <a:uLnTx/>
                <a:uFillTx/>
                <a:latin typeface="Arial" charset="0"/>
                <a:cs typeface="Arial" charset="0"/>
              </a:rPr>
              <a:t> </a:t>
            </a:r>
            <a:br>
              <a:rPr kumimoji="0" lang="en-GB" sz="1553" b="0" i="0" u="none" strike="noStrike" kern="0" cap="none" spc="0" normalizeH="0" baseline="0" noProof="0" dirty="0">
                <a:ln>
                  <a:noFill/>
                </a:ln>
                <a:solidFill>
                  <a:srgbClr val="666666"/>
                </a:solidFill>
                <a:effectLst/>
                <a:uLnTx/>
                <a:uFillTx/>
                <a:latin typeface="Arial" charset="0"/>
                <a:cs typeface="Arial" charset="0"/>
              </a:rPr>
            </a:br>
            <a:r>
              <a:rPr kumimoji="0" lang="en-GB" sz="1553" b="0" i="0" u="none" strike="noStrike" kern="0" cap="none" spc="0" normalizeH="0" baseline="0" noProof="0" dirty="0">
                <a:ln>
                  <a:noFill/>
                </a:ln>
                <a:solidFill>
                  <a:srgbClr val="666666"/>
                </a:solidFill>
                <a:effectLst/>
                <a:uLnTx/>
                <a:uFillTx/>
                <a:latin typeface="Arial" charset="0"/>
                <a:cs typeface="Arial" charset="0"/>
              </a:rPr>
              <a:t>and in over </a:t>
            </a:r>
            <a:r>
              <a:rPr kumimoji="0" lang="en-GB" sz="1553" b="1" i="0" u="none" strike="noStrike" kern="0" cap="none" spc="0" normalizeH="0" baseline="0" noProof="0" dirty="0">
                <a:ln>
                  <a:noFill/>
                </a:ln>
                <a:solidFill>
                  <a:srgbClr val="009343"/>
                </a:solidFill>
                <a:effectLst/>
                <a:uLnTx/>
                <a:uFillTx/>
                <a:latin typeface="Arial" charset="0"/>
                <a:cs typeface="Arial" charset="0"/>
              </a:rPr>
              <a:t>80 countries </a:t>
            </a:r>
          </a:p>
        </p:txBody>
      </p:sp>
      <p:sp>
        <p:nvSpPr>
          <p:cNvPr id="243" name="Rectangle 2"/>
          <p:cNvSpPr/>
          <p:nvPr/>
        </p:nvSpPr>
        <p:spPr>
          <a:xfrm>
            <a:off x="0" y="0"/>
            <a:ext cx="3241765" cy="437146"/>
          </a:xfrm>
          <a:custGeom>
            <a:avLst/>
            <a:gdLst>
              <a:gd name="connsiteX0" fmla="*/ 0 w 3124200"/>
              <a:gd name="connsiteY0" fmla="*/ 0 h 437146"/>
              <a:gd name="connsiteX1" fmla="*/ 3124200 w 3124200"/>
              <a:gd name="connsiteY1" fmla="*/ 0 h 437146"/>
              <a:gd name="connsiteX2" fmla="*/ 3124200 w 3124200"/>
              <a:gd name="connsiteY2" fmla="*/ 437146 h 437146"/>
              <a:gd name="connsiteX3" fmla="*/ 0 w 3124200"/>
              <a:gd name="connsiteY3" fmla="*/ 437146 h 437146"/>
              <a:gd name="connsiteX4" fmla="*/ 0 w 3124200"/>
              <a:gd name="connsiteY4" fmla="*/ 0 h 437146"/>
              <a:gd name="connsiteX0" fmla="*/ 0 w 3241765"/>
              <a:gd name="connsiteY0" fmla="*/ 0 h 437146"/>
              <a:gd name="connsiteX1" fmla="*/ 3241765 w 3241765"/>
              <a:gd name="connsiteY1" fmla="*/ 0 h 437146"/>
              <a:gd name="connsiteX2" fmla="*/ 3124200 w 3241765"/>
              <a:gd name="connsiteY2" fmla="*/ 437146 h 437146"/>
              <a:gd name="connsiteX3" fmla="*/ 0 w 3241765"/>
              <a:gd name="connsiteY3" fmla="*/ 437146 h 437146"/>
              <a:gd name="connsiteX4" fmla="*/ 0 w 3241765"/>
              <a:gd name="connsiteY4" fmla="*/ 0 h 43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765" h="437146">
                <a:moveTo>
                  <a:pt x="0" y="0"/>
                </a:moveTo>
                <a:lnTo>
                  <a:pt x="3241765" y="0"/>
                </a:lnTo>
                <a:lnTo>
                  <a:pt x="3124200" y="437146"/>
                </a:lnTo>
                <a:lnTo>
                  <a:pt x="0" y="437146"/>
                </a:lnTo>
                <a:lnTo>
                  <a:pt x="0" y="0"/>
                </a:lnTo>
                <a:close/>
              </a:path>
            </a:pathLst>
          </a:cu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9"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244" name="Rectangle 243"/>
          <p:cNvSpPr/>
          <p:nvPr/>
        </p:nvSpPr>
        <p:spPr>
          <a:xfrm>
            <a:off x="341897" y="102803"/>
            <a:ext cx="1902765" cy="430887"/>
          </a:xfrm>
          <a:prstGeom prst="rect">
            <a:avLst/>
          </a:prstGeom>
        </p:spPr>
        <p:txBody>
          <a:bodyPr wrap="none">
            <a:spAutoFit/>
          </a:bodyPr>
          <a:lstStyle/>
          <a:p>
            <a:pPr marL="12327" marR="4931" lvl="1" indent="0" algn="l" defTabSz="443777" rtl="0" eaLnBrk="1" fontAlgn="auto" latinLnBrk="0" hangingPunct="1">
              <a:lnSpc>
                <a:spcPct val="102600"/>
              </a:lnSpc>
              <a:spcBef>
                <a:spcPts val="0"/>
              </a:spcBef>
              <a:spcAft>
                <a:spcPts val="0"/>
              </a:spcAft>
              <a:buClrTx/>
              <a:buSzTx/>
              <a:buFontTx/>
              <a:buNone/>
              <a:tabLst/>
              <a:defRPr/>
            </a:pPr>
            <a:r>
              <a:rPr kumimoji="0" lang="en-US" sz="1068" b="1"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WHO WE ARE – </a:t>
            </a:r>
            <a:r>
              <a:rPr kumimoji="0" lang="en-US" sz="1068" b="0"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CASTROL &amp; BP</a:t>
            </a:r>
          </a:p>
          <a:p>
            <a:pPr marL="12327" marR="4931" lvl="1" indent="0" algn="l" defTabSz="443777" rtl="0" eaLnBrk="1" fontAlgn="auto" latinLnBrk="0" hangingPunct="1">
              <a:lnSpc>
                <a:spcPct val="102600"/>
              </a:lnSpc>
              <a:spcBef>
                <a:spcPts val="0"/>
              </a:spcBef>
              <a:spcAft>
                <a:spcPts val="0"/>
              </a:spcAft>
              <a:buClrTx/>
              <a:buSzTx/>
              <a:buFontTx/>
              <a:buNone/>
              <a:tabLst/>
              <a:defRPr/>
            </a:pPr>
            <a:r>
              <a:rPr kumimoji="0" lang="en-US" sz="1068" b="1" i="0" u="none" strike="noStrike" kern="1200" cap="none" spc="0" normalizeH="0" baseline="0" noProof="0" dirty="0">
                <a:ln>
                  <a:noFill/>
                </a:ln>
                <a:solidFill>
                  <a:srgbClr val="666666"/>
                </a:solidFill>
                <a:effectLst/>
                <a:uLnTx/>
                <a:uFillTx/>
                <a:latin typeface="Arial Narrow" charset="0"/>
                <a:ea typeface="Arial Narrow" charset="0"/>
                <a:cs typeface="Arial Narrow" charset="0"/>
              </a:rPr>
              <a:t> </a:t>
            </a:r>
            <a:endParaRPr kumimoji="0" lang="en-US" sz="1068" b="0" i="0" u="none" strike="noStrike" kern="1200" cap="none" spc="0" normalizeH="0" baseline="0" noProof="0" dirty="0">
              <a:ln>
                <a:noFill/>
              </a:ln>
              <a:solidFill>
                <a:srgbClr val="666666"/>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053279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1490338" y="4968409"/>
            <a:ext cx="1" cy="435234"/>
          </a:xfrm>
          <a:prstGeom prst="line">
            <a:avLst/>
          </a:prstGeom>
          <a:ln w="28575">
            <a:solidFill>
              <a:srgbClr val="009342"/>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435914" y="5395927"/>
            <a:ext cx="108847" cy="108847"/>
          </a:xfrm>
          <a:prstGeom prst="ellipse">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342"/>
              </a:solidFill>
              <a:latin typeface="Arial Regular" charset="0"/>
            </a:endParaRPr>
          </a:p>
        </p:txBody>
      </p:sp>
      <p:cxnSp>
        <p:nvCxnSpPr>
          <p:cNvPr id="29" name="Straight Connector 28"/>
          <p:cNvCxnSpPr/>
          <p:nvPr/>
        </p:nvCxnSpPr>
        <p:spPr>
          <a:xfrm flipH="1">
            <a:off x="4051115" y="4968409"/>
            <a:ext cx="1" cy="435234"/>
          </a:xfrm>
          <a:prstGeom prst="line">
            <a:avLst/>
          </a:prstGeom>
          <a:ln w="28575">
            <a:solidFill>
              <a:srgbClr val="009342"/>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996691" y="5395927"/>
            <a:ext cx="108847" cy="108847"/>
          </a:xfrm>
          <a:prstGeom prst="ellipse">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342"/>
              </a:solidFill>
              <a:latin typeface="Arial Regular" charset="0"/>
            </a:endParaRPr>
          </a:p>
        </p:txBody>
      </p:sp>
      <p:cxnSp>
        <p:nvCxnSpPr>
          <p:cNvPr id="31" name="Straight Connector 30"/>
          <p:cNvCxnSpPr/>
          <p:nvPr/>
        </p:nvCxnSpPr>
        <p:spPr>
          <a:xfrm flipH="1">
            <a:off x="6648058" y="4968409"/>
            <a:ext cx="1" cy="435234"/>
          </a:xfrm>
          <a:prstGeom prst="line">
            <a:avLst/>
          </a:prstGeom>
          <a:ln w="28575">
            <a:solidFill>
              <a:srgbClr val="009342"/>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593634" y="5395927"/>
            <a:ext cx="108847" cy="108847"/>
          </a:xfrm>
          <a:prstGeom prst="ellipse">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342"/>
              </a:solidFill>
              <a:latin typeface="Arial Regular" charset="0"/>
            </a:endParaRPr>
          </a:p>
        </p:txBody>
      </p:sp>
      <p:sp>
        <p:nvSpPr>
          <p:cNvPr id="10" name="Text Placeholder 2"/>
          <p:cNvSpPr txBox="1">
            <a:spLocks/>
          </p:cNvSpPr>
          <p:nvPr/>
        </p:nvSpPr>
        <p:spPr>
          <a:xfrm>
            <a:off x="991608" y="5638800"/>
            <a:ext cx="997461" cy="19236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250" dirty="0">
                <a:solidFill>
                  <a:srgbClr val="525759"/>
                </a:solidFill>
                <a:latin typeface="Arial" charset="0"/>
              </a:rPr>
              <a:t>LOCK RING</a:t>
            </a:r>
            <a:r>
              <a:rPr lang="en-US" sz="1250" kern="0" dirty="0">
                <a:solidFill>
                  <a:srgbClr val="525759"/>
                </a:solidFill>
                <a:latin typeface="Arial" charset="0"/>
                <a:ea typeface="Arial" charset="0"/>
                <a:cs typeface="Arial" charset="0"/>
              </a:rPr>
              <a:t> </a:t>
            </a:r>
            <a:endParaRPr lang="en-GB" sz="1250" kern="0" dirty="0">
              <a:solidFill>
                <a:srgbClr val="525759"/>
              </a:solidFill>
              <a:latin typeface="Arial" charset="0"/>
              <a:ea typeface="Arial" charset="0"/>
              <a:cs typeface="Arial" charset="0"/>
            </a:endParaRPr>
          </a:p>
        </p:txBody>
      </p:sp>
      <p:sp>
        <p:nvSpPr>
          <p:cNvPr id="15" name="Text Placeholder 2"/>
          <p:cNvSpPr txBox="1">
            <a:spLocks/>
          </p:cNvSpPr>
          <p:nvPr/>
        </p:nvSpPr>
        <p:spPr>
          <a:xfrm>
            <a:off x="3409269" y="5638800"/>
            <a:ext cx="1282902" cy="19236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250" dirty="0">
                <a:solidFill>
                  <a:srgbClr val="525759"/>
                </a:solidFill>
                <a:latin typeface="Arial" charset="0"/>
              </a:rPr>
              <a:t>MAIN BEARING</a:t>
            </a:r>
            <a:endParaRPr lang="en-GB" sz="1250" kern="0" dirty="0">
              <a:solidFill>
                <a:srgbClr val="525759"/>
              </a:solidFill>
              <a:latin typeface="Arial" charset="0"/>
              <a:ea typeface="Arial" charset="0"/>
              <a:cs typeface="Arial" charset="0"/>
            </a:endParaRPr>
          </a:p>
        </p:txBody>
      </p:sp>
      <p:sp>
        <p:nvSpPr>
          <p:cNvPr id="16" name="Text Placeholder 2"/>
          <p:cNvSpPr txBox="1">
            <a:spLocks/>
          </p:cNvSpPr>
          <p:nvPr/>
        </p:nvSpPr>
        <p:spPr>
          <a:xfrm>
            <a:off x="5847958" y="5638800"/>
            <a:ext cx="1600200" cy="384721"/>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250" dirty="0">
                <a:solidFill>
                  <a:srgbClr val="525759"/>
                </a:solidFill>
                <a:latin typeface="Arial" charset="0"/>
              </a:rPr>
              <a:t>INSPECTION COVER</a:t>
            </a:r>
            <a:br>
              <a:rPr lang="en-US" sz="1250" dirty="0">
                <a:solidFill>
                  <a:srgbClr val="525759"/>
                </a:solidFill>
                <a:latin typeface="Arial" charset="0"/>
              </a:rPr>
            </a:br>
            <a:r>
              <a:rPr lang="en-US" sz="1250" dirty="0">
                <a:solidFill>
                  <a:srgbClr val="525759"/>
                </a:solidFill>
                <a:latin typeface="Arial" charset="0"/>
              </a:rPr>
              <a:t>PULLED</a:t>
            </a:r>
            <a:endParaRPr lang="en-GB" sz="1250" kern="0" dirty="0">
              <a:solidFill>
                <a:srgbClr val="525759"/>
              </a:solidFill>
              <a:latin typeface="Arial" charset="0"/>
              <a:ea typeface="Arial" charset="0"/>
              <a:cs typeface="Arial" charset="0"/>
            </a:endParaRPr>
          </a:p>
        </p:txBody>
      </p:sp>
      <p:sp>
        <p:nvSpPr>
          <p:cNvPr id="19" name="Text Placeholder 2"/>
          <p:cNvSpPr txBox="1">
            <a:spLocks/>
          </p:cNvSpPr>
          <p:nvPr/>
        </p:nvSpPr>
        <p:spPr>
          <a:xfrm>
            <a:off x="433260" y="1905000"/>
            <a:ext cx="6348540" cy="153888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250" b="1" dirty="0">
                <a:solidFill>
                  <a:srgbClr val="525759"/>
                </a:solidFill>
                <a:latin typeface="Arial" charset="0"/>
              </a:rPr>
              <a:t>MAIN BEARING CONFIGURATION</a:t>
            </a:r>
          </a:p>
          <a:p>
            <a:endParaRPr lang="en-US" sz="1250" dirty="0">
              <a:solidFill>
                <a:srgbClr val="525759"/>
              </a:solidFill>
              <a:latin typeface="Arial" charset="0"/>
            </a:endParaRPr>
          </a:p>
          <a:p>
            <a:pPr marL="285750" lvl="0" indent="-285750">
              <a:buFont typeface="Arial" charset="0"/>
              <a:buChar char="•"/>
            </a:pPr>
            <a:r>
              <a:rPr lang="en-US" sz="1250" dirty="0">
                <a:solidFill>
                  <a:srgbClr val="525759"/>
                </a:solidFill>
                <a:latin typeface="Arial" charset="0"/>
              </a:rPr>
              <a:t>SKF and Schaeffler FAG bearings</a:t>
            </a:r>
          </a:p>
          <a:p>
            <a:pPr marL="285750" lvl="0" indent="-285750">
              <a:buFont typeface="Arial" charset="0"/>
              <a:buChar char="•"/>
            </a:pPr>
            <a:r>
              <a:rPr lang="en-US" sz="1250" dirty="0">
                <a:solidFill>
                  <a:srgbClr val="525759"/>
                </a:solidFill>
                <a:latin typeface="Arial" charset="0"/>
              </a:rPr>
              <a:t>Manual lubrication, no auto-lube system </a:t>
            </a:r>
          </a:p>
          <a:p>
            <a:pPr marL="285750" lvl="0" indent="-285750">
              <a:buFont typeface="Arial" charset="0"/>
              <a:buChar char="•"/>
            </a:pPr>
            <a:r>
              <a:rPr lang="en-US" sz="1250" dirty="0">
                <a:solidFill>
                  <a:srgbClr val="525759"/>
                </a:solidFill>
                <a:latin typeface="Arial" charset="0"/>
              </a:rPr>
              <a:t>Lube cycle every 6 months using 2+ standard 14 oz. / 400 cc tubes</a:t>
            </a:r>
          </a:p>
          <a:p>
            <a:pPr marL="285750" lvl="0" indent="-285750">
              <a:buFont typeface="Arial" charset="0"/>
              <a:buChar char="•"/>
            </a:pPr>
            <a:r>
              <a:rPr lang="en-US" sz="1250" dirty="0">
                <a:solidFill>
                  <a:srgbClr val="525759"/>
                </a:solidFill>
                <a:latin typeface="Arial" charset="0"/>
              </a:rPr>
              <a:t>The bearing capacity is about 30 lbs. of grease. Two 5-gallon pails are recommended to perform an effective purging of the bearing and to fill the reservoir </a:t>
            </a:r>
          </a:p>
          <a:p>
            <a:pPr defTabSz="914400"/>
            <a:r>
              <a:rPr lang="en-US" sz="1250" kern="0" dirty="0">
                <a:solidFill>
                  <a:srgbClr val="525759"/>
                </a:solidFill>
                <a:latin typeface="Arial" charset="0"/>
                <a:ea typeface="Arial" charset="0"/>
                <a:cs typeface="Arial" charset="0"/>
              </a:rPr>
              <a:t> </a:t>
            </a:r>
            <a:endParaRPr lang="en-GB" sz="1250" kern="0" dirty="0">
              <a:solidFill>
                <a:srgbClr val="525759"/>
              </a:solidFill>
              <a:latin typeface="Arial" charset="0"/>
              <a:ea typeface="Arial" charset="0"/>
              <a:cs typeface="Arial" charset="0"/>
            </a:endParaRPr>
          </a:p>
        </p:txBody>
      </p:sp>
      <p:pic>
        <p:nvPicPr>
          <p:cNvPr id="20" name="Picture 19" descr="C:\Users\leathej\Documents\Jon Leather Data\Customers - Wind Energy + Tech Mgr\Nextera - FPL\Horse Hollow III\HH3 pics 29May 2103\SKF Main bearing.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08895" y="3529554"/>
            <a:ext cx="2162888" cy="1622166"/>
          </a:xfrm>
          <a:prstGeom prst="rect">
            <a:avLst/>
          </a:prstGeom>
          <a:noFill/>
          <a:ln w="28575">
            <a:solidFill>
              <a:srgbClr val="009342"/>
            </a:solidFill>
          </a:ln>
        </p:spPr>
      </p:pic>
      <p:pic>
        <p:nvPicPr>
          <p:cNvPr id="21" name="Picture 20" descr="C:\Users\leathej\Documents\Jon Leather Data\Customers - Wind Energy + Tech Mgr\Nextera - FPL\Horse Hollow III\HH3 pics 29May 2103\brg cover.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9156" y="3529554"/>
            <a:ext cx="1763128" cy="1622166"/>
          </a:xfrm>
          <a:prstGeom prst="rect">
            <a:avLst/>
          </a:prstGeom>
          <a:noFill/>
          <a:ln w="28575">
            <a:solidFill>
              <a:srgbClr val="009342"/>
            </a:solidFill>
          </a:ln>
        </p:spPr>
      </p:pic>
      <p:pic>
        <p:nvPicPr>
          <p:cNvPr id="22" name="Picture 21" descr="C:\Users\leathej\Documents\Jon Leather Data\Customers - Wind Energy + Tech Mgr\Nextera - FPL\Horse Hollow III\HH3 pics 29May 2103\brgs before cleaning 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529657" y="3525932"/>
            <a:ext cx="2166444" cy="1625788"/>
          </a:xfrm>
          <a:prstGeom prst="rect">
            <a:avLst/>
          </a:prstGeom>
          <a:noFill/>
          <a:ln w="28575">
            <a:solidFill>
              <a:srgbClr val="009342"/>
            </a:solidFill>
          </a:ln>
        </p:spPr>
      </p:pic>
      <p:sp>
        <p:nvSpPr>
          <p:cNvPr id="2" name="Title 1"/>
          <p:cNvSpPr>
            <a:spLocks noGrp="1"/>
          </p:cNvSpPr>
          <p:nvPr>
            <p:ph type="title"/>
          </p:nvPr>
        </p:nvSpPr>
        <p:spPr/>
        <p:txBody>
          <a:bodyPr/>
          <a:lstStyle/>
          <a:p>
            <a:r>
              <a:rPr lang="de-DE" dirty="0"/>
              <a:t>TURBINE: </a:t>
            </a:r>
            <a:br>
              <a:rPr lang="de-DE" dirty="0"/>
            </a:br>
            <a:r>
              <a:rPr lang="de-DE" dirty="0"/>
              <a:t>GE 1.X MW</a:t>
            </a:r>
            <a:endParaRPr lang="en-US" dirty="0"/>
          </a:p>
        </p:txBody>
      </p:sp>
    </p:spTree>
    <p:extLst>
      <p:ext uri="{BB962C8B-B14F-4D97-AF65-F5344CB8AC3E}">
        <p14:creationId xmlns:p14="http://schemas.microsoft.com/office/powerpoint/2010/main" val="997566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txBox="1">
            <a:spLocks/>
          </p:cNvSpPr>
          <p:nvPr/>
        </p:nvSpPr>
        <p:spPr>
          <a:xfrm>
            <a:off x="433260" y="1863219"/>
            <a:ext cx="4595940" cy="4231928"/>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lvl="0" indent="-285750">
              <a:buFont typeface="Arial" charset="0"/>
              <a:buChar char="•"/>
            </a:pPr>
            <a:r>
              <a:rPr lang="en-US" sz="1250" dirty="0">
                <a:solidFill>
                  <a:srgbClr val="525759"/>
                </a:solidFill>
                <a:latin typeface="Arial" charset="0"/>
              </a:rPr>
              <a:t>Remove lock ring, bolts for inspection cover and pull </a:t>
            </a:r>
            <a:br>
              <a:rPr lang="en-US" sz="1250" dirty="0">
                <a:solidFill>
                  <a:srgbClr val="525759"/>
                </a:solidFill>
                <a:latin typeface="Arial" charset="0"/>
              </a:rPr>
            </a:br>
            <a:r>
              <a:rPr lang="en-US" sz="1250" dirty="0">
                <a:solidFill>
                  <a:srgbClr val="525759"/>
                </a:solidFill>
                <a:latin typeface="Arial" charset="0"/>
              </a:rPr>
              <a:t>back cover</a:t>
            </a:r>
          </a:p>
          <a:p>
            <a:pPr marL="285750" lvl="0" indent="-285750">
              <a:buFont typeface="Arial" charset="0"/>
              <a:buChar char="•"/>
            </a:pPr>
            <a:r>
              <a:rPr lang="en-US" sz="1250" dirty="0">
                <a:solidFill>
                  <a:srgbClr val="525759"/>
                </a:solidFill>
                <a:latin typeface="Arial" charset="0"/>
              </a:rPr>
              <a:t>If used, clean pail pump and follower plate. Install the new grease 5-gallon pail. Operate the pump until all old grease </a:t>
            </a:r>
            <a:br>
              <a:rPr lang="en-US" sz="1250" dirty="0">
                <a:solidFill>
                  <a:srgbClr val="525759"/>
                </a:solidFill>
                <a:latin typeface="Arial" charset="0"/>
              </a:rPr>
            </a:br>
            <a:r>
              <a:rPr lang="en-US" sz="1250" dirty="0">
                <a:solidFill>
                  <a:srgbClr val="525759"/>
                </a:solidFill>
                <a:latin typeface="Arial" charset="0"/>
              </a:rPr>
              <a:t>is purged from the outlet hose to waste. </a:t>
            </a:r>
          </a:p>
          <a:p>
            <a:pPr marL="285750" lvl="0" indent="-285750">
              <a:buFont typeface="Arial" charset="0"/>
              <a:buChar char="•"/>
            </a:pPr>
            <a:r>
              <a:rPr lang="en-US" sz="1250" dirty="0">
                <a:solidFill>
                  <a:srgbClr val="525759"/>
                </a:solidFill>
                <a:latin typeface="Arial" charset="0"/>
              </a:rPr>
              <a:t>Remove old grease manually from in between rollers and take a used grease sample from between the rollers. Reinstall cover and lock ring.</a:t>
            </a:r>
          </a:p>
          <a:p>
            <a:pPr marL="285750" lvl="0" indent="-285750">
              <a:buFont typeface="Arial" charset="0"/>
              <a:buChar char="•"/>
            </a:pPr>
            <a:r>
              <a:rPr lang="en-US" sz="1250" dirty="0">
                <a:solidFill>
                  <a:srgbClr val="525759"/>
                </a:solidFill>
                <a:latin typeface="Arial" charset="0"/>
              </a:rPr>
              <a:t>Operate the lube pump to fill and purge the bearing housing through the seals and bottom purge plug.</a:t>
            </a:r>
          </a:p>
          <a:p>
            <a:pPr marL="285750" lvl="0" indent="-285750">
              <a:buFont typeface="Arial" charset="0"/>
              <a:buChar char="•"/>
            </a:pPr>
            <a:r>
              <a:rPr lang="en-US" sz="1250" dirty="0">
                <a:solidFill>
                  <a:srgbClr val="525759"/>
                </a:solidFill>
                <a:latin typeface="Arial" charset="0"/>
              </a:rPr>
              <a:t>After a while, a mixture of greases will be seen purging.</a:t>
            </a:r>
          </a:p>
          <a:p>
            <a:pPr marL="285750" lvl="0" indent="-285750">
              <a:buFont typeface="Arial" charset="0"/>
              <a:buChar char="•"/>
            </a:pPr>
            <a:r>
              <a:rPr lang="en-US" sz="1250" dirty="0">
                <a:solidFill>
                  <a:srgbClr val="525759"/>
                </a:solidFill>
                <a:latin typeface="Arial" charset="0"/>
              </a:rPr>
              <a:t>Expect a total of around 20 lbs. of grease to be pumped into the bearing.</a:t>
            </a:r>
          </a:p>
          <a:p>
            <a:pPr marL="285750" lvl="0" indent="-285750">
              <a:buFont typeface="Arial" charset="0"/>
              <a:buChar char="•"/>
            </a:pPr>
            <a:r>
              <a:rPr lang="en-US" sz="1250" dirty="0">
                <a:solidFill>
                  <a:srgbClr val="525759"/>
                </a:solidFill>
                <a:latin typeface="Arial" charset="0"/>
              </a:rPr>
              <a:t>Set the turbine to pinwheel at low rpm (1 – 2 rpm) . </a:t>
            </a:r>
          </a:p>
          <a:p>
            <a:pPr marL="285750" lvl="0" indent="-285750">
              <a:buFont typeface="Arial" charset="0"/>
              <a:buChar char="•"/>
            </a:pPr>
            <a:r>
              <a:rPr lang="en-US" sz="1250" dirty="0">
                <a:solidFill>
                  <a:srgbClr val="525759"/>
                </a:solidFill>
                <a:latin typeface="Arial" charset="0"/>
              </a:rPr>
              <a:t>Continue to pinwheel about 20 minutes until all grease </a:t>
            </a:r>
            <a:br>
              <a:rPr lang="en-US" sz="1250" dirty="0">
                <a:solidFill>
                  <a:srgbClr val="525759"/>
                </a:solidFill>
                <a:latin typeface="Arial" charset="0"/>
              </a:rPr>
            </a:br>
            <a:r>
              <a:rPr lang="en-US" sz="1250" dirty="0">
                <a:solidFill>
                  <a:srgbClr val="525759"/>
                </a:solidFill>
                <a:latin typeface="Arial" charset="0"/>
              </a:rPr>
              <a:t>has purged from the inspection ports. Around 12 lbs. should be purged.</a:t>
            </a:r>
          </a:p>
          <a:p>
            <a:pPr marL="285750" lvl="0" indent="-285750">
              <a:buFont typeface="Arial" charset="0"/>
              <a:buChar char="•"/>
            </a:pPr>
            <a:r>
              <a:rPr lang="en-US" sz="1250" dirty="0">
                <a:solidFill>
                  <a:srgbClr val="525759"/>
                </a:solidFill>
                <a:latin typeface="Arial" charset="0"/>
              </a:rPr>
              <a:t>Pump the remaining new grease into the bearing through the button head grease fitting. </a:t>
            </a:r>
          </a:p>
          <a:p>
            <a:pPr marL="285750" lvl="0" indent="-285750">
              <a:buFont typeface="Arial" charset="0"/>
              <a:buChar char="•"/>
            </a:pPr>
            <a:r>
              <a:rPr lang="en-US" sz="1250" dirty="0">
                <a:solidFill>
                  <a:srgbClr val="525759"/>
                </a:solidFill>
                <a:latin typeface="Arial" charset="0"/>
              </a:rPr>
              <a:t>Re-assemble all equipment, and clean and inspect the area. </a:t>
            </a:r>
          </a:p>
          <a:p>
            <a:pPr marL="285750" lvl="0" indent="-285750">
              <a:buFont typeface="Arial" charset="0"/>
              <a:buChar char="•"/>
            </a:pPr>
            <a:r>
              <a:rPr lang="en-US" sz="1250" dirty="0">
                <a:solidFill>
                  <a:srgbClr val="525759"/>
                </a:solidFill>
                <a:latin typeface="Arial" charset="0"/>
              </a:rPr>
              <a:t>Put the turbine back into operation.</a:t>
            </a:r>
          </a:p>
          <a:p>
            <a:pPr defTabSz="914400"/>
            <a:r>
              <a:rPr lang="en-US" sz="1250" kern="0" dirty="0">
                <a:solidFill>
                  <a:srgbClr val="525759"/>
                </a:solidFill>
                <a:latin typeface="Arial" charset="0"/>
                <a:ea typeface="Arial" charset="0"/>
                <a:cs typeface="Arial" charset="0"/>
              </a:rPr>
              <a:t> </a:t>
            </a:r>
            <a:endParaRPr lang="en-GB" sz="1250" kern="0" dirty="0">
              <a:solidFill>
                <a:srgbClr val="525759"/>
              </a:solidFill>
              <a:latin typeface="Arial" charset="0"/>
              <a:ea typeface="Arial" charset="0"/>
              <a:cs typeface="Arial" charset="0"/>
            </a:endParaRPr>
          </a:p>
        </p:txBody>
      </p:sp>
      <p:cxnSp>
        <p:nvCxnSpPr>
          <p:cNvPr id="28" name="Straight Connector 27"/>
          <p:cNvCxnSpPr/>
          <p:nvPr/>
        </p:nvCxnSpPr>
        <p:spPr>
          <a:xfrm flipH="1">
            <a:off x="6270177" y="3918902"/>
            <a:ext cx="1" cy="435234"/>
          </a:xfrm>
          <a:prstGeom prst="line">
            <a:avLst/>
          </a:prstGeom>
          <a:ln w="28575">
            <a:solidFill>
              <a:srgbClr val="009342"/>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6215753" y="4346420"/>
            <a:ext cx="108847" cy="108847"/>
          </a:xfrm>
          <a:prstGeom prst="ellipse">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342"/>
              </a:solidFill>
              <a:latin typeface="Arial Regular" charset="0"/>
            </a:endParaRPr>
          </a:p>
        </p:txBody>
      </p:sp>
      <p:cxnSp>
        <p:nvCxnSpPr>
          <p:cNvPr id="30" name="Straight Connector 29"/>
          <p:cNvCxnSpPr/>
          <p:nvPr/>
        </p:nvCxnSpPr>
        <p:spPr>
          <a:xfrm flipH="1">
            <a:off x="7870377" y="3918902"/>
            <a:ext cx="1" cy="435234"/>
          </a:xfrm>
          <a:prstGeom prst="line">
            <a:avLst/>
          </a:prstGeom>
          <a:ln w="28575">
            <a:solidFill>
              <a:srgbClr val="009342"/>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7815953" y="4346420"/>
            <a:ext cx="108847" cy="108847"/>
          </a:xfrm>
          <a:prstGeom prst="ellipse">
            <a:avLst/>
          </a:prstGeom>
          <a:solidFill>
            <a:srgbClr val="009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342"/>
              </a:solidFill>
              <a:latin typeface="Arial Regular" charset="0"/>
            </a:endParaRPr>
          </a:p>
        </p:txBody>
      </p:sp>
      <p:pic>
        <p:nvPicPr>
          <p:cNvPr id="13" name="Picture 12" descr="C:\Users\leathej\Documents\Jon Leather Data\Customers - Wind Energy + Tech Mgr\Nextera - FPL\Horse Hollow III\DSCN219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863218"/>
            <a:ext cx="1401806" cy="1051973"/>
          </a:xfrm>
          <a:prstGeom prst="rect">
            <a:avLst/>
          </a:prstGeom>
          <a:noFill/>
          <a:ln w="28575">
            <a:solidFill>
              <a:srgbClr val="009342"/>
            </a:solidFill>
          </a:ln>
        </p:spPr>
      </p:pic>
      <p:pic>
        <p:nvPicPr>
          <p:cNvPr id="14" name="Picture 13" descr="C:\Users\leathej\Documents\Jon Leather Data\Customers - Wind Energy + Tech Mgr\Nextera - FPL\Horse Hollow III\HH3 pics 29May 2103\pail pump purge set-up.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6490" y="1863219"/>
            <a:ext cx="1402069" cy="1051973"/>
          </a:xfrm>
          <a:prstGeom prst="rect">
            <a:avLst/>
          </a:prstGeom>
          <a:noFill/>
          <a:ln w="28575">
            <a:solidFill>
              <a:srgbClr val="009342"/>
            </a:solidFill>
          </a:ln>
        </p:spPr>
      </p:pic>
      <p:pic>
        <p:nvPicPr>
          <p:cNvPr id="17" name="Picture 16" descr="C:\Users\leathej\Documents\Jon Leather Data\Customers - Wind Energy + Tech Mgr\Nextera - FPL\Horse Hollow III\HH3 pics 29May 2103\Initial purge from plug.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982" y="3084546"/>
            <a:ext cx="1401997" cy="1051973"/>
          </a:xfrm>
          <a:prstGeom prst="rect">
            <a:avLst/>
          </a:prstGeom>
          <a:noFill/>
          <a:ln w="28575">
            <a:solidFill>
              <a:srgbClr val="009342"/>
            </a:solidFill>
          </a:ln>
        </p:spPr>
      </p:pic>
      <p:pic>
        <p:nvPicPr>
          <p:cNvPr id="18" name="Picture 17" descr="C:\Users\leathej\Documents\Jon Leather Data\Customers - Wind Energy + Tech Mgr\Nextera - FPL\Horse Hollow III\HH3 pics 29May 2103\Final purge.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6299" y="3084546"/>
            <a:ext cx="1401694" cy="1051973"/>
          </a:xfrm>
          <a:prstGeom prst="rect">
            <a:avLst/>
          </a:prstGeom>
          <a:noFill/>
          <a:ln w="28575">
            <a:solidFill>
              <a:srgbClr val="009342"/>
            </a:solidFill>
          </a:ln>
        </p:spPr>
      </p:pic>
      <p:sp>
        <p:nvSpPr>
          <p:cNvPr id="23" name="Text Placeholder 2"/>
          <p:cNvSpPr txBox="1">
            <a:spLocks/>
          </p:cNvSpPr>
          <p:nvPr/>
        </p:nvSpPr>
        <p:spPr>
          <a:xfrm>
            <a:off x="5683573" y="4572000"/>
            <a:ext cx="1173206" cy="369332"/>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200" dirty="0">
                <a:solidFill>
                  <a:srgbClr val="525759"/>
                </a:solidFill>
                <a:latin typeface="Arial" charset="0"/>
              </a:rPr>
              <a:t>BOTTOM PURGE PORT</a:t>
            </a:r>
            <a:r>
              <a:rPr lang="en-US" sz="1200" kern="0" dirty="0">
                <a:solidFill>
                  <a:srgbClr val="525759"/>
                </a:solidFill>
                <a:latin typeface="Arial" charset="0"/>
                <a:ea typeface="Arial" charset="0"/>
                <a:cs typeface="Arial" charset="0"/>
              </a:rPr>
              <a:t> </a:t>
            </a:r>
            <a:endParaRPr lang="en-GB" sz="1200" kern="0" dirty="0">
              <a:solidFill>
                <a:srgbClr val="525759"/>
              </a:solidFill>
              <a:latin typeface="Arial" charset="0"/>
              <a:ea typeface="Arial" charset="0"/>
              <a:cs typeface="Arial" charset="0"/>
            </a:endParaRPr>
          </a:p>
        </p:txBody>
      </p:sp>
      <p:sp>
        <p:nvSpPr>
          <p:cNvPr id="24" name="Text Placeholder 2"/>
          <p:cNvSpPr txBox="1">
            <a:spLocks/>
          </p:cNvSpPr>
          <p:nvPr/>
        </p:nvSpPr>
        <p:spPr>
          <a:xfrm>
            <a:off x="7207953" y="4572000"/>
            <a:ext cx="1318385" cy="369332"/>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200" dirty="0">
                <a:solidFill>
                  <a:srgbClr val="525759"/>
                </a:solidFill>
                <a:latin typeface="Arial" charset="0"/>
              </a:rPr>
              <a:t>PURGING </a:t>
            </a:r>
          </a:p>
          <a:p>
            <a:pPr algn="ctr"/>
            <a:r>
              <a:rPr lang="en-US" sz="1200" dirty="0">
                <a:solidFill>
                  <a:srgbClr val="525759"/>
                </a:solidFill>
                <a:latin typeface="Arial" charset="0"/>
              </a:rPr>
              <a:t>FROM SEALS</a:t>
            </a:r>
            <a:endParaRPr lang="en-GB" sz="1200" kern="0" dirty="0">
              <a:solidFill>
                <a:srgbClr val="525759"/>
              </a:solidFill>
              <a:latin typeface="Arial" charset="0"/>
              <a:ea typeface="Arial" charset="0"/>
              <a:cs typeface="Arial" charset="0"/>
            </a:endParaRPr>
          </a:p>
        </p:txBody>
      </p:sp>
      <p:sp>
        <p:nvSpPr>
          <p:cNvPr id="25" name="Text Placeholder 2"/>
          <p:cNvSpPr txBox="1">
            <a:spLocks/>
          </p:cNvSpPr>
          <p:nvPr/>
        </p:nvSpPr>
        <p:spPr>
          <a:xfrm>
            <a:off x="450804" y="6205375"/>
            <a:ext cx="7321596" cy="307777"/>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000" b="1" dirty="0">
                <a:solidFill>
                  <a:srgbClr val="525759"/>
                </a:solidFill>
                <a:latin typeface="Arial" charset="0"/>
              </a:rPr>
              <a:t>ALTERNATIVE PROCEDURE: </a:t>
            </a:r>
            <a:r>
              <a:rPr lang="en-GB" sz="1000" dirty="0">
                <a:solidFill>
                  <a:srgbClr val="525759"/>
                </a:solidFill>
                <a:latin typeface="Arial" charset="0"/>
              </a:rPr>
              <a:t>Romax Insight has a hot oil grease flushing procedure that can remove up to 90 % of used grease and iron particulate. Can be used when higher cleanliness is desired and incompatible greases are involved. </a:t>
            </a:r>
            <a:endParaRPr lang="en-US" sz="1000" dirty="0">
              <a:solidFill>
                <a:srgbClr val="525759"/>
              </a:solidFill>
              <a:latin typeface="Arial" charset="0"/>
            </a:endParaRPr>
          </a:p>
        </p:txBody>
      </p:sp>
      <p:sp>
        <p:nvSpPr>
          <p:cNvPr id="26" name="bk object 16"/>
          <p:cNvSpPr/>
          <p:nvPr/>
        </p:nvSpPr>
        <p:spPr>
          <a:xfrm>
            <a:off x="450804" y="6095147"/>
            <a:ext cx="7245396" cy="457200"/>
          </a:xfrm>
          <a:custGeom>
            <a:avLst/>
            <a:gdLst/>
            <a:ahLst/>
            <a:cxnLst/>
            <a:rect l="l" t="t" r="r" b="b"/>
            <a:pathLst>
              <a:path w="8424545">
                <a:moveTo>
                  <a:pt x="0" y="0"/>
                </a:moveTo>
                <a:lnTo>
                  <a:pt x="8423998" y="0"/>
                </a:lnTo>
              </a:path>
            </a:pathLst>
          </a:custGeom>
          <a:ln w="9525">
            <a:solidFill>
              <a:schemeClr val="tx1"/>
            </a:solidFill>
          </a:ln>
        </p:spPr>
        <p:txBody>
          <a:bodyPr wrap="square" lIns="0" tIns="0" rIns="0" bIns="0" rtlCol="0"/>
          <a:lstStyle/>
          <a:p>
            <a:endParaRPr b="0" i="0" dirty="0">
              <a:latin typeface="Arial" charset="0"/>
            </a:endParaRPr>
          </a:p>
        </p:txBody>
      </p:sp>
      <p:sp>
        <p:nvSpPr>
          <p:cNvPr id="2" name="Title 1"/>
          <p:cNvSpPr>
            <a:spLocks noGrp="1"/>
          </p:cNvSpPr>
          <p:nvPr>
            <p:ph type="title"/>
          </p:nvPr>
        </p:nvSpPr>
        <p:spPr/>
        <p:txBody>
          <a:bodyPr/>
          <a:lstStyle/>
          <a:p>
            <a:r>
              <a:rPr lang="en-US" dirty="0"/>
              <a:t>Changeover </a:t>
            </a:r>
            <a:br>
              <a:rPr lang="en-US" dirty="0"/>
            </a:br>
            <a:r>
              <a:rPr lang="en-US" dirty="0"/>
              <a:t>procedure</a:t>
            </a:r>
          </a:p>
        </p:txBody>
      </p:sp>
    </p:spTree>
    <p:extLst>
      <p:ext uri="{BB962C8B-B14F-4D97-AF65-F5344CB8AC3E}">
        <p14:creationId xmlns:p14="http://schemas.microsoft.com/office/powerpoint/2010/main" val="701232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arallelogram 40"/>
          <p:cNvSpPr/>
          <p:nvPr/>
        </p:nvSpPr>
        <p:spPr>
          <a:xfrm>
            <a:off x="1447800" y="4762486"/>
            <a:ext cx="6011344" cy="1273258"/>
          </a:xfrm>
          <a:prstGeom prst="parallelogram">
            <a:avLst>
              <a:gd name="adj" fmla="val 0"/>
            </a:avLst>
          </a:prstGeom>
          <a:solidFill>
            <a:srgbClr val="B3E0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charset="0"/>
            </a:endParaRPr>
          </a:p>
        </p:txBody>
      </p:sp>
      <p:sp>
        <p:nvSpPr>
          <p:cNvPr id="42" name="Text Placeholder 2"/>
          <p:cNvSpPr txBox="1">
            <a:spLocks/>
          </p:cNvSpPr>
          <p:nvPr/>
        </p:nvSpPr>
        <p:spPr>
          <a:xfrm>
            <a:off x="2547052" y="4896982"/>
            <a:ext cx="1132074" cy="276999"/>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dirty="0">
                <a:solidFill>
                  <a:srgbClr val="525759"/>
                </a:solidFill>
                <a:latin typeface="Arial Narrow" charset="0"/>
                <a:ea typeface="Arial Narrow" charset="0"/>
                <a:cs typeface="Arial Narrow" charset="0"/>
              </a:rPr>
              <a:t>VIBRATION</a:t>
            </a:r>
          </a:p>
        </p:txBody>
      </p:sp>
      <p:sp>
        <p:nvSpPr>
          <p:cNvPr id="43" name="Text Placeholder 2"/>
          <p:cNvSpPr txBox="1">
            <a:spLocks/>
          </p:cNvSpPr>
          <p:nvPr/>
        </p:nvSpPr>
        <p:spPr>
          <a:xfrm>
            <a:off x="2585697" y="5290968"/>
            <a:ext cx="1334528" cy="623248"/>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US" sz="1350" dirty="0">
                <a:solidFill>
                  <a:srgbClr val="525759"/>
                </a:solidFill>
                <a:latin typeface="Arial" charset="0"/>
              </a:rPr>
              <a:t>Compare vibration trends to historical data.</a:t>
            </a:r>
          </a:p>
        </p:txBody>
      </p:sp>
      <p:sp>
        <p:nvSpPr>
          <p:cNvPr id="22" name="Parallelogram 21"/>
          <p:cNvSpPr/>
          <p:nvPr/>
        </p:nvSpPr>
        <p:spPr>
          <a:xfrm>
            <a:off x="457200" y="1826078"/>
            <a:ext cx="7174310" cy="1273258"/>
          </a:xfrm>
          <a:prstGeom prst="parallelogram">
            <a:avLst>
              <a:gd name="adj" fmla="val 0"/>
            </a:avLst>
          </a:prstGeom>
          <a:solidFill>
            <a:srgbClr val="B3E0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charset="0"/>
            </a:endParaRPr>
          </a:p>
        </p:txBody>
      </p:sp>
      <p:sp>
        <p:nvSpPr>
          <p:cNvPr id="19" name="Text Placeholder 2"/>
          <p:cNvSpPr txBox="1">
            <a:spLocks/>
          </p:cNvSpPr>
          <p:nvPr/>
        </p:nvSpPr>
        <p:spPr>
          <a:xfrm>
            <a:off x="793119" y="1960574"/>
            <a:ext cx="759049" cy="276999"/>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US" b="1" dirty="0">
                <a:solidFill>
                  <a:srgbClr val="525759"/>
                </a:solidFill>
                <a:latin typeface="Arial Narrow" charset="0"/>
                <a:ea typeface="Arial Narrow" charset="0"/>
                <a:cs typeface="Arial Narrow" charset="0"/>
              </a:rPr>
              <a:t>VISUAL</a:t>
            </a:r>
          </a:p>
        </p:txBody>
      </p:sp>
      <p:sp>
        <p:nvSpPr>
          <p:cNvPr id="31" name="Parallelogram 30"/>
          <p:cNvSpPr/>
          <p:nvPr/>
        </p:nvSpPr>
        <p:spPr>
          <a:xfrm>
            <a:off x="341896" y="3288315"/>
            <a:ext cx="8060740" cy="1273258"/>
          </a:xfrm>
          <a:prstGeom prst="parallelogram">
            <a:avLst>
              <a:gd name="adj" fmla="val 0"/>
            </a:avLst>
          </a:prstGeom>
          <a:solidFill>
            <a:srgbClr val="E5F6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charset="0"/>
            </a:endParaRPr>
          </a:p>
        </p:txBody>
      </p:sp>
      <p:sp>
        <p:nvSpPr>
          <p:cNvPr id="27" name="Text Placeholder 2"/>
          <p:cNvSpPr txBox="1">
            <a:spLocks/>
          </p:cNvSpPr>
          <p:nvPr/>
        </p:nvSpPr>
        <p:spPr>
          <a:xfrm>
            <a:off x="1646538" y="1966886"/>
            <a:ext cx="5059061" cy="830997"/>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US" sz="1350" dirty="0">
                <a:solidFill>
                  <a:srgbClr val="525759"/>
                </a:solidFill>
                <a:latin typeface="Arial" charset="0"/>
              </a:rPr>
              <a:t>Borescope every 3 months to look for smoothing or verify no damage has been caused by grease incompatibility or inadequate lubrication. Use the proper procedure, with pictures labeled </a:t>
            </a:r>
            <a:br>
              <a:rPr lang="en-US" sz="1350" dirty="0">
                <a:solidFill>
                  <a:srgbClr val="525759"/>
                </a:solidFill>
                <a:latin typeface="Arial" charset="0"/>
              </a:rPr>
            </a:br>
            <a:r>
              <a:rPr lang="en-US" sz="1350" dirty="0">
                <a:solidFill>
                  <a:srgbClr val="525759"/>
                </a:solidFill>
                <a:latin typeface="Arial" charset="0"/>
              </a:rPr>
              <a:t>with location.</a:t>
            </a:r>
          </a:p>
        </p:txBody>
      </p:sp>
      <p:sp>
        <p:nvSpPr>
          <p:cNvPr id="7" name="Oval 6"/>
          <p:cNvSpPr/>
          <p:nvPr/>
        </p:nvSpPr>
        <p:spPr>
          <a:xfrm>
            <a:off x="7185276" y="1442026"/>
            <a:ext cx="1946864" cy="194686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7361878" y="1618628"/>
            <a:ext cx="1593657" cy="1593657"/>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2343" y="1867261"/>
            <a:ext cx="1145494" cy="1142278"/>
          </a:xfrm>
          <a:prstGeom prst="rect">
            <a:avLst/>
          </a:prstGeom>
        </p:spPr>
      </p:pic>
      <p:sp>
        <p:nvSpPr>
          <p:cNvPr id="35" name="Oval 34"/>
          <p:cNvSpPr/>
          <p:nvPr/>
        </p:nvSpPr>
        <p:spPr>
          <a:xfrm>
            <a:off x="-137754" y="2887354"/>
            <a:ext cx="1946864" cy="194686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38848" y="3063956"/>
            <a:ext cx="1593657" cy="1593657"/>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47" y="3060521"/>
            <a:ext cx="1593658" cy="1593658"/>
          </a:xfrm>
          <a:prstGeom prst="rect">
            <a:avLst/>
          </a:prstGeom>
        </p:spPr>
      </p:pic>
      <p:sp>
        <p:nvSpPr>
          <p:cNvPr id="39" name="Text Placeholder 2"/>
          <p:cNvSpPr txBox="1">
            <a:spLocks/>
          </p:cNvSpPr>
          <p:nvPr/>
        </p:nvSpPr>
        <p:spPr>
          <a:xfrm>
            <a:off x="2232123" y="3471660"/>
            <a:ext cx="3645885" cy="276999"/>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dirty="0">
                <a:solidFill>
                  <a:srgbClr val="525759"/>
                </a:solidFill>
                <a:latin typeface="Arial Narrow" charset="0"/>
                <a:ea typeface="Arial Narrow" charset="0"/>
                <a:cs typeface="Arial Narrow" charset="0"/>
              </a:rPr>
              <a:t>TEMPERATURE</a:t>
            </a:r>
          </a:p>
        </p:txBody>
      </p:sp>
      <p:sp>
        <p:nvSpPr>
          <p:cNvPr id="40" name="Text Placeholder 2"/>
          <p:cNvSpPr txBox="1">
            <a:spLocks/>
          </p:cNvSpPr>
          <p:nvPr/>
        </p:nvSpPr>
        <p:spPr>
          <a:xfrm>
            <a:off x="3944053" y="3477972"/>
            <a:ext cx="3833332" cy="623248"/>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US" sz="1350" dirty="0">
                <a:solidFill>
                  <a:srgbClr val="525759"/>
                </a:solidFill>
                <a:latin typeface="Arial" charset="0"/>
              </a:rPr>
              <a:t>Ensure no main shaft bearing temperature alarms are triggered and trends do not begin to differ significantly from neighboring turbines.</a:t>
            </a:r>
          </a:p>
        </p:txBody>
      </p:sp>
      <p:sp>
        <p:nvSpPr>
          <p:cNvPr id="44" name="Text Placeholder 2"/>
          <p:cNvSpPr txBox="1">
            <a:spLocks/>
          </p:cNvSpPr>
          <p:nvPr/>
        </p:nvSpPr>
        <p:spPr>
          <a:xfrm>
            <a:off x="4673128" y="4896982"/>
            <a:ext cx="2512148" cy="553998"/>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US" b="1" dirty="0">
                <a:solidFill>
                  <a:srgbClr val="525759"/>
                </a:solidFill>
                <a:latin typeface="Arial Narrow" panose="020B0606020202030204" pitchFamily="34" charset="0"/>
              </a:rPr>
              <a:t>GREASE </a:t>
            </a:r>
          </a:p>
          <a:p>
            <a:pPr lvl="0"/>
            <a:r>
              <a:rPr lang="en-US" b="1" dirty="0">
                <a:solidFill>
                  <a:srgbClr val="525759"/>
                </a:solidFill>
                <a:latin typeface="Arial Narrow" panose="020B0606020202030204" pitchFamily="34" charset="0"/>
              </a:rPr>
              <a:t>SAMPLING</a:t>
            </a:r>
          </a:p>
        </p:txBody>
      </p:sp>
      <p:sp>
        <p:nvSpPr>
          <p:cNvPr id="45" name="Text Placeholder 2"/>
          <p:cNvSpPr txBox="1">
            <a:spLocks/>
          </p:cNvSpPr>
          <p:nvPr/>
        </p:nvSpPr>
        <p:spPr>
          <a:xfrm>
            <a:off x="4659952" y="5491472"/>
            <a:ext cx="1663618" cy="415498"/>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r>
              <a:rPr lang="en-US" sz="1350" dirty="0">
                <a:solidFill>
                  <a:srgbClr val="525759"/>
                </a:solidFill>
                <a:latin typeface="Arial" charset="0"/>
              </a:rPr>
              <a:t>Compare iron </a:t>
            </a:r>
            <a:br>
              <a:rPr lang="en-US" sz="1350" dirty="0">
                <a:solidFill>
                  <a:srgbClr val="525759"/>
                </a:solidFill>
                <a:latin typeface="Arial" charset="0"/>
              </a:rPr>
            </a:br>
            <a:r>
              <a:rPr lang="en-US" sz="1350" dirty="0">
                <a:solidFill>
                  <a:srgbClr val="525759"/>
                </a:solidFill>
                <a:latin typeface="Arial" charset="0"/>
              </a:rPr>
              <a:t>(Fe) trends.</a:t>
            </a:r>
          </a:p>
        </p:txBody>
      </p:sp>
      <p:sp>
        <p:nvSpPr>
          <p:cNvPr id="47" name="Oval 46"/>
          <p:cNvSpPr/>
          <p:nvPr/>
        </p:nvSpPr>
        <p:spPr>
          <a:xfrm>
            <a:off x="413208" y="4706250"/>
            <a:ext cx="1946864" cy="194686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589810" y="4882852"/>
            <a:ext cx="1593657" cy="1593657"/>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313" y="5074312"/>
            <a:ext cx="1338708" cy="1338708"/>
          </a:xfrm>
          <a:prstGeom prst="rect">
            <a:avLst/>
          </a:prstGeom>
        </p:spPr>
      </p:pic>
      <p:sp>
        <p:nvSpPr>
          <p:cNvPr id="51" name="Oval 50"/>
          <p:cNvSpPr/>
          <p:nvPr/>
        </p:nvSpPr>
        <p:spPr>
          <a:xfrm>
            <a:off x="6050127" y="4353293"/>
            <a:ext cx="1946864" cy="194686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6226729" y="4529895"/>
            <a:ext cx="1593657" cy="1593657"/>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lstStyle/>
          <a:p>
            <a:r>
              <a:rPr lang="de-DE" altLang="en-US" dirty="0">
                <a:latin typeface="Arial Narrow" panose="020B0606020202030204" pitchFamily="34" charset="0"/>
              </a:rPr>
              <a:t>GREASE</a:t>
            </a:r>
            <a:br>
              <a:rPr lang="de-DE" altLang="en-US" dirty="0">
                <a:latin typeface="Arial Narrow" panose="020B0606020202030204" pitchFamily="34" charset="0"/>
              </a:rPr>
            </a:br>
            <a:r>
              <a:rPr lang="de-DE" altLang="en-US" b="0" dirty="0">
                <a:latin typeface="Arial Narrow" panose="020B0606020202030204" pitchFamily="34" charset="0"/>
              </a:rPr>
              <a:t>PERFORMANCE METRICS</a:t>
            </a:r>
            <a:endParaRPr lang="en-US" dirty="0"/>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438685" y="4738175"/>
            <a:ext cx="1246084" cy="1246084"/>
          </a:xfrm>
          <a:prstGeom prst="rect">
            <a:avLst/>
          </a:prstGeom>
        </p:spPr>
      </p:pic>
    </p:spTree>
    <p:extLst>
      <p:ext uri="{BB962C8B-B14F-4D97-AF65-F5344CB8AC3E}">
        <p14:creationId xmlns:p14="http://schemas.microsoft.com/office/powerpoint/2010/main" val="226524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56"/>
          <p:cNvSpPr/>
          <p:nvPr/>
        </p:nvSpPr>
        <p:spPr>
          <a:xfrm>
            <a:off x="338658" y="789762"/>
            <a:ext cx="5300142" cy="1801038"/>
          </a:xfrm>
          <a:custGeom>
            <a:avLst/>
            <a:gdLst/>
            <a:ahLst/>
            <a:cxnLst/>
            <a:rect l="l" t="t" r="r" b="b"/>
            <a:pathLst>
              <a:path w="4212590" h="1854200">
                <a:moveTo>
                  <a:pt x="0" y="1854200"/>
                </a:moveTo>
                <a:lnTo>
                  <a:pt x="4212005" y="1854200"/>
                </a:lnTo>
                <a:lnTo>
                  <a:pt x="4212005" y="0"/>
                </a:lnTo>
                <a:lnTo>
                  <a:pt x="0" y="0"/>
                </a:lnTo>
                <a:lnTo>
                  <a:pt x="0" y="1854200"/>
                </a:lnTo>
                <a:close/>
              </a:path>
            </a:pathLst>
          </a:custGeom>
          <a:solidFill>
            <a:srgbClr val="FFFFFF">
              <a:alpha val="90000"/>
            </a:srgbClr>
          </a:solidFill>
        </p:spPr>
        <p:txBody>
          <a:bodyPr wrap="square" lIns="0" tIns="0" rIns="0" bIns="0" rtlCol="0"/>
          <a:lstStyle/>
          <a:p>
            <a:endParaRPr dirty="0"/>
          </a:p>
        </p:txBody>
      </p:sp>
      <p:sp>
        <p:nvSpPr>
          <p:cNvPr id="13" name="Title 1"/>
          <p:cNvSpPr txBox="1">
            <a:spLocks/>
          </p:cNvSpPr>
          <p:nvPr/>
        </p:nvSpPr>
        <p:spPr>
          <a:xfrm>
            <a:off x="685800" y="1120763"/>
            <a:ext cx="5562600" cy="1904199"/>
          </a:xfrm>
          <a:prstGeom prst="rect">
            <a:avLst/>
          </a:prstGeom>
        </p:spPr>
        <p:txBody>
          <a:bodyPr wrap="square" lIns="0" tIns="0" rIns="0" bIns="0">
            <a:noAutofit/>
          </a:bodyPr>
          <a:lstStyle>
            <a:lvl1pPr>
              <a:defRPr sz="3200" b="0" i="0">
                <a:solidFill>
                  <a:srgbClr val="525759"/>
                </a:solidFill>
                <a:latin typeface="CastrolSansCon-Medium"/>
                <a:ea typeface="+mj-ea"/>
                <a:cs typeface="CastrolSansCon-Medium"/>
              </a:defRPr>
            </a:lvl1pPr>
          </a:lstStyle>
          <a:p>
            <a:pPr defTabSz="914400">
              <a:lnSpc>
                <a:spcPts val="4080"/>
              </a:lnSpc>
              <a:spcAft>
                <a:spcPts val="600"/>
              </a:spcAft>
            </a:pPr>
            <a:r>
              <a:rPr lang="de-DE" sz="2800" b="1" kern="0" dirty="0">
                <a:latin typeface="Arial Narrow" charset="0"/>
                <a:ea typeface="Arial Narrow" charset="0"/>
                <a:cs typeface="Arial Narrow" charset="0"/>
              </a:rPr>
              <a:t>PLEASE CONTACT:</a:t>
            </a:r>
            <a:endParaRPr lang="de-DE" sz="2400" kern="0" dirty="0">
              <a:latin typeface="Arial Narrow" charset="0"/>
              <a:ea typeface="Arial Narrow" charset="0"/>
              <a:cs typeface="Arial Narrow" charset="0"/>
            </a:endParaRPr>
          </a:p>
        </p:txBody>
      </p:sp>
      <p:sp>
        <p:nvSpPr>
          <p:cNvPr id="14" name="object 257"/>
          <p:cNvSpPr/>
          <p:nvPr/>
        </p:nvSpPr>
        <p:spPr>
          <a:xfrm>
            <a:off x="698368" y="2274233"/>
            <a:ext cx="4559432" cy="198345"/>
          </a:xfrm>
          <a:custGeom>
            <a:avLst/>
            <a:gdLst/>
            <a:ahLst/>
            <a:cxnLst/>
            <a:rect l="l" t="t" r="r" b="b"/>
            <a:pathLst>
              <a:path w="3924300">
                <a:moveTo>
                  <a:pt x="0" y="0"/>
                </a:moveTo>
                <a:lnTo>
                  <a:pt x="3923995" y="0"/>
                </a:lnTo>
              </a:path>
            </a:pathLst>
          </a:custGeom>
          <a:ln w="12700">
            <a:solidFill>
              <a:schemeClr val="tx1">
                <a:lumMod val="50000"/>
                <a:lumOff val="50000"/>
              </a:schemeClr>
            </a:solidFill>
          </a:ln>
        </p:spPr>
        <p:txBody>
          <a:bodyPr wrap="square" lIns="0" tIns="0" rIns="0" bIns="0" rtlCol="0"/>
          <a:lstStyle/>
          <a:p>
            <a:endParaRPr dirty="0"/>
          </a:p>
        </p:txBody>
      </p:sp>
    </p:spTree>
    <p:extLst>
      <p:ext uri="{BB962C8B-B14F-4D97-AF65-F5344CB8AC3E}">
        <p14:creationId xmlns:p14="http://schemas.microsoft.com/office/powerpoint/2010/main" val="135317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21" y="174812"/>
            <a:ext cx="2125822" cy="7321924"/>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t="-108"/>
          <a:stretch/>
        </p:blipFill>
        <p:spPr>
          <a:xfrm>
            <a:off x="1560285" y="165567"/>
            <a:ext cx="2353589" cy="7321924"/>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10607" y="174812"/>
            <a:ext cx="4327567" cy="7321924"/>
          </a:xfrm>
          <a:prstGeom prst="rect">
            <a:avLst/>
          </a:prstGeom>
        </p:spPr>
      </p:pic>
      <p:pic>
        <p:nvPicPr>
          <p:cNvPr id="6" name="Picture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900196" y="174812"/>
            <a:ext cx="2394865" cy="7321924"/>
          </a:xfrm>
          <a:prstGeom prst="rect">
            <a:avLst/>
          </a:prstGeom>
        </p:spPr>
      </p:pic>
      <p:pic>
        <p:nvPicPr>
          <p:cNvPr id="38" name="Picture 3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165983" y="174812"/>
            <a:ext cx="1973978" cy="7321924"/>
          </a:xfrm>
          <a:prstGeom prst="rect">
            <a:avLst/>
          </a:prstGeom>
        </p:spPr>
      </p:pic>
      <p:sp>
        <p:nvSpPr>
          <p:cNvPr id="13" name="object 13"/>
          <p:cNvSpPr txBox="1">
            <a:spLocks noGrp="1"/>
          </p:cNvSpPr>
          <p:nvPr>
            <p:ph type="title"/>
          </p:nvPr>
        </p:nvSpPr>
        <p:spPr>
          <a:prstGeom prst="rect">
            <a:avLst/>
          </a:prstGeom>
        </p:spPr>
        <p:txBody>
          <a:bodyPr vert="horz" wrap="square" lIns="0" tIns="0" rIns="0" bIns="0" numCol="1" rtlCol="0" anchor="t" anchorCtr="0" compatLnSpc="1">
            <a:prstTxWarp prst="textNoShape">
              <a:avLst/>
            </a:prstTxWarp>
            <a:spAutoFit/>
          </a:bodyPr>
          <a:lstStyle/>
          <a:p>
            <a:pPr marL="12327">
              <a:lnSpc>
                <a:spcPts val="3000"/>
              </a:lnSpc>
            </a:pPr>
            <a:r>
              <a:rPr lang="en-GB" sz="2800" b="1" spc="-49" dirty="0">
                <a:latin typeface="Arial Narrow" charset="0"/>
                <a:ea typeface="Arial Narrow" charset="0"/>
                <a:cs typeface="Arial Narrow" charset="0"/>
              </a:rPr>
              <a:t>CASTROL: A SPECIALIST </a:t>
            </a:r>
            <a:br>
              <a:rPr lang="en-GB" sz="2800" b="1" spc="-49" dirty="0">
                <a:latin typeface="Arial Narrow" charset="0"/>
                <a:ea typeface="Arial Narrow" charset="0"/>
                <a:cs typeface="Arial Narrow" charset="0"/>
              </a:rPr>
            </a:br>
            <a:r>
              <a:rPr lang="en-GB" sz="2800" b="1" spc="-49" dirty="0">
                <a:latin typeface="Arial Narrow" charset="0"/>
                <a:ea typeface="Arial Narrow" charset="0"/>
                <a:cs typeface="Arial Narrow" charset="0"/>
              </a:rPr>
              <a:t>LUBRICANTS BUSINESS AND PART OF BP</a:t>
            </a:r>
            <a:endParaRPr lang="en-GB" sz="2800" b="1" spc="-29" dirty="0">
              <a:latin typeface="Arial Narrow" charset="0"/>
              <a:ea typeface="Arial Narrow" charset="0"/>
              <a:cs typeface="Arial Narrow" charset="0"/>
            </a:endParaRPr>
          </a:p>
        </p:txBody>
      </p:sp>
      <p:sp>
        <p:nvSpPr>
          <p:cNvPr id="3" name="Text Placeholder 2"/>
          <p:cNvSpPr>
            <a:spLocks noGrp="1"/>
          </p:cNvSpPr>
          <p:nvPr>
            <p:ph type="body" idx="4294967295"/>
          </p:nvPr>
        </p:nvSpPr>
        <p:spPr>
          <a:xfrm>
            <a:off x="931863" y="1819275"/>
            <a:ext cx="8212137" cy="207963"/>
          </a:xfrm>
          <a:prstGeom prst="rect">
            <a:avLst/>
          </a:prstGeom>
        </p:spPr>
        <p:txBody>
          <a:bodyPr/>
          <a:lstStyle/>
          <a:p>
            <a:r>
              <a:rPr lang="en-US" sz="1359" dirty="0">
                <a:solidFill>
                  <a:schemeClr val="bg1"/>
                </a:solidFill>
              </a:rPr>
              <a:t>BP delivers energy products and services to people around the world.</a:t>
            </a:r>
          </a:p>
        </p:txBody>
      </p:sp>
      <p:grpSp>
        <p:nvGrpSpPr>
          <p:cNvPr id="15" name="Group 14"/>
          <p:cNvGrpSpPr/>
          <p:nvPr/>
        </p:nvGrpSpPr>
        <p:grpSpPr>
          <a:xfrm>
            <a:off x="800100" y="2437043"/>
            <a:ext cx="1107098" cy="1281031"/>
            <a:chOff x="685800" y="2144075"/>
            <a:chExt cx="1140646" cy="1319850"/>
          </a:xfrm>
        </p:grpSpPr>
        <p:cxnSp>
          <p:nvCxnSpPr>
            <p:cNvPr id="40" name="Straight Connector 39"/>
            <p:cNvCxnSpPr/>
            <p:nvPr/>
          </p:nvCxnSpPr>
          <p:spPr>
            <a:xfrm>
              <a:off x="685800" y="2209800"/>
              <a:ext cx="0" cy="12541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TextBox 15"/>
            <p:cNvSpPr txBox="1">
              <a:spLocks noChangeArrowheads="1"/>
            </p:cNvSpPr>
            <p:nvPr/>
          </p:nvSpPr>
          <p:spPr bwMode="auto">
            <a:xfrm>
              <a:off x="781052" y="2144075"/>
              <a:ext cx="1045394" cy="52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4233" rIns="88466" bIns="44233">
              <a:spAutoFit/>
            </a:bodyPr>
            <a:lstStyle>
              <a:lvl1pPr algn="l" eaLnBrk="0" hangingPunct="0">
                <a:spcBef>
                  <a:spcPct val="30000"/>
                </a:spcBef>
                <a:buFont typeface="Arial" charset="0"/>
                <a:defRPr sz="1600" b="1">
                  <a:solidFill>
                    <a:schemeClr val="accent1"/>
                  </a:solidFill>
                  <a:latin typeface="Arial" charset="0"/>
                </a:defRPr>
              </a:lvl1pPr>
              <a:lvl2pPr marL="742950" indent="-285750" algn="l" eaLnBrk="0" hangingPunct="0">
                <a:spcBef>
                  <a:spcPct val="30000"/>
                </a:spcBef>
                <a:buClr>
                  <a:schemeClr val="tx2"/>
                </a:buClr>
                <a:buFont typeface="HelveticaNeueLT Std Lt" pitchFamily="34" charset="0"/>
                <a:defRPr sz="1600">
                  <a:solidFill>
                    <a:schemeClr val="tx1"/>
                  </a:solidFill>
                  <a:latin typeface="Arial" charset="0"/>
                </a:defRPr>
              </a:lvl2pPr>
              <a:lvl3pPr marL="1143000" indent="-228600" algn="l" eaLnBrk="0" hangingPunct="0">
                <a:spcBef>
                  <a:spcPct val="30000"/>
                </a:spcBef>
                <a:buClr>
                  <a:schemeClr val="tx2"/>
                </a:buClr>
                <a:buFont typeface="HelveticaNeueLT Std Lt" pitchFamily="34" charset="0"/>
                <a:buChar char="-"/>
                <a:defRPr sz="1400">
                  <a:solidFill>
                    <a:schemeClr val="tx1"/>
                  </a:solidFill>
                  <a:latin typeface="Arial" charset="0"/>
                </a:defRPr>
              </a:lvl3pPr>
              <a:lvl4pPr marL="16002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4pPr>
              <a:lvl5pPr marL="20574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5pPr>
              <a:lvl6pPr marL="25146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6pPr>
              <a:lvl7pPr marL="29718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7pPr>
              <a:lvl8pPr marL="34290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8pPr>
              <a:lvl9pPr marL="38862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9pPr>
            </a:lstStyle>
            <a:p>
              <a:pPr marL="0" marR="0" lvl="0" indent="0" algn="l" defTabSz="806867" rtl="0" eaLnBrk="1" fontAlgn="base" latinLnBrk="0" hangingPunct="1">
                <a:lnSpc>
                  <a:spcPct val="100000"/>
                </a:lnSpc>
                <a:spcBef>
                  <a:spcPct val="0"/>
                </a:spcBef>
                <a:spcAft>
                  <a:spcPct val="0"/>
                </a:spcAft>
                <a:buClrTx/>
                <a:buSzTx/>
                <a:buFont typeface="Arial" charset="0"/>
                <a:buNone/>
                <a:tabLst/>
                <a:defRPr/>
              </a:pPr>
              <a:r>
                <a:rPr kumimoji="0" lang="en-GB" altLang="en-US" sz="1359" b="1" i="0" u="none" strike="noStrike" kern="1200" cap="none" spc="0" normalizeH="0" baseline="0" noProof="0" dirty="0">
                  <a:ln>
                    <a:noFill/>
                  </a:ln>
                  <a:solidFill>
                    <a:srgbClr val="009343"/>
                  </a:solidFill>
                  <a:effectLst/>
                  <a:uLnTx/>
                  <a:uFillTx/>
                  <a:latin typeface="Arial Narrow" charset="0"/>
                  <a:ea typeface="Arial Narrow" charset="0"/>
                  <a:cs typeface="Arial Narrow" charset="0"/>
                </a:rPr>
                <a:t>FINDING</a:t>
              </a:r>
            </a:p>
            <a:p>
              <a:pPr marL="0" marR="0" lvl="0" indent="0" algn="l" defTabSz="806867" rtl="0" eaLnBrk="1" fontAlgn="base" latinLnBrk="0" hangingPunct="1">
                <a:lnSpc>
                  <a:spcPct val="100000"/>
                </a:lnSpc>
                <a:spcBef>
                  <a:spcPct val="0"/>
                </a:spcBef>
                <a:spcAft>
                  <a:spcPct val="0"/>
                </a:spcAft>
                <a:buClrTx/>
                <a:buSzTx/>
                <a:buFont typeface="Arial" charset="0"/>
                <a:buNone/>
                <a:tabLst/>
                <a:defRPr/>
              </a:pPr>
              <a:r>
                <a:rPr kumimoji="0" lang="en-GB" altLang="en-US" sz="1359" b="1" i="0" u="none" strike="noStrike" kern="1200" cap="none" spc="0" normalizeH="0" baseline="0" noProof="0" dirty="0">
                  <a:ln>
                    <a:noFill/>
                  </a:ln>
                  <a:solidFill>
                    <a:srgbClr val="009343"/>
                  </a:solidFill>
                  <a:effectLst/>
                  <a:uLnTx/>
                  <a:uFillTx/>
                  <a:latin typeface="Arial Narrow" charset="0"/>
                  <a:ea typeface="Arial Narrow" charset="0"/>
                  <a:cs typeface="Arial Narrow" charset="0"/>
                </a:rPr>
                <a:t>OIL AND GAS</a:t>
              </a:r>
            </a:p>
          </p:txBody>
        </p:sp>
      </p:grpSp>
      <p:grpSp>
        <p:nvGrpSpPr>
          <p:cNvPr id="43" name="Group 42"/>
          <p:cNvGrpSpPr/>
          <p:nvPr/>
        </p:nvGrpSpPr>
        <p:grpSpPr>
          <a:xfrm>
            <a:off x="2171542" y="2448055"/>
            <a:ext cx="1502957" cy="1276781"/>
            <a:chOff x="685800" y="2148454"/>
            <a:chExt cx="1548502" cy="1315471"/>
          </a:xfrm>
        </p:grpSpPr>
        <p:cxnSp>
          <p:nvCxnSpPr>
            <p:cNvPr id="53" name="Straight Connector 52"/>
            <p:cNvCxnSpPr/>
            <p:nvPr/>
          </p:nvCxnSpPr>
          <p:spPr>
            <a:xfrm>
              <a:off x="685800" y="2209800"/>
              <a:ext cx="0" cy="12541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4" name="TextBox 15"/>
            <p:cNvSpPr txBox="1">
              <a:spLocks noChangeArrowheads="1"/>
            </p:cNvSpPr>
            <p:nvPr/>
          </p:nvSpPr>
          <p:spPr bwMode="auto">
            <a:xfrm>
              <a:off x="832562" y="2148454"/>
              <a:ext cx="1401740" cy="7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4233" rIns="88466" bIns="44233">
              <a:spAutoFit/>
            </a:bodyPr>
            <a:lstStyle>
              <a:lvl1pPr algn="l" eaLnBrk="0" hangingPunct="0">
                <a:spcBef>
                  <a:spcPct val="30000"/>
                </a:spcBef>
                <a:buFont typeface="Arial" charset="0"/>
                <a:defRPr sz="1600" b="1">
                  <a:solidFill>
                    <a:schemeClr val="accent1"/>
                  </a:solidFill>
                  <a:latin typeface="Arial" charset="0"/>
                </a:defRPr>
              </a:lvl1pPr>
              <a:lvl2pPr marL="742950" indent="-285750" algn="l" eaLnBrk="0" hangingPunct="0">
                <a:spcBef>
                  <a:spcPct val="30000"/>
                </a:spcBef>
                <a:buClr>
                  <a:schemeClr val="tx2"/>
                </a:buClr>
                <a:buFont typeface="HelveticaNeueLT Std Lt" pitchFamily="34" charset="0"/>
                <a:defRPr sz="1600">
                  <a:solidFill>
                    <a:schemeClr val="tx1"/>
                  </a:solidFill>
                  <a:latin typeface="Arial" charset="0"/>
                </a:defRPr>
              </a:lvl2pPr>
              <a:lvl3pPr marL="1143000" indent="-228600" algn="l" eaLnBrk="0" hangingPunct="0">
                <a:spcBef>
                  <a:spcPct val="30000"/>
                </a:spcBef>
                <a:buClr>
                  <a:schemeClr val="tx2"/>
                </a:buClr>
                <a:buFont typeface="HelveticaNeueLT Std Lt" pitchFamily="34" charset="0"/>
                <a:buChar char="-"/>
                <a:defRPr sz="1400">
                  <a:solidFill>
                    <a:schemeClr val="tx1"/>
                  </a:solidFill>
                  <a:latin typeface="Arial" charset="0"/>
                </a:defRPr>
              </a:lvl3pPr>
              <a:lvl4pPr marL="16002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4pPr>
              <a:lvl5pPr marL="20574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5pPr>
              <a:lvl6pPr marL="25146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6pPr>
              <a:lvl7pPr marL="29718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7pPr>
              <a:lvl8pPr marL="34290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8pPr>
              <a:lvl9pPr marL="38862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9pPr>
            </a:lstStyle>
            <a:p>
              <a:pPr marL="0" marR="0" lvl="0" indent="0" algn="l" defTabSz="806867" rtl="0" eaLnBrk="1" fontAlgn="base" latinLnBrk="0" hangingPunct="1">
                <a:lnSpc>
                  <a:spcPct val="100000"/>
                </a:lnSpc>
                <a:spcBef>
                  <a:spcPct val="0"/>
                </a:spcBef>
                <a:spcAft>
                  <a:spcPct val="0"/>
                </a:spcAft>
                <a:buClrTx/>
                <a:buSzTx/>
                <a:buFont typeface="Arial" charset="0"/>
                <a:buNone/>
                <a:tabLst/>
                <a:defRPr/>
              </a:pPr>
              <a:r>
                <a:rPr kumimoji="0" lang="en-GB" altLang="en-US" sz="1359" b="1" i="0" u="none" strike="noStrike" kern="1200" cap="none" spc="0" normalizeH="0" baseline="0" noProof="0" dirty="0">
                  <a:ln>
                    <a:noFill/>
                  </a:ln>
                  <a:solidFill>
                    <a:srgbClr val="009343"/>
                  </a:solidFill>
                  <a:effectLst/>
                  <a:uLnTx/>
                  <a:uFillTx/>
                  <a:latin typeface="Arial Narrow" charset="0"/>
                  <a:ea typeface="Arial Narrow" charset="0"/>
                  <a:cs typeface="Arial Narrow" charset="0"/>
                </a:rPr>
                <a:t>DEVELOPING </a:t>
              </a:r>
            </a:p>
            <a:p>
              <a:pPr marL="0" marR="0" lvl="0" indent="0" algn="l" defTabSz="806867" rtl="0" eaLnBrk="1" fontAlgn="base" latinLnBrk="0" hangingPunct="1">
                <a:lnSpc>
                  <a:spcPct val="100000"/>
                </a:lnSpc>
                <a:spcBef>
                  <a:spcPct val="0"/>
                </a:spcBef>
                <a:spcAft>
                  <a:spcPct val="0"/>
                </a:spcAft>
                <a:buClrTx/>
                <a:buSzTx/>
                <a:buFont typeface="Arial" charset="0"/>
                <a:buNone/>
                <a:tabLst/>
                <a:defRPr/>
              </a:pPr>
              <a:r>
                <a:rPr kumimoji="0" lang="en-GB" altLang="en-US" sz="1359" b="1" i="0" u="none" strike="noStrike" kern="1200" cap="none" spc="0" normalizeH="0" baseline="0" noProof="0" dirty="0">
                  <a:ln>
                    <a:noFill/>
                  </a:ln>
                  <a:solidFill>
                    <a:srgbClr val="009343"/>
                  </a:solidFill>
                  <a:effectLst/>
                  <a:uLnTx/>
                  <a:uFillTx/>
                  <a:latin typeface="Arial Narrow" charset="0"/>
                  <a:ea typeface="Arial Narrow" charset="0"/>
                  <a:cs typeface="Arial Narrow" charset="0"/>
                </a:rPr>
                <a:t>AND EXTRACTING</a:t>
              </a:r>
            </a:p>
            <a:p>
              <a:pPr marL="0" marR="0" lvl="0" indent="0" algn="l" defTabSz="806867" rtl="0" eaLnBrk="1" fontAlgn="base" latinLnBrk="0" hangingPunct="1">
                <a:lnSpc>
                  <a:spcPct val="100000"/>
                </a:lnSpc>
                <a:spcBef>
                  <a:spcPct val="0"/>
                </a:spcBef>
                <a:spcAft>
                  <a:spcPct val="0"/>
                </a:spcAft>
                <a:buClrTx/>
                <a:buSzTx/>
                <a:buFont typeface="Arial" charset="0"/>
                <a:buNone/>
                <a:tabLst/>
                <a:defRPr/>
              </a:pPr>
              <a:r>
                <a:rPr kumimoji="0" lang="en-GB" altLang="en-US" sz="1359" b="0"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OIL AND GAS</a:t>
              </a:r>
            </a:p>
          </p:txBody>
        </p:sp>
      </p:grpSp>
      <p:grpSp>
        <p:nvGrpSpPr>
          <p:cNvPr id="55" name="Group 54"/>
          <p:cNvGrpSpPr/>
          <p:nvPr/>
        </p:nvGrpSpPr>
        <p:grpSpPr>
          <a:xfrm>
            <a:off x="3909747" y="2443805"/>
            <a:ext cx="1347285" cy="1281031"/>
            <a:chOff x="685800" y="2144075"/>
            <a:chExt cx="1388112" cy="1319850"/>
          </a:xfrm>
        </p:grpSpPr>
        <p:cxnSp>
          <p:nvCxnSpPr>
            <p:cNvPr id="56" name="Straight Connector 55"/>
            <p:cNvCxnSpPr/>
            <p:nvPr/>
          </p:nvCxnSpPr>
          <p:spPr>
            <a:xfrm>
              <a:off x="685800" y="2209800"/>
              <a:ext cx="0" cy="12541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TextBox 15"/>
            <p:cNvSpPr txBox="1">
              <a:spLocks noChangeArrowheads="1"/>
            </p:cNvSpPr>
            <p:nvPr/>
          </p:nvSpPr>
          <p:spPr bwMode="auto">
            <a:xfrm>
              <a:off x="810905" y="2144075"/>
              <a:ext cx="1263007" cy="7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4233" rIns="88466" bIns="44233">
              <a:spAutoFit/>
            </a:bodyPr>
            <a:lstStyle>
              <a:lvl1pPr algn="l" eaLnBrk="0" hangingPunct="0">
                <a:spcBef>
                  <a:spcPct val="30000"/>
                </a:spcBef>
                <a:buFont typeface="Arial" charset="0"/>
                <a:defRPr sz="1600" b="1">
                  <a:solidFill>
                    <a:schemeClr val="accent1"/>
                  </a:solidFill>
                  <a:latin typeface="Arial" charset="0"/>
                </a:defRPr>
              </a:lvl1pPr>
              <a:lvl2pPr marL="742950" indent="-285750" algn="l" eaLnBrk="0" hangingPunct="0">
                <a:spcBef>
                  <a:spcPct val="30000"/>
                </a:spcBef>
                <a:buClr>
                  <a:schemeClr val="tx2"/>
                </a:buClr>
                <a:buFont typeface="HelveticaNeueLT Std Lt" pitchFamily="34" charset="0"/>
                <a:defRPr sz="1600">
                  <a:solidFill>
                    <a:schemeClr val="tx1"/>
                  </a:solidFill>
                  <a:latin typeface="Arial" charset="0"/>
                </a:defRPr>
              </a:lvl2pPr>
              <a:lvl3pPr marL="1143000" indent="-228600" algn="l" eaLnBrk="0" hangingPunct="0">
                <a:spcBef>
                  <a:spcPct val="30000"/>
                </a:spcBef>
                <a:buClr>
                  <a:schemeClr val="tx2"/>
                </a:buClr>
                <a:buFont typeface="HelveticaNeueLT Std Lt" pitchFamily="34" charset="0"/>
                <a:buChar char="-"/>
                <a:defRPr sz="1400">
                  <a:solidFill>
                    <a:schemeClr val="tx1"/>
                  </a:solidFill>
                  <a:latin typeface="Arial" charset="0"/>
                </a:defRPr>
              </a:lvl3pPr>
              <a:lvl4pPr marL="16002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4pPr>
              <a:lvl5pPr marL="20574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5pPr>
              <a:lvl6pPr marL="25146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6pPr>
              <a:lvl7pPr marL="29718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7pPr>
              <a:lvl8pPr marL="34290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8pPr>
              <a:lvl9pPr marL="38862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9pPr>
            </a:lstStyle>
            <a:p>
              <a:pPr marL="0" marR="0" lvl="0" indent="0" algn="l" defTabSz="806867" rtl="0" eaLnBrk="1" fontAlgn="base" latinLnBrk="0" hangingPunct="1">
                <a:lnSpc>
                  <a:spcPct val="100000"/>
                </a:lnSpc>
                <a:spcBef>
                  <a:spcPct val="0"/>
                </a:spcBef>
                <a:spcAft>
                  <a:spcPct val="0"/>
                </a:spcAft>
                <a:buClrTx/>
                <a:buSzTx/>
                <a:buFont typeface="Arial" charset="0"/>
                <a:buNone/>
                <a:tabLst/>
                <a:defRPr/>
              </a:pPr>
              <a:r>
                <a:rPr kumimoji="0" lang="en-GB" altLang="en-US" sz="1359" b="1" i="0" u="none" strike="noStrike" kern="1200" cap="none" spc="0" normalizeH="0" baseline="0" noProof="0" dirty="0">
                  <a:ln>
                    <a:noFill/>
                  </a:ln>
                  <a:solidFill>
                    <a:srgbClr val="009343"/>
                  </a:solidFill>
                  <a:effectLst/>
                  <a:uLnTx/>
                  <a:uFillTx/>
                  <a:latin typeface="Arial Narrow" charset="0"/>
                  <a:ea typeface="Arial Narrow" charset="0"/>
                  <a:cs typeface="Arial Narrow" charset="0"/>
                </a:rPr>
                <a:t>TRANSPORTING</a:t>
              </a:r>
            </a:p>
            <a:p>
              <a:pPr marL="0" marR="0" lvl="0" indent="0" algn="l" defTabSz="806867" rtl="0" eaLnBrk="1" fontAlgn="base" latinLnBrk="0" hangingPunct="1">
                <a:lnSpc>
                  <a:spcPct val="100000"/>
                </a:lnSpc>
                <a:spcBef>
                  <a:spcPct val="0"/>
                </a:spcBef>
                <a:spcAft>
                  <a:spcPct val="0"/>
                </a:spcAft>
                <a:buClrTx/>
                <a:buSzTx/>
                <a:buFont typeface="Arial" charset="0"/>
                <a:buNone/>
                <a:tabLst/>
                <a:defRPr/>
              </a:pPr>
              <a:r>
                <a:rPr kumimoji="0" lang="en-GB" altLang="en-US" sz="1359" b="1" i="0" u="none" strike="noStrike" kern="1200" cap="none" spc="0" normalizeH="0" baseline="0" noProof="0" dirty="0">
                  <a:ln>
                    <a:noFill/>
                  </a:ln>
                  <a:solidFill>
                    <a:srgbClr val="009343"/>
                  </a:solidFill>
                  <a:effectLst/>
                  <a:uLnTx/>
                  <a:uFillTx/>
                  <a:latin typeface="Arial Narrow" charset="0"/>
                  <a:ea typeface="Arial Narrow" charset="0"/>
                  <a:cs typeface="Arial Narrow" charset="0"/>
                </a:rPr>
                <a:t>AND TRADING</a:t>
              </a:r>
            </a:p>
            <a:p>
              <a:pPr marL="0" marR="0" lvl="0" indent="0" algn="l" defTabSz="806867" rtl="0" eaLnBrk="1" fontAlgn="base" latinLnBrk="0" hangingPunct="1">
                <a:lnSpc>
                  <a:spcPct val="100000"/>
                </a:lnSpc>
                <a:spcBef>
                  <a:spcPct val="0"/>
                </a:spcBef>
                <a:spcAft>
                  <a:spcPct val="0"/>
                </a:spcAft>
                <a:buClrTx/>
                <a:buSzTx/>
                <a:buFont typeface="Arial" charset="0"/>
                <a:buNone/>
                <a:tabLst/>
                <a:defRPr/>
              </a:pPr>
              <a:r>
                <a:rPr kumimoji="0" lang="en-GB" altLang="en-US" sz="1359" b="0"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OIL AND GAS</a:t>
              </a:r>
            </a:p>
          </p:txBody>
        </p:sp>
      </p:grpSp>
      <p:grpSp>
        <p:nvGrpSpPr>
          <p:cNvPr id="59" name="Group 58"/>
          <p:cNvGrpSpPr/>
          <p:nvPr/>
        </p:nvGrpSpPr>
        <p:grpSpPr>
          <a:xfrm>
            <a:off x="5726052" y="2443805"/>
            <a:ext cx="1451502" cy="1281031"/>
            <a:chOff x="685800" y="2144075"/>
            <a:chExt cx="1495487" cy="1319850"/>
          </a:xfrm>
        </p:grpSpPr>
        <p:cxnSp>
          <p:nvCxnSpPr>
            <p:cNvPr id="60" name="Straight Connector 59"/>
            <p:cNvCxnSpPr/>
            <p:nvPr/>
          </p:nvCxnSpPr>
          <p:spPr>
            <a:xfrm>
              <a:off x="685800" y="2209800"/>
              <a:ext cx="0" cy="12541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1" name="TextBox 15"/>
            <p:cNvSpPr txBox="1">
              <a:spLocks noChangeArrowheads="1"/>
            </p:cNvSpPr>
            <p:nvPr/>
          </p:nvSpPr>
          <p:spPr bwMode="auto">
            <a:xfrm>
              <a:off x="795865" y="2144075"/>
              <a:ext cx="1385422" cy="7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4233" rIns="88466" bIns="44233">
              <a:spAutoFit/>
            </a:bodyPr>
            <a:lstStyle>
              <a:lvl1pPr algn="l" eaLnBrk="0" hangingPunct="0">
                <a:spcBef>
                  <a:spcPct val="30000"/>
                </a:spcBef>
                <a:buFont typeface="Arial" charset="0"/>
                <a:defRPr sz="1600" b="1">
                  <a:solidFill>
                    <a:schemeClr val="accent1"/>
                  </a:solidFill>
                  <a:latin typeface="Arial" charset="0"/>
                </a:defRPr>
              </a:lvl1pPr>
              <a:lvl2pPr marL="742950" indent="-285750" algn="l" eaLnBrk="0" hangingPunct="0">
                <a:spcBef>
                  <a:spcPct val="30000"/>
                </a:spcBef>
                <a:buClr>
                  <a:schemeClr val="tx2"/>
                </a:buClr>
                <a:buFont typeface="HelveticaNeueLT Std Lt" pitchFamily="34" charset="0"/>
                <a:defRPr sz="1600">
                  <a:solidFill>
                    <a:schemeClr val="tx1"/>
                  </a:solidFill>
                  <a:latin typeface="Arial" charset="0"/>
                </a:defRPr>
              </a:lvl2pPr>
              <a:lvl3pPr marL="1143000" indent="-228600" algn="l" eaLnBrk="0" hangingPunct="0">
                <a:spcBef>
                  <a:spcPct val="30000"/>
                </a:spcBef>
                <a:buClr>
                  <a:schemeClr val="tx2"/>
                </a:buClr>
                <a:buFont typeface="HelveticaNeueLT Std Lt" pitchFamily="34" charset="0"/>
                <a:buChar char="-"/>
                <a:defRPr sz="1400">
                  <a:solidFill>
                    <a:schemeClr val="tx1"/>
                  </a:solidFill>
                  <a:latin typeface="Arial" charset="0"/>
                </a:defRPr>
              </a:lvl3pPr>
              <a:lvl4pPr marL="16002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4pPr>
              <a:lvl5pPr marL="20574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5pPr>
              <a:lvl6pPr marL="25146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6pPr>
              <a:lvl7pPr marL="29718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7pPr>
              <a:lvl8pPr marL="34290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8pPr>
              <a:lvl9pPr marL="38862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9pPr>
            </a:lstStyle>
            <a:p>
              <a:pPr marL="0" marR="0" lvl="0" indent="0" algn="l" defTabSz="806867" rtl="0" eaLnBrk="1" fontAlgn="base" latinLnBrk="0" hangingPunct="1">
                <a:lnSpc>
                  <a:spcPct val="100000"/>
                </a:lnSpc>
                <a:spcBef>
                  <a:spcPct val="0"/>
                </a:spcBef>
                <a:spcAft>
                  <a:spcPct val="0"/>
                </a:spcAft>
                <a:buClrTx/>
                <a:buSzTx/>
                <a:buFont typeface="Arial" charset="0"/>
                <a:buNone/>
                <a:tabLst/>
                <a:defRPr/>
              </a:pPr>
              <a:r>
                <a:rPr kumimoji="0" lang="en-GB" altLang="en-US" sz="1359" b="1" i="0" u="none" strike="noStrike" kern="1200" cap="none" spc="0" normalizeH="0" baseline="0" noProof="0" dirty="0">
                  <a:ln>
                    <a:noFill/>
                  </a:ln>
                  <a:solidFill>
                    <a:srgbClr val="F00023"/>
                  </a:solidFill>
                  <a:effectLst/>
                  <a:uLnTx/>
                  <a:uFillTx/>
                  <a:latin typeface="Arial Narrow" charset="0"/>
                  <a:ea typeface="Arial Narrow" charset="0"/>
                  <a:cs typeface="Arial Narrow" charset="0"/>
                </a:rPr>
                <a:t>MANUFACTURING</a:t>
              </a:r>
            </a:p>
            <a:p>
              <a:pPr marL="0" marR="0" lvl="0" indent="0" algn="l" defTabSz="806867" rtl="0" eaLnBrk="1" fontAlgn="base" latinLnBrk="0" hangingPunct="1">
                <a:lnSpc>
                  <a:spcPct val="100000"/>
                </a:lnSpc>
                <a:spcBef>
                  <a:spcPct val="0"/>
                </a:spcBef>
                <a:spcAft>
                  <a:spcPct val="0"/>
                </a:spcAft>
                <a:buClrTx/>
                <a:buSzTx/>
                <a:buFont typeface="Arial" charset="0"/>
                <a:buNone/>
                <a:tabLst/>
                <a:defRPr/>
              </a:pPr>
              <a:r>
                <a:rPr kumimoji="0" lang="en-GB" altLang="en-US" sz="1359" b="0"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FUELS AND </a:t>
              </a:r>
              <a:br>
                <a:rPr kumimoji="0" lang="en-GB" altLang="en-US" sz="1359" b="0"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br>
              <a:r>
                <a:rPr kumimoji="0" lang="en-GB" altLang="en-US" sz="1359" b="0"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PRODUCTS</a:t>
              </a:r>
            </a:p>
          </p:txBody>
        </p:sp>
      </p:grpSp>
      <p:grpSp>
        <p:nvGrpSpPr>
          <p:cNvPr id="62" name="Group 61"/>
          <p:cNvGrpSpPr/>
          <p:nvPr/>
        </p:nvGrpSpPr>
        <p:grpSpPr>
          <a:xfrm>
            <a:off x="7746810" y="2443805"/>
            <a:ext cx="1036418" cy="1281031"/>
            <a:chOff x="685800" y="2144075"/>
            <a:chExt cx="1067824" cy="1319850"/>
          </a:xfrm>
        </p:grpSpPr>
        <p:cxnSp>
          <p:nvCxnSpPr>
            <p:cNvPr id="63" name="Straight Connector 62"/>
            <p:cNvCxnSpPr/>
            <p:nvPr/>
          </p:nvCxnSpPr>
          <p:spPr>
            <a:xfrm>
              <a:off x="685800" y="2209800"/>
              <a:ext cx="0" cy="12541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TextBox 15"/>
            <p:cNvSpPr txBox="1">
              <a:spLocks noChangeArrowheads="1"/>
            </p:cNvSpPr>
            <p:nvPr/>
          </p:nvSpPr>
          <p:spPr bwMode="auto">
            <a:xfrm>
              <a:off x="774690" y="2144075"/>
              <a:ext cx="978934" cy="7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4233" rIns="88466" bIns="44233">
              <a:spAutoFit/>
            </a:bodyPr>
            <a:lstStyle>
              <a:lvl1pPr algn="l" eaLnBrk="0" hangingPunct="0">
                <a:spcBef>
                  <a:spcPct val="30000"/>
                </a:spcBef>
                <a:buFont typeface="Arial" charset="0"/>
                <a:defRPr sz="1600" b="1">
                  <a:solidFill>
                    <a:schemeClr val="accent1"/>
                  </a:solidFill>
                  <a:latin typeface="Arial" charset="0"/>
                </a:defRPr>
              </a:lvl1pPr>
              <a:lvl2pPr marL="742950" indent="-285750" algn="l" eaLnBrk="0" hangingPunct="0">
                <a:spcBef>
                  <a:spcPct val="30000"/>
                </a:spcBef>
                <a:buClr>
                  <a:schemeClr val="tx2"/>
                </a:buClr>
                <a:buFont typeface="HelveticaNeueLT Std Lt" pitchFamily="34" charset="0"/>
                <a:defRPr sz="1600">
                  <a:solidFill>
                    <a:schemeClr val="tx1"/>
                  </a:solidFill>
                  <a:latin typeface="Arial" charset="0"/>
                </a:defRPr>
              </a:lvl2pPr>
              <a:lvl3pPr marL="1143000" indent="-228600" algn="l" eaLnBrk="0" hangingPunct="0">
                <a:spcBef>
                  <a:spcPct val="30000"/>
                </a:spcBef>
                <a:buClr>
                  <a:schemeClr val="tx2"/>
                </a:buClr>
                <a:buFont typeface="HelveticaNeueLT Std Lt" pitchFamily="34" charset="0"/>
                <a:buChar char="-"/>
                <a:defRPr sz="1400">
                  <a:solidFill>
                    <a:schemeClr val="tx1"/>
                  </a:solidFill>
                  <a:latin typeface="Arial" charset="0"/>
                </a:defRPr>
              </a:lvl3pPr>
              <a:lvl4pPr marL="16002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4pPr>
              <a:lvl5pPr marL="20574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5pPr>
              <a:lvl6pPr marL="25146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6pPr>
              <a:lvl7pPr marL="29718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7pPr>
              <a:lvl8pPr marL="34290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8pPr>
              <a:lvl9pPr marL="38862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9pPr>
            </a:lstStyle>
            <a:p>
              <a:pPr marL="0" marR="0" lvl="0" indent="0" algn="l" defTabSz="806867" rtl="0" eaLnBrk="1" fontAlgn="base" latinLnBrk="0" hangingPunct="1">
                <a:lnSpc>
                  <a:spcPct val="100000"/>
                </a:lnSpc>
                <a:spcBef>
                  <a:spcPct val="0"/>
                </a:spcBef>
                <a:spcAft>
                  <a:spcPct val="0"/>
                </a:spcAft>
                <a:buClrTx/>
                <a:buSzTx/>
                <a:buFont typeface="Arial" charset="0"/>
                <a:buNone/>
                <a:tabLst/>
                <a:defRPr/>
              </a:pPr>
              <a:r>
                <a:rPr kumimoji="0" lang="en-GB" altLang="en-US" sz="1359" b="1" i="0" u="none" strike="noStrike" kern="1200" cap="none" spc="0" normalizeH="0" baseline="0" noProof="0" dirty="0">
                  <a:ln>
                    <a:noFill/>
                  </a:ln>
                  <a:solidFill>
                    <a:srgbClr val="F00023"/>
                  </a:solidFill>
                  <a:effectLst/>
                  <a:uLnTx/>
                  <a:uFillTx/>
                  <a:latin typeface="Arial Narrow" charset="0"/>
                  <a:ea typeface="Arial Narrow" charset="0"/>
                  <a:cs typeface="Arial Narrow" charset="0"/>
                </a:rPr>
                <a:t>MARKETING</a:t>
              </a:r>
            </a:p>
            <a:p>
              <a:pPr marL="0" marR="0" lvl="0" indent="0" algn="l" defTabSz="806867" rtl="0" eaLnBrk="1" fontAlgn="base" latinLnBrk="0" hangingPunct="1">
                <a:lnSpc>
                  <a:spcPct val="100000"/>
                </a:lnSpc>
                <a:spcBef>
                  <a:spcPct val="0"/>
                </a:spcBef>
                <a:spcAft>
                  <a:spcPct val="0"/>
                </a:spcAft>
                <a:buClrTx/>
                <a:buSzTx/>
                <a:buFont typeface="Arial" charset="0"/>
                <a:buNone/>
                <a:tabLst/>
                <a:defRPr/>
              </a:pPr>
              <a:r>
                <a:rPr kumimoji="0" lang="en-GB" altLang="en-US" sz="1359" b="0"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FUELS AND </a:t>
              </a:r>
            </a:p>
            <a:p>
              <a:pPr marL="0" marR="0" lvl="0" indent="0" algn="l" defTabSz="806867" rtl="0" eaLnBrk="1" fontAlgn="base" latinLnBrk="0" hangingPunct="1">
                <a:lnSpc>
                  <a:spcPct val="100000"/>
                </a:lnSpc>
                <a:spcBef>
                  <a:spcPct val="0"/>
                </a:spcBef>
                <a:spcAft>
                  <a:spcPct val="0"/>
                </a:spcAft>
                <a:buClrTx/>
                <a:buSzTx/>
                <a:buFont typeface="Arial" charset="0"/>
                <a:buNone/>
                <a:tabLst/>
                <a:defRPr/>
              </a:pPr>
              <a:r>
                <a:rPr kumimoji="0" lang="en-GB" altLang="en-US" sz="1359" b="0"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PRODUCTS</a:t>
              </a:r>
            </a:p>
          </p:txBody>
        </p:sp>
      </p:grpSp>
      <p:sp>
        <p:nvSpPr>
          <p:cNvPr id="65" name="TextBox 15"/>
          <p:cNvSpPr txBox="1">
            <a:spLocks noChangeArrowheads="1"/>
          </p:cNvSpPr>
          <p:nvPr/>
        </p:nvSpPr>
        <p:spPr bwMode="auto">
          <a:xfrm>
            <a:off x="4134794" y="5341763"/>
            <a:ext cx="1482725" cy="50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4233" rIns="88466" bIns="44233">
            <a:spAutoFit/>
          </a:bodyPr>
          <a:lstStyle>
            <a:lvl1pPr algn="l" eaLnBrk="0" hangingPunct="0">
              <a:spcBef>
                <a:spcPct val="30000"/>
              </a:spcBef>
              <a:buFont typeface="Arial" charset="0"/>
              <a:defRPr sz="1600" b="1">
                <a:solidFill>
                  <a:schemeClr val="accent1"/>
                </a:solidFill>
                <a:latin typeface="Arial" charset="0"/>
              </a:defRPr>
            </a:lvl1pPr>
            <a:lvl2pPr marL="742950" indent="-285750" algn="l" eaLnBrk="0" hangingPunct="0">
              <a:spcBef>
                <a:spcPct val="30000"/>
              </a:spcBef>
              <a:buClr>
                <a:schemeClr val="tx2"/>
              </a:buClr>
              <a:buFont typeface="HelveticaNeueLT Std Lt" pitchFamily="34" charset="0"/>
              <a:defRPr sz="1600">
                <a:solidFill>
                  <a:schemeClr val="tx1"/>
                </a:solidFill>
                <a:latin typeface="Arial" charset="0"/>
              </a:defRPr>
            </a:lvl2pPr>
            <a:lvl3pPr marL="1143000" indent="-228600" algn="l" eaLnBrk="0" hangingPunct="0">
              <a:spcBef>
                <a:spcPct val="30000"/>
              </a:spcBef>
              <a:buClr>
                <a:schemeClr val="tx2"/>
              </a:buClr>
              <a:buFont typeface="HelveticaNeueLT Std Lt" pitchFamily="34" charset="0"/>
              <a:buChar char="-"/>
              <a:defRPr sz="1400">
                <a:solidFill>
                  <a:schemeClr val="tx1"/>
                </a:solidFill>
                <a:latin typeface="Arial" charset="0"/>
              </a:defRPr>
            </a:lvl3pPr>
            <a:lvl4pPr marL="16002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4pPr>
            <a:lvl5pPr marL="20574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5pPr>
            <a:lvl6pPr marL="25146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6pPr>
            <a:lvl7pPr marL="29718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7pPr>
            <a:lvl8pPr marL="34290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8pPr>
            <a:lvl9pPr marL="38862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9pPr>
          </a:lstStyle>
          <a:p>
            <a:pPr marL="0" marR="0" lvl="0" indent="0" algn="l" defTabSz="806867" rtl="0" eaLnBrk="1" fontAlgn="base" latinLnBrk="0" hangingPunct="1">
              <a:lnSpc>
                <a:spcPct val="100000"/>
              </a:lnSpc>
              <a:spcBef>
                <a:spcPct val="0"/>
              </a:spcBef>
              <a:spcAft>
                <a:spcPct val="0"/>
              </a:spcAft>
              <a:buClrTx/>
              <a:buSzTx/>
              <a:buFont typeface="Arial" charset="0"/>
              <a:buNone/>
              <a:tabLst/>
              <a:defRPr/>
            </a:pPr>
            <a:r>
              <a:rPr kumimoji="0" lang="en-GB" altLang="en-US" sz="1359" b="0"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INTERNATIONAL OIL</a:t>
            </a:r>
          </a:p>
          <a:p>
            <a:pPr marL="0" marR="0" lvl="0" indent="0" algn="l" defTabSz="806867" rtl="0" eaLnBrk="1" fontAlgn="base" latinLnBrk="0" hangingPunct="1">
              <a:lnSpc>
                <a:spcPct val="100000"/>
              </a:lnSpc>
              <a:spcBef>
                <a:spcPct val="0"/>
              </a:spcBef>
              <a:spcAft>
                <a:spcPct val="0"/>
              </a:spcAft>
              <a:buClrTx/>
              <a:buSzTx/>
              <a:buFont typeface="Arial" charset="0"/>
              <a:buNone/>
              <a:tabLst/>
              <a:defRPr/>
            </a:pPr>
            <a:r>
              <a:rPr kumimoji="0" lang="en-GB" altLang="en-US" sz="1359" b="0"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AND GAS MARKETS</a:t>
            </a:r>
          </a:p>
        </p:txBody>
      </p:sp>
      <p:sp>
        <p:nvSpPr>
          <p:cNvPr id="66" name="TextBox 15"/>
          <p:cNvSpPr txBox="1">
            <a:spLocks noChangeArrowheads="1"/>
          </p:cNvSpPr>
          <p:nvPr/>
        </p:nvSpPr>
        <p:spPr bwMode="auto">
          <a:xfrm>
            <a:off x="6369483" y="4834218"/>
            <a:ext cx="1748438" cy="50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4233" rIns="88466" bIns="44233">
            <a:spAutoFit/>
          </a:bodyPr>
          <a:lstStyle>
            <a:lvl1pPr algn="l" eaLnBrk="0" hangingPunct="0">
              <a:spcBef>
                <a:spcPct val="30000"/>
              </a:spcBef>
              <a:buFont typeface="Arial" charset="0"/>
              <a:defRPr sz="1600" b="1">
                <a:solidFill>
                  <a:schemeClr val="accent1"/>
                </a:solidFill>
                <a:latin typeface="Arial" charset="0"/>
              </a:defRPr>
            </a:lvl1pPr>
            <a:lvl2pPr marL="742950" indent="-285750" algn="l" eaLnBrk="0" hangingPunct="0">
              <a:spcBef>
                <a:spcPct val="30000"/>
              </a:spcBef>
              <a:buClr>
                <a:schemeClr val="tx2"/>
              </a:buClr>
              <a:buFont typeface="HelveticaNeueLT Std Lt" pitchFamily="34" charset="0"/>
              <a:defRPr sz="1600">
                <a:solidFill>
                  <a:schemeClr val="tx1"/>
                </a:solidFill>
                <a:latin typeface="Arial" charset="0"/>
              </a:defRPr>
            </a:lvl2pPr>
            <a:lvl3pPr marL="1143000" indent="-228600" algn="l" eaLnBrk="0" hangingPunct="0">
              <a:spcBef>
                <a:spcPct val="30000"/>
              </a:spcBef>
              <a:buClr>
                <a:schemeClr val="tx2"/>
              </a:buClr>
              <a:buFont typeface="HelveticaNeueLT Std Lt" pitchFamily="34" charset="0"/>
              <a:buChar char="-"/>
              <a:defRPr sz="1400">
                <a:solidFill>
                  <a:schemeClr val="tx1"/>
                </a:solidFill>
                <a:latin typeface="Arial" charset="0"/>
              </a:defRPr>
            </a:lvl3pPr>
            <a:lvl4pPr marL="16002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4pPr>
            <a:lvl5pPr marL="20574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5pPr>
            <a:lvl6pPr marL="25146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6pPr>
            <a:lvl7pPr marL="29718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7pPr>
            <a:lvl8pPr marL="34290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8pPr>
            <a:lvl9pPr marL="38862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9pPr>
          </a:lstStyle>
          <a:p>
            <a:pPr marL="0" marR="0" lvl="0" indent="0" algn="l" defTabSz="806867" rtl="0" eaLnBrk="1" fontAlgn="base" latinLnBrk="0" hangingPunct="1">
              <a:lnSpc>
                <a:spcPct val="100000"/>
              </a:lnSpc>
              <a:spcBef>
                <a:spcPct val="0"/>
              </a:spcBef>
              <a:spcAft>
                <a:spcPct val="0"/>
              </a:spcAft>
              <a:buClrTx/>
              <a:buSzTx/>
              <a:buFont typeface="Arial" charset="0"/>
              <a:buNone/>
              <a:tabLst/>
              <a:defRPr/>
            </a:pPr>
            <a:r>
              <a:rPr kumimoji="0" lang="en-GB" altLang="en-US" sz="1359" b="0"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FUELS, LUBRICANTS </a:t>
            </a:r>
            <a:br>
              <a:rPr kumimoji="0" lang="en-GB" altLang="en-US" sz="1359" b="0"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br>
            <a:r>
              <a:rPr kumimoji="0" lang="en-GB" altLang="en-US" sz="1359" b="0"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AND PETROCHEMICALS</a:t>
            </a:r>
          </a:p>
        </p:txBody>
      </p:sp>
      <p:sp>
        <p:nvSpPr>
          <p:cNvPr id="67" name="TextBox 15"/>
          <p:cNvSpPr txBox="1">
            <a:spLocks noChangeArrowheads="1"/>
          </p:cNvSpPr>
          <p:nvPr/>
        </p:nvSpPr>
        <p:spPr bwMode="auto">
          <a:xfrm>
            <a:off x="5460002" y="5972080"/>
            <a:ext cx="2593605" cy="29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4233" rIns="88466" bIns="44233">
            <a:spAutoFit/>
          </a:bodyPr>
          <a:lstStyle>
            <a:lvl1pPr algn="l" eaLnBrk="0" hangingPunct="0">
              <a:spcBef>
                <a:spcPct val="30000"/>
              </a:spcBef>
              <a:buFont typeface="Arial" charset="0"/>
              <a:defRPr sz="1600" b="1">
                <a:solidFill>
                  <a:schemeClr val="accent1"/>
                </a:solidFill>
                <a:latin typeface="Arial" charset="0"/>
              </a:defRPr>
            </a:lvl1pPr>
            <a:lvl2pPr marL="742950" indent="-285750" algn="l" eaLnBrk="0" hangingPunct="0">
              <a:spcBef>
                <a:spcPct val="30000"/>
              </a:spcBef>
              <a:buClr>
                <a:schemeClr val="tx2"/>
              </a:buClr>
              <a:buFont typeface="HelveticaNeueLT Std Lt" pitchFamily="34" charset="0"/>
              <a:defRPr sz="1600">
                <a:solidFill>
                  <a:schemeClr val="tx1"/>
                </a:solidFill>
                <a:latin typeface="Arial" charset="0"/>
              </a:defRPr>
            </a:lvl2pPr>
            <a:lvl3pPr marL="1143000" indent="-228600" algn="l" eaLnBrk="0" hangingPunct="0">
              <a:spcBef>
                <a:spcPct val="30000"/>
              </a:spcBef>
              <a:buClr>
                <a:schemeClr val="tx2"/>
              </a:buClr>
              <a:buFont typeface="HelveticaNeueLT Std Lt" pitchFamily="34" charset="0"/>
              <a:buChar char="-"/>
              <a:defRPr sz="1400">
                <a:solidFill>
                  <a:schemeClr val="tx1"/>
                </a:solidFill>
                <a:latin typeface="Arial" charset="0"/>
              </a:defRPr>
            </a:lvl3pPr>
            <a:lvl4pPr marL="16002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4pPr>
            <a:lvl5pPr marL="20574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5pPr>
            <a:lvl6pPr marL="25146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6pPr>
            <a:lvl7pPr marL="29718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7pPr>
            <a:lvl8pPr marL="34290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8pPr>
            <a:lvl9pPr marL="38862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9pPr>
          </a:lstStyle>
          <a:p>
            <a:pPr marL="0" marR="0" lvl="0" indent="0" algn="l" defTabSz="806867" rtl="0" eaLnBrk="1" fontAlgn="base" latinLnBrk="0" hangingPunct="1">
              <a:lnSpc>
                <a:spcPct val="100000"/>
              </a:lnSpc>
              <a:spcBef>
                <a:spcPct val="0"/>
              </a:spcBef>
              <a:spcAft>
                <a:spcPct val="0"/>
              </a:spcAft>
              <a:buClrTx/>
              <a:buSzTx/>
              <a:buFont typeface="Arial" charset="0"/>
              <a:buNone/>
              <a:tabLst/>
              <a:defRPr/>
            </a:pPr>
            <a:r>
              <a:rPr kumimoji="0" lang="en-GB" altLang="en-US" sz="1359" b="1" i="0" u="none" strike="noStrike" kern="1200" cap="none" spc="0" normalizeH="0" baseline="0" noProof="0" dirty="0">
                <a:ln>
                  <a:noFill/>
                </a:ln>
                <a:solidFill>
                  <a:srgbClr val="6A8DB6"/>
                </a:solidFill>
                <a:effectLst/>
                <a:uLnTx/>
                <a:uFillTx/>
                <a:latin typeface="Arial Narrow" charset="0"/>
                <a:ea typeface="Arial Narrow" charset="0"/>
                <a:cs typeface="Arial Narrow" charset="0"/>
              </a:rPr>
              <a:t>GENERATING </a:t>
            </a:r>
            <a:r>
              <a:rPr kumimoji="0" lang="en-GB" altLang="en-US" sz="1359" b="0" i="0" u="none" strike="noStrike" kern="1200" cap="none" spc="0" normalizeH="0" baseline="0" noProof="0" dirty="0">
                <a:ln>
                  <a:noFill/>
                </a:ln>
                <a:solidFill>
                  <a:srgbClr val="6A8DB6"/>
                </a:solidFill>
                <a:effectLst/>
                <a:uLnTx/>
                <a:uFillTx/>
                <a:latin typeface="Arial Narrow" charset="0"/>
                <a:ea typeface="Arial Narrow" charset="0"/>
                <a:cs typeface="Arial Narrow" charset="0"/>
              </a:rPr>
              <a:t>RENEWABLE ENERGY</a:t>
            </a:r>
          </a:p>
        </p:txBody>
      </p:sp>
      <p:graphicFrame>
        <p:nvGraphicFramePr>
          <p:cNvPr id="95" name="Object 94"/>
          <p:cNvGraphicFramePr>
            <a:graphicFrameLocks noChangeAspect="1"/>
          </p:cNvGraphicFramePr>
          <p:nvPr>
            <p:extLst/>
          </p:nvPr>
        </p:nvGraphicFramePr>
        <p:xfrm>
          <a:off x="6803339" y="3052764"/>
          <a:ext cx="884829" cy="218905"/>
        </p:xfrm>
        <a:graphic>
          <a:graphicData uri="http://schemas.openxmlformats.org/presentationml/2006/ole">
            <mc:AlternateContent xmlns:mc="http://schemas.openxmlformats.org/markup-compatibility/2006">
              <mc:Choice xmlns:v="urn:schemas-microsoft-com:vml" Requires="v">
                <p:oleObj spid="_x0000_s2050" name="Photo Editor Photo" r:id="rId9" imgW="4619048" imgH="1142857" progId="MSPhotoEd.3">
                  <p:embed/>
                </p:oleObj>
              </mc:Choice>
              <mc:Fallback>
                <p:oleObj name="Photo Editor Photo" r:id="rId9" imgW="4619048" imgH="1142857" progId="MSPhotoEd.3">
                  <p:embed/>
                  <p:pic>
                    <p:nvPicPr>
                      <p:cNvPr id="95" name="Object 9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3339" y="3052764"/>
                        <a:ext cx="884829" cy="218905"/>
                      </a:xfrm>
                      <a:prstGeom prst="rect">
                        <a:avLst/>
                      </a:prstGeom>
                      <a:noFill/>
                      <a:ln>
                        <a:noFill/>
                      </a:ln>
                      <a:effectLst/>
                    </p:spPr>
                  </p:pic>
                </p:oleObj>
              </mc:Fallback>
            </mc:AlternateContent>
          </a:graphicData>
        </a:graphic>
      </p:graphicFrame>
      <p:pic>
        <p:nvPicPr>
          <p:cNvPr id="96" name="Picture 23" descr="BP Logo.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390182" y="1809522"/>
            <a:ext cx="451997" cy="60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TextBox 6"/>
          <p:cNvSpPr txBox="1">
            <a:spLocks noChangeArrowheads="1"/>
          </p:cNvSpPr>
          <p:nvPr/>
        </p:nvSpPr>
        <p:spPr bwMode="auto">
          <a:xfrm>
            <a:off x="1575808" y="2171745"/>
            <a:ext cx="749330" cy="238730"/>
          </a:xfrm>
          <a:prstGeom prst="rect">
            <a:avLst/>
          </a:prstGeom>
          <a:solidFill>
            <a:schemeClr val="accent1"/>
          </a:solidFill>
          <a:ln>
            <a:noFill/>
          </a:ln>
          <a:extLst/>
        </p:spPr>
        <p:txBody>
          <a:bodyPr wrap="none" lIns="88466" tIns="44233" rIns="88466" bIns="44233">
            <a:spAutoFit/>
          </a:bodyPr>
          <a:lstStyle>
            <a:lvl1pPr algn="l" eaLnBrk="0" hangingPunct="0">
              <a:spcBef>
                <a:spcPct val="30000"/>
              </a:spcBef>
              <a:buFont typeface="Arial" charset="0"/>
              <a:defRPr sz="1600" b="1">
                <a:solidFill>
                  <a:schemeClr val="accent1"/>
                </a:solidFill>
                <a:latin typeface="Arial" charset="0"/>
              </a:defRPr>
            </a:lvl1pPr>
            <a:lvl2pPr marL="742950" indent="-285750" algn="l" eaLnBrk="0" hangingPunct="0">
              <a:spcBef>
                <a:spcPct val="30000"/>
              </a:spcBef>
              <a:buClr>
                <a:schemeClr val="tx2"/>
              </a:buClr>
              <a:buFont typeface="HelveticaNeueLT Std Lt" pitchFamily="34" charset="0"/>
              <a:defRPr sz="1600">
                <a:solidFill>
                  <a:schemeClr val="tx1"/>
                </a:solidFill>
                <a:latin typeface="Arial" charset="0"/>
              </a:defRPr>
            </a:lvl2pPr>
            <a:lvl3pPr marL="1143000" indent="-228600" algn="l" eaLnBrk="0" hangingPunct="0">
              <a:spcBef>
                <a:spcPct val="30000"/>
              </a:spcBef>
              <a:buClr>
                <a:schemeClr val="tx2"/>
              </a:buClr>
              <a:buFont typeface="HelveticaNeueLT Std Lt" pitchFamily="34" charset="0"/>
              <a:buChar char="-"/>
              <a:defRPr sz="1400">
                <a:solidFill>
                  <a:schemeClr val="tx1"/>
                </a:solidFill>
                <a:latin typeface="Arial" charset="0"/>
              </a:defRPr>
            </a:lvl3pPr>
            <a:lvl4pPr marL="16002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4pPr>
            <a:lvl5pPr marL="20574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5pPr>
            <a:lvl6pPr marL="25146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6pPr>
            <a:lvl7pPr marL="29718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7pPr>
            <a:lvl8pPr marL="34290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8pPr>
            <a:lvl9pPr marL="38862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9pPr>
          </a:lstStyle>
          <a:p>
            <a:pPr marL="0" marR="0" lvl="0" indent="0" algn="ctr" defTabSz="806867" rtl="0" eaLnBrk="1" fontAlgn="base" latinLnBrk="0" hangingPunct="1">
              <a:lnSpc>
                <a:spcPct val="100000"/>
              </a:lnSpc>
              <a:spcBef>
                <a:spcPct val="0"/>
              </a:spcBef>
              <a:spcAft>
                <a:spcPct val="0"/>
              </a:spcAft>
              <a:buClrTx/>
              <a:buSzTx/>
              <a:buFont typeface="Arial" charset="0"/>
              <a:buNone/>
              <a:tabLst/>
              <a:defRPr/>
            </a:pPr>
            <a:r>
              <a:rPr kumimoji="0" lang="en-GB" altLang="en-US" sz="971" b="1"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UPSTREAM</a:t>
            </a:r>
          </a:p>
        </p:txBody>
      </p:sp>
      <p:sp>
        <p:nvSpPr>
          <p:cNvPr id="101" name="TextBox 6"/>
          <p:cNvSpPr txBox="1">
            <a:spLocks noChangeArrowheads="1"/>
          </p:cNvSpPr>
          <p:nvPr/>
        </p:nvSpPr>
        <p:spPr bwMode="auto">
          <a:xfrm>
            <a:off x="6770609" y="2171745"/>
            <a:ext cx="932072" cy="238730"/>
          </a:xfrm>
          <a:prstGeom prst="rect">
            <a:avLst/>
          </a:prstGeom>
          <a:solidFill>
            <a:schemeClr val="accent2"/>
          </a:solidFill>
          <a:ln>
            <a:noFill/>
          </a:ln>
          <a:extLst/>
        </p:spPr>
        <p:txBody>
          <a:bodyPr wrap="none" lIns="88466" tIns="44233" rIns="88466" bIns="44233">
            <a:spAutoFit/>
          </a:bodyPr>
          <a:lstStyle>
            <a:lvl1pPr algn="l" eaLnBrk="0" hangingPunct="0">
              <a:spcBef>
                <a:spcPct val="30000"/>
              </a:spcBef>
              <a:buFont typeface="Arial" charset="0"/>
              <a:defRPr sz="1600" b="1">
                <a:solidFill>
                  <a:schemeClr val="accent1"/>
                </a:solidFill>
                <a:latin typeface="Arial" charset="0"/>
              </a:defRPr>
            </a:lvl1pPr>
            <a:lvl2pPr marL="742950" indent="-285750" algn="l" eaLnBrk="0" hangingPunct="0">
              <a:spcBef>
                <a:spcPct val="30000"/>
              </a:spcBef>
              <a:buClr>
                <a:schemeClr val="tx2"/>
              </a:buClr>
              <a:buFont typeface="HelveticaNeueLT Std Lt" pitchFamily="34" charset="0"/>
              <a:defRPr sz="1600">
                <a:solidFill>
                  <a:schemeClr val="tx1"/>
                </a:solidFill>
                <a:latin typeface="Arial" charset="0"/>
              </a:defRPr>
            </a:lvl2pPr>
            <a:lvl3pPr marL="1143000" indent="-228600" algn="l" eaLnBrk="0" hangingPunct="0">
              <a:spcBef>
                <a:spcPct val="30000"/>
              </a:spcBef>
              <a:buClr>
                <a:schemeClr val="tx2"/>
              </a:buClr>
              <a:buFont typeface="HelveticaNeueLT Std Lt" pitchFamily="34" charset="0"/>
              <a:buChar char="-"/>
              <a:defRPr sz="1400">
                <a:solidFill>
                  <a:schemeClr val="tx1"/>
                </a:solidFill>
                <a:latin typeface="Arial" charset="0"/>
              </a:defRPr>
            </a:lvl3pPr>
            <a:lvl4pPr marL="16002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4pPr>
            <a:lvl5pPr marL="2057400" indent="-228600" algn="l" eaLnBrk="0" hangingPunct="0">
              <a:spcBef>
                <a:spcPct val="30000"/>
              </a:spcBef>
              <a:buClr>
                <a:schemeClr val="tx2"/>
              </a:buClr>
              <a:buFont typeface="HelveticaNeueLT Std Lt" pitchFamily="34" charset="0"/>
              <a:buChar char="-"/>
              <a:defRPr sz="1200">
                <a:solidFill>
                  <a:schemeClr val="tx1"/>
                </a:solidFill>
                <a:latin typeface="Arial" charset="0"/>
              </a:defRPr>
            </a:lvl5pPr>
            <a:lvl6pPr marL="25146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6pPr>
            <a:lvl7pPr marL="29718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7pPr>
            <a:lvl8pPr marL="34290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8pPr>
            <a:lvl9pPr marL="3886200" indent="-228600" eaLnBrk="0" fontAlgn="base" hangingPunct="0">
              <a:spcBef>
                <a:spcPct val="30000"/>
              </a:spcBef>
              <a:spcAft>
                <a:spcPct val="0"/>
              </a:spcAft>
              <a:buClr>
                <a:schemeClr val="tx2"/>
              </a:buClr>
              <a:buFont typeface="HelveticaNeueLT Std Lt" pitchFamily="34" charset="0"/>
              <a:buChar char="-"/>
              <a:defRPr sz="1200">
                <a:solidFill>
                  <a:schemeClr val="tx1"/>
                </a:solidFill>
                <a:latin typeface="Arial" charset="0"/>
              </a:defRPr>
            </a:lvl9pPr>
          </a:lstStyle>
          <a:p>
            <a:pPr marL="0" marR="0" lvl="0" indent="0" algn="ctr" defTabSz="806867" rtl="0" eaLnBrk="1" fontAlgn="base" latinLnBrk="0" hangingPunct="1">
              <a:lnSpc>
                <a:spcPct val="100000"/>
              </a:lnSpc>
              <a:spcBef>
                <a:spcPct val="0"/>
              </a:spcBef>
              <a:spcAft>
                <a:spcPct val="0"/>
              </a:spcAft>
              <a:buClrTx/>
              <a:buSzTx/>
              <a:buFont typeface="Arial" charset="0"/>
              <a:buNone/>
              <a:tabLst/>
              <a:defRPr/>
            </a:pPr>
            <a:r>
              <a:rPr kumimoji="0" lang="en-GB" altLang="en-US" sz="971" b="1"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DOWNSTREAM</a:t>
            </a:r>
          </a:p>
        </p:txBody>
      </p:sp>
    </p:spTree>
    <p:extLst>
      <p:ext uri="{BB962C8B-B14F-4D97-AF65-F5344CB8AC3E}">
        <p14:creationId xmlns:p14="http://schemas.microsoft.com/office/powerpoint/2010/main" val="35649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22" presetClass="entr" presetSubtype="4"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down)">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22" presetClass="entr" presetSubtype="4"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down)">
                                      <p:cBhvr>
                                        <p:cTn id="26" dur="5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par>
                                <p:cTn id="33" presetID="22" presetClass="entr" presetSubtype="4"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down)">
                                      <p:cBhvr>
                                        <p:cTn id="35" dur="500"/>
                                        <p:tgtEl>
                                          <p:spTgt spid="5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wipe(left)">
                                      <p:cBhvr>
                                        <p:cTn id="41" dur="500"/>
                                        <p:tgtEl>
                                          <p:spTgt spid="6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95"/>
                                        </p:tgtEl>
                                        <p:attrNameLst>
                                          <p:attrName>style.visibility</p:attrName>
                                        </p:attrNameLst>
                                      </p:cBhvr>
                                      <p:to>
                                        <p:strVal val="visible"/>
                                      </p:to>
                                    </p:set>
                                  </p:childTnLst>
                                </p:cTn>
                              </p:par>
                              <p:par>
                                <p:cTn id="48" presetID="22" presetClass="entr" presetSubtype="4"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wipe(down)">
                                      <p:cBhvr>
                                        <p:cTn id="50" dur="500"/>
                                        <p:tgtEl>
                                          <p:spTgt spid="62"/>
                                        </p:tgtEl>
                                      </p:cBhvr>
                                    </p:animEffect>
                                  </p:childTnLst>
                                </p:cTn>
                              </p:par>
                              <p:par>
                                <p:cTn id="51" presetID="1" presetClass="entr" presetSubtype="0" fill="hold" nodeType="withEffect">
                                  <p:stCondLst>
                                    <p:cond delay="0"/>
                                  </p:stCondLst>
                                  <p:childTnLst>
                                    <p:set>
                                      <p:cBhvr>
                                        <p:cTn id="5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100" grpId="0" animBg="1"/>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 name="Group 3"/>
          <p:cNvGrpSpPr>
            <a:grpSpLocks/>
          </p:cNvGrpSpPr>
          <p:nvPr/>
        </p:nvGrpSpPr>
        <p:grpSpPr bwMode="auto">
          <a:xfrm>
            <a:off x="630322" y="2033389"/>
            <a:ext cx="7723890" cy="4707708"/>
            <a:chOff x="73" y="864"/>
            <a:chExt cx="5591" cy="3312"/>
          </a:xfrm>
          <a:solidFill>
            <a:schemeClr val="bg2">
              <a:lumMod val="75000"/>
            </a:schemeClr>
          </a:solidFill>
        </p:grpSpPr>
        <p:sp>
          <p:nvSpPr>
            <p:cNvPr id="249" name="Freeform 4"/>
            <p:cNvSpPr>
              <a:spLocks/>
            </p:cNvSpPr>
            <p:nvPr/>
          </p:nvSpPr>
          <p:spPr bwMode="auto">
            <a:xfrm>
              <a:off x="272" y="2623"/>
              <a:ext cx="17" cy="21"/>
            </a:xfrm>
            <a:custGeom>
              <a:avLst/>
              <a:gdLst>
                <a:gd name="T0" fmla="*/ 0 w 17"/>
                <a:gd name="T1" fmla="*/ 8 h 22"/>
                <a:gd name="T2" fmla="*/ 2 w 17"/>
                <a:gd name="T3" fmla="*/ 0 h 22"/>
                <a:gd name="T4" fmla="*/ 16 w 17"/>
                <a:gd name="T5" fmla="*/ 11 h 22"/>
                <a:gd name="T6" fmla="*/ 6 w 17"/>
                <a:gd name="T7" fmla="*/ 19 h 22"/>
                <a:gd name="T8" fmla="*/ 0 w 17"/>
                <a:gd name="T9" fmla="*/ 8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2">
                  <a:moveTo>
                    <a:pt x="0" y="8"/>
                  </a:moveTo>
                  <a:lnTo>
                    <a:pt x="2" y="0"/>
                  </a:lnTo>
                  <a:lnTo>
                    <a:pt x="16" y="11"/>
                  </a:lnTo>
                  <a:lnTo>
                    <a:pt x="6" y="21"/>
                  </a:lnTo>
                  <a:lnTo>
                    <a:pt x="0" y="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0" name="Freeform 5"/>
            <p:cNvSpPr>
              <a:spLocks/>
            </p:cNvSpPr>
            <p:nvPr/>
          </p:nvSpPr>
          <p:spPr bwMode="auto">
            <a:xfrm>
              <a:off x="5617" y="1603"/>
              <a:ext cx="47" cy="21"/>
            </a:xfrm>
            <a:custGeom>
              <a:avLst/>
              <a:gdLst>
                <a:gd name="T0" fmla="*/ 0 w 48"/>
                <a:gd name="T1" fmla="*/ 6 h 20"/>
                <a:gd name="T2" fmla="*/ 26 w 48"/>
                <a:gd name="T3" fmla="*/ 0 h 20"/>
                <a:gd name="T4" fmla="*/ 45 w 48"/>
                <a:gd name="T5" fmla="*/ 12 h 20"/>
                <a:gd name="T6" fmla="*/ 36 w 48"/>
                <a:gd name="T7" fmla="*/ 21 h 20"/>
                <a:gd name="T8" fmla="*/ 0 w 48"/>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20">
                  <a:moveTo>
                    <a:pt x="0" y="6"/>
                  </a:moveTo>
                  <a:lnTo>
                    <a:pt x="28" y="0"/>
                  </a:lnTo>
                  <a:lnTo>
                    <a:pt x="47" y="10"/>
                  </a:lnTo>
                  <a:lnTo>
                    <a:pt x="38" y="19"/>
                  </a:lnTo>
                  <a:lnTo>
                    <a:pt x="0" y="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1" name="Freeform 6"/>
            <p:cNvSpPr>
              <a:spLocks/>
            </p:cNvSpPr>
            <p:nvPr/>
          </p:nvSpPr>
          <p:spPr bwMode="auto">
            <a:xfrm>
              <a:off x="4389" y="2868"/>
              <a:ext cx="153" cy="114"/>
            </a:xfrm>
            <a:custGeom>
              <a:avLst/>
              <a:gdLst>
                <a:gd name="T0" fmla="*/ 0 w 157"/>
                <a:gd name="T1" fmla="*/ 94 h 121"/>
                <a:gd name="T2" fmla="*/ 14 w 157"/>
                <a:gd name="T3" fmla="*/ 106 h 121"/>
                <a:gd name="T4" fmla="*/ 59 w 157"/>
                <a:gd name="T5" fmla="*/ 102 h 121"/>
                <a:gd name="T6" fmla="*/ 76 w 157"/>
                <a:gd name="T7" fmla="*/ 97 h 121"/>
                <a:gd name="T8" fmla="*/ 96 w 157"/>
                <a:gd name="T9" fmla="*/ 46 h 121"/>
                <a:gd name="T10" fmla="*/ 122 w 157"/>
                <a:gd name="T11" fmla="*/ 48 h 121"/>
                <a:gd name="T12" fmla="*/ 148 w 157"/>
                <a:gd name="T13" fmla="*/ 33 h 121"/>
                <a:gd name="T14" fmla="*/ 124 w 157"/>
                <a:gd name="T15" fmla="*/ 17 h 121"/>
                <a:gd name="T16" fmla="*/ 114 w 157"/>
                <a:gd name="T17" fmla="*/ 0 h 121"/>
                <a:gd name="T18" fmla="*/ 84 w 157"/>
                <a:gd name="T19" fmla="*/ 35 h 121"/>
                <a:gd name="T20" fmla="*/ 76 w 157"/>
                <a:gd name="T21" fmla="*/ 52 h 121"/>
                <a:gd name="T22" fmla="*/ 66 w 157"/>
                <a:gd name="T23" fmla="*/ 42 h 121"/>
                <a:gd name="T24" fmla="*/ 49 w 157"/>
                <a:gd name="T25" fmla="*/ 68 h 121"/>
                <a:gd name="T26" fmla="*/ 27 w 157"/>
                <a:gd name="T27" fmla="*/ 71 h 121"/>
                <a:gd name="T28" fmla="*/ 21 w 157"/>
                <a:gd name="T29" fmla="*/ 97 h 121"/>
                <a:gd name="T30" fmla="*/ 0 w 157"/>
                <a:gd name="T31" fmla="*/ 94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21">
                  <a:moveTo>
                    <a:pt x="0" y="106"/>
                  </a:moveTo>
                  <a:lnTo>
                    <a:pt x="14" y="120"/>
                  </a:lnTo>
                  <a:lnTo>
                    <a:pt x="63" y="115"/>
                  </a:lnTo>
                  <a:lnTo>
                    <a:pt x="80" y="109"/>
                  </a:lnTo>
                  <a:lnTo>
                    <a:pt x="101" y="52"/>
                  </a:lnTo>
                  <a:lnTo>
                    <a:pt x="128" y="54"/>
                  </a:lnTo>
                  <a:lnTo>
                    <a:pt x="156" y="37"/>
                  </a:lnTo>
                  <a:lnTo>
                    <a:pt x="130" y="19"/>
                  </a:lnTo>
                  <a:lnTo>
                    <a:pt x="120" y="0"/>
                  </a:lnTo>
                  <a:lnTo>
                    <a:pt x="88" y="39"/>
                  </a:lnTo>
                  <a:lnTo>
                    <a:pt x="80" y="58"/>
                  </a:lnTo>
                  <a:lnTo>
                    <a:pt x="70" y="48"/>
                  </a:lnTo>
                  <a:lnTo>
                    <a:pt x="51" y="76"/>
                  </a:lnTo>
                  <a:lnTo>
                    <a:pt x="29" y="80"/>
                  </a:lnTo>
                  <a:lnTo>
                    <a:pt x="23" y="109"/>
                  </a:lnTo>
                  <a:lnTo>
                    <a:pt x="0" y="10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2" name="Freeform 7"/>
            <p:cNvSpPr>
              <a:spLocks/>
            </p:cNvSpPr>
            <p:nvPr/>
          </p:nvSpPr>
          <p:spPr bwMode="auto">
            <a:xfrm>
              <a:off x="4276" y="2722"/>
              <a:ext cx="80" cy="80"/>
            </a:xfrm>
            <a:custGeom>
              <a:avLst/>
              <a:gdLst>
                <a:gd name="T0" fmla="*/ 0 w 82"/>
                <a:gd name="T1" fmla="*/ 13 h 88"/>
                <a:gd name="T2" fmla="*/ 8 w 82"/>
                <a:gd name="T3" fmla="*/ 51 h 88"/>
                <a:gd name="T4" fmla="*/ 17 w 82"/>
                <a:gd name="T5" fmla="*/ 69 h 88"/>
                <a:gd name="T6" fmla="*/ 32 w 82"/>
                <a:gd name="T7" fmla="*/ 72 h 88"/>
                <a:gd name="T8" fmla="*/ 77 w 82"/>
                <a:gd name="T9" fmla="*/ 38 h 88"/>
                <a:gd name="T10" fmla="*/ 74 w 82"/>
                <a:gd name="T11" fmla="*/ 0 h 88"/>
                <a:gd name="T12" fmla="*/ 40 w 82"/>
                <a:gd name="T13" fmla="*/ 5 h 88"/>
                <a:gd name="T14" fmla="*/ 10 w 82"/>
                <a:gd name="T15" fmla="*/ 5 h 88"/>
                <a:gd name="T16" fmla="*/ 0 w 82"/>
                <a:gd name="T17" fmla="*/ 13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 h="88">
                  <a:moveTo>
                    <a:pt x="0" y="15"/>
                  </a:moveTo>
                  <a:lnTo>
                    <a:pt x="8" y="62"/>
                  </a:lnTo>
                  <a:lnTo>
                    <a:pt x="17" y="84"/>
                  </a:lnTo>
                  <a:lnTo>
                    <a:pt x="34" y="87"/>
                  </a:lnTo>
                  <a:lnTo>
                    <a:pt x="81" y="46"/>
                  </a:lnTo>
                  <a:lnTo>
                    <a:pt x="78" y="0"/>
                  </a:lnTo>
                  <a:lnTo>
                    <a:pt x="42" y="6"/>
                  </a:lnTo>
                  <a:lnTo>
                    <a:pt x="10" y="6"/>
                  </a:lnTo>
                  <a:lnTo>
                    <a:pt x="0" y="1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3" name="Freeform 8"/>
            <p:cNvSpPr>
              <a:spLocks/>
            </p:cNvSpPr>
            <p:nvPr/>
          </p:nvSpPr>
          <p:spPr bwMode="auto">
            <a:xfrm>
              <a:off x="3927" y="2817"/>
              <a:ext cx="32" cy="72"/>
            </a:xfrm>
            <a:custGeom>
              <a:avLst/>
              <a:gdLst>
                <a:gd name="T0" fmla="*/ 0 w 33"/>
                <a:gd name="T1" fmla="*/ 0 h 76"/>
                <a:gd name="T2" fmla="*/ 6 w 33"/>
                <a:gd name="T3" fmla="*/ 67 h 76"/>
                <a:gd name="T4" fmla="*/ 30 w 33"/>
                <a:gd name="T5" fmla="*/ 53 h 76"/>
                <a:gd name="T6" fmla="*/ 16 w 33"/>
                <a:gd name="T7" fmla="*/ 13 h 76"/>
                <a:gd name="T8" fmla="*/ 0 w 33"/>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76">
                  <a:moveTo>
                    <a:pt x="0" y="0"/>
                  </a:moveTo>
                  <a:lnTo>
                    <a:pt x="6" y="75"/>
                  </a:lnTo>
                  <a:lnTo>
                    <a:pt x="32" y="59"/>
                  </a:lnTo>
                  <a:lnTo>
                    <a:pt x="17" y="15"/>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4" name="Freeform 9"/>
            <p:cNvSpPr>
              <a:spLocks/>
            </p:cNvSpPr>
            <p:nvPr/>
          </p:nvSpPr>
          <p:spPr bwMode="auto">
            <a:xfrm>
              <a:off x="4375" y="2620"/>
              <a:ext cx="36" cy="36"/>
            </a:xfrm>
            <a:custGeom>
              <a:avLst/>
              <a:gdLst>
                <a:gd name="T0" fmla="*/ 0 w 37"/>
                <a:gd name="T1" fmla="*/ 26 h 38"/>
                <a:gd name="T2" fmla="*/ 12 w 37"/>
                <a:gd name="T3" fmla="*/ 0 h 38"/>
                <a:gd name="T4" fmla="*/ 34 w 37"/>
                <a:gd name="T5" fmla="*/ 4 h 38"/>
                <a:gd name="T6" fmla="*/ 16 w 37"/>
                <a:gd name="T7" fmla="*/ 33 h 38"/>
                <a:gd name="T8" fmla="*/ 0 w 37"/>
                <a:gd name="T9" fmla="*/ 2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8">
                  <a:moveTo>
                    <a:pt x="0" y="28"/>
                  </a:moveTo>
                  <a:lnTo>
                    <a:pt x="12" y="0"/>
                  </a:lnTo>
                  <a:lnTo>
                    <a:pt x="36" y="4"/>
                  </a:lnTo>
                  <a:lnTo>
                    <a:pt x="16" y="37"/>
                  </a:lnTo>
                  <a:lnTo>
                    <a:pt x="0" y="2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5" name="Freeform 10"/>
            <p:cNvSpPr>
              <a:spLocks/>
            </p:cNvSpPr>
            <p:nvPr/>
          </p:nvSpPr>
          <p:spPr bwMode="auto">
            <a:xfrm>
              <a:off x="4504" y="2786"/>
              <a:ext cx="38" cy="56"/>
            </a:xfrm>
            <a:custGeom>
              <a:avLst/>
              <a:gdLst>
                <a:gd name="T0" fmla="*/ 0 w 39"/>
                <a:gd name="T1" fmla="*/ 52 h 59"/>
                <a:gd name="T2" fmla="*/ 25 w 39"/>
                <a:gd name="T3" fmla="*/ 27 h 59"/>
                <a:gd name="T4" fmla="*/ 36 w 39"/>
                <a:gd name="T5" fmla="*/ 0 h 59"/>
                <a:gd name="T6" fmla="*/ 0 w 39"/>
                <a:gd name="T7" fmla="*/ 52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9">
                  <a:moveTo>
                    <a:pt x="0" y="58"/>
                  </a:moveTo>
                  <a:lnTo>
                    <a:pt x="27" y="29"/>
                  </a:lnTo>
                  <a:lnTo>
                    <a:pt x="38" y="0"/>
                  </a:lnTo>
                  <a:lnTo>
                    <a:pt x="0" y="5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6" name="Freeform 11"/>
            <p:cNvSpPr>
              <a:spLocks/>
            </p:cNvSpPr>
            <p:nvPr/>
          </p:nvSpPr>
          <p:spPr bwMode="auto">
            <a:xfrm>
              <a:off x="4549" y="2648"/>
              <a:ext cx="66" cy="114"/>
            </a:xfrm>
            <a:custGeom>
              <a:avLst/>
              <a:gdLst>
                <a:gd name="T0" fmla="*/ 0 w 67"/>
                <a:gd name="T1" fmla="*/ 41 h 123"/>
                <a:gd name="T2" fmla="*/ 12 w 67"/>
                <a:gd name="T3" fmla="*/ 0 h 123"/>
                <a:gd name="T4" fmla="*/ 33 w 67"/>
                <a:gd name="T5" fmla="*/ 0 h 123"/>
                <a:gd name="T6" fmla="*/ 40 w 67"/>
                <a:gd name="T7" fmla="*/ 27 h 123"/>
                <a:gd name="T8" fmla="*/ 23 w 67"/>
                <a:gd name="T9" fmla="*/ 56 h 123"/>
                <a:gd name="T10" fmla="*/ 27 w 67"/>
                <a:gd name="T11" fmla="*/ 73 h 123"/>
                <a:gd name="T12" fmla="*/ 59 w 67"/>
                <a:gd name="T13" fmla="*/ 81 h 123"/>
                <a:gd name="T14" fmla="*/ 64 w 67"/>
                <a:gd name="T15" fmla="*/ 105 h 123"/>
                <a:gd name="T16" fmla="*/ 42 w 67"/>
                <a:gd name="T17" fmla="*/ 81 h 123"/>
                <a:gd name="T18" fmla="*/ 42 w 67"/>
                <a:gd name="T19" fmla="*/ 93 h 123"/>
                <a:gd name="T20" fmla="*/ 12 w 67"/>
                <a:gd name="T21" fmla="*/ 81 h 123"/>
                <a:gd name="T22" fmla="*/ 0 w 67"/>
                <a:gd name="T23" fmla="*/ 41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123">
                  <a:moveTo>
                    <a:pt x="0" y="47"/>
                  </a:moveTo>
                  <a:lnTo>
                    <a:pt x="12" y="0"/>
                  </a:lnTo>
                  <a:lnTo>
                    <a:pt x="34" y="0"/>
                  </a:lnTo>
                  <a:lnTo>
                    <a:pt x="42" y="31"/>
                  </a:lnTo>
                  <a:lnTo>
                    <a:pt x="23" y="65"/>
                  </a:lnTo>
                  <a:lnTo>
                    <a:pt x="27" y="85"/>
                  </a:lnTo>
                  <a:lnTo>
                    <a:pt x="61" y="94"/>
                  </a:lnTo>
                  <a:lnTo>
                    <a:pt x="66" y="122"/>
                  </a:lnTo>
                  <a:lnTo>
                    <a:pt x="44" y="94"/>
                  </a:lnTo>
                  <a:lnTo>
                    <a:pt x="44" y="108"/>
                  </a:lnTo>
                  <a:lnTo>
                    <a:pt x="12" y="94"/>
                  </a:lnTo>
                  <a:lnTo>
                    <a:pt x="0" y="4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7" name="Freeform 12"/>
            <p:cNvSpPr>
              <a:spLocks/>
            </p:cNvSpPr>
            <p:nvPr/>
          </p:nvSpPr>
          <p:spPr bwMode="auto">
            <a:xfrm>
              <a:off x="4553" y="2747"/>
              <a:ext cx="21" cy="20"/>
            </a:xfrm>
            <a:custGeom>
              <a:avLst/>
              <a:gdLst>
                <a:gd name="T0" fmla="*/ 0 w 21"/>
                <a:gd name="T1" fmla="*/ 0 h 22"/>
                <a:gd name="T2" fmla="*/ 11 w 21"/>
                <a:gd name="T3" fmla="*/ 0 h 22"/>
                <a:gd name="T4" fmla="*/ 20 w 21"/>
                <a:gd name="T5" fmla="*/ 4 h 22"/>
                <a:gd name="T6" fmla="*/ 13 w 21"/>
                <a:gd name="T7" fmla="*/ 17 h 22"/>
                <a:gd name="T8" fmla="*/ 0 w 2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2">
                  <a:moveTo>
                    <a:pt x="0" y="0"/>
                  </a:moveTo>
                  <a:lnTo>
                    <a:pt x="11" y="0"/>
                  </a:lnTo>
                  <a:lnTo>
                    <a:pt x="20" y="4"/>
                  </a:lnTo>
                  <a:lnTo>
                    <a:pt x="13" y="21"/>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8" name="Freeform 13"/>
            <p:cNvSpPr>
              <a:spLocks/>
            </p:cNvSpPr>
            <p:nvPr/>
          </p:nvSpPr>
          <p:spPr bwMode="auto">
            <a:xfrm>
              <a:off x="4581" y="2774"/>
              <a:ext cx="17" cy="28"/>
            </a:xfrm>
            <a:custGeom>
              <a:avLst/>
              <a:gdLst>
                <a:gd name="T0" fmla="*/ 0 w 18"/>
                <a:gd name="T1" fmla="*/ 0 h 31"/>
                <a:gd name="T2" fmla="*/ 2 w 18"/>
                <a:gd name="T3" fmla="*/ 24 h 31"/>
                <a:gd name="T4" fmla="*/ 15 w 18"/>
                <a:gd name="T5" fmla="*/ 14 h 31"/>
                <a:gd name="T6" fmla="*/ 0 w 18"/>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1">
                  <a:moveTo>
                    <a:pt x="0" y="0"/>
                  </a:moveTo>
                  <a:lnTo>
                    <a:pt x="2" y="30"/>
                  </a:lnTo>
                  <a:lnTo>
                    <a:pt x="17" y="17"/>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9" name="Freeform 14"/>
            <p:cNvSpPr>
              <a:spLocks/>
            </p:cNvSpPr>
            <p:nvPr/>
          </p:nvSpPr>
          <p:spPr bwMode="auto">
            <a:xfrm>
              <a:off x="4583" y="2817"/>
              <a:ext cx="67" cy="78"/>
            </a:xfrm>
            <a:custGeom>
              <a:avLst/>
              <a:gdLst>
                <a:gd name="T0" fmla="*/ 0 w 69"/>
                <a:gd name="T1" fmla="*/ 49 h 83"/>
                <a:gd name="T2" fmla="*/ 14 w 69"/>
                <a:gd name="T3" fmla="*/ 22 h 83"/>
                <a:gd name="T4" fmla="*/ 30 w 69"/>
                <a:gd name="T5" fmla="*/ 27 h 83"/>
                <a:gd name="T6" fmla="*/ 51 w 69"/>
                <a:gd name="T7" fmla="*/ 0 h 83"/>
                <a:gd name="T8" fmla="*/ 64 w 69"/>
                <a:gd name="T9" fmla="*/ 15 h 83"/>
                <a:gd name="T10" fmla="*/ 61 w 69"/>
                <a:gd name="T11" fmla="*/ 58 h 83"/>
                <a:gd name="T12" fmla="*/ 57 w 69"/>
                <a:gd name="T13" fmla="*/ 40 h 83"/>
                <a:gd name="T14" fmla="*/ 50 w 69"/>
                <a:gd name="T15" fmla="*/ 72 h 83"/>
                <a:gd name="T16" fmla="*/ 35 w 69"/>
                <a:gd name="T17" fmla="*/ 62 h 83"/>
                <a:gd name="T18" fmla="*/ 22 w 69"/>
                <a:gd name="T19" fmla="*/ 31 h 83"/>
                <a:gd name="T20" fmla="*/ 0 w 69"/>
                <a:gd name="T21" fmla="*/ 49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83">
                  <a:moveTo>
                    <a:pt x="0" y="55"/>
                  </a:moveTo>
                  <a:lnTo>
                    <a:pt x="14" y="24"/>
                  </a:lnTo>
                  <a:lnTo>
                    <a:pt x="32" y="31"/>
                  </a:lnTo>
                  <a:lnTo>
                    <a:pt x="55" y="0"/>
                  </a:lnTo>
                  <a:lnTo>
                    <a:pt x="68" y="17"/>
                  </a:lnTo>
                  <a:lnTo>
                    <a:pt x="65" y="66"/>
                  </a:lnTo>
                  <a:lnTo>
                    <a:pt x="61" y="46"/>
                  </a:lnTo>
                  <a:lnTo>
                    <a:pt x="53" y="82"/>
                  </a:lnTo>
                  <a:lnTo>
                    <a:pt x="37" y="70"/>
                  </a:lnTo>
                  <a:lnTo>
                    <a:pt x="24" y="35"/>
                  </a:lnTo>
                  <a:lnTo>
                    <a:pt x="0" y="5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0" name="Freeform 15"/>
            <p:cNvSpPr>
              <a:spLocks/>
            </p:cNvSpPr>
            <p:nvPr/>
          </p:nvSpPr>
          <p:spPr bwMode="auto">
            <a:xfrm>
              <a:off x="4588" y="2796"/>
              <a:ext cx="19" cy="34"/>
            </a:xfrm>
            <a:custGeom>
              <a:avLst/>
              <a:gdLst>
                <a:gd name="T0" fmla="*/ 0 w 19"/>
                <a:gd name="T1" fmla="*/ 19 h 36"/>
                <a:gd name="T2" fmla="*/ 4 w 19"/>
                <a:gd name="T3" fmla="*/ 13 h 36"/>
                <a:gd name="T4" fmla="*/ 18 w 19"/>
                <a:gd name="T5" fmla="*/ 0 h 36"/>
                <a:gd name="T6" fmla="*/ 13 w 19"/>
                <a:gd name="T7" fmla="*/ 31 h 36"/>
                <a:gd name="T8" fmla="*/ 0 w 19"/>
                <a:gd name="T9" fmla="*/ 19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6">
                  <a:moveTo>
                    <a:pt x="0" y="21"/>
                  </a:moveTo>
                  <a:lnTo>
                    <a:pt x="4" y="15"/>
                  </a:lnTo>
                  <a:lnTo>
                    <a:pt x="18" y="0"/>
                  </a:lnTo>
                  <a:lnTo>
                    <a:pt x="13" y="35"/>
                  </a:lnTo>
                  <a:lnTo>
                    <a:pt x="0" y="21"/>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1" name="Freeform 16"/>
            <p:cNvSpPr>
              <a:spLocks/>
            </p:cNvSpPr>
            <p:nvPr/>
          </p:nvSpPr>
          <p:spPr bwMode="auto">
            <a:xfrm>
              <a:off x="4443" y="3203"/>
              <a:ext cx="627" cy="570"/>
            </a:xfrm>
            <a:custGeom>
              <a:avLst/>
              <a:gdLst>
                <a:gd name="T0" fmla="*/ 10 w 642"/>
                <a:gd name="T1" fmla="*/ 285 h 609"/>
                <a:gd name="T2" fmla="*/ 16 w 642"/>
                <a:gd name="T3" fmla="*/ 277 h 609"/>
                <a:gd name="T4" fmla="*/ 10 w 642"/>
                <a:gd name="T5" fmla="*/ 201 h 609"/>
                <a:gd name="T6" fmla="*/ 54 w 642"/>
                <a:gd name="T7" fmla="*/ 178 h 609"/>
                <a:gd name="T8" fmla="*/ 139 w 642"/>
                <a:gd name="T9" fmla="*/ 131 h 609"/>
                <a:gd name="T10" fmla="*/ 144 w 642"/>
                <a:gd name="T11" fmla="*/ 102 h 609"/>
                <a:gd name="T12" fmla="*/ 156 w 642"/>
                <a:gd name="T13" fmla="*/ 100 h 609"/>
                <a:gd name="T14" fmla="*/ 170 w 642"/>
                <a:gd name="T15" fmla="*/ 86 h 609"/>
                <a:gd name="T16" fmla="*/ 218 w 642"/>
                <a:gd name="T17" fmla="*/ 60 h 609"/>
                <a:gd name="T18" fmla="*/ 231 w 642"/>
                <a:gd name="T19" fmla="*/ 73 h 609"/>
                <a:gd name="T20" fmla="*/ 241 w 642"/>
                <a:gd name="T21" fmla="*/ 65 h 609"/>
                <a:gd name="T22" fmla="*/ 293 w 642"/>
                <a:gd name="T23" fmla="*/ 24 h 609"/>
                <a:gd name="T24" fmla="*/ 352 w 642"/>
                <a:gd name="T25" fmla="*/ 31 h 609"/>
                <a:gd name="T26" fmla="*/ 405 w 642"/>
                <a:gd name="T27" fmla="*/ 127 h 609"/>
                <a:gd name="T28" fmla="*/ 429 w 642"/>
                <a:gd name="T29" fmla="*/ 24 h 609"/>
                <a:gd name="T30" fmla="*/ 464 w 642"/>
                <a:gd name="T31" fmla="*/ 65 h 609"/>
                <a:gd name="T32" fmla="*/ 503 w 642"/>
                <a:gd name="T33" fmla="*/ 149 h 609"/>
                <a:gd name="T34" fmla="*/ 553 w 642"/>
                <a:gd name="T35" fmla="*/ 214 h 609"/>
                <a:gd name="T36" fmla="*/ 569 w 642"/>
                <a:gd name="T37" fmla="*/ 232 h 609"/>
                <a:gd name="T38" fmla="*/ 611 w 642"/>
                <a:gd name="T39" fmla="*/ 318 h 609"/>
                <a:gd name="T40" fmla="*/ 575 w 642"/>
                <a:gd name="T41" fmla="*/ 421 h 609"/>
                <a:gd name="T42" fmla="*/ 522 w 642"/>
                <a:gd name="T43" fmla="*/ 509 h 609"/>
                <a:gd name="T44" fmla="*/ 503 w 642"/>
                <a:gd name="T45" fmla="*/ 533 h 609"/>
                <a:gd name="T46" fmla="*/ 457 w 642"/>
                <a:gd name="T47" fmla="*/ 525 h 609"/>
                <a:gd name="T48" fmla="*/ 403 w 642"/>
                <a:gd name="T49" fmla="*/ 497 h 609"/>
                <a:gd name="T50" fmla="*/ 378 w 642"/>
                <a:gd name="T51" fmla="*/ 461 h 609"/>
                <a:gd name="T52" fmla="*/ 372 w 642"/>
                <a:gd name="T53" fmla="*/ 452 h 609"/>
                <a:gd name="T54" fmla="*/ 372 w 642"/>
                <a:gd name="T55" fmla="*/ 402 h 609"/>
                <a:gd name="T56" fmla="*/ 333 w 642"/>
                <a:gd name="T57" fmla="*/ 441 h 609"/>
                <a:gd name="T58" fmla="*/ 274 w 642"/>
                <a:gd name="T59" fmla="*/ 380 h 609"/>
                <a:gd name="T60" fmla="*/ 160 w 642"/>
                <a:gd name="T61" fmla="*/ 425 h 609"/>
                <a:gd name="T62" fmla="*/ 70 w 642"/>
                <a:gd name="T63" fmla="*/ 450 h 609"/>
                <a:gd name="T64" fmla="*/ 39 w 642"/>
                <a:gd name="T65" fmla="*/ 385 h 6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2" h="609">
                  <a:moveTo>
                    <a:pt x="0" y="321"/>
                  </a:moveTo>
                  <a:lnTo>
                    <a:pt x="10" y="325"/>
                  </a:lnTo>
                  <a:lnTo>
                    <a:pt x="4" y="307"/>
                  </a:lnTo>
                  <a:lnTo>
                    <a:pt x="16" y="316"/>
                  </a:lnTo>
                  <a:lnTo>
                    <a:pt x="2" y="283"/>
                  </a:lnTo>
                  <a:lnTo>
                    <a:pt x="10" y="230"/>
                  </a:lnTo>
                  <a:lnTo>
                    <a:pt x="16" y="245"/>
                  </a:lnTo>
                  <a:lnTo>
                    <a:pt x="56" y="203"/>
                  </a:lnTo>
                  <a:lnTo>
                    <a:pt x="122" y="183"/>
                  </a:lnTo>
                  <a:lnTo>
                    <a:pt x="145" y="150"/>
                  </a:lnTo>
                  <a:lnTo>
                    <a:pt x="145" y="130"/>
                  </a:lnTo>
                  <a:lnTo>
                    <a:pt x="151" y="116"/>
                  </a:lnTo>
                  <a:lnTo>
                    <a:pt x="164" y="141"/>
                  </a:lnTo>
                  <a:lnTo>
                    <a:pt x="164" y="114"/>
                  </a:lnTo>
                  <a:lnTo>
                    <a:pt x="178" y="121"/>
                  </a:lnTo>
                  <a:lnTo>
                    <a:pt x="178" y="98"/>
                  </a:lnTo>
                  <a:lnTo>
                    <a:pt x="203" y="68"/>
                  </a:lnTo>
                  <a:lnTo>
                    <a:pt x="228" y="68"/>
                  </a:lnTo>
                  <a:lnTo>
                    <a:pt x="232" y="101"/>
                  </a:lnTo>
                  <a:lnTo>
                    <a:pt x="243" y="83"/>
                  </a:lnTo>
                  <a:lnTo>
                    <a:pt x="263" y="94"/>
                  </a:lnTo>
                  <a:lnTo>
                    <a:pt x="253" y="74"/>
                  </a:lnTo>
                  <a:lnTo>
                    <a:pt x="270" y="42"/>
                  </a:lnTo>
                  <a:lnTo>
                    <a:pt x="307" y="28"/>
                  </a:lnTo>
                  <a:lnTo>
                    <a:pt x="297" y="8"/>
                  </a:lnTo>
                  <a:lnTo>
                    <a:pt x="369" y="35"/>
                  </a:lnTo>
                  <a:lnTo>
                    <a:pt x="355" y="87"/>
                  </a:lnTo>
                  <a:lnTo>
                    <a:pt x="425" y="145"/>
                  </a:lnTo>
                  <a:lnTo>
                    <a:pt x="444" y="123"/>
                  </a:lnTo>
                  <a:lnTo>
                    <a:pt x="450" y="28"/>
                  </a:lnTo>
                  <a:lnTo>
                    <a:pt x="469" y="0"/>
                  </a:lnTo>
                  <a:lnTo>
                    <a:pt x="486" y="74"/>
                  </a:lnTo>
                  <a:lnTo>
                    <a:pt x="509" y="87"/>
                  </a:lnTo>
                  <a:lnTo>
                    <a:pt x="527" y="170"/>
                  </a:lnTo>
                  <a:lnTo>
                    <a:pt x="566" y="196"/>
                  </a:lnTo>
                  <a:lnTo>
                    <a:pt x="580" y="245"/>
                  </a:lnTo>
                  <a:lnTo>
                    <a:pt x="595" y="241"/>
                  </a:lnTo>
                  <a:lnTo>
                    <a:pt x="597" y="265"/>
                  </a:lnTo>
                  <a:lnTo>
                    <a:pt x="630" y="301"/>
                  </a:lnTo>
                  <a:lnTo>
                    <a:pt x="641" y="363"/>
                  </a:lnTo>
                  <a:lnTo>
                    <a:pt x="632" y="425"/>
                  </a:lnTo>
                  <a:lnTo>
                    <a:pt x="603" y="481"/>
                  </a:lnTo>
                  <a:lnTo>
                    <a:pt x="584" y="572"/>
                  </a:lnTo>
                  <a:lnTo>
                    <a:pt x="547" y="581"/>
                  </a:lnTo>
                  <a:lnTo>
                    <a:pt x="525" y="599"/>
                  </a:lnTo>
                  <a:lnTo>
                    <a:pt x="527" y="608"/>
                  </a:lnTo>
                  <a:lnTo>
                    <a:pt x="502" y="576"/>
                  </a:lnTo>
                  <a:lnTo>
                    <a:pt x="479" y="599"/>
                  </a:lnTo>
                  <a:lnTo>
                    <a:pt x="448" y="590"/>
                  </a:lnTo>
                  <a:lnTo>
                    <a:pt x="423" y="567"/>
                  </a:lnTo>
                  <a:lnTo>
                    <a:pt x="413" y="521"/>
                  </a:lnTo>
                  <a:lnTo>
                    <a:pt x="396" y="527"/>
                  </a:lnTo>
                  <a:lnTo>
                    <a:pt x="394" y="496"/>
                  </a:lnTo>
                  <a:lnTo>
                    <a:pt x="390" y="516"/>
                  </a:lnTo>
                  <a:lnTo>
                    <a:pt x="376" y="516"/>
                  </a:lnTo>
                  <a:lnTo>
                    <a:pt x="390" y="459"/>
                  </a:lnTo>
                  <a:lnTo>
                    <a:pt x="361" y="514"/>
                  </a:lnTo>
                  <a:lnTo>
                    <a:pt x="349" y="503"/>
                  </a:lnTo>
                  <a:lnTo>
                    <a:pt x="334" y="459"/>
                  </a:lnTo>
                  <a:lnTo>
                    <a:pt x="288" y="434"/>
                  </a:lnTo>
                  <a:lnTo>
                    <a:pt x="201" y="452"/>
                  </a:lnTo>
                  <a:lnTo>
                    <a:pt x="168" y="485"/>
                  </a:lnTo>
                  <a:lnTo>
                    <a:pt x="108" y="487"/>
                  </a:lnTo>
                  <a:lnTo>
                    <a:pt x="74" y="514"/>
                  </a:lnTo>
                  <a:lnTo>
                    <a:pt x="29" y="496"/>
                  </a:lnTo>
                  <a:lnTo>
                    <a:pt x="41" y="439"/>
                  </a:lnTo>
                  <a:lnTo>
                    <a:pt x="0" y="321"/>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2" name="Freeform 17"/>
            <p:cNvSpPr>
              <a:spLocks/>
            </p:cNvSpPr>
            <p:nvPr/>
          </p:nvSpPr>
          <p:spPr bwMode="auto">
            <a:xfrm>
              <a:off x="4936" y="3811"/>
              <a:ext cx="56" cy="61"/>
            </a:xfrm>
            <a:custGeom>
              <a:avLst/>
              <a:gdLst>
                <a:gd name="T0" fmla="*/ 0 w 58"/>
                <a:gd name="T1" fmla="*/ 11 h 66"/>
                <a:gd name="T2" fmla="*/ 0 w 58"/>
                <a:gd name="T3" fmla="*/ 0 h 66"/>
                <a:gd name="T4" fmla="*/ 24 w 58"/>
                <a:gd name="T5" fmla="*/ 6 h 66"/>
                <a:gd name="T6" fmla="*/ 46 w 58"/>
                <a:gd name="T7" fmla="*/ 0 h 66"/>
                <a:gd name="T8" fmla="*/ 53 w 58"/>
                <a:gd name="T9" fmla="*/ 13 h 66"/>
                <a:gd name="T10" fmla="*/ 53 w 58"/>
                <a:gd name="T11" fmla="*/ 31 h 66"/>
                <a:gd name="T12" fmla="*/ 34 w 58"/>
                <a:gd name="T13" fmla="*/ 55 h 66"/>
                <a:gd name="T14" fmla="*/ 16 w 58"/>
                <a:gd name="T15" fmla="*/ 55 h 66"/>
                <a:gd name="T16" fmla="*/ 0 w 58"/>
                <a:gd name="T17" fmla="*/ 1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66">
                  <a:moveTo>
                    <a:pt x="0" y="13"/>
                  </a:moveTo>
                  <a:lnTo>
                    <a:pt x="0" y="0"/>
                  </a:lnTo>
                  <a:lnTo>
                    <a:pt x="26" y="8"/>
                  </a:lnTo>
                  <a:lnTo>
                    <a:pt x="50" y="0"/>
                  </a:lnTo>
                  <a:lnTo>
                    <a:pt x="57" y="15"/>
                  </a:lnTo>
                  <a:lnTo>
                    <a:pt x="57" y="36"/>
                  </a:lnTo>
                  <a:lnTo>
                    <a:pt x="36" y="65"/>
                  </a:lnTo>
                  <a:lnTo>
                    <a:pt x="18" y="65"/>
                  </a:lnTo>
                  <a:lnTo>
                    <a:pt x="0" y="13"/>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3" name="Freeform 18"/>
            <p:cNvSpPr>
              <a:spLocks/>
            </p:cNvSpPr>
            <p:nvPr/>
          </p:nvSpPr>
          <p:spPr bwMode="auto">
            <a:xfrm>
              <a:off x="4459" y="2904"/>
              <a:ext cx="18" cy="22"/>
            </a:xfrm>
            <a:custGeom>
              <a:avLst/>
              <a:gdLst>
                <a:gd name="T0" fmla="*/ 0 w 19"/>
                <a:gd name="T1" fmla="*/ 11 h 23"/>
                <a:gd name="T2" fmla="*/ 9 w 19"/>
                <a:gd name="T3" fmla="*/ 20 h 23"/>
                <a:gd name="T4" fmla="*/ 16 w 19"/>
                <a:gd name="T5" fmla="*/ 0 h 23"/>
                <a:gd name="T6" fmla="*/ 0 w 19"/>
                <a:gd name="T7" fmla="*/ 1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3">
                  <a:moveTo>
                    <a:pt x="0" y="11"/>
                  </a:moveTo>
                  <a:lnTo>
                    <a:pt x="9" y="22"/>
                  </a:lnTo>
                  <a:lnTo>
                    <a:pt x="18" y="0"/>
                  </a:lnTo>
                  <a:lnTo>
                    <a:pt x="0" y="11"/>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4" name="Freeform 19"/>
            <p:cNvSpPr>
              <a:spLocks/>
            </p:cNvSpPr>
            <p:nvPr/>
          </p:nvSpPr>
          <p:spPr bwMode="auto">
            <a:xfrm>
              <a:off x="4167" y="2893"/>
              <a:ext cx="170" cy="217"/>
            </a:xfrm>
            <a:custGeom>
              <a:avLst/>
              <a:gdLst>
                <a:gd name="T0" fmla="*/ 0 w 174"/>
                <a:gd name="T1" fmla="*/ 0 h 230"/>
                <a:gd name="T2" fmla="*/ 35 w 174"/>
                <a:gd name="T3" fmla="*/ 8 h 230"/>
                <a:gd name="T4" fmla="*/ 81 w 174"/>
                <a:gd name="T5" fmla="*/ 60 h 230"/>
                <a:gd name="T6" fmla="*/ 119 w 174"/>
                <a:gd name="T7" fmla="*/ 81 h 230"/>
                <a:gd name="T8" fmla="*/ 114 w 174"/>
                <a:gd name="T9" fmla="*/ 94 h 230"/>
                <a:gd name="T10" fmla="*/ 127 w 174"/>
                <a:gd name="T11" fmla="*/ 92 h 230"/>
                <a:gd name="T12" fmla="*/ 127 w 174"/>
                <a:gd name="T13" fmla="*/ 114 h 230"/>
                <a:gd name="T14" fmla="*/ 165 w 174"/>
                <a:gd name="T15" fmla="*/ 152 h 230"/>
                <a:gd name="T16" fmla="*/ 158 w 174"/>
                <a:gd name="T17" fmla="*/ 204 h 230"/>
                <a:gd name="T18" fmla="*/ 144 w 174"/>
                <a:gd name="T19" fmla="*/ 204 h 230"/>
                <a:gd name="T20" fmla="*/ 108 w 174"/>
                <a:gd name="T21" fmla="*/ 172 h 230"/>
                <a:gd name="T22" fmla="*/ 56 w 174"/>
                <a:gd name="T23" fmla="*/ 71 h 230"/>
                <a:gd name="T24" fmla="*/ 0 w 174"/>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4" h="230">
                  <a:moveTo>
                    <a:pt x="0" y="0"/>
                  </a:moveTo>
                  <a:lnTo>
                    <a:pt x="37" y="8"/>
                  </a:lnTo>
                  <a:lnTo>
                    <a:pt x="85" y="68"/>
                  </a:lnTo>
                  <a:lnTo>
                    <a:pt x="125" y="91"/>
                  </a:lnTo>
                  <a:lnTo>
                    <a:pt x="120" y="106"/>
                  </a:lnTo>
                  <a:lnTo>
                    <a:pt x="133" y="104"/>
                  </a:lnTo>
                  <a:lnTo>
                    <a:pt x="133" y="128"/>
                  </a:lnTo>
                  <a:lnTo>
                    <a:pt x="173" y="171"/>
                  </a:lnTo>
                  <a:lnTo>
                    <a:pt x="166" y="229"/>
                  </a:lnTo>
                  <a:lnTo>
                    <a:pt x="150" y="229"/>
                  </a:lnTo>
                  <a:lnTo>
                    <a:pt x="114" y="193"/>
                  </a:lnTo>
                  <a:lnTo>
                    <a:pt x="58" y="80"/>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5" name="Freeform 20"/>
            <p:cNvSpPr>
              <a:spLocks/>
            </p:cNvSpPr>
            <p:nvPr/>
          </p:nvSpPr>
          <p:spPr bwMode="auto">
            <a:xfrm>
              <a:off x="4323" y="3113"/>
              <a:ext cx="144" cy="51"/>
            </a:xfrm>
            <a:custGeom>
              <a:avLst/>
              <a:gdLst>
                <a:gd name="T0" fmla="*/ 0 w 148"/>
                <a:gd name="T1" fmla="*/ 13 h 55"/>
                <a:gd name="T2" fmla="*/ 10 w 148"/>
                <a:gd name="T3" fmla="*/ 0 h 55"/>
                <a:gd name="T4" fmla="*/ 106 w 148"/>
                <a:gd name="T5" fmla="*/ 16 h 55"/>
                <a:gd name="T6" fmla="*/ 115 w 148"/>
                <a:gd name="T7" fmla="*/ 27 h 55"/>
                <a:gd name="T8" fmla="*/ 136 w 148"/>
                <a:gd name="T9" fmla="*/ 31 h 55"/>
                <a:gd name="T10" fmla="*/ 139 w 148"/>
                <a:gd name="T11" fmla="*/ 46 h 55"/>
                <a:gd name="T12" fmla="*/ 23 w 148"/>
                <a:gd name="T13" fmla="*/ 23 h 55"/>
                <a:gd name="T14" fmla="*/ 0 w 148"/>
                <a:gd name="T15" fmla="*/ 13 h 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55">
                  <a:moveTo>
                    <a:pt x="0" y="15"/>
                  </a:moveTo>
                  <a:lnTo>
                    <a:pt x="10" y="0"/>
                  </a:lnTo>
                  <a:lnTo>
                    <a:pt x="112" y="18"/>
                  </a:lnTo>
                  <a:lnTo>
                    <a:pt x="121" y="31"/>
                  </a:lnTo>
                  <a:lnTo>
                    <a:pt x="144" y="36"/>
                  </a:lnTo>
                  <a:lnTo>
                    <a:pt x="147" y="54"/>
                  </a:lnTo>
                  <a:lnTo>
                    <a:pt x="25" y="27"/>
                  </a:lnTo>
                  <a:lnTo>
                    <a:pt x="0" y="1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6" name="Freeform 21"/>
            <p:cNvSpPr>
              <a:spLocks/>
            </p:cNvSpPr>
            <p:nvPr/>
          </p:nvSpPr>
          <p:spPr bwMode="auto">
            <a:xfrm>
              <a:off x="4378" y="2918"/>
              <a:ext cx="158" cy="160"/>
            </a:xfrm>
            <a:custGeom>
              <a:avLst/>
              <a:gdLst>
                <a:gd name="T0" fmla="*/ 0 w 161"/>
                <a:gd name="T1" fmla="*/ 67 h 170"/>
                <a:gd name="T2" fmla="*/ 8 w 161"/>
                <a:gd name="T3" fmla="*/ 47 h 170"/>
                <a:gd name="T4" fmla="*/ 23 w 161"/>
                <a:gd name="T5" fmla="*/ 60 h 170"/>
                <a:gd name="T6" fmla="*/ 72 w 161"/>
                <a:gd name="T7" fmla="*/ 55 h 170"/>
                <a:gd name="T8" fmla="*/ 84 w 161"/>
                <a:gd name="T9" fmla="*/ 49 h 170"/>
                <a:gd name="T10" fmla="*/ 105 w 161"/>
                <a:gd name="T11" fmla="*/ 0 h 170"/>
                <a:gd name="T12" fmla="*/ 133 w 161"/>
                <a:gd name="T13" fmla="*/ 0 h 170"/>
                <a:gd name="T14" fmla="*/ 128 w 161"/>
                <a:gd name="T15" fmla="*/ 13 h 170"/>
                <a:gd name="T16" fmla="*/ 154 w 161"/>
                <a:gd name="T17" fmla="*/ 60 h 170"/>
                <a:gd name="T18" fmla="*/ 137 w 161"/>
                <a:gd name="T19" fmla="*/ 56 h 170"/>
                <a:gd name="T20" fmla="*/ 112 w 161"/>
                <a:gd name="T21" fmla="*/ 108 h 170"/>
                <a:gd name="T22" fmla="*/ 107 w 161"/>
                <a:gd name="T23" fmla="*/ 142 h 170"/>
                <a:gd name="T24" fmla="*/ 91 w 161"/>
                <a:gd name="T25" fmla="*/ 150 h 170"/>
                <a:gd name="T26" fmla="*/ 63 w 161"/>
                <a:gd name="T27" fmla="*/ 131 h 170"/>
                <a:gd name="T28" fmla="*/ 41 w 161"/>
                <a:gd name="T29" fmla="*/ 139 h 170"/>
                <a:gd name="T30" fmla="*/ 41 w 161"/>
                <a:gd name="T31" fmla="*/ 126 h 170"/>
                <a:gd name="T32" fmla="*/ 18 w 161"/>
                <a:gd name="T33" fmla="*/ 128 h 170"/>
                <a:gd name="T34" fmla="*/ 0 w 161"/>
                <a:gd name="T35" fmla="*/ 67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70">
                  <a:moveTo>
                    <a:pt x="0" y="75"/>
                  </a:moveTo>
                  <a:lnTo>
                    <a:pt x="8" y="53"/>
                  </a:lnTo>
                  <a:lnTo>
                    <a:pt x="23" y="68"/>
                  </a:lnTo>
                  <a:lnTo>
                    <a:pt x="74" y="62"/>
                  </a:lnTo>
                  <a:lnTo>
                    <a:pt x="88" y="55"/>
                  </a:lnTo>
                  <a:lnTo>
                    <a:pt x="109" y="0"/>
                  </a:lnTo>
                  <a:lnTo>
                    <a:pt x="139" y="0"/>
                  </a:lnTo>
                  <a:lnTo>
                    <a:pt x="132" y="15"/>
                  </a:lnTo>
                  <a:lnTo>
                    <a:pt x="160" y="68"/>
                  </a:lnTo>
                  <a:lnTo>
                    <a:pt x="143" y="64"/>
                  </a:lnTo>
                  <a:lnTo>
                    <a:pt x="116" y="122"/>
                  </a:lnTo>
                  <a:lnTo>
                    <a:pt x="111" y="160"/>
                  </a:lnTo>
                  <a:lnTo>
                    <a:pt x="95" y="169"/>
                  </a:lnTo>
                  <a:lnTo>
                    <a:pt x="65" y="148"/>
                  </a:lnTo>
                  <a:lnTo>
                    <a:pt x="43" y="157"/>
                  </a:lnTo>
                  <a:lnTo>
                    <a:pt x="43" y="142"/>
                  </a:lnTo>
                  <a:lnTo>
                    <a:pt x="18" y="144"/>
                  </a:lnTo>
                  <a:lnTo>
                    <a:pt x="0" y="7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7" name="Freeform 22"/>
            <p:cNvSpPr>
              <a:spLocks/>
            </p:cNvSpPr>
            <p:nvPr/>
          </p:nvSpPr>
          <p:spPr bwMode="auto">
            <a:xfrm>
              <a:off x="4501" y="3161"/>
              <a:ext cx="41" cy="17"/>
            </a:xfrm>
            <a:custGeom>
              <a:avLst/>
              <a:gdLst>
                <a:gd name="T0" fmla="*/ 0 w 43"/>
                <a:gd name="T1" fmla="*/ 2 h 19"/>
                <a:gd name="T2" fmla="*/ 2 w 43"/>
                <a:gd name="T3" fmla="*/ 14 h 19"/>
                <a:gd name="T4" fmla="*/ 38 w 43"/>
                <a:gd name="T5" fmla="*/ 4 h 19"/>
                <a:gd name="T6" fmla="*/ 10 w 43"/>
                <a:gd name="T7" fmla="*/ 0 h 19"/>
                <a:gd name="T8" fmla="*/ 0 w 43"/>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9">
                  <a:moveTo>
                    <a:pt x="0" y="2"/>
                  </a:moveTo>
                  <a:lnTo>
                    <a:pt x="2" y="18"/>
                  </a:lnTo>
                  <a:lnTo>
                    <a:pt x="42" y="4"/>
                  </a:lnTo>
                  <a:lnTo>
                    <a:pt x="12" y="0"/>
                  </a:lnTo>
                  <a:lnTo>
                    <a:pt x="0" y="2"/>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8" name="Freeform 23"/>
            <p:cNvSpPr>
              <a:spLocks/>
            </p:cNvSpPr>
            <p:nvPr/>
          </p:nvSpPr>
          <p:spPr bwMode="auto">
            <a:xfrm>
              <a:off x="4535" y="2967"/>
              <a:ext cx="95" cy="141"/>
            </a:xfrm>
            <a:custGeom>
              <a:avLst/>
              <a:gdLst>
                <a:gd name="T0" fmla="*/ 0 w 98"/>
                <a:gd name="T1" fmla="*/ 76 h 151"/>
                <a:gd name="T2" fmla="*/ 12 w 98"/>
                <a:gd name="T3" fmla="*/ 101 h 151"/>
                <a:gd name="T4" fmla="*/ 8 w 98"/>
                <a:gd name="T5" fmla="*/ 125 h 151"/>
                <a:gd name="T6" fmla="*/ 20 w 98"/>
                <a:gd name="T7" fmla="*/ 131 h 151"/>
                <a:gd name="T8" fmla="*/ 18 w 98"/>
                <a:gd name="T9" fmla="*/ 82 h 151"/>
                <a:gd name="T10" fmla="*/ 31 w 98"/>
                <a:gd name="T11" fmla="*/ 76 h 151"/>
                <a:gd name="T12" fmla="*/ 33 w 98"/>
                <a:gd name="T13" fmla="*/ 95 h 151"/>
                <a:gd name="T14" fmla="*/ 39 w 98"/>
                <a:gd name="T15" fmla="*/ 117 h 151"/>
                <a:gd name="T16" fmla="*/ 55 w 98"/>
                <a:gd name="T17" fmla="*/ 107 h 151"/>
                <a:gd name="T18" fmla="*/ 35 w 98"/>
                <a:gd name="T19" fmla="*/ 60 h 151"/>
                <a:gd name="T20" fmla="*/ 66 w 98"/>
                <a:gd name="T21" fmla="*/ 41 h 151"/>
                <a:gd name="T22" fmla="*/ 26 w 98"/>
                <a:gd name="T23" fmla="*/ 54 h 151"/>
                <a:gd name="T24" fmla="*/ 16 w 98"/>
                <a:gd name="T25" fmla="*/ 25 h 151"/>
                <a:gd name="T26" fmla="*/ 79 w 98"/>
                <a:gd name="T27" fmla="*/ 22 h 151"/>
                <a:gd name="T28" fmla="*/ 91 w 98"/>
                <a:gd name="T29" fmla="*/ 0 h 151"/>
                <a:gd name="T30" fmla="*/ 72 w 98"/>
                <a:gd name="T31" fmla="*/ 13 h 151"/>
                <a:gd name="T32" fmla="*/ 31 w 98"/>
                <a:gd name="T33" fmla="*/ 6 h 151"/>
                <a:gd name="T34" fmla="*/ 16 w 98"/>
                <a:gd name="T35" fmla="*/ 15 h 151"/>
                <a:gd name="T36" fmla="*/ 0 w 98"/>
                <a:gd name="T37" fmla="*/ 76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8" h="151">
                  <a:moveTo>
                    <a:pt x="0" y="87"/>
                  </a:moveTo>
                  <a:lnTo>
                    <a:pt x="12" y="116"/>
                  </a:lnTo>
                  <a:lnTo>
                    <a:pt x="8" y="143"/>
                  </a:lnTo>
                  <a:lnTo>
                    <a:pt x="22" y="150"/>
                  </a:lnTo>
                  <a:lnTo>
                    <a:pt x="20" y="94"/>
                  </a:lnTo>
                  <a:lnTo>
                    <a:pt x="33" y="87"/>
                  </a:lnTo>
                  <a:lnTo>
                    <a:pt x="35" y="109"/>
                  </a:lnTo>
                  <a:lnTo>
                    <a:pt x="41" y="134"/>
                  </a:lnTo>
                  <a:lnTo>
                    <a:pt x="59" y="123"/>
                  </a:lnTo>
                  <a:lnTo>
                    <a:pt x="37" y="69"/>
                  </a:lnTo>
                  <a:lnTo>
                    <a:pt x="70" y="47"/>
                  </a:lnTo>
                  <a:lnTo>
                    <a:pt x="28" y="62"/>
                  </a:lnTo>
                  <a:lnTo>
                    <a:pt x="18" y="29"/>
                  </a:lnTo>
                  <a:lnTo>
                    <a:pt x="84" y="26"/>
                  </a:lnTo>
                  <a:lnTo>
                    <a:pt x="97" y="0"/>
                  </a:lnTo>
                  <a:lnTo>
                    <a:pt x="76" y="15"/>
                  </a:lnTo>
                  <a:lnTo>
                    <a:pt x="33" y="6"/>
                  </a:lnTo>
                  <a:lnTo>
                    <a:pt x="16" y="17"/>
                  </a:lnTo>
                  <a:lnTo>
                    <a:pt x="0" y="8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9" name="Freeform 24"/>
            <p:cNvSpPr>
              <a:spLocks/>
            </p:cNvSpPr>
            <p:nvPr/>
          </p:nvSpPr>
          <p:spPr bwMode="auto">
            <a:xfrm>
              <a:off x="4608" y="3161"/>
              <a:ext cx="55" cy="34"/>
            </a:xfrm>
            <a:custGeom>
              <a:avLst/>
              <a:gdLst>
                <a:gd name="T0" fmla="*/ 0 w 56"/>
                <a:gd name="T1" fmla="*/ 16 h 37"/>
                <a:gd name="T2" fmla="*/ 2 w 56"/>
                <a:gd name="T3" fmla="*/ 30 h 37"/>
                <a:gd name="T4" fmla="*/ 53 w 56"/>
                <a:gd name="T5" fmla="*/ 0 h 37"/>
                <a:gd name="T6" fmla="*/ 16 w 56"/>
                <a:gd name="T7" fmla="*/ 8 h 37"/>
                <a:gd name="T8" fmla="*/ 0 w 56"/>
                <a:gd name="T9" fmla="*/ 1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7">
                  <a:moveTo>
                    <a:pt x="0" y="19"/>
                  </a:moveTo>
                  <a:lnTo>
                    <a:pt x="2" y="36"/>
                  </a:lnTo>
                  <a:lnTo>
                    <a:pt x="55" y="0"/>
                  </a:lnTo>
                  <a:lnTo>
                    <a:pt x="16" y="10"/>
                  </a:lnTo>
                  <a:lnTo>
                    <a:pt x="0" y="1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0" name="Freeform 25"/>
            <p:cNvSpPr>
              <a:spLocks/>
            </p:cNvSpPr>
            <p:nvPr/>
          </p:nvSpPr>
          <p:spPr bwMode="auto">
            <a:xfrm>
              <a:off x="4665" y="2958"/>
              <a:ext cx="19" cy="57"/>
            </a:xfrm>
            <a:custGeom>
              <a:avLst/>
              <a:gdLst>
                <a:gd name="T0" fmla="*/ 0 w 19"/>
                <a:gd name="T1" fmla="*/ 17 h 62"/>
                <a:gd name="T2" fmla="*/ 2 w 19"/>
                <a:gd name="T3" fmla="*/ 43 h 62"/>
                <a:gd name="T4" fmla="*/ 13 w 19"/>
                <a:gd name="T5" fmla="*/ 51 h 62"/>
                <a:gd name="T6" fmla="*/ 6 w 19"/>
                <a:gd name="T7" fmla="*/ 30 h 62"/>
                <a:gd name="T8" fmla="*/ 18 w 19"/>
                <a:gd name="T9" fmla="*/ 27 h 62"/>
                <a:gd name="T10" fmla="*/ 18 w 19"/>
                <a:gd name="T11" fmla="*/ 9 h 62"/>
                <a:gd name="T12" fmla="*/ 2 w 19"/>
                <a:gd name="T13" fmla="*/ 23 h 62"/>
                <a:gd name="T14" fmla="*/ 9 w 19"/>
                <a:gd name="T15" fmla="*/ 0 h 62"/>
                <a:gd name="T16" fmla="*/ 0 w 19"/>
                <a:gd name="T17" fmla="*/ 17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2">
                  <a:moveTo>
                    <a:pt x="0" y="20"/>
                  </a:moveTo>
                  <a:lnTo>
                    <a:pt x="2" y="51"/>
                  </a:lnTo>
                  <a:lnTo>
                    <a:pt x="13" y="61"/>
                  </a:lnTo>
                  <a:lnTo>
                    <a:pt x="6" y="36"/>
                  </a:lnTo>
                  <a:lnTo>
                    <a:pt x="18" y="31"/>
                  </a:lnTo>
                  <a:lnTo>
                    <a:pt x="18" y="11"/>
                  </a:lnTo>
                  <a:lnTo>
                    <a:pt x="2" y="27"/>
                  </a:lnTo>
                  <a:lnTo>
                    <a:pt x="9" y="0"/>
                  </a:lnTo>
                  <a:lnTo>
                    <a:pt x="0" y="2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1" name="Freeform 26"/>
            <p:cNvSpPr>
              <a:spLocks/>
            </p:cNvSpPr>
            <p:nvPr/>
          </p:nvSpPr>
          <p:spPr bwMode="auto">
            <a:xfrm>
              <a:off x="4671" y="3051"/>
              <a:ext cx="44" cy="19"/>
            </a:xfrm>
            <a:custGeom>
              <a:avLst/>
              <a:gdLst>
                <a:gd name="T0" fmla="*/ 0 w 45"/>
                <a:gd name="T1" fmla="*/ 6 h 20"/>
                <a:gd name="T2" fmla="*/ 23 w 45"/>
                <a:gd name="T3" fmla="*/ 0 h 20"/>
                <a:gd name="T4" fmla="*/ 42 w 45"/>
                <a:gd name="T5" fmla="*/ 17 h 20"/>
                <a:gd name="T6" fmla="*/ 0 w 45"/>
                <a:gd name="T7" fmla="*/ 6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20">
                  <a:moveTo>
                    <a:pt x="0" y="6"/>
                  </a:moveTo>
                  <a:lnTo>
                    <a:pt x="25" y="0"/>
                  </a:lnTo>
                  <a:lnTo>
                    <a:pt x="44" y="19"/>
                  </a:lnTo>
                  <a:lnTo>
                    <a:pt x="0" y="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2" name="Freeform 27"/>
            <p:cNvSpPr>
              <a:spLocks/>
            </p:cNvSpPr>
            <p:nvPr/>
          </p:nvSpPr>
          <p:spPr bwMode="auto">
            <a:xfrm>
              <a:off x="4721" y="3005"/>
              <a:ext cx="162" cy="167"/>
            </a:xfrm>
            <a:custGeom>
              <a:avLst/>
              <a:gdLst>
                <a:gd name="T0" fmla="*/ 0 w 166"/>
                <a:gd name="T1" fmla="*/ 20 h 178"/>
                <a:gd name="T2" fmla="*/ 20 w 166"/>
                <a:gd name="T3" fmla="*/ 33 h 178"/>
                <a:gd name="T4" fmla="*/ 43 w 166"/>
                <a:gd name="T5" fmla="*/ 31 h 178"/>
                <a:gd name="T6" fmla="*/ 16 w 166"/>
                <a:gd name="T7" fmla="*/ 40 h 178"/>
                <a:gd name="T8" fmla="*/ 28 w 166"/>
                <a:gd name="T9" fmla="*/ 66 h 178"/>
                <a:gd name="T10" fmla="*/ 43 w 166"/>
                <a:gd name="T11" fmla="*/ 47 h 178"/>
                <a:gd name="T12" fmla="*/ 51 w 166"/>
                <a:gd name="T13" fmla="*/ 66 h 178"/>
                <a:gd name="T14" fmla="*/ 109 w 166"/>
                <a:gd name="T15" fmla="*/ 89 h 178"/>
                <a:gd name="T16" fmla="*/ 121 w 166"/>
                <a:gd name="T17" fmla="*/ 126 h 178"/>
                <a:gd name="T18" fmla="*/ 111 w 166"/>
                <a:gd name="T19" fmla="*/ 124 h 178"/>
                <a:gd name="T20" fmla="*/ 103 w 166"/>
                <a:gd name="T21" fmla="*/ 144 h 178"/>
                <a:gd name="T22" fmla="*/ 138 w 166"/>
                <a:gd name="T23" fmla="*/ 135 h 178"/>
                <a:gd name="T24" fmla="*/ 157 w 166"/>
                <a:gd name="T25" fmla="*/ 156 h 178"/>
                <a:gd name="T26" fmla="*/ 152 w 166"/>
                <a:gd name="T27" fmla="*/ 40 h 178"/>
                <a:gd name="T28" fmla="*/ 103 w 166"/>
                <a:gd name="T29" fmla="*/ 20 h 178"/>
                <a:gd name="T30" fmla="*/ 64 w 166"/>
                <a:gd name="T31" fmla="*/ 53 h 178"/>
                <a:gd name="T32" fmla="*/ 49 w 166"/>
                <a:gd name="T33" fmla="*/ 35 h 178"/>
                <a:gd name="T34" fmla="*/ 43 w 166"/>
                <a:gd name="T35" fmla="*/ 8 h 178"/>
                <a:gd name="T36" fmla="*/ 20 w 166"/>
                <a:gd name="T37" fmla="*/ 0 h 178"/>
                <a:gd name="T38" fmla="*/ 0 w 166"/>
                <a:gd name="T39" fmla="*/ 20 h 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6" h="178">
                  <a:moveTo>
                    <a:pt x="0" y="22"/>
                  </a:moveTo>
                  <a:lnTo>
                    <a:pt x="22" y="37"/>
                  </a:lnTo>
                  <a:lnTo>
                    <a:pt x="45" y="35"/>
                  </a:lnTo>
                  <a:lnTo>
                    <a:pt x="16" y="46"/>
                  </a:lnTo>
                  <a:lnTo>
                    <a:pt x="30" y="75"/>
                  </a:lnTo>
                  <a:lnTo>
                    <a:pt x="45" y="53"/>
                  </a:lnTo>
                  <a:lnTo>
                    <a:pt x="53" y="75"/>
                  </a:lnTo>
                  <a:lnTo>
                    <a:pt x="115" y="101"/>
                  </a:lnTo>
                  <a:lnTo>
                    <a:pt x="127" y="143"/>
                  </a:lnTo>
                  <a:lnTo>
                    <a:pt x="117" y="141"/>
                  </a:lnTo>
                  <a:lnTo>
                    <a:pt x="109" y="163"/>
                  </a:lnTo>
                  <a:lnTo>
                    <a:pt x="144" y="154"/>
                  </a:lnTo>
                  <a:lnTo>
                    <a:pt x="165" y="177"/>
                  </a:lnTo>
                  <a:lnTo>
                    <a:pt x="160" y="46"/>
                  </a:lnTo>
                  <a:lnTo>
                    <a:pt x="109" y="22"/>
                  </a:lnTo>
                  <a:lnTo>
                    <a:pt x="68" y="61"/>
                  </a:lnTo>
                  <a:lnTo>
                    <a:pt x="51" y="39"/>
                  </a:lnTo>
                  <a:lnTo>
                    <a:pt x="45" y="8"/>
                  </a:lnTo>
                  <a:lnTo>
                    <a:pt x="22" y="0"/>
                  </a:lnTo>
                  <a:lnTo>
                    <a:pt x="0" y="22"/>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3" name="Freeform 28"/>
            <p:cNvSpPr>
              <a:spLocks/>
            </p:cNvSpPr>
            <p:nvPr/>
          </p:nvSpPr>
          <p:spPr bwMode="auto">
            <a:xfrm>
              <a:off x="4724" y="3132"/>
              <a:ext cx="18" cy="18"/>
            </a:xfrm>
            <a:custGeom>
              <a:avLst/>
              <a:gdLst>
                <a:gd name="T0" fmla="*/ 0 w 18"/>
                <a:gd name="T1" fmla="*/ 15 h 20"/>
                <a:gd name="T2" fmla="*/ 8 w 18"/>
                <a:gd name="T3" fmla="*/ 0 h 20"/>
                <a:gd name="T4" fmla="*/ 17 w 18"/>
                <a:gd name="T5" fmla="*/ 7 h 20"/>
                <a:gd name="T6" fmla="*/ 0 w 18"/>
                <a:gd name="T7" fmla="*/ 1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0">
                  <a:moveTo>
                    <a:pt x="0" y="19"/>
                  </a:moveTo>
                  <a:lnTo>
                    <a:pt x="8" y="0"/>
                  </a:lnTo>
                  <a:lnTo>
                    <a:pt x="17" y="9"/>
                  </a:lnTo>
                  <a:lnTo>
                    <a:pt x="0" y="1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4" name="Freeform 29"/>
            <p:cNvSpPr>
              <a:spLocks/>
            </p:cNvSpPr>
            <p:nvPr/>
          </p:nvSpPr>
          <p:spPr bwMode="auto">
            <a:xfrm>
              <a:off x="4244" y="2874"/>
              <a:ext cx="59" cy="95"/>
            </a:xfrm>
            <a:custGeom>
              <a:avLst/>
              <a:gdLst>
                <a:gd name="T0" fmla="*/ 0 w 61"/>
                <a:gd name="T1" fmla="*/ 0 h 104"/>
                <a:gd name="T2" fmla="*/ 10 w 61"/>
                <a:gd name="T3" fmla="*/ 0 h 104"/>
                <a:gd name="T4" fmla="*/ 14 w 61"/>
                <a:gd name="T5" fmla="*/ 16 h 104"/>
                <a:gd name="T6" fmla="*/ 29 w 61"/>
                <a:gd name="T7" fmla="*/ 6 h 104"/>
                <a:gd name="T8" fmla="*/ 45 w 61"/>
                <a:gd name="T9" fmla="*/ 26 h 104"/>
                <a:gd name="T10" fmla="*/ 56 w 61"/>
                <a:gd name="T11" fmla="*/ 86 h 104"/>
                <a:gd name="T12" fmla="*/ 16 w 61"/>
                <a:gd name="T13" fmla="*/ 59 h 104"/>
                <a:gd name="T14" fmla="*/ 0 w 61"/>
                <a:gd name="T15" fmla="*/ 0 h 1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104">
                  <a:moveTo>
                    <a:pt x="0" y="0"/>
                  </a:moveTo>
                  <a:lnTo>
                    <a:pt x="10" y="0"/>
                  </a:lnTo>
                  <a:lnTo>
                    <a:pt x="14" y="20"/>
                  </a:lnTo>
                  <a:lnTo>
                    <a:pt x="31" y="8"/>
                  </a:lnTo>
                  <a:lnTo>
                    <a:pt x="49" y="31"/>
                  </a:lnTo>
                  <a:lnTo>
                    <a:pt x="60" y="103"/>
                  </a:lnTo>
                  <a:lnTo>
                    <a:pt x="18" y="71"/>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5" name="Freeform 30"/>
            <p:cNvSpPr>
              <a:spLocks/>
            </p:cNvSpPr>
            <p:nvPr/>
          </p:nvSpPr>
          <p:spPr bwMode="auto">
            <a:xfrm>
              <a:off x="5270" y="3811"/>
              <a:ext cx="123" cy="133"/>
            </a:xfrm>
            <a:custGeom>
              <a:avLst/>
              <a:gdLst>
                <a:gd name="T0" fmla="*/ 0 w 126"/>
                <a:gd name="T1" fmla="*/ 109 h 143"/>
                <a:gd name="T2" fmla="*/ 23 w 126"/>
                <a:gd name="T3" fmla="*/ 68 h 143"/>
                <a:gd name="T4" fmla="*/ 66 w 126"/>
                <a:gd name="T5" fmla="*/ 42 h 143"/>
                <a:gd name="T6" fmla="*/ 89 w 126"/>
                <a:gd name="T7" fmla="*/ 0 h 143"/>
                <a:gd name="T8" fmla="*/ 103 w 126"/>
                <a:gd name="T9" fmla="*/ 13 h 143"/>
                <a:gd name="T10" fmla="*/ 116 w 126"/>
                <a:gd name="T11" fmla="*/ 7 h 143"/>
                <a:gd name="T12" fmla="*/ 119 w 126"/>
                <a:gd name="T13" fmla="*/ 20 h 143"/>
                <a:gd name="T14" fmla="*/ 96 w 126"/>
                <a:gd name="T15" fmla="*/ 51 h 143"/>
                <a:gd name="T16" fmla="*/ 101 w 126"/>
                <a:gd name="T17" fmla="*/ 65 h 143"/>
                <a:gd name="T18" fmla="*/ 77 w 126"/>
                <a:gd name="T19" fmla="*/ 68 h 143"/>
                <a:gd name="T20" fmla="*/ 62 w 126"/>
                <a:gd name="T21" fmla="*/ 111 h 143"/>
                <a:gd name="T22" fmla="*/ 39 w 126"/>
                <a:gd name="T23" fmla="*/ 123 h 143"/>
                <a:gd name="T24" fmla="*/ 0 w 126"/>
                <a:gd name="T25" fmla="*/ 109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6" h="143">
                  <a:moveTo>
                    <a:pt x="0" y="126"/>
                  </a:moveTo>
                  <a:lnTo>
                    <a:pt x="25" y="79"/>
                  </a:lnTo>
                  <a:lnTo>
                    <a:pt x="70" y="48"/>
                  </a:lnTo>
                  <a:lnTo>
                    <a:pt x="93" y="0"/>
                  </a:lnTo>
                  <a:lnTo>
                    <a:pt x="108" y="15"/>
                  </a:lnTo>
                  <a:lnTo>
                    <a:pt x="122" y="8"/>
                  </a:lnTo>
                  <a:lnTo>
                    <a:pt x="125" y="24"/>
                  </a:lnTo>
                  <a:lnTo>
                    <a:pt x="100" y="59"/>
                  </a:lnTo>
                  <a:lnTo>
                    <a:pt x="106" y="75"/>
                  </a:lnTo>
                  <a:lnTo>
                    <a:pt x="81" y="79"/>
                  </a:lnTo>
                  <a:lnTo>
                    <a:pt x="66" y="128"/>
                  </a:lnTo>
                  <a:lnTo>
                    <a:pt x="41" y="142"/>
                  </a:lnTo>
                  <a:lnTo>
                    <a:pt x="0" y="12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6" name="Freeform 31"/>
            <p:cNvSpPr>
              <a:spLocks/>
            </p:cNvSpPr>
            <p:nvPr/>
          </p:nvSpPr>
          <p:spPr bwMode="auto">
            <a:xfrm>
              <a:off x="5366" y="3670"/>
              <a:ext cx="93" cy="156"/>
            </a:xfrm>
            <a:custGeom>
              <a:avLst/>
              <a:gdLst>
                <a:gd name="T0" fmla="*/ 0 w 95"/>
                <a:gd name="T1" fmla="*/ 0 h 165"/>
                <a:gd name="T2" fmla="*/ 25 w 95"/>
                <a:gd name="T3" fmla="*/ 17 h 165"/>
                <a:gd name="T4" fmla="*/ 31 w 95"/>
                <a:gd name="T5" fmla="*/ 49 h 165"/>
                <a:gd name="T6" fmla="*/ 41 w 95"/>
                <a:gd name="T7" fmla="*/ 58 h 165"/>
                <a:gd name="T8" fmla="*/ 48 w 95"/>
                <a:gd name="T9" fmla="*/ 44 h 165"/>
                <a:gd name="T10" fmla="*/ 54 w 95"/>
                <a:gd name="T11" fmla="*/ 65 h 165"/>
                <a:gd name="T12" fmla="*/ 90 w 95"/>
                <a:gd name="T13" fmla="*/ 65 h 165"/>
                <a:gd name="T14" fmla="*/ 81 w 95"/>
                <a:gd name="T15" fmla="*/ 101 h 165"/>
                <a:gd name="T16" fmla="*/ 64 w 95"/>
                <a:gd name="T17" fmla="*/ 103 h 165"/>
                <a:gd name="T18" fmla="*/ 50 w 95"/>
                <a:gd name="T19" fmla="*/ 147 h 165"/>
                <a:gd name="T20" fmla="*/ 31 w 95"/>
                <a:gd name="T21" fmla="*/ 147 h 165"/>
                <a:gd name="T22" fmla="*/ 39 w 95"/>
                <a:gd name="T23" fmla="*/ 132 h 165"/>
                <a:gd name="T24" fmla="*/ 18 w 95"/>
                <a:gd name="T25" fmla="*/ 103 h 165"/>
                <a:gd name="T26" fmla="*/ 35 w 95"/>
                <a:gd name="T27" fmla="*/ 75 h 165"/>
                <a:gd name="T28" fmla="*/ 31 w 95"/>
                <a:gd name="T29" fmla="*/ 53 h 165"/>
                <a:gd name="T30" fmla="*/ 0 w 95"/>
                <a:gd name="T31" fmla="*/ 0 h 1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 h="165">
                  <a:moveTo>
                    <a:pt x="0" y="0"/>
                  </a:moveTo>
                  <a:lnTo>
                    <a:pt x="27" y="19"/>
                  </a:lnTo>
                  <a:lnTo>
                    <a:pt x="33" y="55"/>
                  </a:lnTo>
                  <a:lnTo>
                    <a:pt x="43" y="64"/>
                  </a:lnTo>
                  <a:lnTo>
                    <a:pt x="50" y="50"/>
                  </a:lnTo>
                  <a:lnTo>
                    <a:pt x="56" y="73"/>
                  </a:lnTo>
                  <a:lnTo>
                    <a:pt x="94" y="73"/>
                  </a:lnTo>
                  <a:lnTo>
                    <a:pt x="85" y="113"/>
                  </a:lnTo>
                  <a:lnTo>
                    <a:pt x="66" y="115"/>
                  </a:lnTo>
                  <a:lnTo>
                    <a:pt x="52" y="164"/>
                  </a:lnTo>
                  <a:lnTo>
                    <a:pt x="33" y="164"/>
                  </a:lnTo>
                  <a:lnTo>
                    <a:pt x="41" y="148"/>
                  </a:lnTo>
                  <a:lnTo>
                    <a:pt x="18" y="115"/>
                  </a:lnTo>
                  <a:lnTo>
                    <a:pt x="37" y="84"/>
                  </a:lnTo>
                  <a:lnTo>
                    <a:pt x="33" y="59"/>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7" name="Freeform 32"/>
            <p:cNvSpPr>
              <a:spLocks/>
            </p:cNvSpPr>
            <p:nvPr/>
          </p:nvSpPr>
          <p:spPr bwMode="auto">
            <a:xfrm>
              <a:off x="4877" y="3047"/>
              <a:ext cx="156" cy="148"/>
            </a:xfrm>
            <a:custGeom>
              <a:avLst/>
              <a:gdLst>
                <a:gd name="T0" fmla="*/ 0 w 160"/>
                <a:gd name="T1" fmla="*/ 0 h 156"/>
                <a:gd name="T2" fmla="*/ 2 w 160"/>
                <a:gd name="T3" fmla="*/ 115 h 156"/>
                <a:gd name="T4" fmla="*/ 25 w 160"/>
                <a:gd name="T5" fmla="*/ 119 h 156"/>
                <a:gd name="T6" fmla="*/ 52 w 160"/>
                <a:gd name="T7" fmla="*/ 85 h 156"/>
                <a:gd name="T8" fmla="*/ 77 w 160"/>
                <a:gd name="T9" fmla="*/ 101 h 156"/>
                <a:gd name="T10" fmla="*/ 103 w 160"/>
                <a:gd name="T11" fmla="*/ 133 h 156"/>
                <a:gd name="T12" fmla="*/ 151 w 160"/>
                <a:gd name="T13" fmla="*/ 139 h 156"/>
                <a:gd name="T14" fmla="*/ 96 w 160"/>
                <a:gd name="T15" fmla="*/ 85 h 156"/>
                <a:gd name="T16" fmla="*/ 101 w 160"/>
                <a:gd name="T17" fmla="*/ 60 h 156"/>
                <a:gd name="T18" fmla="*/ 72 w 160"/>
                <a:gd name="T19" fmla="*/ 51 h 156"/>
                <a:gd name="T20" fmla="*/ 49 w 160"/>
                <a:gd name="T21" fmla="*/ 17 h 156"/>
                <a:gd name="T22" fmla="*/ 0 w 160"/>
                <a:gd name="T23" fmla="*/ 0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0" h="156">
                  <a:moveTo>
                    <a:pt x="0" y="0"/>
                  </a:moveTo>
                  <a:lnTo>
                    <a:pt x="2" y="128"/>
                  </a:lnTo>
                  <a:lnTo>
                    <a:pt x="27" y="132"/>
                  </a:lnTo>
                  <a:lnTo>
                    <a:pt x="54" y="95"/>
                  </a:lnTo>
                  <a:lnTo>
                    <a:pt x="81" y="112"/>
                  </a:lnTo>
                  <a:lnTo>
                    <a:pt x="109" y="148"/>
                  </a:lnTo>
                  <a:lnTo>
                    <a:pt x="159" y="155"/>
                  </a:lnTo>
                  <a:lnTo>
                    <a:pt x="100" y="95"/>
                  </a:lnTo>
                  <a:lnTo>
                    <a:pt x="107" y="66"/>
                  </a:lnTo>
                  <a:lnTo>
                    <a:pt x="76" y="57"/>
                  </a:lnTo>
                  <a:lnTo>
                    <a:pt x="51" y="19"/>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8" name="Freeform 33"/>
            <p:cNvSpPr>
              <a:spLocks/>
            </p:cNvSpPr>
            <p:nvPr/>
          </p:nvSpPr>
          <p:spPr bwMode="auto">
            <a:xfrm>
              <a:off x="4990" y="3078"/>
              <a:ext cx="66" cy="37"/>
            </a:xfrm>
            <a:custGeom>
              <a:avLst/>
              <a:gdLst>
                <a:gd name="T0" fmla="*/ 0 w 68"/>
                <a:gd name="T1" fmla="*/ 22 h 40"/>
                <a:gd name="T2" fmla="*/ 37 w 68"/>
                <a:gd name="T3" fmla="*/ 33 h 40"/>
                <a:gd name="T4" fmla="*/ 63 w 68"/>
                <a:gd name="T5" fmla="*/ 11 h 40"/>
                <a:gd name="T6" fmla="*/ 52 w 68"/>
                <a:gd name="T7" fmla="*/ 0 h 40"/>
                <a:gd name="T8" fmla="*/ 46 w 68"/>
                <a:gd name="T9" fmla="*/ 13 h 40"/>
                <a:gd name="T10" fmla="*/ 0 w 68"/>
                <a:gd name="T11" fmla="*/ 22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0">
                  <a:moveTo>
                    <a:pt x="0" y="26"/>
                  </a:moveTo>
                  <a:lnTo>
                    <a:pt x="39" y="39"/>
                  </a:lnTo>
                  <a:lnTo>
                    <a:pt x="67" y="13"/>
                  </a:lnTo>
                  <a:lnTo>
                    <a:pt x="56" y="0"/>
                  </a:lnTo>
                  <a:lnTo>
                    <a:pt x="48" y="15"/>
                  </a:lnTo>
                  <a:lnTo>
                    <a:pt x="0" y="2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9" name="Freeform 34"/>
            <p:cNvSpPr>
              <a:spLocks/>
            </p:cNvSpPr>
            <p:nvPr/>
          </p:nvSpPr>
          <p:spPr bwMode="auto">
            <a:xfrm>
              <a:off x="5031" y="3051"/>
              <a:ext cx="36" cy="37"/>
            </a:xfrm>
            <a:custGeom>
              <a:avLst/>
              <a:gdLst>
                <a:gd name="T0" fmla="*/ 0 w 37"/>
                <a:gd name="T1" fmla="*/ 0 h 40"/>
                <a:gd name="T2" fmla="*/ 25 w 37"/>
                <a:gd name="T3" fmla="*/ 15 h 40"/>
                <a:gd name="T4" fmla="*/ 34 w 37"/>
                <a:gd name="T5" fmla="*/ 33 h 40"/>
                <a:gd name="T6" fmla="*/ 31 w 37"/>
                <a:gd name="T7" fmla="*/ 18 h 40"/>
                <a:gd name="T8" fmla="*/ 0 w 37"/>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0">
                  <a:moveTo>
                    <a:pt x="0" y="0"/>
                  </a:moveTo>
                  <a:lnTo>
                    <a:pt x="27" y="17"/>
                  </a:lnTo>
                  <a:lnTo>
                    <a:pt x="36" y="39"/>
                  </a:lnTo>
                  <a:lnTo>
                    <a:pt x="33" y="21"/>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0" name="Freeform 35"/>
            <p:cNvSpPr>
              <a:spLocks/>
            </p:cNvSpPr>
            <p:nvPr/>
          </p:nvSpPr>
          <p:spPr bwMode="auto">
            <a:xfrm>
              <a:off x="3419" y="987"/>
              <a:ext cx="78" cy="42"/>
            </a:xfrm>
            <a:custGeom>
              <a:avLst/>
              <a:gdLst>
                <a:gd name="T0" fmla="*/ 0 w 80"/>
                <a:gd name="T1" fmla="*/ 27 h 45"/>
                <a:gd name="T2" fmla="*/ 16 w 80"/>
                <a:gd name="T3" fmla="*/ 18 h 45"/>
                <a:gd name="T4" fmla="*/ 6 w 80"/>
                <a:gd name="T5" fmla="*/ 9 h 45"/>
                <a:gd name="T6" fmla="*/ 58 w 80"/>
                <a:gd name="T7" fmla="*/ 0 h 45"/>
                <a:gd name="T8" fmla="*/ 64 w 80"/>
                <a:gd name="T9" fmla="*/ 2 h 45"/>
                <a:gd name="T10" fmla="*/ 58 w 80"/>
                <a:gd name="T11" fmla="*/ 9 h 45"/>
                <a:gd name="T12" fmla="*/ 75 w 80"/>
                <a:gd name="T13" fmla="*/ 9 h 45"/>
                <a:gd name="T14" fmla="*/ 27 w 80"/>
                <a:gd name="T15" fmla="*/ 32 h 45"/>
                <a:gd name="T16" fmla="*/ 16 w 80"/>
                <a:gd name="T17" fmla="*/ 38 h 45"/>
                <a:gd name="T18" fmla="*/ 20 w 80"/>
                <a:gd name="T19" fmla="*/ 27 h 45"/>
                <a:gd name="T20" fmla="*/ 0 w 80"/>
                <a:gd name="T21" fmla="*/ 2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45">
                  <a:moveTo>
                    <a:pt x="0" y="31"/>
                  </a:moveTo>
                  <a:lnTo>
                    <a:pt x="16" y="20"/>
                  </a:lnTo>
                  <a:lnTo>
                    <a:pt x="6" y="11"/>
                  </a:lnTo>
                  <a:lnTo>
                    <a:pt x="60" y="0"/>
                  </a:lnTo>
                  <a:lnTo>
                    <a:pt x="68" y="2"/>
                  </a:lnTo>
                  <a:lnTo>
                    <a:pt x="60" y="11"/>
                  </a:lnTo>
                  <a:lnTo>
                    <a:pt x="79" y="11"/>
                  </a:lnTo>
                  <a:lnTo>
                    <a:pt x="29" y="36"/>
                  </a:lnTo>
                  <a:lnTo>
                    <a:pt x="16" y="44"/>
                  </a:lnTo>
                  <a:lnTo>
                    <a:pt x="20" y="31"/>
                  </a:lnTo>
                  <a:lnTo>
                    <a:pt x="0" y="31"/>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1" name="Freeform 36"/>
            <p:cNvSpPr>
              <a:spLocks/>
            </p:cNvSpPr>
            <p:nvPr/>
          </p:nvSpPr>
          <p:spPr bwMode="auto">
            <a:xfrm>
              <a:off x="3666" y="965"/>
              <a:ext cx="47" cy="30"/>
            </a:xfrm>
            <a:custGeom>
              <a:avLst/>
              <a:gdLst>
                <a:gd name="T0" fmla="*/ 0 w 48"/>
                <a:gd name="T1" fmla="*/ 20 h 32"/>
                <a:gd name="T2" fmla="*/ 14 w 48"/>
                <a:gd name="T3" fmla="*/ 27 h 32"/>
                <a:gd name="T4" fmla="*/ 45 w 48"/>
                <a:gd name="T5" fmla="*/ 17 h 32"/>
                <a:gd name="T6" fmla="*/ 26 w 48"/>
                <a:gd name="T7" fmla="*/ 0 h 32"/>
                <a:gd name="T8" fmla="*/ 0 w 48"/>
                <a:gd name="T9" fmla="*/ 2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2">
                  <a:moveTo>
                    <a:pt x="0" y="22"/>
                  </a:moveTo>
                  <a:lnTo>
                    <a:pt x="14" y="31"/>
                  </a:lnTo>
                  <a:lnTo>
                    <a:pt x="47" y="19"/>
                  </a:lnTo>
                  <a:lnTo>
                    <a:pt x="28" y="0"/>
                  </a:lnTo>
                  <a:lnTo>
                    <a:pt x="0" y="22"/>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2" name="Freeform 37"/>
            <p:cNvSpPr>
              <a:spLocks/>
            </p:cNvSpPr>
            <p:nvPr/>
          </p:nvSpPr>
          <p:spPr bwMode="auto">
            <a:xfrm>
              <a:off x="4116" y="970"/>
              <a:ext cx="96" cy="54"/>
            </a:xfrm>
            <a:custGeom>
              <a:avLst/>
              <a:gdLst>
                <a:gd name="T0" fmla="*/ 0 w 98"/>
                <a:gd name="T1" fmla="*/ 42 h 57"/>
                <a:gd name="T2" fmla="*/ 24 w 98"/>
                <a:gd name="T3" fmla="*/ 15 h 57"/>
                <a:gd name="T4" fmla="*/ 61 w 98"/>
                <a:gd name="T5" fmla="*/ 0 h 57"/>
                <a:gd name="T6" fmla="*/ 93 w 98"/>
                <a:gd name="T7" fmla="*/ 26 h 57"/>
                <a:gd name="T8" fmla="*/ 82 w 98"/>
                <a:gd name="T9" fmla="*/ 28 h 57"/>
                <a:gd name="T10" fmla="*/ 86 w 98"/>
                <a:gd name="T11" fmla="*/ 39 h 57"/>
                <a:gd name="T12" fmla="*/ 37 w 98"/>
                <a:gd name="T13" fmla="*/ 50 h 57"/>
                <a:gd name="T14" fmla="*/ 0 w 98"/>
                <a:gd name="T15" fmla="*/ 42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 h="57">
                  <a:moveTo>
                    <a:pt x="0" y="46"/>
                  </a:moveTo>
                  <a:lnTo>
                    <a:pt x="26" y="17"/>
                  </a:lnTo>
                  <a:lnTo>
                    <a:pt x="63" y="0"/>
                  </a:lnTo>
                  <a:lnTo>
                    <a:pt x="97" y="28"/>
                  </a:lnTo>
                  <a:lnTo>
                    <a:pt x="86" y="32"/>
                  </a:lnTo>
                  <a:lnTo>
                    <a:pt x="90" y="43"/>
                  </a:lnTo>
                  <a:lnTo>
                    <a:pt x="39" y="56"/>
                  </a:lnTo>
                  <a:lnTo>
                    <a:pt x="0" y="4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3" name="Freeform 38"/>
            <p:cNvSpPr>
              <a:spLocks/>
            </p:cNvSpPr>
            <p:nvPr/>
          </p:nvSpPr>
          <p:spPr bwMode="auto">
            <a:xfrm>
              <a:off x="3635" y="2240"/>
              <a:ext cx="219" cy="189"/>
            </a:xfrm>
            <a:custGeom>
              <a:avLst/>
              <a:gdLst>
                <a:gd name="T0" fmla="*/ 0 w 225"/>
                <a:gd name="T1" fmla="*/ 85 h 202"/>
                <a:gd name="T2" fmla="*/ 2 w 225"/>
                <a:gd name="T3" fmla="*/ 131 h 202"/>
                <a:gd name="T4" fmla="*/ 18 w 225"/>
                <a:gd name="T5" fmla="*/ 144 h 202"/>
                <a:gd name="T6" fmla="*/ 6 w 225"/>
                <a:gd name="T7" fmla="*/ 168 h 202"/>
                <a:gd name="T8" fmla="*/ 27 w 225"/>
                <a:gd name="T9" fmla="*/ 176 h 202"/>
                <a:gd name="T10" fmla="*/ 85 w 225"/>
                <a:gd name="T11" fmla="*/ 168 h 202"/>
                <a:gd name="T12" fmla="*/ 93 w 225"/>
                <a:gd name="T13" fmla="*/ 141 h 202"/>
                <a:gd name="T14" fmla="*/ 130 w 225"/>
                <a:gd name="T15" fmla="*/ 127 h 202"/>
                <a:gd name="T16" fmla="*/ 135 w 225"/>
                <a:gd name="T17" fmla="*/ 106 h 202"/>
                <a:gd name="T18" fmla="*/ 149 w 225"/>
                <a:gd name="T19" fmla="*/ 100 h 202"/>
                <a:gd name="T20" fmla="*/ 141 w 225"/>
                <a:gd name="T21" fmla="*/ 89 h 202"/>
                <a:gd name="T22" fmla="*/ 155 w 225"/>
                <a:gd name="T23" fmla="*/ 89 h 202"/>
                <a:gd name="T24" fmla="*/ 166 w 225"/>
                <a:gd name="T25" fmla="*/ 65 h 202"/>
                <a:gd name="T26" fmla="*/ 161 w 225"/>
                <a:gd name="T27" fmla="*/ 44 h 202"/>
                <a:gd name="T28" fmla="*/ 212 w 225"/>
                <a:gd name="T29" fmla="*/ 29 h 202"/>
                <a:gd name="T30" fmla="*/ 212 w 225"/>
                <a:gd name="T31" fmla="*/ 24 h 202"/>
                <a:gd name="T32" fmla="*/ 195 w 225"/>
                <a:gd name="T33" fmla="*/ 21 h 202"/>
                <a:gd name="T34" fmla="*/ 168 w 225"/>
                <a:gd name="T35" fmla="*/ 34 h 202"/>
                <a:gd name="T36" fmla="*/ 155 w 225"/>
                <a:gd name="T37" fmla="*/ 0 h 202"/>
                <a:gd name="T38" fmla="*/ 133 w 225"/>
                <a:gd name="T39" fmla="*/ 26 h 202"/>
                <a:gd name="T40" fmla="*/ 66 w 225"/>
                <a:gd name="T41" fmla="*/ 24 h 202"/>
                <a:gd name="T42" fmla="*/ 33 w 225"/>
                <a:gd name="T43" fmla="*/ 65 h 202"/>
                <a:gd name="T44" fmla="*/ 12 w 225"/>
                <a:gd name="T45" fmla="*/ 51 h 202"/>
                <a:gd name="T46" fmla="*/ 0 w 225"/>
                <a:gd name="T47" fmla="*/ 85 h 2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5" h="202">
                  <a:moveTo>
                    <a:pt x="0" y="97"/>
                  </a:moveTo>
                  <a:lnTo>
                    <a:pt x="2" y="150"/>
                  </a:lnTo>
                  <a:lnTo>
                    <a:pt x="18" y="165"/>
                  </a:lnTo>
                  <a:lnTo>
                    <a:pt x="6" y="192"/>
                  </a:lnTo>
                  <a:lnTo>
                    <a:pt x="29" y="201"/>
                  </a:lnTo>
                  <a:lnTo>
                    <a:pt x="89" y="192"/>
                  </a:lnTo>
                  <a:lnTo>
                    <a:pt x="99" y="161"/>
                  </a:lnTo>
                  <a:lnTo>
                    <a:pt x="138" y="145"/>
                  </a:lnTo>
                  <a:lnTo>
                    <a:pt x="143" y="121"/>
                  </a:lnTo>
                  <a:lnTo>
                    <a:pt x="157" y="114"/>
                  </a:lnTo>
                  <a:lnTo>
                    <a:pt x="149" y="101"/>
                  </a:lnTo>
                  <a:lnTo>
                    <a:pt x="163" y="101"/>
                  </a:lnTo>
                  <a:lnTo>
                    <a:pt x="176" y="75"/>
                  </a:lnTo>
                  <a:lnTo>
                    <a:pt x="170" y="50"/>
                  </a:lnTo>
                  <a:lnTo>
                    <a:pt x="224" y="33"/>
                  </a:lnTo>
                  <a:lnTo>
                    <a:pt x="224" y="28"/>
                  </a:lnTo>
                  <a:lnTo>
                    <a:pt x="205" y="24"/>
                  </a:lnTo>
                  <a:lnTo>
                    <a:pt x="178" y="39"/>
                  </a:lnTo>
                  <a:lnTo>
                    <a:pt x="163" y="0"/>
                  </a:lnTo>
                  <a:lnTo>
                    <a:pt x="141" y="30"/>
                  </a:lnTo>
                  <a:lnTo>
                    <a:pt x="70" y="28"/>
                  </a:lnTo>
                  <a:lnTo>
                    <a:pt x="35" y="75"/>
                  </a:lnTo>
                  <a:lnTo>
                    <a:pt x="12" y="59"/>
                  </a:lnTo>
                  <a:lnTo>
                    <a:pt x="0" y="9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4" name="Freeform 39"/>
            <p:cNvSpPr>
              <a:spLocks/>
            </p:cNvSpPr>
            <p:nvPr/>
          </p:nvSpPr>
          <p:spPr bwMode="auto">
            <a:xfrm>
              <a:off x="4063" y="2487"/>
              <a:ext cx="73" cy="113"/>
            </a:xfrm>
            <a:custGeom>
              <a:avLst/>
              <a:gdLst>
                <a:gd name="T0" fmla="*/ 0 w 75"/>
                <a:gd name="T1" fmla="*/ 32 h 122"/>
                <a:gd name="T2" fmla="*/ 8 w 75"/>
                <a:gd name="T3" fmla="*/ 42 h 122"/>
                <a:gd name="T4" fmla="*/ 14 w 75"/>
                <a:gd name="T5" fmla="*/ 92 h 122"/>
                <a:gd name="T6" fmla="*/ 30 w 75"/>
                <a:gd name="T7" fmla="*/ 88 h 122"/>
                <a:gd name="T8" fmla="*/ 43 w 75"/>
                <a:gd name="T9" fmla="*/ 67 h 122"/>
                <a:gd name="T10" fmla="*/ 54 w 75"/>
                <a:gd name="T11" fmla="*/ 71 h 122"/>
                <a:gd name="T12" fmla="*/ 61 w 75"/>
                <a:gd name="T13" fmla="*/ 104 h 122"/>
                <a:gd name="T14" fmla="*/ 70 w 75"/>
                <a:gd name="T15" fmla="*/ 87 h 122"/>
                <a:gd name="T16" fmla="*/ 59 w 75"/>
                <a:gd name="T17" fmla="*/ 53 h 122"/>
                <a:gd name="T18" fmla="*/ 54 w 75"/>
                <a:gd name="T19" fmla="*/ 65 h 122"/>
                <a:gd name="T20" fmla="*/ 45 w 75"/>
                <a:gd name="T21" fmla="*/ 48 h 122"/>
                <a:gd name="T22" fmla="*/ 61 w 75"/>
                <a:gd name="T23" fmla="*/ 27 h 122"/>
                <a:gd name="T24" fmla="*/ 28 w 75"/>
                <a:gd name="T25" fmla="*/ 24 h 122"/>
                <a:gd name="T26" fmla="*/ 8 w 75"/>
                <a:gd name="T27" fmla="*/ 0 h 122"/>
                <a:gd name="T28" fmla="*/ 0 w 75"/>
                <a:gd name="T29" fmla="*/ 13 h 122"/>
                <a:gd name="T30" fmla="*/ 10 w 75"/>
                <a:gd name="T31" fmla="*/ 24 h 122"/>
                <a:gd name="T32" fmla="*/ 0 w 75"/>
                <a:gd name="T33" fmla="*/ 32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5" h="122">
                  <a:moveTo>
                    <a:pt x="0" y="38"/>
                  </a:moveTo>
                  <a:lnTo>
                    <a:pt x="8" y="49"/>
                  </a:lnTo>
                  <a:lnTo>
                    <a:pt x="14" y="107"/>
                  </a:lnTo>
                  <a:lnTo>
                    <a:pt x="32" y="103"/>
                  </a:lnTo>
                  <a:lnTo>
                    <a:pt x="45" y="78"/>
                  </a:lnTo>
                  <a:lnTo>
                    <a:pt x="57" y="83"/>
                  </a:lnTo>
                  <a:lnTo>
                    <a:pt x="65" y="121"/>
                  </a:lnTo>
                  <a:lnTo>
                    <a:pt x="74" y="101"/>
                  </a:lnTo>
                  <a:lnTo>
                    <a:pt x="63" y="61"/>
                  </a:lnTo>
                  <a:lnTo>
                    <a:pt x="57" y="76"/>
                  </a:lnTo>
                  <a:lnTo>
                    <a:pt x="47" y="56"/>
                  </a:lnTo>
                  <a:lnTo>
                    <a:pt x="65" y="31"/>
                  </a:lnTo>
                  <a:lnTo>
                    <a:pt x="30" y="28"/>
                  </a:lnTo>
                  <a:lnTo>
                    <a:pt x="8" y="0"/>
                  </a:lnTo>
                  <a:lnTo>
                    <a:pt x="0" y="15"/>
                  </a:lnTo>
                  <a:lnTo>
                    <a:pt x="10" y="28"/>
                  </a:lnTo>
                  <a:lnTo>
                    <a:pt x="0" y="3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5" name="Freeform 40"/>
            <p:cNvSpPr>
              <a:spLocks/>
            </p:cNvSpPr>
            <p:nvPr/>
          </p:nvSpPr>
          <p:spPr bwMode="auto">
            <a:xfrm>
              <a:off x="4076" y="2454"/>
              <a:ext cx="49" cy="31"/>
            </a:xfrm>
            <a:custGeom>
              <a:avLst/>
              <a:gdLst>
                <a:gd name="T0" fmla="*/ 0 w 50"/>
                <a:gd name="T1" fmla="*/ 16 h 32"/>
                <a:gd name="T2" fmla="*/ 6 w 50"/>
                <a:gd name="T3" fmla="*/ 29 h 32"/>
                <a:gd name="T4" fmla="*/ 47 w 50"/>
                <a:gd name="T5" fmla="*/ 22 h 32"/>
                <a:gd name="T6" fmla="*/ 44 w 50"/>
                <a:gd name="T7" fmla="*/ 8 h 32"/>
                <a:gd name="T8" fmla="*/ 17 w 50"/>
                <a:gd name="T9" fmla="*/ 0 h 32"/>
                <a:gd name="T10" fmla="*/ 0 w 50"/>
                <a:gd name="T11" fmla="*/ 1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2">
                  <a:moveTo>
                    <a:pt x="0" y="17"/>
                  </a:moveTo>
                  <a:lnTo>
                    <a:pt x="6" y="31"/>
                  </a:lnTo>
                  <a:lnTo>
                    <a:pt x="49" y="24"/>
                  </a:lnTo>
                  <a:lnTo>
                    <a:pt x="46" y="8"/>
                  </a:lnTo>
                  <a:lnTo>
                    <a:pt x="17" y="0"/>
                  </a:lnTo>
                  <a:lnTo>
                    <a:pt x="0" y="1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6" name="Freeform 41"/>
            <p:cNvSpPr>
              <a:spLocks/>
            </p:cNvSpPr>
            <p:nvPr/>
          </p:nvSpPr>
          <p:spPr bwMode="auto">
            <a:xfrm>
              <a:off x="4130" y="2458"/>
              <a:ext cx="137" cy="351"/>
            </a:xfrm>
            <a:custGeom>
              <a:avLst/>
              <a:gdLst>
                <a:gd name="T0" fmla="*/ 0 w 141"/>
                <a:gd name="T1" fmla="*/ 135 h 374"/>
                <a:gd name="T2" fmla="*/ 6 w 141"/>
                <a:gd name="T3" fmla="*/ 115 h 374"/>
                <a:gd name="T4" fmla="*/ 46 w 141"/>
                <a:gd name="T5" fmla="*/ 29 h 374"/>
                <a:gd name="T6" fmla="*/ 69 w 141"/>
                <a:gd name="T7" fmla="*/ 17 h 374"/>
                <a:gd name="T8" fmla="*/ 77 w 141"/>
                <a:gd name="T9" fmla="*/ 0 h 374"/>
                <a:gd name="T10" fmla="*/ 94 w 141"/>
                <a:gd name="T11" fmla="*/ 9 h 374"/>
                <a:gd name="T12" fmla="*/ 94 w 141"/>
                <a:gd name="T13" fmla="*/ 26 h 374"/>
                <a:gd name="T14" fmla="*/ 81 w 141"/>
                <a:gd name="T15" fmla="*/ 80 h 374"/>
                <a:gd name="T16" fmla="*/ 96 w 141"/>
                <a:gd name="T17" fmla="*/ 77 h 374"/>
                <a:gd name="T18" fmla="*/ 106 w 141"/>
                <a:gd name="T19" fmla="*/ 112 h 374"/>
                <a:gd name="T20" fmla="*/ 132 w 141"/>
                <a:gd name="T21" fmla="*/ 122 h 374"/>
                <a:gd name="T22" fmla="*/ 120 w 141"/>
                <a:gd name="T23" fmla="*/ 137 h 374"/>
                <a:gd name="T24" fmla="*/ 86 w 141"/>
                <a:gd name="T25" fmla="*/ 159 h 374"/>
                <a:gd name="T26" fmla="*/ 81 w 141"/>
                <a:gd name="T27" fmla="*/ 179 h 374"/>
                <a:gd name="T28" fmla="*/ 96 w 141"/>
                <a:gd name="T29" fmla="*/ 220 h 374"/>
                <a:gd name="T30" fmla="*/ 90 w 141"/>
                <a:gd name="T31" fmla="*/ 242 h 374"/>
                <a:gd name="T32" fmla="*/ 111 w 141"/>
                <a:gd name="T33" fmla="*/ 297 h 374"/>
                <a:gd name="T34" fmla="*/ 94 w 141"/>
                <a:gd name="T35" fmla="*/ 328 h 374"/>
                <a:gd name="T36" fmla="*/ 81 w 141"/>
                <a:gd name="T37" fmla="*/ 215 h 374"/>
                <a:gd name="T38" fmla="*/ 67 w 141"/>
                <a:gd name="T39" fmla="*/ 197 h 374"/>
                <a:gd name="T40" fmla="*/ 46 w 141"/>
                <a:gd name="T41" fmla="*/ 226 h 374"/>
                <a:gd name="T42" fmla="*/ 29 w 141"/>
                <a:gd name="T43" fmla="*/ 222 h 374"/>
                <a:gd name="T44" fmla="*/ 31 w 141"/>
                <a:gd name="T45" fmla="*/ 179 h 374"/>
                <a:gd name="T46" fmla="*/ 0 w 141"/>
                <a:gd name="T47" fmla="*/ 135 h 3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1" h="374">
                  <a:moveTo>
                    <a:pt x="0" y="153"/>
                  </a:moveTo>
                  <a:lnTo>
                    <a:pt x="6" y="131"/>
                  </a:lnTo>
                  <a:lnTo>
                    <a:pt x="48" y="33"/>
                  </a:lnTo>
                  <a:lnTo>
                    <a:pt x="73" y="19"/>
                  </a:lnTo>
                  <a:lnTo>
                    <a:pt x="81" y="0"/>
                  </a:lnTo>
                  <a:lnTo>
                    <a:pt x="100" y="11"/>
                  </a:lnTo>
                  <a:lnTo>
                    <a:pt x="100" y="30"/>
                  </a:lnTo>
                  <a:lnTo>
                    <a:pt x="85" y="91"/>
                  </a:lnTo>
                  <a:lnTo>
                    <a:pt x="102" y="87"/>
                  </a:lnTo>
                  <a:lnTo>
                    <a:pt x="112" y="127"/>
                  </a:lnTo>
                  <a:lnTo>
                    <a:pt x="140" y="138"/>
                  </a:lnTo>
                  <a:lnTo>
                    <a:pt x="127" y="156"/>
                  </a:lnTo>
                  <a:lnTo>
                    <a:pt x="91" y="180"/>
                  </a:lnTo>
                  <a:lnTo>
                    <a:pt x="85" y="204"/>
                  </a:lnTo>
                  <a:lnTo>
                    <a:pt x="102" y="249"/>
                  </a:lnTo>
                  <a:lnTo>
                    <a:pt x="96" y="275"/>
                  </a:lnTo>
                  <a:lnTo>
                    <a:pt x="117" y="337"/>
                  </a:lnTo>
                  <a:lnTo>
                    <a:pt x="100" y="373"/>
                  </a:lnTo>
                  <a:lnTo>
                    <a:pt x="85" y="244"/>
                  </a:lnTo>
                  <a:lnTo>
                    <a:pt x="71" y="224"/>
                  </a:lnTo>
                  <a:lnTo>
                    <a:pt x="48" y="257"/>
                  </a:lnTo>
                  <a:lnTo>
                    <a:pt x="31" y="253"/>
                  </a:lnTo>
                  <a:lnTo>
                    <a:pt x="33" y="204"/>
                  </a:lnTo>
                  <a:lnTo>
                    <a:pt x="0" y="153"/>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7" name="Freeform 42"/>
            <p:cNvSpPr>
              <a:spLocks/>
            </p:cNvSpPr>
            <p:nvPr/>
          </p:nvSpPr>
          <p:spPr bwMode="auto">
            <a:xfrm>
              <a:off x="3840" y="1886"/>
              <a:ext cx="953" cy="729"/>
            </a:xfrm>
            <a:custGeom>
              <a:avLst/>
              <a:gdLst>
                <a:gd name="T0" fmla="*/ 4 w 977"/>
                <a:gd name="T1" fmla="*/ 297 h 779"/>
                <a:gd name="T2" fmla="*/ 98 w 977"/>
                <a:gd name="T3" fmla="*/ 255 h 779"/>
                <a:gd name="T4" fmla="*/ 97 w 977"/>
                <a:gd name="T5" fmla="*/ 197 h 779"/>
                <a:gd name="T6" fmla="*/ 141 w 977"/>
                <a:gd name="T7" fmla="*/ 145 h 779"/>
                <a:gd name="T8" fmla="*/ 184 w 977"/>
                <a:gd name="T9" fmla="*/ 120 h 779"/>
                <a:gd name="T10" fmla="*/ 230 w 977"/>
                <a:gd name="T11" fmla="*/ 130 h 779"/>
                <a:gd name="T12" fmla="*/ 258 w 977"/>
                <a:gd name="T13" fmla="*/ 188 h 779"/>
                <a:gd name="T14" fmla="*/ 354 w 977"/>
                <a:gd name="T15" fmla="*/ 242 h 779"/>
                <a:gd name="T16" fmla="*/ 471 w 977"/>
                <a:gd name="T17" fmla="*/ 266 h 779"/>
                <a:gd name="T18" fmla="*/ 580 w 977"/>
                <a:gd name="T19" fmla="*/ 222 h 779"/>
                <a:gd name="T20" fmla="*/ 605 w 977"/>
                <a:gd name="T21" fmla="*/ 197 h 779"/>
                <a:gd name="T22" fmla="*/ 696 w 977"/>
                <a:gd name="T23" fmla="*/ 155 h 779"/>
                <a:gd name="T24" fmla="*/ 637 w 977"/>
                <a:gd name="T25" fmla="*/ 136 h 779"/>
                <a:gd name="T26" fmla="*/ 646 w 977"/>
                <a:gd name="T27" fmla="*/ 83 h 779"/>
                <a:gd name="T28" fmla="*/ 690 w 977"/>
                <a:gd name="T29" fmla="*/ 81 h 779"/>
                <a:gd name="T30" fmla="*/ 704 w 977"/>
                <a:gd name="T31" fmla="*/ 21 h 779"/>
                <a:gd name="T32" fmla="*/ 787 w 977"/>
                <a:gd name="T33" fmla="*/ 15 h 779"/>
                <a:gd name="T34" fmla="*/ 863 w 977"/>
                <a:gd name="T35" fmla="*/ 107 h 779"/>
                <a:gd name="T36" fmla="*/ 929 w 977"/>
                <a:gd name="T37" fmla="*/ 116 h 779"/>
                <a:gd name="T38" fmla="*/ 869 w 977"/>
                <a:gd name="T39" fmla="*/ 199 h 779"/>
                <a:gd name="T40" fmla="*/ 863 w 977"/>
                <a:gd name="T41" fmla="*/ 244 h 779"/>
                <a:gd name="T42" fmla="*/ 829 w 977"/>
                <a:gd name="T43" fmla="*/ 260 h 779"/>
                <a:gd name="T44" fmla="*/ 807 w 977"/>
                <a:gd name="T45" fmla="*/ 268 h 779"/>
                <a:gd name="T46" fmla="*/ 724 w 977"/>
                <a:gd name="T47" fmla="*/ 326 h 779"/>
                <a:gd name="T48" fmla="*/ 730 w 977"/>
                <a:gd name="T49" fmla="*/ 280 h 779"/>
                <a:gd name="T50" fmla="*/ 668 w 977"/>
                <a:gd name="T51" fmla="*/ 330 h 779"/>
                <a:gd name="T52" fmla="*/ 714 w 977"/>
                <a:gd name="T53" fmla="*/ 346 h 779"/>
                <a:gd name="T54" fmla="*/ 706 w 977"/>
                <a:gd name="T55" fmla="*/ 375 h 779"/>
                <a:gd name="T56" fmla="*/ 732 w 977"/>
                <a:gd name="T57" fmla="*/ 466 h 779"/>
                <a:gd name="T58" fmla="*/ 732 w 977"/>
                <a:gd name="T59" fmla="*/ 480 h 779"/>
                <a:gd name="T60" fmla="*/ 734 w 977"/>
                <a:gd name="T61" fmla="*/ 499 h 779"/>
                <a:gd name="T62" fmla="*/ 648 w 977"/>
                <a:gd name="T63" fmla="*/ 629 h 779"/>
                <a:gd name="T64" fmla="*/ 611 w 977"/>
                <a:gd name="T65" fmla="*/ 638 h 779"/>
                <a:gd name="T66" fmla="*/ 595 w 977"/>
                <a:gd name="T67" fmla="*/ 649 h 779"/>
                <a:gd name="T68" fmla="*/ 552 w 977"/>
                <a:gd name="T69" fmla="*/ 681 h 779"/>
                <a:gd name="T70" fmla="*/ 519 w 977"/>
                <a:gd name="T71" fmla="*/ 656 h 779"/>
                <a:gd name="T72" fmla="*/ 431 w 977"/>
                <a:gd name="T73" fmla="*/ 640 h 779"/>
                <a:gd name="T74" fmla="*/ 423 w 977"/>
                <a:gd name="T75" fmla="*/ 660 h 779"/>
                <a:gd name="T76" fmla="*/ 389 w 977"/>
                <a:gd name="T77" fmla="*/ 647 h 779"/>
                <a:gd name="T78" fmla="*/ 364 w 977"/>
                <a:gd name="T79" fmla="*/ 615 h 779"/>
                <a:gd name="T80" fmla="*/ 377 w 977"/>
                <a:gd name="T81" fmla="*/ 544 h 779"/>
                <a:gd name="T82" fmla="*/ 341 w 977"/>
                <a:gd name="T83" fmla="*/ 526 h 779"/>
                <a:gd name="T84" fmla="*/ 274 w 977"/>
                <a:gd name="T85" fmla="*/ 540 h 779"/>
                <a:gd name="T86" fmla="*/ 230 w 977"/>
                <a:gd name="T87" fmla="*/ 547 h 779"/>
                <a:gd name="T88" fmla="*/ 218 w 977"/>
                <a:gd name="T89" fmla="*/ 538 h 779"/>
                <a:gd name="T90" fmla="*/ 161 w 977"/>
                <a:gd name="T91" fmla="*/ 511 h 779"/>
                <a:gd name="T92" fmla="*/ 80 w 977"/>
                <a:gd name="T93" fmla="*/ 480 h 779"/>
                <a:gd name="T94" fmla="*/ 90 w 977"/>
                <a:gd name="T95" fmla="*/ 445 h 779"/>
                <a:gd name="T96" fmla="*/ 99 w 977"/>
                <a:gd name="T97" fmla="*/ 390 h 779"/>
                <a:gd name="T98" fmla="*/ 59 w 977"/>
                <a:gd name="T99" fmla="*/ 392 h 779"/>
                <a:gd name="T100" fmla="*/ 16 w 977"/>
                <a:gd name="T101" fmla="*/ 356 h 779"/>
                <a:gd name="T102" fmla="*/ 0 w 977"/>
                <a:gd name="T103" fmla="*/ 324 h 7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7" h="779">
                  <a:moveTo>
                    <a:pt x="0" y="370"/>
                  </a:moveTo>
                  <a:lnTo>
                    <a:pt x="4" y="339"/>
                  </a:lnTo>
                  <a:lnTo>
                    <a:pt x="41" y="332"/>
                  </a:lnTo>
                  <a:lnTo>
                    <a:pt x="103" y="292"/>
                  </a:lnTo>
                  <a:lnTo>
                    <a:pt x="111" y="259"/>
                  </a:lnTo>
                  <a:lnTo>
                    <a:pt x="101" y="226"/>
                  </a:lnTo>
                  <a:lnTo>
                    <a:pt x="138" y="215"/>
                  </a:lnTo>
                  <a:lnTo>
                    <a:pt x="149" y="166"/>
                  </a:lnTo>
                  <a:lnTo>
                    <a:pt x="188" y="170"/>
                  </a:lnTo>
                  <a:lnTo>
                    <a:pt x="194" y="137"/>
                  </a:lnTo>
                  <a:lnTo>
                    <a:pt x="226" y="119"/>
                  </a:lnTo>
                  <a:lnTo>
                    <a:pt x="242" y="148"/>
                  </a:lnTo>
                  <a:lnTo>
                    <a:pt x="263" y="157"/>
                  </a:lnTo>
                  <a:lnTo>
                    <a:pt x="272" y="215"/>
                  </a:lnTo>
                  <a:lnTo>
                    <a:pt x="343" y="237"/>
                  </a:lnTo>
                  <a:lnTo>
                    <a:pt x="372" y="277"/>
                  </a:lnTo>
                  <a:lnTo>
                    <a:pt x="430" y="273"/>
                  </a:lnTo>
                  <a:lnTo>
                    <a:pt x="495" y="304"/>
                  </a:lnTo>
                  <a:lnTo>
                    <a:pt x="582" y="277"/>
                  </a:lnTo>
                  <a:lnTo>
                    <a:pt x="610" y="253"/>
                  </a:lnTo>
                  <a:lnTo>
                    <a:pt x="610" y="221"/>
                  </a:lnTo>
                  <a:lnTo>
                    <a:pt x="636" y="226"/>
                  </a:lnTo>
                  <a:lnTo>
                    <a:pt x="688" y="182"/>
                  </a:lnTo>
                  <a:lnTo>
                    <a:pt x="732" y="177"/>
                  </a:lnTo>
                  <a:lnTo>
                    <a:pt x="711" y="146"/>
                  </a:lnTo>
                  <a:lnTo>
                    <a:pt x="669" y="155"/>
                  </a:lnTo>
                  <a:lnTo>
                    <a:pt x="669" y="115"/>
                  </a:lnTo>
                  <a:lnTo>
                    <a:pt x="679" y="95"/>
                  </a:lnTo>
                  <a:lnTo>
                    <a:pt x="704" y="106"/>
                  </a:lnTo>
                  <a:lnTo>
                    <a:pt x="725" y="93"/>
                  </a:lnTo>
                  <a:lnTo>
                    <a:pt x="750" y="42"/>
                  </a:lnTo>
                  <a:lnTo>
                    <a:pt x="740" y="24"/>
                  </a:lnTo>
                  <a:lnTo>
                    <a:pt x="796" y="0"/>
                  </a:lnTo>
                  <a:lnTo>
                    <a:pt x="827" y="17"/>
                  </a:lnTo>
                  <a:lnTo>
                    <a:pt x="859" y="102"/>
                  </a:lnTo>
                  <a:lnTo>
                    <a:pt x="907" y="122"/>
                  </a:lnTo>
                  <a:lnTo>
                    <a:pt x="915" y="153"/>
                  </a:lnTo>
                  <a:lnTo>
                    <a:pt x="976" y="133"/>
                  </a:lnTo>
                  <a:lnTo>
                    <a:pt x="946" y="217"/>
                  </a:lnTo>
                  <a:lnTo>
                    <a:pt x="913" y="228"/>
                  </a:lnTo>
                  <a:lnTo>
                    <a:pt x="919" y="259"/>
                  </a:lnTo>
                  <a:lnTo>
                    <a:pt x="907" y="279"/>
                  </a:lnTo>
                  <a:lnTo>
                    <a:pt x="900" y="273"/>
                  </a:lnTo>
                  <a:lnTo>
                    <a:pt x="871" y="297"/>
                  </a:lnTo>
                  <a:lnTo>
                    <a:pt x="871" y="308"/>
                  </a:lnTo>
                  <a:lnTo>
                    <a:pt x="848" y="306"/>
                  </a:lnTo>
                  <a:lnTo>
                    <a:pt x="807" y="344"/>
                  </a:lnTo>
                  <a:lnTo>
                    <a:pt x="761" y="372"/>
                  </a:lnTo>
                  <a:lnTo>
                    <a:pt x="775" y="332"/>
                  </a:lnTo>
                  <a:lnTo>
                    <a:pt x="767" y="319"/>
                  </a:lnTo>
                  <a:lnTo>
                    <a:pt x="704" y="366"/>
                  </a:lnTo>
                  <a:lnTo>
                    <a:pt x="702" y="377"/>
                  </a:lnTo>
                  <a:lnTo>
                    <a:pt x="723" y="406"/>
                  </a:lnTo>
                  <a:lnTo>
                    <a:pt x="750" y="395"/>
                  </a:lnTo>
                  <a:lnTo>
                    <a:pt x="779" y="406"/>
                  </a:lnTo>
                  <a:lnTo>
                    <a:pt x="742" y="428"/>
                  </a:lnTo>
                  <a:lnTo>
                    <a:pt x="725" y="459"/>
                  </a:lnTo>
                  <a:lnTo>
                    <a:pt x="769" y="532"/>
                  </a:lnTo>
                  <a:lnTo>
                    <a:pt x="740" y="526"/>
                  </a:lnTo>
                  <a:lnTo>
                    <a:pt x="769" y="548"/>
                  </a:lnTo>
                  <a:lnTo>
                    <a:pt x="740" y="566"/>
                  </a:lnTo>
                  <a:lnTo>
                    <a:pt x="771" y="570"/>
                  </a:lnTo>
                  <a:lnTo>
                    <a:pt x="717" y="684"/>
                  </a:lnTo>
                  <a:lnTo>
                    <a:pt x="681" y="718"/>
                  </a:lnTo>
                  <a:lnTo>
                    <a:pt x="646" y="729"/>
                  </a:lnTo>
                  <a:lnTo>
                    <a:pt x="642" y="729"/>
                  </a:lnTo>
                  <a:lnTo>
                    <a:pt x="636" y="724"/>
                  </a:lnTo>
                  <a:lnTo>
                    <a:pt x="625" y="742"/>
                  </a:lnTo>
                  <a:lnTo>
                    <a:pt x="582" y="753"/>
                  </a:lnTo>
                  <a:lnTo>
                    <a:pt x="580" y="778"/>
                  </a:lnTo>
                  <a:lnTo>
                    <a:pt x="572" y="749"/>
                  </a:lnTo>
                  <a:lnTo>
                    <a:pt x="545" y="749"/>
                  </a:lnTo>
                  <a:lnTo>
                    <a:pt x="501" y="715"/>
                  </a:lnTo>
                  <a:lnTo>
                    <a:pt x="453" y="731"/>
                  </a:lnTo>
                  <a:lnTo>
                    <a:pt x="443" y="731"/>
                  </a:lnTo>
                  <a:lnTo>
                    <a:pt x="445" y="753"/>
                  </a:lnTo>
                  <a:lnTo>
                    <a:pt x="436" y="749"/>
                  </a:lnTo>
                  <a:lnTo>
                    <a:pt x="409" y="738"/>
                  </a:lnTo>
                  <a:lnTo>
                    <a:pt x="399" y="698"/>
                  </a:lnTo>
                  <a:lnTo>
                    <a:pt x="382" y="702"/>
                  </a:lnTo>
                  <a:lnTo>
                    <a:pt x="397" y="641"/>
                  </a:lnTo>
                  <a:lnTo>
                    <a:pt x="397" y="621"/>
                  </a:lnTo>
                  <a:lnTo>
                    <a:pt x="378" y="608"/>
                  </a:lnTo>
                  <a:lnTo>
                    <a:pt x="359" y="601"/>
                  </a:lnTo>
                  <a:lnTo>
                    <a:pt x="355" y="579"/>
                  </a:lnTo>
                  <a:lnTo>
                    <a:pt x="288" y="617"/>
                  </a:lnTo>
                  <a:lnTo>
                    <a:pt x="257" y="605"/>
                  </a:lnTo>
                  <a:lnTo>
                    <a:pt x="242" y="625"/>
                  </a:lnTo>
                  <a:lnTo>
                    <a:pt x="240" y="612"/>
                  </a:lnTo>
                  <a:lnTo>
                    <a:pt x="230" y="614"/>
                  </a:lnTo>
                  <a:lnTo>
                    <a:pt x="194" y="614"/>
                  </a:lnTo>
                  <a:lnTo>
                    <a:pt x="169" y="583"/>
                  </a:lnTo>
                  <a:lnTo>
                    <a:pt x="117" y="563"/>
                  </a:lnTo>
                  <a:lnTo>
                    <a:pt x="84" y="548"/>
                  </a:lnTo>
                  <a:lnTo>
                    <a:pt x="76" y="512"/>
                  </a:lnTo>
                  <a:lnTo>
                    <a:pt x="94" y="508"/>
                  </a:lnTo>
                  <a:lnTo>
                    <a:pt x="84" y="479"/>
                  </a:lnTo>
                  <a:lnTo>
                    <a:pt x="105" y="446"/>
                  </a:lnTo>
                  <a:lnTo>
                    <a:pt x="88" y="435"/>
                  </a:lnTo>
                  <a:lnTo>
                    <a:pt x="62" y="448"/>
                  </a:lnTo>
                  <a:lnTo>
                    <a:pt x="14" y="410"/>
                  </a:lnTo>
                  <a:lnTo>
                    <a:pt x="16" y="406"/>
                  </a:lnTo>
                  <a:lnTo>
                    <a:pt x="16" y="379"/>
                  </a:lnTo>
                  <a:lnTo>
                    <a:pt x="0" y="37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8" name="Freeform 43"/>
            <p:cNvSpPr>
              <a:spLocks/>
            </p:cNvSpPr>
            <p:nvPr/>
          </p:nvSpPr>
          <p:spPr bwMode="auto">
            <a:xfrm>
              <a:off x="4562" y="2519"/>
              <a:ext cx="27" cy="61"/>
            </a:xfrm>
            <a:custGeom>
              <a:avLst/>
              <a:gdLst>
                <a:gd name="T0" fmla="*/ 0 w 28"/>
                <a:gd name="T1" fmla="*/ 22 h 65"/>
                <a:gd name="T2" fmla="*/ 10 w 28"/>
                <a:gd name="T3" fmla="*/ 56 h 65"/>
                <a:gd name="T4" fmla="*/ 25 w 28"/>
                <a:gd name="T5" fmla="*/ 0 h 65"/>
                <a:gd name="T6" fmla="*/ 14 w 28"/>
                <a:gd name="T7" fmla="*/ 0 h 65"/>
                <a:gd name="T8" fmla="*/ 0 w 28"/>
                <a:gd name="T9" fmla="*/ 22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65">
                  <a:moveTo>
                    <a:pt x="0" y="24"/>
                  </a:moveTo>
                  <a:lnTo>
                    <a:pt x="10" y="64"/>
                  </a:lnTo>
                  <a:lnTo>
                    <a:pt x="27" y="0"/>
                  </a:lnTo>
                  <a:lnTo>
                    <a:pt x="14" y="0"/>
                  </a:lnTo>
                  <a:lnTo>
                    <a:pt x="0" y="2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9" name="Freeform 44"/>
            <p:cNvSpPr>
              <a:spLocks/>
            </p:cNvSpPr>
            <p:nvPr/>
          </p:nvSpPr>
          <p:spPr bwMode="auto">
            <a:xfrm>
              <a:off x="3753" y="2300"/>
              <a:ext cx="459" cy="553"/>
            </a:xfrm>
            <a:custGeom>
              <a:avLst/>
              <a:gdLst>
                <a:gd name="T0" fmla="*/ 0 w 470"/>
                <a:gd name="T1" fmla="*/ 235 h 592"/>
                <a:gd name="T2" fmla="*/ 12 w 470"/>
                <a:gd name="T3" fmla="*/ 224 h 592"/>
                <a:gd name="T4" fmla="*/ 45 w 470"/>
                <a:gd name="T5" fmla="*/ 224 h 592"/>
                <a:gd name="T6" fmla="*/ 22 w 470"/>
                <a:gd name="T7" fmla="*/ 168 h 592"/>
                <a:gd name="T8" fmla="*/ 35 w 470"/>
                <a:gd name="T9" fmla="*/ 155 h 592"/>
                <a:gd name="T10" fmla="*/ 58 w 470"/>
                <a:gd name="T11" fmla="*/ 157 h 592"/>
                <a:gd name="T12" fmla="*/ 102 w 470"/>
                <a:gd name="T13" fmla="*/ 99 h 592"/>
                <a:gd name="T14" fmla="*/ 97 w 470"/>
                <a:gd name="T15" fmla="*/ 81 h 592"/>
                <a:gd name="T16" fmla="*/ 110 w 470"/>
                <a:gd name="T17" fmla="*/ 73 h 592"/>
                <a:gd name="T18" fmla="*/ 91 w 470"/>
                <a:gd name="T19" fmla="*/ 54 h 592"/>
                <a:gd name="T20" fmla="*/ 91 w 470"/>
                <a:gd name="T21" fmla="*/ 24 h 592"/>
                <a:gd name="T22" fmla="*/ 133 w 470"/>
                <a:gd name="T23" fmla="*/ 24 h 592"/>
                <a:gd name="T24" fmla="*/ 144 w 470"/>
                <a:gd name="T25" fmla="*/ 11 h 592"/>
                <a:gd name="T26" fmla="*/ 169 w 470"/>
                <a:gd name="T27" fmla="*/ 0 h 592"/>
                <a:gd name="T28" fmla="*/ 187 w 470"/>
                <a:gd name="T29" fmla="*/ 11 h 592"/>
                <a:gd name="T30" fmla="*/ 165 w 470"/>
                <a:gd name="T31" fmla="*/ 40 h 592"/>
                <a:gd name="T32" fmla="*/ 176 w 470"/>
                <a:gd name="T33" fmla="*/ 65 h 592"/>
                <a:gd name="T34" fmla="*/ 157 w 470"/>
                <a:gd name="T35" fmla="*/ 67 h 592"/>
                <a:gd name="T36" fmla="*/ 167 w 470"/>
                <a:gd name="T37" fmla="*/ 100 h 592"/>
                <a:gd name="T38" fmla="*/ 196 w 470"/>
                <a:gd name="T39" fmla="*/ 113 h 592"/>
                <a:gd name="T40" fmla="*/ 184 w 470"/>
                <a:gd name="T41" fmla="*/ 141 h 592"/>
                <a:gd name="T42" fmla="*/ 223 w 470"/>
                <a:gd name="T43" fmla="*/ 168 h 592"/>
                <a:gd name="T44" fmla="*/ 303 w 470"/>
                <a:gd name="T45" fmla="*/ 184 h 592"/>
                <a:gd name="T46" fmla="*/ 305 w 470"/>
                <a:gd name="T47" fmla="*/ 157 h 592"/>
                <a:gd name="T48" fmla="*/ 315 w 470"/>
                <a:gd name="T49" fmla="*/ 155 h 592"/>
                <a:gd name="T50" fmla="*/ 315 w 470"/>
                <a:gd name="T51" fmla="*/ 168 h 592"/>
                <a:gd name="T52" fmla="*/ 321 w 470"/>
                <a:gd name="T53" fmla="*/ 178 h 592"/>
                <a:gd name="T54" fmla="*/ 361 w 470"/>
                <a:gd name="T55" fmla="*/ 175 h 592"/>
                <a:gd name="T56" fmla="*/ 361 w 470"/>
                <a:gd name="T57" fmla="*/ 159 h 592"/>
                <a:gd name="T58" fmla="*/ 426 w 470"/>
                <a:gd name="T59" fmla="*/ 126 h 592"/>
                <a:gd name="T60" fmla="*/ 429 w 470"/>
                <a:gd name="T61" fmla="*/ 145 h 592"/>
                <a:gd name="T62" fmla="*/ 447 w 470"/>
                <a:gd name="T63" fmla="*/ 152 h 592"/>
                <a:gd name="T64" fmla="*/ 438 w 470"/>
                <a:gd name="T65" fmla="*/ 170 h 592"/>
                <a:gd name="T66" fmla="*/ 413 w 470"/>
                <a:gd name="T67" fmla="*/ 184 h 592"/>
                <a:gd name="T68" fmla="*/ 371 w 470"/>
                <a:gd name="T69" fmla="*/ 269 h 592"/>
                <a:gd name="T70" fmla="*/ 365 w 470"/>
                <a:gd name="T71" fmla="*/ 234 h 592"/>
                <a:gd name="T72" fmla="*/ 357 w 470"/>
                <a:gd name="T73" fmla="*/ 247 h 592"/>
                <a:gd name="T74" fmla="*/ 348 w 470"/>
                <a:gd name="T75" fmla="*/ 232 h 592"/>
                <a:gd name="T76" fmla="*/ 367 w 470"/>
                <a:gd name="T77" fmla="*/ 210 h 592"/>
                <a:gd name="T78" fmla="*/ 332 w 470"/>
                <a:gd name="T79" fmla="*/ 206 h 592"/>
                <a:gd name="T80" fmla="*/ 308 w 470"/>
                <a:gd name="T81" fmla="*/ 182 h 592"/>
                <a:gd name="T82" fmla="*/ 303 w 470"/>
                <a:gd name="T83" fmla="*/ 195 h 592"/>
                <a:gd name="T84" fmla="*/ 312 w 470"/>
                <a:gd name="T85" fmla="*/ 206 h 592"/>
                <a:gd name="T86" fmla="*/ 303 w 470"/>
                <a:gd name="T87" fmla="*/ 214 h 592"/>
                <a:gd name="T88" fmla="*/ 310 w 470"/>
                <a:gd name="T89" fmla="*/ 226 h 592"/>
                <a:gd name="T90" fmla="*/ 315 w 470"/>
                <a:gd name="T91" fmla="*/ 274 h 592"/>
                <a:gd name="T92" fmla="*/ 303 w 470"/>
                <a:gd name="T93" fmla="*/ 267 h 592"/>
                <a:gd name="T94" fmla="*/ 276 w 470"/>
                <a:gd name="T95" fmla="*/ 304 h 592"/>
                <a:gd name="T96" fmla="*/ 185 w 470"/>
                <a:gd name="T97" fmla="*/ 383 h 592"/>
                <a:gd name="T98" fmla="*/ 178 w 470"/>
                <a:gd name="T99" fmla="*/ 476 h 592"/>
                <a:gd name="T100" fmla="*/ 141 w 470"/>
                <a:gd name="T101" fmla="*/ 516 h 592"/>
                <a:gd name="T102" fmla="*/ 104 w 470"/>
                <a:gd name="T103" fmla="*/ 442 h 592"/>
                <a:gd name="T104" fmla="*/ 91 w 470"/>
                <a:gd name="T105" fmla="*/ 383 h 592"/>
                <a:gd name="T106" fmla="*/ 79 w 470"/>
                <a:gd name="T107" fmla="*/ 370 h 592"/>
                <a:gd name="T108" fmla="*/ 70 w 470"/>
                <a:gd name="T109" fmla="*/ 262 h 592"/>
                <a:gd name="T110" fmla="*/ 63 w 470"/>
                <a:gd name="T111" fmla="*/ 259 h 592"/>
                <a:gd name="T112" fmla="*/ 58 w 470"/>
                <a:gd name="T113" fmla="*/ 282 h 592"/>
                <a:gd name="T114" fmla="*/ 35 w 470"/>
                <a:gd name="T115" fmla="*/ 288 h 592"/>
                <a:gd name="T116" fmla="*/ 12 w 470"/>
                <a:gd name="T117" fmla="*/ 261 h 592"/>
                <a:gd name="T118" fmla="*/ 33 w 470"/>
                <a:gd name="T119" fmla="*/ 245 h 592"/>
                <a:gd name="T120" fmla="*/ 12 w 470"/>
                <a:gd name="T121" fmla="*/ 251 h 592"/>
                <a:gd name="T122" fmla="*/ 0 w 470"/>
                <a:gd name="T123" fmla="*/ 235 h 5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0" h="592">
                  <a:moveTo>
                    <a:pt x="0" y="270"/>
                  </a:moveTo>
                  <a:lnTo>
                    <a:pt x="12" y="257"/>
                  </a:lnTo>
                  <a:lnTo>
                    <a:pt x="47" y="257"/>
                  </a:lnTo>
                  <a:lnTo>
                    <a:pt x="24" y="193"/>
                  </a:lnTo>
                  <a:lnTo>
                    <a:pt x="37" y="178"/>
                  </a:lnTo>
                  <a:lnTo>
                    <a:pt x="60" y="180"/>
                  </a:lnTo>
                  <a:lnTo>
                    <a:pt x="106" y="113"/>
                  </a:lnTo>
                  <a:lnTo>
                    <a:pt x="101" y="93"/>
                  </a:lnTo>
                  <a:lnTo>
                    <a:pt x="116" y="84"/>
                  </a:lnTo>
                  <a:lnTo>
                    <a:pt x="95" y="62"/>
                  </a:lnTo>
                  <a:lnTo>
                    <a:pt x="95" y="28"/>
                  </a:lnTo>
                  <a:lnTo>
                    <a:pt x="139" y="28"/>
                  </a:lnTo>
                  <a:lnTo>
                    <a:pt x="151" y="13"/>
                  </a:lnTo>
                  <a:lnTo>
                    <a:pt x="177" y="0"/>
                  </a:lnTo>
                  <a:lnTo>
                    <a:pt x="196" y="13"/>
                  </a:lnTo>
                  <a:lnTo>
                    <a:pt x="173" y="46"/>
                  </a:lnTo>
                  <a:lnTo>
                    <a:pt x="184" y="75"/>
                  </a:lnTo>
                  <a:lnTo>
                    <a:pt x="165" y="77"/>
                  </a:lnTo>
                  <a:lnTo>
                    <a:pt x="175" y="115"/>
                  </a:lnTo>
                  <a:lnTo>
                    <a:pt x="206" y="129"/>
                  </a:lnTo>
                  <a:lnTo>
                    <a:pt x="192" y="162"/>
                  </a:lnTo>
                  <a:lnTo>
                    <a:pt x="233" y="193"/>
                  </a:lnTo>
                  <a:lnTo>
                    <a:pt x="317" y="211"/>
                  </a:lnTo>
                  <a:lnTo>
                    <a:pt x="319" y="180"/>
                  </a:lnTo>
                  <a:lnTo>
                    <a:pt x="331" y="178"/>
                  </a:lnTo>
                  <a:lnTo>
                    <a:pt x="331" y="193"/>
                  </a:lnTo>
                  <a:lnTo>
                    <a:pt x="337" y="204"/>
                  </a:lnTo>
                  <a:lnTo>
                    <a:pt x="379" y="200"/>
                  </a:lnTo>
                  <a:lnTo>
                    <a:pt x="379" y="182"/>
                  </a:lnTo>
                  <a:lnTo>
                    <a:pt x="446" y="144"/>
                  </a:lnTo>
                  <a:lnTo>
                    <a:pt x="450" y="166"/>
                  </a:lnTo>
                  <a:lnTo>
                    <a:pt x="469" y="175"/>
                  </a:lnTo>
                  <a:lnTo>
                    <a:pt x="460" y="195"/>
                  </a:lnTo>
                  <a:lnTo>
                    <a:pt x="433" y="211"/>
                  </a:lnTo>
                  <a:lnTo>
                    <a:pt x="389" y="308"/>
                  </a:lnTo>
                  <a:lnTo>
                    <a:pt x="383" y="268"/>
                  </a:lnTo>
                  <a:lnTo>
                    <a:pt x="375" y="283"/>
                  </a:lnTo>
                  <a:lnTo>
                    <a:pt x="365" y="266"/>
                  </a:lnTo>
                  <a:lnTo>
                    <a:pt x="385" y="241"/>
                  </a:lnTo>
                  <a:lnTo>
                    <a:pt x="348" y="235"/>
                  </a:lnTo>
                  <a:lnTo>
                    <a:pt x="323" y="209"/>
                  </a:lnTo>
                  <a:lnTo>
                    <a:pt x="317" y="224"/>
                  </a:lnTo>
                  <a:lnTo>
                    <a:pt x="327" y="235"/>
                  </a:lnTo>
                  <a:lnTo>
                    <a:pt x="317" y="245"/>
                  </a:lnTo>
                  <a:lnTo>
                    <a:pt x="325" y="259"/>
                  </a:lnTo>
                  <a:lnTo>
                    <a:pt x="331" y="314"/>
                  </a:lnTo>
                  <a:lnTo>
                    <a:pt x="317" y="306"/>
                  </a:lnTo>
                  <a:lnTo>
                    <a:pt x="290" y="348"/>
                  </a:lnTo>
                  <a:lnTo>
                    <a:pt x="194" y="439"/>
                  </a:lnTo>
                  <a:lnTo>
                    <a:pt x="186" y="546"/>
                  </a:lnTo>
                  <a:lnTo>
                    <a:pt x="147" y="591"/>
                  </a:lnTo>
                  <a:lnTo>
                    <a:pt x="110" y="506"/>
                  </a:lnTo>
                  <a:lnTo>
                    <a:pt x="95" y="439"/>
                  </a:lnTo>
                  <a:lnTo>
                    <a:pt x="83" y="424"/>
                  </a:lnTo>
                  <a:lnTo>
                    <a:pt x="74" y="301"/>
                  </a:lnTo>
                  <a:lnTo>
                    <a:pt x="66" y="297"/>
                  </a:lnTo>
                  <a:lnTo>
                    <a:pt x="60" y="323"/>
                  </a:lnTo>
                  <a:lnTo>
                    <a:pt x="37" y="330"/>
                  </a:lnTo>
                  <a:lnTo>
                    <a:pt x="12" y="299"/>
                  </a:lnTo>
                  <a:lnTo>
                    <a:pt x="35" y="281"/>
                  </a:lnTo>
                  <a:lnTo>
                    <a:pt x="12" y="288"/>
                  </a:lnTo>
                  <a:lnTo>
                    <a:pt x="0" y="27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0" name="Freeform 45"/>
            <p:cNvSpPr>
              <a:spLocks/>
            </p:cNvSpPr>
            <p:nvPr/>
          </p:nvSpPr>
          <p:spPr bwMode="auto">
            <a:xfrm>
              <a:off x="4712" y="2338"/>
              <a:ext cx="36" cy="51"/>
            </a:xfrm>
            <a:custGeom>
              <a:avLst/>
              <a:gdLst>
                <a:gd name="T0" fmla="*/ 0 w 37"/>
                <a:gd name="T1" fmla="*/ 13 h 55"/>
                <a:gd name="T2" fmla="*/ 0 w 37"/>
                <a:gd name="T3" fmla="*/ 23 h 55"/>
                <a:gd name="T4" fmla="*/ 8 w 37"/>
                <a:gd name="T5" fmla="*/ 13 h 55"/>
                <a:gd name="T6" fmla="*/ 12 w 37"/>
                <a:gd name="T7" fmla="*/ 19 h 55"/>
                <a:gd name="T8" fmla="*/ 8 w 37"/>
                <a:gd name="T9" fmla="*/ 46 h 55"/>
                <a:gd name="T10" fmla="*/ 23 w 37"/>
                <a:gd name="T11" fmla="*/ 46 h 55"/>
                <a:gd name="T12" fmla="*/ 34 w 37"/>
                <a:gd name="T13" fmla="*/ 18 h 55"/>
                <a:gd name="T14" fmla="*/ 27 w 37"/>
                <a:gd name="T15" fmla="*/ 2 h 55"/>
                <a:gd name="T16" fmla="*/ 12 w 37"/>
                <a:gd name="T17" fmla="*/ 0 h 55"/>
                <a:gd name="T18" fmla="*/ 0 w 37"/>
                <a:gd name="T19" fmla="*/ 13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55">
                  <a:moveTo>
                    <a:pt x="0" y="15"/>
                  </a:moveTo>
                  <a:lnTo>
                    <a:pt x="0" y="27"/>
                  </a:lnTo>
                  <a:lnTo>
                    <a:pt x="8" y="15"/>
                  </a:lnTo>
                  <a:lnTo>
                    <a:pt x="12" y="22"/>
                  </a:lnTo>
                  <a:lnTo>
                    <a:pt x="8" y="54"/>
                  </a:lnTo>
                  <a:lnTo>
                    <a:pt x="25" y="54"/>
                  </a:lnTo>
                  <a:lnTo>
                    <a:pt x="36" y="20"/>
                  </a:lnTo>
                  <a:lnTo>
                    <a:pt x="29" y="2"/>
                  </a:lnTo>
                  <a:lnTo>
                    <a:pt x="12" y="0"/>
                  </a:lnTo>
                  <a:lnTo>
                    <a:pt x="0" y="1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1" name="Freeform 46"/>
            <p:cNvSpPr>
              <a:spLocks/>
            </p:cNvSpPr>
            <p:nvPr/>
          </p:nvSpPr>
          <p:spPr bwMode="auto">
            <a:xfrm>
              <a:off x="4731" y="2173"/>
              <a:ext cx="177" cy="172"/>
            </a:xfrm>
            <a:custGeom>
              <a:avLst/>
              <a:gdLst>
                <a:gd name="T0" fmla="*/ 0 w 181"/>
                <a:gd name="T1" fmla="*/ 150 h 184"/>
                <a:gd name="T2" fmla="*/ 29 w 181"/>
                <a:gd name="T3" fmla="*/ 121 h 184"/>
                <a:gd name="T4" fmla="*/ 73 w 181"/>
                <a:gd name="T5" fmla="*/ 121 h 184"/>
                <a:gd name="T6" fmla="*/ 92 w 181"/>
                <a:gd name="T7" fmla="*/ 83 h 184"/>
                <a:gd name="T8" fmla="*/ 98 w 181"/>
                <a:gd name="T9" fmla="*/ 81 h 184"/>
                <a:gd name="T10" fmla="*/ 100 w 181"/>
                <a:gd name="T11" fmla="*/ 95 h 184"/>
                <a:gd name="T12" fmla="*/ 119 w 181"/>
                <a:gd name="T13" fmla="*/ 81 h 184"/>
                <a:gd name="T14" fmla="*/ 138 w 181"/>
                <a:gd name="T15" fmla="*/ 54 h 184"/>
                <a:gd name="T16" fmla="*/ 144 w 181"/>
                <a:gd name="T17" fmla="*/ 7 h 184"/>
                <a:gd name="T18" fmla="*/ 157 w 181"/>
                <a:gd name="T19" fmla="*/ 11 h 184"/>
                <a:gd name="T20" fmla="*/ 154 w 181"/>
                <a:gd name="T21" fmla="*/ 0 h 184"/>
                <a:gd name="T22" fmla="*/ 161 w 181"/>
                <a:gd name="T23" fmla="*/ 0 h 184"/>
                <a:gd name="T24" fmla="*/ 172 w 181"/>
                <a:gd name="T25" fmla="*/ 38 h 184"/>
                <a:gd name="T26" fmla="*/ 157 w 181"/>
                <a:gd name="T27" fmla="*/ 65 h 184"/>
                <a:gd name="T28" fmla="*/ 157 w 181"/>
                <a:gd name="T29" fmla="*/ 91 h 184"/>
                <a:gd name="T30" fmla="*/ 148 w 181"/>
                <a:gd name="T31" fmla="*/ 127 h 184"/>
                <a:gd name="T32" fmla="*/ 140 w 181"/>
                <a:gd name="T33" fmla="*/ 132 h 184"/>
                <a:gd name="T34" fmla="*/ 138 w 181"/>
                <a:gd name="T35" fmla="*/ 116 h 184"/>
                <a:gd name="T36" fmla="*/ 113 w 181"/>
                <a:gd name="T37" fmla="*/ 138 h 184"/>
                <a:gd name="T38" fmla="*/ 92 w 181"/>
                <a:gd name="T39" fmla="*/ 130 h 184"/>
                <a:gd name="T40" fmla="*/ 94 w 181"/>
                <a:gd name="T41" fmla="*/ 146 h 184"/>
                <a:gd name="T42" fmla="*/ 75 w 181"/>
                <a:gd name="T43" fmla="*/ 160 h 184"/>
                <a:gd name="T44" fmla="*/ 67 w 181"/>
                <a:gd name="T45" fmla="*/ 138 h 184"/>
                <a:gd name="T46" fmla="*/ 0 w 181"/>
                <a:gd name="T47" fmla="*/ 150 h 1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1" h="184">
                  <a:moveTo>
                    <a:pt x="0" y="171"/>
                  </a:moveTo>
                  <a:lnTo>
                    <a:pt x="31" y="138"/>
                  </a:lnTo>
                  <a:lnTo>
                    <a:pt x="77" y="138"/>
                  </a:lnTo>
                  <a:lnTo>
                    <a:pt x="96" y="95"/>
                  </a:lnTo>
                  <a:lnTo>
                    <a:pt x="102" y="93"/>
                  </a:lnTo>
                  <a:lnTo>
                    <a:pt x="104" y="109"/>
                  </a:lnTo>
                  <a:lnTo>
                    <a:pt x="125" y="93"/>
                  </a:lnTo>
                  <a:lnTo>
                    <a:pt x="144" y="62"/>
                  </a:lnTo>
                  <a:lnTo>
                    <a:pt x="150" y="8"/>
                  </a:lnTo>
                  <a:lnTo>
                    <a:pt x="165" y="13"/>
                  </a:lnTo>
                  <a:lnTo>
                    <a:pt x="161" y="0"/>
                  </a:lnTo>
                  <a:lnTo>
                    <a:pt x="169" y="0"/>
                  </a:lnTo>
                  <a:lnTo>
                    <a:pt x="180" y="44"/>
                  </a:lnTo>
                  <a:lnTo>
                    <a:pt x="165" y="75"/>
                  </a:lnTo>
                  <a:lnTo>
                    <a:pt x="165" y="104"/>
                  </a:lnTo>
                  <a:lnTo>
                    <a:pt x="154" y="145"/>
                  </a:lnTo>
                  <a:lnTo>
                    <a:pt x="146" y="151"/>
                  </a:lnTo>
                  <a:lnTo>
                    <a:pt x="144" y="133"/>
                  </a:lnTo>
                  <a:lnTo>
                    <a:pt x="119" y="158"/>
                  </a:lnTo>
                  <a:lnTo>
                    <a:pt x="96" y="149"/>
                  </a:lnTo>
                  <a:lnTo>
                    <a:pt x="98" y="167"/>
                  </a:lnTo>
                  <a:lnTo>
                    <a:pt x="79" y="183"/>
                  </a:lnTo>
                  <a:lnTo>
                    <a:pt x="71" y="158"/>
                  </a:lnTo>
                  <a:lnTo>
                    <a:pt x="0" y="171"/>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2" name="Freeform 47"/>
            <p:cNvSpPr>
              <a:spLocks/>
            </p:cNvSpPr>
            <p:nvPr/>
          </p:nvSpPr>
          <p:spPr bwMode="auto">
            <a:xfrm>
              <a:off x="4751" y="2328"/>
              <a:ext cx="37" cy="35"/>
            </a:xfrm>
            <a:custGeom>
              <a:avLst/>
              <a:gdLst>
                <a:gd name="T0" fmla="*/ 0 w 38"/>
                <a:gd name="T1" fmla="*/ 17 h 37"/>
                <a:gd name="T2" fmla="*/ 12 w 38"/>
                <a:gd name="T3" fmla="*/ 32 h 37"/>
                <a:gd name="T4" fmla="*/ 30 w 38"/>
                <a:gd name="T5" fmla="*/ 22 h 37"/>
                <a:gd name="T6" fmla="*/ 35 w 38"/>
                <a:gd name="T7" fmla="*/ 0 h 37"/>
                <a:gd name="T8" fmla="*/ 0 w 38"/>
                <a:gd name="T9" fmla="*/ 1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7">
                  <a:moveTo>
                    <a:pt x="0" y="19"/>
                  </a:moveTo>
                  <a:lnTo>
                    <a:pt x="12" y="36"/>
                  </a:lnTo>
                  <a:lnTo>
                    <a:pt x="32" y="24"/>
                  </a:lnTo>
                  <a:lnTo>
                    <a:pt x="37" y="0"/>
                  </a:lnTo>
                  <a:lnTo>
                    <a:pt x="0" y="1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3" name="Freeform 48"/>
            <p:cNvSpPr>
              <a:spLocks/>
            </p:cNvSpPr>
            <p:nvPr/>
          </p:nvSpPr>
          <p:spPr bwMode="auto">
            <a:xfrm>
              <a:off x="4870" y="2082"/>
              <a:ext cx="91" cy="93"/>
            </a:xfrm>
            <a:custGeom>
              <a:avLst/>
              <a:gdLst>
                <a:gd name="T0" fmla="*/ 0 w 93"/>
                <a:gd name="T1" fmla="*/ 63 h 98"/>
                <a:gd name="T2" fmla="*/ 4 w 93"/>
                <a:gd name="T3" fmla="*/ 87 h 98"/>
                <a:gd name="T4" fmla="*/ 20 w 93"/>
                <a:gd name="T5" fmla="*/ 80 h 98"/>
                <a:gd name="T6" fmla="*/ 8 w 93"/>
                <a:gd name="T7" fmla="*/ 63 h 98"/>
                <a:gd name="T8" fmla="*/ 52 w 93"/>
                <a:gd name="T9" fmla="*/ 77 h 98"/>
                <a:gd name="T10" fmla="*/ 62 w 93"/>
                <a:gd name="T11" fmla="*/ 55 h 98"/>
                <a:gd name="T12" fmla="*/ 88 w 93"/>
                <a:gd name="T13" fmla="*/ 47 h 98"/>
                <a:gd name="T14" fmla="*/ 79 w 93"/>
                <a:gd name="T15" fmla="*/ 35 h 98"/>
                <a:gd name="T16" fmla="*/ 81 w 93"/>
                <a:gd name="T17" fmla="*/ 24 h 98"/>
                <a:gd name="T18" fmla="*/ 58 w 93"/>
                <a:gd name="T19" fmla="*/ 26 h 98"/>
                <a:gd name="T20" fmla="*/ 29 w 93"/>
                <a:gd name="T21" fmla="*/ 0 h 98"/>
                <a:gd name="T22" fmla="*/ 23 w 93"/>
                <a:gd name="T23" fmla="*/ 49 h 98"/>
                <a:gd name="T24" fmla="*/ 8 w 93"/>
                <a:gd name="T25" fmla="*/ 47 h 98"/>
                <a:gd name="T26" fmla="*/ 0 w 93"/>
                <a:gd name="T27" fmla="*/ 63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3" h="98">
                  <a:moveTo>
                    <a:pt x="0" y="70"/>
                  </a:moveTo>
                  <a:lnTo>
                    <a:pt x="4" y="97"/>
                  </a:lnTo>
                  <a:lnTo>
                    <a:pt x="20" y="88"/>
                  </a:lnTo>
                  <a:lnTo>
                    <a:pt x="8" y="70"/>
                  </a:lnTo>
                  <a:lnTo>
                    <a:pt x="54" y="85"/>
                  </a:lnTo>
                  <a:lnTo>
                    <a:pt x="64" y="61"/>
                  </a:lnTo>
                  <a:lnTo>
                    <a:pt x="92" y="52"/>
                  </a:lnTo>
                  <a:lnTo>
                    <a:pt x="83" y="39"/>
                  </a:lnTo>
                  <a:lnTo>
                    <a:pt x="85" y="26"/>
                  </a:lnTo>
                  <a:lnTo>
                    <a:pt x="60" y="28"/>
                  </a:lnTo>
                  <a:lnTo>
                    <a:pt x="31" y="0"/>
                  </a:lnTo>
                  <a:lnTo>
                    <a:pt x="23" y="55"/>
                  </a:lnTo>
                  <a:lnTo>
                    <a:pt x="8" y="52"/>
                  </a:lnTo>
                  <a:lnTo>
                    <a:pt x="0" y="7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4" name="Freeform 49"/>
            <p:cNvSpPr>
              <a:spLocks/>
            </p:cNvSpPr>
            <p:nvPr/>
          </p:nvSpPr>
          <p:spPr bwMode="auto">
            <a:xfrm>
              <a:off x="4632" y="2141"/>
              <a:ext cx="95" cy="116"/>
            </a:xfrm>
            <a:custGeom>
              <a:avLst/>
              <a:gdLst>
                <a:gd name="T0" fmla="*/ 0 w 97"/>
                <a:gd name="T1" fmla="*/ 62 h 124"/>
                <a:gd name="T2" fmla="*/ 16 w 97"/>
                <a:gd name="T3" fmla="*/ 70 h 124"/>
                <a:gd name="T4" fmla="*/ 6 w 97"/>
                <a:gd name="T5" fmla="*/ 102 h 124"/>
                <a:gd name="T6" fmla="*/ 30 w 97"/>
                <a:gd name="T7" fmla="*/ 108 h 124"/>
                <a:gd name="T8" fmla="*/ 59 w 97"/>
                <a:gd name="T9" fmla="*/ 89 h 124"/>
                <a:gd name="T10" fmla="*/ 44 w 97"/>
                <a:gd name="T11" fmla="*/ 64 h 124"/>
                <a:gd name="T12" fmla="*/ 75 w 97"/>
                <a:gd name="T13" fmla="*/ 43 h 124"/>
                <a:gd name="T14" fmla="*/ 92 w 97"/>
                <a:gd name="T15" fmla="*/ 9 h 124"/>
                <a:gd name="T16" fmla="*/ 89 w 97"/>
                <a:gd name="T17" fmla="*/ 6 h 124"/>
                <a:gd name="T18" fmla="*/ 83 w 97"/>
                <a:gd name="T19" fmla="*/ 0 h 124"/>
                <a:gd name="T20" fmla="*/ 57 w 97"/>
                <a:gd name="T21" fmla="*/ 21 h 124"/>
                <a:gd name="T22" fmla="*/ 57 w 97"/>
                <a:gd name="T23" fmla="*/ 31 h 124"/>
                <a:gd name="T24" fmla="*/ 36 w 97"/>
                <a:gd name="T25" fmla="*/ 29 h 124"/>
                <a:gd name="T26" fmla="*/ 0 w 97"/>
                <a:gd name="T27" fmla="*/ 62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 h="124">
                  <a:moveTo>
                    <a:pt x="0" y="71"/>
                  </a:moveTo>
                  <a:lnTo>
                    <a:pt x="16" y="80"/>
                  </a:lnTo>
                  <a:lnTo>
                    <a:pt x="6" y="116"/>
                  </a:lnTo>
                  <a:lnTo>
                    <a:pt x="32" y="123"/>
                  </a:lnTo>
                  <a:lnTo>
                    <a:pt x="61" y="102"/>
                  </a:lnTo>
                  <a:lnTo>
                    <a:pt x="46" y="73"/>
                  </a:lnTo>
                  <a:lnTo>
                    <a:pt x="79" y="49"/>
                  </a:lnTo>
                  <a:lnTo>
                    <a:pt x="96" y="11"/>
                  </a:lnTo>
                  <a:lnTo>
                    <a:pt x="93" y="6"/>
                  </a:lnTo>
                  <a:lnTo>
                    <a:pt x="87" y="0"/>
                  </a:lnTo>
                  <a:lnTo>
                    <a:pt x="59" y="24"/>
                  </a:lnTo>
                  <a:lnTo>
                    <a:pt x="59" y="35"/>
                  </a:lnTo>
                  <a:lnTo>
                    <a:pt x="38" y="33"/>
                  </a:lnTo>
                  <a:lnTo>
                    <a:pt x="0" y="71"/>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5" name="Freeform 50"/>
            <p:cNvSpPr>
              <a:spLocks/>
            </p:cNvSpPr>
            <p:nvPr/>
          </p:nvSpPr>
          <p:spPr bwMode="auto">
            <a:xfrm>
              <a:off x="4659" y="2237"/>
              <a:ext cx="54" cy="90"/>
            </a:xfrm>
            <a:custGeom>
              <a:avLst/>
              <a:gdLst>
                <a:gd name="T0" fmla="*/ 0 w 56"/>
                <a:gd name="T1" fmla="*/ 83 h 96"/>
                <a:gd name="T2" fmla="*/ 6 w 56"/>
                <a:gd name="T3" fmla="*/ 15 h 96"/>
                <a:gd name="T4" fmla="*/ 32 w 56"/>
                <a:gd name="T5" fmla="*/ 0 h 96"/>
                <a:gd name="T6" fmla="*/ 51 w 56"/>
                <a:gd name="T7" fmla="*/ 50 h 96"/>
                <a:gd name="T8" fmla="*/ 32 w 56"/>
                <a:gd name="T9" fmla="*/ 76 h 96"/>
                <a:gd name="T10" fmla="*/ 0 w 56"/>
                <a:gd name="T11" fmla="*/ 83 h 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96">
                  <a:moveTo>
                    <a:pt x="0" y="95"/>
                  </a:moveTo>
                  <a:lnTo>
                    <a:pt x="6" y="17"/>
                  </a:lnTo>
                  <a:lnTo>
                    <a:pt x="34" y="0"/>
                  </a:lnTo>
                  <a:lnTo>
                    <a:pt x="55" y="57"/>
                  </a:lnTo>
                  <a:lnTo>
                    <a:pt x="34" y="86"/>
                  </a:lnTo>
                  <a:lnTo>
                    <a:pt x="0" y="9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6" name="Freeform 51"/>
            <p:cNvSpPr>
              <a:spLocks/>
            </p:cNvSpPr>
            <p:nvPr/>
          </p:nvSpPr>
          <p:spPr bwMode="auto">
            <a:xfrm>
              <a:off x="4253" y="2570"/>
              <a:ext cx="110" cy="162"/>
            </a:xfrm>
            <a:custGeom>
              <a:avLst/>
              <a:gdLst>
                <a:gd name="T0" fmla="*/ 0 w 113"/>
                <a:gd name="T1" fmla="*/ 31 h 173"/>
                <a:gd name="T2" fmla="*/ 14 w 113"/>
                <a:gd name="T3" fmla="*/ 54 h 173"/>
                <a:gd name="T4" fmla="*/ 10 w 113"/>
                <a:gd name="T5" fmla="*/ 91 h 173"/>
                <a:gd name="T6" fmla="*/ 48 w 113"/>
                <a:gd name="T7" fmla="*/ 74 h 173"/>
                <a:gd name="T8" fmla="*/ 63 w 113"/>
                <a:gd name="T9" fmla="*/ 91 h 173"/>
                <a:gd name="T10" fmla="*/ 78 w 113"/>
                <a:gd name="T11" fmla="*/ 127 h 173"/>
                <a:gd name="T12" fmla="*/ 74 w 113"/>
                <a:gd name="T13" fmla="*/ 151 h 173"/>
                <a:gd name="T14" fmla="*/ 106 w 113"/>
                <a:gd name="T15" fmla="*/ 145 h 173"/>
                <a:gd name="T16" fmla="*/ 92 w 113"/>
                <a:gd name="T17" fmla="*/ 96 h 173"/>
                <a:gd name="T18" fmla="*/ 55 w 113"/>
                <a:gd name="T19" fmla="*/ 61 h 173"/>
                <a:gd name="T20" fmla="*/ 63 w 113"/>
                <a:gd name="T21" fmla="*/ 38 h 173"/>
                <a:gd name="T22" fmla="*/ 44 w 113"/>
                <a:gd name="T23" fmla="*/ 29 h 173"/>
                <a:gd name="T24" fmla="*/ 27 w 113"/>
                <a:gd name="T25" fmla="*/ 0 h 173"/>
                <a:gd name="T26" fmla="*/ 19 w 113"/>
                <a:gd name="T27" fmla="*/ 0 h 173"/>
                <a:gd name="T28" fmla="*/ 19 w 113"/>
                <a:gd name="T29" fmla="*/ 21 h 173"/>
                <a:gd name="T30" fmla="*/ 14 w 113"/>
                <a:gd name="T31" fmla="*/ 15 h 173"/>
                <a:gd name="T32" fmla="*/ 0 w 113"/>
                <a:gd name="T33" fmla="*/ 31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73">
                  <a:moveTo>
                    <a:pt x="0" y="35"/>
                  </a:moveTo>
                  <a:lnTo>
                    <a:pt x="14" y="62"/>
                  </a:lnTo>
                  <a:lnTo>
                    <a:pt x="10" y="104"/>
                  </a:lnTo>
                  <a:lnTo>
                    <a:pt x="50" y="84"/>
                  </a:lnTo>
                  <a:lnTo>
                    <a:pt x="67" y="104"/>
                  </a:lnTo>
                  <a:lnTo>
                    <a:pt x="82" y="145"/>
                  </a:lnTo>
                  <a:lnTo>
                    <a:pt x="78" y="172"/>
                  </a:lnTo>
                  <a:lnTo>
                    <a:pt x="112" y="165"/>
                  </a:lnTo>
                  <a:lnTo>
                    <a:pt x="97" y="109"/>
                  </a:lnTo>
                  <a:lnTo>
                    <a:pt x="59" y="69"/>
                  </a:lnTo>
                  <a:lnTo>
                    <a:pt x="67" y="44"/>
                  </a:lnTo>
                  <a:lnTo>
                    <a:pt x="46" y="33"/>
                  </a:lnTo>
                  <a:lnTo>
                    <a:pt x="29" y="0"/>
                  </a:lnTo>
                  <a:lnTo>
                    <a:pt x="21" y="0"/>
                  </a:lnTo>
                  <a:lnTo>
                    <a:pt x="21" y="24"/>
                  </a:lnTo>
                  <a:lnTo>
                    <a:pt x="14" y="17"/>
                  </a:lnTo>
                  <a:lnTo>
                    <a:pt x="0" y="3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7" name="Freeform 52"/>
            <p:cNvSpPr>
              <a:spLocks/>
            </p:cNvSpPr>
            <p:nvPr/>
          </p:nvSpPr>
          <p:spPr bwMode="auto">
            <a:xfrm>
              <a:off x="4056" y="1918"/>
              <a:ext cx="498" cy="255"/>
            </a:xfrm>
            <a:custGeom>
              <a:avLst/>
              <a:gdLst>
                <a:gd name="T0" fmla="*/ 0 w 510"/>
                <a:gd name="T1" fmla="*/ 74 h 271"/>
                <a:gd name="T2" fmla="*/ 18 w 510"/>
                <a:gd name="T3" fmla="*/ 99 h 271"/>
                <a:gd name="T4" fmla="*/ 37 w 510"/>
                <a:gd name="T5" fmla="*/ 107 h 271"/>
                <a:gd name="T6" fmla="*/ 45 w 510"/>
                <a:gd name="T7" fmla="*/ 158 h 271"/>
                <a:gd name="T8" fmla="*/ 114 w 510"/>
                <a:gd name="T9" fmla="*/ 178 h 271"/>
                <a:gd name="T10" fmla="*/ 142 w 510"/>
                <a:gd name="T11" fmla="*/ 214 h 271"/>
                <a:gd name="T12" fmla="*/ 196 w 510"/>
                <a:gd name="T13" fmla="*/ 212 h 271"/>
                <a:gd name="T14" fmla="*/ 260 w 510"/>
                <a:gd name="T15" fmla="*/ 239 h 271"/>
                <a:gd name="T16" fmla="*/ 344 w 510"/>
                <a:gd name="T17" fmla="*/ 214 h 271"/>
                <a:gd name="T18" fmla="*/ 367 w 510"/>
                <a:gd name="T19" fmla="*/ 191 h 271"/>
                <a:gd name="T20" fmla="*/ 367 w 510"/>
                <a:gd name="T21" fmla="*/ 164 h 271"/>
                <a:gd name="T22" fmla="*/ 394 w 510"/>
                <a:gd name="T23" fmla="*/ 168 h 271"/>
                <a:gd name="T24" fmla="*/ 443 w 510"/>
                <a:gd name="T25" fmla="*/ 129 h 271"/>
                <a:gd name="T26" fmla="*/ 485 w 510"/>
                <a:gd name="T27" fmla="*/ 125 h 271"/>
                <a:gd name="T28" fmla="*/ 466 w 510"/>
                <a:gd name="T29" fmla="*/ 98 h 271"/>
                <a:gd name="T30" fmla="*/ 427 w 510"/>
                <a:gd name="T31" fmla="*/ 105 h 271"/>
                <a:gd name="T32" fmla="*/ 426 w 510"/>
                <a:gd name="T33" fmla="*/ 72 h 271"/>
                <a:gd name="T34" fmla="*/ 435 w 510"/>
                <a:gd name="T35" fmla="*/ 53 h 271"/>
                <a:gd name="T36" fmla="*/ 407 w 510"/>
                <a:gd name="T37" fmla="*/ 47 h 271"/>
                <a:gd name="T38" fmla="*/ 333 w 510"/>
                <a:gd name="T39" fmla="*/ 68 h 271"/>
                <a:gd name="T40" fmla="*/ 271 w 510"/>
                <a:gd name="T41" fmla="*/ 39 h 271"/>
                <a:gd name="T42" fmla="*/ 231 w 510"/>
                <a:gd name="T43" fmla="*/ 42 h 271"/>
                <a:gd name="T44" fmla="*/ 216 w 510"/>
                <a:gd name="T45" fmla="*/ 17 h 271"/>
                <a:gd name="T46" fmla="*/ 177 w 510"/>
                <a:gd name="T47" fmla="*/ 0 h 271"/>
                <a:gd name="T48" fmla="*/ 152 w 510"/>
                <a:gd name="T49" fmla="*/ 20 h 271"/>
                <a:gd name="T50" fmla="*/ 152 w 510"/>
                <a:gd name="T51" fmla="*/ 51 h 271"/>
                <a:gd name="T52" fmla="*/ 61 w 510"/>
                <a:gd name="T53" fmla="*/ 38 h 271"/>
                <a:gd name="T54" fmla="*/ 0 w 510"/>
                <a:gd name="T55" fmla="*/ 74 h 2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0" h="271">
                  <a:moveTo>
                    <a:pt x="0" y="84"/>
                  </a:moveTo>
                  <a:lnTo>
                    <a:pt x="18" y="112"/>
                  </a:lnTo>
                  <a:lnTo>
                    <a:pt x="39" y="121"/>
                  </a:lnTo>
                  <a:lnTo>
                    <a:pt x="47" y="179"/>
                  </a:lnTo>
                  <a:lnTo>
                    <a:pt x="120" y="201"/>
                  </a:lnTo>
                  <a:lnTo>
                    <a:pt x="149" y="241"/>
                  </a:lnTo>
                  <a:lnTo>
                    <a:pt x="206" y="239"/>
                  </a:lnTo>
                  <a:lnTo>
                    <a:pt x="272" y="270"/>
                  </a:lnTo>
                  <a:lnTo>
                    <a:pt x="360" y="241"/>
                  </a:lnTo>
                  <a:lnTo>
                    <a:pt x="385" y="216"/>
                  </a:lnTo>
                  <a:lnTo>
                    <a:pt x="385" y="185"/>
                  </a:lnTo>
                  <a:lnTo>
                    <a:pt x="413" y="190"/>
                  </a:lnTo>
                  <a:lnTo>
                    <a:pt x="465" y="146"/>
                  </a:lnTo>
                  <a:lnTo>
                    <a:pt x="509" y="141"/>
                  </a:lnTo>
                  <a:lnTo>
                    <a:pt x="488" y="110"/>
                  </a:lnTo>
                  <a:lnTo>
                    <a:pt x="448" y="119"/>
                  </a:lnTo>
                  <a:lnTo>
                    <a:pt x="446" y="81"/>
                  </a:lnTo>
                  <a:lnTo>
                    <a:pt x="456" y="59"/>
                  </a:lnTo>
                  <a:lnTo>
                    <a:pt x="427" y="53"/>
                  </a:lnTo>
                  <a:lnTo>
                    <a:pt x="349" y="77"/>
                  </a:lnTo>
                  <a:lnTo>
                    <a:pt x="285" y="44"/>
                  </a:lnTo>
                  <a:lnTo>
                    <a:pt x="243" y="48"/>
                  </a:lnTo>
                  <a:lnTo>
                    <a:pt x="226" y="19"/>
                  </a:lnTo>
                  <a:lnTo>
                    <a:pt x="185" y="0"/>
                  </a:lnTo>
                  <a:lnTo>
                    <a:pt x="160" y="22"/>
                  </a:lnTo>
                  <a:lnTo>
                    <a:pt x="160" y="57"/>
                  </a:lnTo>
                  <a:lnTo>
                    <a:pt x="64" y="42"/>
                  </a:lnTo>
                  <a:lnTo>
                    <a:pt x="0" y="8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8" name="Freeform 53"/>
            <p:cNvSpPr>
              <a:spLocks/>
            </p:cNvSpPr>
            <p:nvPr/>
          </p:nvSpPr>
          <p:spPr bwMode="auto">
            <a:xfrm>
              <a:off x="3941" y="2412"/>
              <a:ext cx="124" cy="78"/>
            </a:xfrm>
            <a:custGeom>
              <a:avLst/>
              <a:gdLst>
                <a:gd name="T0" fmla="*/ 0 w 127"/>
                <a:gd name="T1" fmla="*/ 28 h 84"/>
                <a:gd name="T2" fmla="*/ 16 w 127"/>
                <a:gd name="T3" fmla="*/ 0 h 84"/>
                <a:gd name="T4" fmla="*/ 62 w 127"/>
                <a:gd name="T5" fmla="*/ 19 h 84"/>
                <a:gd name="T6" fmla="*/ 86 w 127"/>
                <a:gd name="T7" fmla="*/ 45 h 84"/>
                <a:gd name="T8" fmla="*/ 120 w 127"/>
                <a:gd name="T9" fmla="*/ 45 h 84"/>
                <a:gd name="T10" fmla="*/ 117 w 127"/>
                <a:gd name="T11" fmla="*/ 72 h 84"/>
                <a:gd name="T12" fmla="*/ 41 w 127"/>
                <a:gd name="T13" fmla="*/ 55 h 84"/>
                <a:gd name="T14" fmla="*/ 0 w 127"/>
                <a:gd name="T15" fmla="*/ 28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 h="84">
                  <a:moveTo>
                    <a:pt x="0" y="32"/>
                  </a:moveTo>
                  <a:lnTo>
                    <a:pt x="16" y="0"/>
                  </a:lnTo>
                  <a:lnTo>
                    <a:pt x="66" y="21"/>
                  </a:lnTo>
                  <a:lnTo>
                    <a:pt x="90" y="52"/>
                  </a:lnTo>
                  <a:lnTo>
                    <a:pt x="126" y="52"/>
                  </a:lnTo>
                  <a:lnTo>
                    <a:pt x="123" y="83"/>
                  </a:lnTo>
                  <a:lnTo>
                    <a:pt x="43" y="63"/>
                  </a:lnTo>
                  <a:lnTo>
                    <a:pt x="0" y="32"/>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9" name="Freeform 54"/>
            <p:cNvSpPr>
              <a:spLocks/>
            </p:cNvSpPr>
            <p:nvPr/>
          </p:nvSpPr>
          <p:spPr bwMode="auto">
            <a:xfrm>
              <a:off x="3643" y="2270"/>
              <a:ext cx="261" cy="277"/>
            </a:xfrm>
            <a:custGeom>
              <a:avLst/>
              <a:gdLst>
                <a:gd name="T0" fmla="*/ 0 w 268"/>
                <a:gd name="T1" fmla="*/ 140 h 296"/>
                <a:gd name="T2" fmla="*/ 23 w 268"/>
                <a:gd name="T3" fmla="*/ 150 h 296"/>
                <a:gd name="T4" fmla="*/ 79 w 268"/>
                <a:gd name="T5" fmla="*/ 140 h 296"/>
                <a:gd name="T6" fmla="*/ 89 w 268"/>
                <a:gd name="T7" fmla="*/ 115 h 296"/>
                <a:gd name="T8" fmla="*/ 127 w 268"/>
                <a:gd name="T9" fmla="*/ 99 h 296"/>
                <a:gd name="T10" fmla="*/ 130 w 268"/>
                <a:gd name="T11" fmla="*/ 78 h 296"/>
                <a:gd name="T12" fmla="*/ 144 w 268"/>
                <a:gd name="T13" fmla="*/ 72 h 296"/>
                <a:gd name="T14" fmla="*/ 135 w 268"/>
                <a:gd name="T15" fmla="*/ 61 h 296"/>
                <a:gd name="T16" fmla="*/ 150 w 268"/>
                <a:gd name="T17" fmla="*/ 61 h 296"/>
                <a:gd name="T18" fmla="*/ 163 w 268"/>
                <a:gd name="T19" fmla="*/ 36 h 296"/>
                <a:gd name="T20" fmla="*/ 156 w 268"/>
                <a:gd name="T21" fmla="*/ 15 h 296"/>
                <a:gd name="T22" fmla="*/ 207 w 268"/>
                <a:gd name="T23" fmla="*/ 0 h 296"/>
                <a:gd name="T24" fmla="*/ 253 w 268"/>
                <a:gd name="T25" fmla="*/ 33 h 296"/>
                <a:gd name="T26" fmla="*/ 241 w 268"/>
                <a:gd name="T27" fmla="*/ 45 h 296"/>
                <a:gd name="T28" fmla="*/ 198 w 268"/>
                <a:gd name="T29" fmla="*/ 45 h 296"/>
                <a:gd name="T30" fmla="*/ 198 w 268"/>
                <a:gd name="T31" fmla="*/ 75 h 296"/>
                <a:gd name="T32" fmla="*/ 217 w 268"/>
                <a:gd name="T33" fmla="*/ 93 h 296"/>
                <a:gd name="T34" fmla="*/ 205 w 268"/>
                <a:gd name="T35" fmla="*/ 103 h 296"/>
                <a:gd name="T36" fmla="*/ 207 w 268"/>
                <a:gd name="T37" fmla="*/ 121 h 296"/>
                <a:gd name="T38" fmla="*/ 164 w 268"/>
                <a:gd name="T39" fmla="*/ 177 h 296"/>
                <a:gd name="T40" fmla="*/ 144 w 268"/>
                <a:gd name="T41" fmla="*/ 177 h 296"/>
                <a:gd name="T42" fmla="*/ 130 w 268"/>
                <a:gd name="T43" fmla="*/ 191 h 296"/>
                <a:gd name="T44" fmla="*/ 154 w 268"/>
                <a:gd name="T45" fmla="*/ 246 h 296"/>
                <a:gd name="T46" fmla="*/ 119 w 268"/>
                <a:gd name="T47" fmla="*/ 246 h 296"/>
                <a:gd name="T48" fmla="*/ 106 w 268"/>
                <a:gd name="T49" fmla="*/ 258 h 296"/>
                <a:gd name="T50" fmla="*/ 81 w 268"/>
                <a:gd name="T51" fmla="*/ 225 h 296"/>
                <a:gd name="T52" fmla="*/ 10 w 268"/>
                <a:gd name="T53" fmla="*/ 231 h 296"/>
                <a:gd name="T54" fmla="*/ 35 w 268"/>
                <a:gd name="T55" fmla="*/ 193 h 296"/>
                <a:gd name="T56" fmla="*/ 0 w 268"/>
                <a:gd name="T57" fmla="*/ 140 h 2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68" h="296">
                  <a:moveTo>
                    <a:pt x="0" y="160"/>
                  </a:moveTo>
                  <a:lnTo>
                    <a:pt x="25" y="171"/>
                  </a:lnTo>
                  <a:lnTo>
                    <a:pt x="83" y="160"/>
                  </a:lnTo>
                  <a:lnTo>
                    <a:pt x="93" y="131"/>
                  </a:lnTo>
                  <a:lnTo>
                    <a:pt x="133" y="113"/>
                  </a:lnTo>
                  <a:lnTo>
                    <a:pt x="137" y="89"/>
                  </a:lnTo>
                  <a:lnTo>
                    <a:pt x="152" y="82"/>
                  </a:lnTo>
                  <a:lnTo>
                    <a:pt x="143" y="69"/>
                  </a:lnTo>
                  <a:lnTo>
                    <a:pt x="158" y="69"/>
                  </a:lnTo>
                  <a:lnTo>
                    <a:pt x="171" y="42"/>
                  </a:lnTo>
                  <a:lnTo>
                    <a:pt x="164" y="17"/>
                  </a:lnTo>
                  <a:lnTo>
                    <a:pt x="219" y="0"/>
                  </a:lnTo>
                  <a:lnTo>
                    <a:pt x="267" y="37"/>
                  </a:lnTo>
                  <a:lnTo>
                    <a:pt x="254" y="51"/>
                  </a:lnTo>
                  <a:lnTo>
                    <a:pt x="208" y="51"/>
                  </a:lnTo>
                  <a:lnTo>
                    <a:pt x="208" y="86"/>
                  </a:lnTo>
                  <a:lnTo>
                    <a:pt x="229" y="106"/>
                  </a:lnTo>
                  <a:lnTo>
                    <a:pt x="216" y="118"/>
                  </a:lnTo>
                  <a:lnTo>
                    <a:pt x="219" y="138"/>
                  </a:lnTo>
                  <a:lnTo>
                    <a:pt x="173" y="202"/>
                  </a:lnTo>
                  <a:lnTo>
                    <a:pt x="152" y="202"/>
                  </a:lnTo>
                  <a:lnTo>
                    <a:pt x="137" y="218"/>
                  </a:lnTo>
                  <a:lnTo>
                    <a:pt x="162" y="281"/>
                  </a:lnTo>
                  <a:lnTo>
                    <a:pt x="125" y="281"/>
                  </a:lnTo>
                  <a:lnTo>
                    <a:pt x="112" y="295"/>
                  </a:lnTo>
                  <a:lnTo>
                    <a:pt x="85" y="256"/>
                  </a:lnTo>
                  <a:lnTo>
                    <a:pt x="10" y="264"/>
                  </a:lnTo>
                  <a:lnTo>
                    <a:pt x="37" y="220"/>
                  </a:lnTo>
                  <a:lnTo>
                    <a:pt x="0" y="16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00" name="Freeform 55"/>
            <p:cNvSpPr>
              <a:spLocks/>
            </p:cNvSpPr>
            <p:nvPr/>
          </p:nvSpPr>
          <p:spPr bwMode="auto">
            <a:xfrm>
              <a:off x="3496" y="1295"/>
              <a:ext cx="95" cy="86"/>
            </a:xfrm>
            <a:custGeom>
              <a:avLst/>
              <a:gdLst>
                <a:gd name="T0" fmla="*/ 0 w 97"/>
                <a:gd name="T1" fmla="*/ 38 h 93"/>
                <a:gd name="T2" fmla="*/ 8 w 97"/>
                <a:gd name="T3" fmla="*/ 55 h 93"/>
                <a:gd name="T4" fmla="*/ 18 w 97"/>
                <a:gd name="T5" fmla="*/ 50 h 93"/>
                <a:gd name="T6" fmla="*/ 29 w 97"/>
                <a:gd name="T7" fmla="*/ 61 h 93"/>
                <a:gd name="T8" fmla="*/ 37 w 97"/>
                <a:gd name="T9" fmla="*/ 55 h 93"/>
                <a:gd name="T10" fmla="*/ 35 w 97"/>
                <a:gd name="T11" fmla="*/ 74 h 93"/>
                <a:gd name="T12" fmla="*/ 92 w 97"/>
                <a:gd name="T13" fmla="*/ 79 h 93"/>
                <a:gd name="T14" fmla="*/ 70 w 97"/>
                <a:gd name="T15" fmla="*/ 65 h 93"/>
                <a:gd name="T16" fmla="*/ 60 w 97"/>
                <a:gd name="T17" fmla="*/ 38 h 93"/>
                <a:gd name="T18" fmla="*/ 62 w 97"/>
                <a:gd name="T19" fmla="*/ 13 h 93"/>
                <a:gd name="T20" fmla="*/ 73 w 97"/>
                <a:gd name="T21" fmla="*/ 0 h 93"/>
                <a:gd name="T22" fmla="*/ 24 w 97"/>
                <a:gd name="T23" fmla="*/ 4 h 93"/>
                <a:gd name="T24" fmla="*/ 12 w 97"/>
                <a:gd name="T25" fmla="*/ 38 h 93"/>
                <a:gd name="T26" fmla="*/ 0 w 97"/>
                <a:gd name="T27" fmla="*/ 38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 h="93">
                  <a:moveTo>
                    <a:pt x="0" y="44"/>
                  </a:moveTo>
                  <a:lnTo>
                    <a:pt x="8" y="65"/>
                  </a:lnTo>
                  <a:lnTo>
                    <a:pt x="18" y="58"/>
                  </a:lnTo>
                  <a:lnTo>
                    <a:pt x="31" y="71"/>
                  </a:lnTo>
                  <a:lnTo>
                    <a:pt x="39" y="65"/>
                  </a:lnTo>
                  <a:lnTo>
                    <a:pt x="37" y="87"/>
                  </a:lnTo>
                  <a:lnTo>
                    <a:pt x="96" y="92"/>
                  </a:lnTo>
                  <a:lnTo>
                    <a:pt x="73" y="76"/>
                  </a:lnTo>
                  <a:lnTo>
                    <a:pt x="62" y="44"/>
                  </a:lnTo>
                  <a:lnTo>
                    <a:pt x="64" y="15"/>
                  </a:lnTo>
                  <a:lnTo>
                    <a:pt x="77" y="0"/>
                  </a:lnTo>
                  <a:lnTo>
                    <a:pt x="25" y="4"/>
                  </a:lnTo>
                  <a:lnTo>
                    <a:pt x="12" y="44"/>
                  </a:lnTo>
                  <a:lnTo>
                    <a:pt x="0" y="4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01" name="Freeform 56"/>
            <p:cNvSpPr>
              <a:spLocks/>
            </p:cNvSpPr>
            <p:nvPr/>
          </p:nvSpPr>
          <p:spPr bwMode="auto">
            <a:xfrm>
              <a:off x="3543" y="1151"/>
              <a:ext cx="223" cy="157"/>
            </a:xfrm>
            <a:custGeom>
              <a:avLst/>
              <a:gdLst>
                <a:gd name="T0" fmla="*/ 0 w 229"/>
                <a:gd name="T1" fmla="*/ 127 h 167"/>
                <a:gd name="T2" fmla="*/ 19 w 229"/>
                <a:gd name="T3" fmla="*/ 129 h 167"/>
                <a:gd name="T4" fmla="*/ 5 w 229"/>
                <a:gd name="T5" fmla="*/ 144 h 167"/>
                <a:gd name="T6" fmla="*/ 43 w 229"/>
                <a:gd name="T7" fmla="*/ 147 h 167"/>
                <a:gd name="T8" fmla="*/ 43 w 229"/>
                <a:gd name="T9" fmla="*/ 129 h 167"/>
                <a:gd name="T10" fmla="*/ 53 w 229"/>
                <a:gd name="T11" fmla="*/ 133 h 167"/>
                <a:gd name="T12" fmla="*/ 43 w 229"/>
                <a:gd name="T13" fmla="*/ 125 h 167"/>
                <a:gd name="T14" fmla="*/ 57 w 229"/>
                <a:gd name="T15" fmla="*/ 127 h 167"/>
                <a:gd name="T16" fmla="*/ 55 w 229"/>
                <a:gd name="T17" fmla="*/ 110 h 167"/>
                <a:gd name="T18" fmla="*/ 61 w 229"/>
                <a:gd name="T19" fmla="*/ 120 h 167"/>
                <a:gd name="T20" fmla="*/ 73 w 229"/>
                <a:gd name="T21" fmla="*/ 110 h 167"/>
                <a:gd name="T22" fmla="*/ 65 w 229"/>
                <a:gd name="T23" fmla="*/ 96 h 167"/>
                <a:gd name="T24" fmla="*/ 89 w 229"/>
                <a:gd name="T25" fmla="*/ 99 h 167"/>
                <a:gd name="T26" fmla="*/ 81 w 229"/>
                <a:gd name="T27" fmla="*/ 92 h 167"/>
                <a:gd name="T28" fmla="*/ 92 w 229"/>
                <a:gd name="T29" fmla="*/ 92 h 167"/>
                <a:gd name="T30" fmla="*/ 97 w 229"/>
                <a:gd name="T31" fmla="*/ 77 h 167"/>
                <a:gd name="T32" fmla="*/ 206 w 229"/>
                <a:gd name="T33" fmla="*/ 30 h 167"/>
                <a:gd name="T34" fmla="*/ 216 w 229"/>
                <a:gd name="T35" fmla="*/ 12 h 167"/>
                <a:gd name="T36" fmla="*/ 198 w 229"/>
                <a:gd name="T37" fmla="*/ 0 h 167"/>
                <a:gd name="T38" fmla="*/ 150 w 229"/>
                <a:gd name="T39" fmla="*/ 30 h 167"/>
                <a:gd name="T40" fmla="*/ 103 w 229"/>
                <a:gd name="T41" fmla="*/ 30 h 167"/>
                <a:gd name="T42" fmla="*/ 53 w 229"/>
                <a:gd name="T43" fmla="*/ 69 h 167"/>
                <a:gd name="T44" fmla="*/ 23 w 229"/>
                <a:gd name="T45" fmla="*/ 73 h 167"/>
                <a:gd name="T46" fmla="*/ 25 w 229"/>
                <a:gd name="T47" fmla="*/ 92 h 167"/>
                <a:gd name="T48" fmla="*/ 43 w 229"/>
                <a:gd name="T49" fmla="*/ 92 h 167"/>
                <a:gd name="T50" fmla="*/ 23 w 229"/>
                <a:gd name="T51" fmla="*/ 92 h 167"/>
                <a:gd name="T52" fmla="*/ 33 w 229"/>
                <a:gd name="T53" fmla="*/ 101 h 167"/>
                <a:gd name="T54" fmla="*/ 19 w 229"/>
                <a:gd name="T55" fmla="*/ 110 h 167"/>
                <a:gd name="T56" fmla="*/ 33 w 229"/>
                <a:gd name="T57" fmla="*/ 118 h 167"/>
                <a:gd name="T58" fmla="*/ 0 w 229"/>
                <a:gd name="T59" fmla="*/ 127 h 1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9" h="167">
                  <a:moveTo>
                    <a:pt x="0" y="144"/>
                  </a:moveTo>
                  <a:lnTo>
                    <a:pt x="21" y="146"/>
                  </a:lnTo>
                  <a:lnTo>
                    <a:pt x="5" y="163"/>
                  </a:lnTo>
                  <a:lnTo>
                    <a:pt x="45" y="166"/>
                  </a:lnTo>
                  <a:lnTo>
                    <a:pt x="45" y="146"/>
                  </a:lnTo>
                  <a:lnTo>
                    <a:pt x="55" y="151"/>
                  </a:lnTo>
                  <a:lnTo>
                    <a:pt x="45" y="141"/>
                  </a:lnTo>
                  <a:lnTo>
                    <a:pt x="61" y="144"/>
                  </a:lnTo>
                  <a:lnTo>
                    <a:pt x="57" y="124"/>
                  </a:lnTo>
                  <a:lnTo>
                    <a:pt x="65" y="136"/>
                  </a:lnTo>
                  <a:lnTo>
                    <a:pt x="77" y="124"/>
                  </a:lnTo>
                  <a:lnTo>
                    <a:pt x="69" y="109"/>
                  </a:lnTo>
                  <a:lnTo>
                    <a:pt x="93" y="112"/>
                  </a:lnTo>
                  <a:lnTo>
                    <a:pt x="85" y="104"/>
                  </a:lnTo>
                  <a:lnTo>
                    <a:pt x="97" y="104"/>
                  </a:lnTo>
                  <a:lnTo>
                    <a:pt x="103" y="87"/>
                  </a:lnTo>
                  <a:lnTo>
                    <a:pt x="218" y="34"/>
                  </a:lnTo>
                  <a:lnTo>
                    <a:pt x="228" y="14"/>
                  </a:lnTo>
                  <a:lnTo>
                    <a:pt x="208" y="0"/>
                  </a:lnTo>
                  <a:lnTo>
                    <a:pt x="158" y="34"/>
                  </a:lnTo>
                  <a:lnTo>
                    <a:pt x="109" y="34"/>
                  </a:lnTo>
                  <a:lnTo>
                    <a:pt x="55" y="78"/>
                  </a:lnTo>
                  <a:lnTo>
                    <a:pt x="25" y="83"/>
                  </a:lnTo>
                  <a:lnTo>
                    <a:pt x="27" y="104"/>
                  </a:lnTo>
                  <a:lnTo>
                    <a:pt x="45" y="104"/>
                  </a:lnTo>
                  <a:lnTo>
                    <a:pt x="25" y="104"/>
                  </a:lnTo>
                  <a:lnTo>
                    <a:pt x="35" y="114"/>
                  </a:lnTo>
                  <a:lnTo>
                    <a:pt x="21" y="124"/>
                  </a:lnTo>
                  <a:lnTo>
                    <a:pt x="35" y="134"/>
                  </a:lnTo>
                  <a:lnTo>
                    <a:pt x="0" y="14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02" name="Freeform 57"/>
            <p:cNvSpPr>
              <a:spLocks/>
            </p:cNvSpPr>
            <p:nvPr/>
          </p:nvSpPr>
          <p:spPr bwMode="auto">
            <a:xfrm>
              <a:off x="4109" y="1024"/>
              <a:ext cx="40" cy="17"/>
            </a:xfrm>
            <a:custGeom>
              <a:avLst/>
              <a:gdLst>
                <a:gd name="T0" fmla="*/ 0 w 41"/>
                <a:gd name="T1" fmla="*/ 0 h 19"/>
                <a:gd name="T2" fmla="*/ 18 w 41"/>
                <a:gd name="T3" fmla="*/ 12 h 19"/>
                <a:gd name="T4" fmla="*/ 12 w 41"/>
                <a:gd name="T5" fmla="*/ 14 h 19"/>
                <a:gd name="T6" fmla="*/ 27 w 41"/>
                <a:gd name="T7" fmla="*/ 14 h 19"/>
                <a:gd name="T8" fmla="*/ 38 w 41"/>
                <a:gd name="T9" fmla="*/ 7 h 19"/>
                <a:gd name="T10" fmla="*/ 0 w 41"/>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9">
                  <a:moveTo>
                    <a:pt x="0" y="0"/>
                  </a:moveTo>
                  <a:lnTo>
                    <a:pt x="18" y="15"/>
                  </a:lnTo>
                  <a:lnTo>
                    <a:pt x="12" y="18"/>
                  </a:lnTo>
                  <a:lnTo>
                    <a:pt x="29" y="18"/>
                  </a:lnTo>
                  <a:lnTo>
                    <a:pt x="40" y="9"/>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03" name="Freeform 58"/>
            <p:cNvSpPr>
              <a:spLocks/>
            </p:cNvSpPr>
            <p:nvPr/>
          </p:nvSpPr>
          <p:spPr bwMode="auto">
            <a:xfrm>
              <a:off x="4135" y="1016"/>
              <a:ext cx="114" cy="62"/>
            </a:xfrm>
            <a:custGeom>
              <a:avLst/>
              <a:gdLst>
                <a:gd name="T0" fmla="*/ 0 w 116"/>
                <a:gd name="T1" fmla="*/ 25 h 66"/>
                <a:gd name="T2" fmla="*/ 20 w 116"/>
                <a:gd name="T3" fmla="*/ 30 h 66"/>
                <a:gd name="T4" fmla="*/ 33 w 116"/>
                <a:gd name="T5" fmla="*/ 50 h 66"/>
                <a:gd name="T6" fmla="*/ 46 w 116"/>
                <a:gd name="T7" fmla="*/ 43 h 66"/>
                <a:gd name="T8" fmla="*/ 90 w 116"/>
                <a:gd name="T9" fmla="*/ 57 h 66"/>
                <a:gd name="T10" fmla="*/ 106 w 116"/>
                <a:gd name="T11" fmla="*/ 51 h 66"/>
                <a:gd name="T12" fmla="*/ 94 w 116"/>
                <a:gd name="T13" fmla="*/ 36 h 66"/>
                <a:gd name="T14" fmla="*/ 104 w 116"/>
                <a:gd name="T15" fmla="*/ 39 h 66"/>
                <a:gd name="T16" fmla="*/ 111 w 116"/>
                <a:gd name="T17" fmla="*/ 18 h 66"/>
                <a:gd name="T18" fmla="*/ 86 w 116"/>
                <a:gd name="T19" fmla="*/ 7 h 66"/>
                <a:gd name="T20" fmla="*/ 62 w 116"/>
                <a:gd name="T21" fmla="*/ 22 h 66"/>
                <a:gd name="T22" fmla="*/ 83 w 116"/>
                <a:gd name="T23" fmla="*/ 14 h 66"/>
                <a:gd name="T24" fmla="*/ 73 w 116"/>
                <a:gd name="T25" fmla="*/ 0 h 66"/>
                <a:gd name="T26" fmla="*/ 31 w 116"/>
                <a:gd name="T27" fmla="*/ 7 h 66"/>
                <a:gd name="T28" fmla="*/ 0 w 116"/>
                <a:gd name="T29" fmla="*/ 25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 h="66">
                  <a:moveTo>
                    <a:pt x="0" y="29"/>
                  </a:moveTo>
                  <a:lnTo>
                    <a:pt x="20" y="34"/>
                  </a:lnTo>
                  <a:lnTo>
                    <a:pt x="35" y="56"/>
                  </a:lnTo>
                  <a:lnTo>
                    <a:pt x="48" y="49"/>
                  </a:lnTo>
                  <a:lnTo>
                    <a:pt x="94" y="65"/>
                  </a:lnTo>
                  <a:lnTo>
                    <a:pt x="110" y="58"/>
                  </a:lnTo>
                  <a:lnTo>
                    <a:pt x="98" y="40"/>
                  </a:lnTo>
                  <a:lnTo>
                    <a:pt x="108" y="45"/>
                  </a:lnTo>
                  <a:lnTo>
                    <a:pt x="115" y="20"/>
                  </a:lnTo>
                  <a:lnTo>
                    <a:pt x="89" y="7"/>
                  </a:lnTo>
                  <a:lnTo>
                    <a:pt x="64" y="25"/>
                  </a:lnTo>
                  <a:lnTo>
                    <a:pt x="85" y="16"/>
                  </a:lnTo>
                  <a:lnTo>
                    <a:pt x="75" y="0"/>
                  </a:lnTo>
                  <a:lnTo>
                    <a:pt x="33" y="7"/>
                  </a:lnTo>
                  <a:lnTo>
                    <a:pt x="0" y="2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04" name="Freeform 59"/>
            <p:cNvSpPr>
              <a:spLocks/>
            </p:cNvSpPr>
            <p:nvPr/>
          </p:nvSpPr>
          <p:spPr bwMode="auto">
            <a:xfrm>
              <a:off x="4244" y="1048"/>
              <a:ext cx="93" cy="66"/>
            </a:xfrm>
            <a:custGeom>
              <a:avLst/>
              <a:gdLst>
                <a:gd name="T0" fmla="*/ 0 w 95"/>
                <a:gd name="T1" fmla="*/ 50 h 71"/>
                <a:gd name="T2" fmla="*/ 6 w 95"/>
                <a:gd name="T3" fmla="*/ 60 h 71"/>
                <a:gd name="T4" fmla="*/ 81 w 95"/>
                <a:gd name="T5" fmla="*/ 48 h 71"/>
                <a:gd name="T6" fmla="*/ 90 w 95"/>
                <a:gd name="T7" fmla="*/ 27 h 71"/>
                <a:gd name="T8" fmla="*/ 69 w 95"/>
                <a:gd name="T9" fmla="*/ 13 h 71"/>
                <a:gd name="T10" fmla="*/ 50 w 95"/>
                <a:gd name="T11" fmla="*/ 19 h 71"/>
                <a:gd name="T12" fmla="*/ 52 w 95"/>
                <a:gd name="T13" fmla="*/ 6 h 71"/>
                <a:gd name="T14" fmla="*/ 41 w 95"/>
                <a:gd name="T15" fmla="*/ 0 h 71"/>
                <a:gd name="T16" fmla="*/ 6 w 95"/>
                <a:gd name="T17" fmla="*/ 44 h 71"/>
                <a:gd name="T18" fmla="*/ 0 w 95"/>
                <a:gd name="T19" fmla="*/ 5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71">
                  <a:moveTo>
                    <a:pt x="0" y="58"/>
                  </a:moveTo>
                  <a:lnTo>
                    <a:pt x="6" y="70"/>
                  </a:lnTo>
                  <a:lnTo>
                    <a:pt x="85" y="56"/>
                  </a:lnTo>
                  <a:lnTo>
                    <a:pt x="94" y="31"/>
                  </a:lnTo>
                  <a:lnTo>
                    <a:pt x="71" y="15"/>
                  </a:lnTo>
                  <a:lnTo>
                    <a:pt x="52" y="22"/>
                  </a:lnTo>
                  <a:lnTo>
                    <a:pt x="54" y="6"/>
                  </a:lnTo>
                  <a:lnTo>
                    <a:pt x="43" y="0"/>
                  </a:lnTo>
                  <a:lnTo>
                    <a:pt x="6" y="51"/>
                  </a:lnTo>
                  <a:lnTo>
                    <a:pt x="0" y="5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05" name="Freeform 60"/>
            <p:cNvSpPr>
              <a:spLocks/>
            </p:cNvSpPr>
            <p:nvPr/>
          </p:nvSpPr>
          <p:spPr bwMode="auto">
            <a:xfrm>
              <a:off x="4818" y="1179"/>
              <a:ext cx="105" cy="59"/>
            </a:xfrm>
            <a:custGeom>
              <a:avLst/>
              <a:gdLst>
                <a:gd name="T0" fmla="*/ 0 w 108"/>
                <a:gd name="T1" fmla="*/ 31 h 63"/>
                <a:gd name="T2" fmla="*/ 21 w 108"/>
                <a:gd name="T3" fmla="*/ 4 h 63"/>
                <a:gd name="T4" fmla="*/ 33 w 108"/>
                <a:gd name="T5" fmla="*/ 0 h 63"/>
                <a:gd name="T6" fmla="*/ 58 w 108"/>
                <a:gd name="T7" fmla="*/ 22 h 63"/>
                <a:gd name="T8" fmla="*/ 61 w 108"/>
                <a:gd name="T9" fmla="*/ 7 h 63"/>
                <a:gd name="T10" fmla="*/ 87 w 108"/>
                <a:gd name="T11" fmla="*/ 20 h 63"/>
                <a:gd name="T12" fmla="*/ 86 w 108"/>
                <a:gd name="T13" fmla="*/ 38 h 63"/>
                <a:gd name="T14" fmla="*/ 101 w 108"/>
                <a:gd name="T15" fmla="*/ 47 h 63"/>
                <a:gd name="T16" fmla="*/ 48 w 108"/>
                <a:gd name="T17" fmla="*/ 50 h 63"/>
                <a:gd name="T18" fmla="*/ 46 w 108"/>
                <a:gd name="T19" fmla="*/ 40 h 63"/>
                <a:gd name="T20" fmla="*/ 35 w 108"/>
                <a:gd name="T21" fmla="*/ 54 h 63"/>
                <a:gd name="T22" fmla="*/ 0 w 108"/>
                <a:gd name="T23" fmla="*/ 31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 h="63">
                  <a:moveTo>
                    <a:pt x="0" y="35"/>
                  </a:moveTo>
                  <a:lnTo>
                    <a:pt x="23" y="4"/>
                  </a:lnTo>
                  <a:lnTo>
                    <a:pt x="35" y="0"/>
                  </a:lnTo>
                  <a:lnTo>
                    <a:pt x="62" y="26"/>
                  </a:lnTo>
                  <a:lnTo>
                    <a:pt x="65" y="8"/>
                  </a:lnTo>
                  <a:lnTo>
                    <a:pt x="92" y="22"/>
                  </a:lnTo>
                  <a:lnTo>
                    <a:pt x="90" y="44"/>
                  </a:lnTo>
                  <a:lnTo>
                    <a:pt x="107" y="53"/>
                  </a:lnTo>
                  <a:lnTo>
                    <a:pt x="50" y="57"/>
                  </a:lnTo>
                  <a:lnTo>
                    <a:pt x="48" y="46"/>
                  </a:lnTo>
                  <a:lnTo>
                    <a:pt x="37" y="62"/>
                  </a:lnTo>
                  <a:lnTo>
                    <a:pt x="0" y="3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06" name="Freeform 61"/>
            <p:cNvSpPr>
              <a:spLocks/>
            </p:cNvSpPr>
            <p:nvPr/>
          </p:nvSpPr>
          <p:spPr bwMode="auto">
            <a:xfrm>
              <a:off x="4892" y="1181"/>
              <a:ext cx="65" cy="40"/>
            </a:xfrm>
            <a:custGeom>
              <a:avLst/>
              <a:gdLst>
                <a:gd name="T0" fmla="*/ 0 w 67"/>
                <a:gd name="T1" fmla="*/ 0 h 42"/>
                <a:gd name="T2" fmla="*/ 18 w 67"/>
                <a:gd name="T3" fmla="*/ 13 h 42"/>
                <a:gd name="T4" fmla="*/ 16 w 67"/>
                <a:gd name="T5" fmla="*/ 28 h 42"/>
                <a:gd name="T6" fmla="*/ 24 w 67"/>
                <a:gd name="T7" fmla="*/ 37 h 42"/>
                <a:gd name="T8" fmla="*/ 45 w 67"/>
                <a:gd name="T9" fmla="*/ 37 h 42"/>
                <a:gd name="T10" fmla="*/ 62 w 67"/>
                <a:gd name="T11" fmla="*/ 23 h 42"/>
                <a:gd name="T12" fmla="*/ 0 w 6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42">
                  <a:moveTo>
                    <a:pt x="0" y="0"/>
                  </a:moveTo>
                  <a:lnTo>
                    <a:pt x="20" y="15"/>
                  </a:lnTo>
                  <a:lnTo>
                    <a:pt x="16" y="30"/>
                  </a:lnTo>
                  <a:lnTo>
                    <a:pt x="26" y="41"/>
                  </a:lnTo>
                  <a:lnTo>
                    <a:pt x="47" y="41"/>
                  </a:lnTo>
                  <a:lnTo>
                    <a:pt x="66" y="25"/>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07" name="Freeform 62"/>
            <p:cNvSpPr>
              <a:spLocks/>
            </p:cNvSpPr>
            <p:nvPr/>
          </p:nvSpPr>
          <p:spPr bwMode="auto">
            <a:xfrm>
              <a:off x="4897" y="1862"/>
              <a:ext cx="51" cy="206"/>
            </a:xfrm>
            <a:custGeom>
              <a:avLst/>
              <a:gdLst>
                <a:gd name="T0" fmla="*/ 0 w 52"/>
                <a:gd name="T1" fmla="*/ 51 h 220"/>
                <a:gd name="T2" fmla="*/ 10 w 52"/>
                <a:gd name="T3" fmla="*/ 72 h 220"/>
                <a:gd name="T4" fmla="*/ 10 w 52"/>
                <a:gd name="T5" fmla="*/ 192 h 220"/>
                <a:gd name="T6" fmla="*/ 17 w 52"/>
                <a:gd name="T7" fmla="*/ 176 h 220"/>
                <a:gd name="T8" fmla="*/ 27 w 52"/>
                <a:gd name="T9" fmla="*/ 187 h 220"/>
                <a:gd name="T10" fmla="*/ 17 w 52"/>
                <a:gd name="T11" fmla="*/ 155 h 220"/>
                <a:gd name="T12" fmla="*/ 25 w 52"/>
                <a:gd name="T13" fmla="*/ 121 h 220"/>
                <a:gd name="T14" fmla="*/ 49 w 52"/>
                <a:gd name="T15" fmla="*/ 131 h 220"/>
                <a:gd name="T16" fmla="*/ 25 w 52"/>
                <a:gd name="T17" fmla="*/ 68 h 220"/>
                <a:gd name="T18" fmla="*/ 17 w 52"/>
                <a:gd name="T19" fmla="*/ 0 h 220"/>
                <a:gd name="T20" fmla="*/ 0 w 52"/>
                <a:gd name="T21" fmla="*/ 51 h 2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220">
                  <a:moveTo>
                    <a:pt x="0" y="58"/>
                  </a:moveTo>
                  <a:lnTo>
                    <a:pt x="10" y="82"/>
                  </a:lnTo>
                  <a:lnTo>
                    <a:pt x="10" y="219"/>
                  </a:lnTo>
                  <a:lnTo>
                    <a:pt x="17" y="201"/>
                  </a:lnTo>
                  <a:lnTo>
                    <a:pt x="29" y="214"/>
                  </a:lnTo>
                  <a:lnTo>
                    <a:pt x="17" y="176"/>
                  </a:lnTo>
                  <a:lnTo>
                    <a:pt x="25" y="138"/>
                  </a:lnTo>
                  <a:lnTo>
                    <a:pt x="51" y="149"/>
                  </a:lnTo>
                  <a:lnTo>
                    <a:pt x="25" y="78"/>
                  </a:lnTo>
                  <a:lnTo>
                    <a:pt x="17" y="0"/>
                  </a:lnTo>
                  <a:lnTo>
                    <a:pt x="0" y="5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08" name="Freeform 63"/>
            <p:cNvSpPr>
              <a:spLocks/>
            </p:cNvSpPr>
            <p:nvPr/>
          </p:nvSpPr>
          <p:spPr bwMode="auto">
            <a:xfrm>
              <a:off x="4969" y="1205"/>
              <a:ext cx="72" cy="31"/>
            </a:xfrm>
            <a:custGeom>
              <a:avLst/>
              <a:gdLst>
                <a:gd name="T0" fmla="*/ 0 w 74"/>
                <a:gd name="T1" fmla="*/ 0 h 31"/>
                <a:gd name="T2" fmla="*/ 13 w 74"/>
                <a:gd name="T3" fmla="*/ 19 h 31"/>
                <a:gd name="T4" fmla="*/ 44 w 74"/>
                <a:gd name="T5" fmla="*/ 30 h 31"/>
                <a:gd name="T6" fmla="*/ 69 w 74"/>
                <a:gd name="T7" fmla="*/ 23 h 31"/>
                <a:gd name="T8" fmla="*/ 0 w 74"/>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31">
                  <a:moveTo>
                    <a:pt x="0" y="0"/>
                  </a:moveTo>
                  <a:lnTo>
                    <a:pt x="13" y="19"/>
                  </a:lnTo>
                  <a:lnTo>
                    <a:pt x="46" y="30"/>
                  </a:lnTo>
                  <a:lnTo>
                    <a:pt x="73" y="23"/>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09" name="Freeform 64"/>
            <p:cNvSpPr>
              <a:spLocks/>
            </p:cNvSpPr>
            <p:nvPr/>
          </p:nvSpPr>
          <p:spPr bwMode="auto">
            <a:xfrm>
              <a:off x="2766" y="1043"/>
              <a:ext cx="166" cy="144"/>
            </a:xfrm>
            <a:custGeom>
              <a:avLst/>
              <a:gdLst>
                <a:gd name="T0" fmla="*/ 0 w 170"/>
                <a:gd name="T1" fmla="*/ 15 h 153"/>
                <a:gd name="T2" fmla="*/ 2 w 170"/>
                <a:gd name="T3" fmla="*/ 31 h 153"/>
                <a:gd name="T4" fmla="*/ 18 w 170"/>
                <a:gd name="T5" fmla="*/ 31 h 153"/>
                <a:gd name="T6" fmla="*/ 14 w 170"/>
                <a:gd name="T7" fmla="*/ 40 h 153"/>
                <a:gd name="T8" fmla="*/ 25 w 170"/>
                <a:gd name="T9" fmla="*/ 47 h 153"/>
                <a:gd name="T10" fmla="*/ 10 w 170"/>
                <a:gd name="T11" fmla="*/ 45 h 153"/>
                <a:gd name="T12" fmla="*/ 37 w 170"/>
                <a:gd name="T13" fmla="*/ 59 h 153"/>
                <a:gd name="T14" fmla="*/ 25 w 170"/>
                <a:gd name="T15" fmla="*/ 65 h 153"/>
                <a:gd name="T16" fmla="*/ 35 w 170"/>
                <a:gd name="T17" fmla="*/ 74 h 153"/>
                <a:gd name="T18" fmla="*/ 60 w 170"/>
                <a:gd name="T19" fmla="*/ 69 h 153"/>
                <a:gd name="T20" fmla="*/ 60 w 170"/>
                <a:gd name="T21" fmla="*/ 55 h 153"/>
                <a:gd name="T22" fmla="*/ 71 w 170"/>
                <a:gd name="T23" fmla="*/ 49 h 153"/>
                <a:gd name="T24" fmla="*/ 71 w 170"/>
                <a:gd name="T25" fmla="*/ 68 h 153"/>
                <a:gd name="T26" fmla="*/ 89 w 170"/>
                <a:gd name="T27" fmla="*/ 55 h 153"/>
                <a:gd name="T28" fmla="*/ 85 w 170"/>
                <a:gd name="T29" fmla="*/ 68 h 153"/>
                <a:gd name="T30" fmla="*/ 100 w 170"/>
                <a:gd name="T31" fmla="*/ 68 h 153"/>
                <a:gd name="T32" fmla="*/ 45 w 170"/>
                <a:gd name="T33" fmla="*/ 83 h 153"/>
                <a:gd name="T34" fmla="*/ 48 w 170"/>
                <a:gd name="T35" fmla="*/ 93 h 153"/>
                <a:gd name="T36" fmla="*/ 91 w 170"/>
                <a:gd name="T37" fmla="*/ 85 h 153"/>
                <a:gd name="T38" fmla="*/ 61 w 170"/>
                <a:gd name="T39" fmla="*/ 97 h 153"/>
                <a:gd name="T40" fmla="*/ 81 w 170"/>
                <a:gd name="T41" fmla="*/ 103 h 153"/>
                <a:gd name="T42" fmla="*/ 50 w 170"/>
                <a:gd name="T43" fmla="*/ 106 h 153"/>
                <a:gd name="T44" fmla="*/ 96 w 170"/>
                <a:gd name="T45" fmla="*/ 135 h 153"/>
                <a:gd name="T46" fmla="*/ 125 w 170"/>
                <a:gd name="T47" fmla="*/ 68 h 153"/>
                <a:gd name="T48" fmla="*/ 161 w 170"/>
                <a:gd name="T49" fmla="*/ 49 h 153"/>
                <a:gd name="T50" fmla="*/ 121 w 170"/>
                <a:gd name="T51" fmla="*/ 38 h 153"/>
                <a:gd name="T52" fmla="*/ 117 w 170"/>
                <a:gd name="T53" fmla="*/ 20 h 153"/>
                <a:gd name="T54" fmla="*/ 104 w 170"/>
                <a:gd name="T55" fmla="*/ 29 h 153"/>
                <a:gd name="T56" fmla="*/ 110 w 170"/>
                <a:gd name="T57" fmla="*/ 13 h 153"/>
                <a:gd name="T58" fmla="*/ 83 w 170"/>
                <a:gd name="T59" fmla="*/ 0 h 153"/>
                <a:gd name="T60" fmla="*/ 73 w 170"/>
                <a:gd name="T61" fmla="*/ 13 h 153"/>
                <a:gd name="T62" fmla="*/ 85 w 170"/>
                <a:gd name="T63" fmla="*/ 47 h 153"/>
                <a:gd name="T64" fmla="*/ 56 w 170"/>
                <a:gd name="T65" fmla="*/ 11 h 153"/>
                <a:gd name="T66" fmla="*/ 48 w 170"/>
                <a:gd name="T67" fmla="*/ 20 h 153"/>
                <a:gd name="T68" fmla="*/ 54 w 170"/>
                <a:gd name="T69" fmla="*/ 38 h 153"/>
                <a:gd name="T70" fmla="*/ 23 w 170"/>
                <a:gd name="T71" fmla="*/ 22 h 153"/>
                <a:gd name="T72" fmla="*/ 45 w 170"/>
                <a:gd name="T73" fmla="*/ 11 h 153"/>
                <a:gd name="T74" fmla="*/ 0 w 170"/>
                <a:gd name="T75" fmla="*/ 15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0" h="153">
                  <a:moveTo>
                    <a:pt x="0" y="17"/>
                  </a:moveTo>
                  <a:lnTo>
                    <a:pt x="2" y="35"/>
                  </a:lnTo>
                  <a:lnTo>
                    <a:pt x="18" y="35"/>
                  </a:lnTo>
                  <a:lnTo>
                    <a:pt x="14" y="46"/>
                  </a:lnTo>
                  <a:lnTo>
                    <a:pt x="27" y="53"/>
                  </a:lnTo>
                  <a:lnTo>
                    <a:pt x="10" y="51"/>
                  </a:lnTo>
                  <a:lnTo>
                    <a:pt x="39" y="67"/>
                  </a:lnTo>
                  <a:lnTo>
                    <a:pt x="27" y="73"/>
                  </a:lnTo>
                  <a:lnTo>
                    <a:pt x="37" y="84"/>
                  </a:lnTo>
                  <a:lnTo>
                    <a:pt x="62" y="78"/>
                  </a:lnTo>
                  <a:lnTo>
                    <a:pt x="62" y="62"/>
                  </a:lnTo>
                  <a:lnTo>
                    <a:pt x="75" y="55"/>
                  </a:lnTo>
                  <a:lnTo>
                    <a:pt x="75" y="76"/>
                  </a:lnTo>
                  <a:lnTo>
                    <a:pt x="93" y="62"/>
                  </a:lnTo>
                  <a:lnTo>
                    <a:pt x="89" y="76"/>
                  </a:lnTo>
                  <a:lnTo>
                    <a:pt x="104" y="76"/>
                  </a:lnTo>
                  <a:lnTo>
                    <a:pt x="47" y="93"/>
                  </a:lnTo>
                  <a:lnTo>
                    <a:pt x="50" y="105"/>
                  </a:lnTo>
                  <a:lnTo>
                    <a:pt x="95" y="96"/>
                  </a:lnTo>
                  <a:lnTo>
                    <a:pt x="64" y="109"/>
                  </a:lnTo>
                  <a:lnTo>
                    <a:pt x="85" y="116"/>
                  </a:lnTo>
                  <a:lnTo>
                    <a:pt x="52" y="120"/>
                  </a:lnTo>
                  <a:lnTo>
                    <a:pt x="100" y="152"/>
                  </a:lnTo>
                  <a:lnTo>
                    <a:pt x="131" y="76"/>
                  </a:lnTo>
                  <a:lnTo>
                    <a:pt x="169" y="55"/>
                  </a:lnTo>
                  <a:lnTo>
                    <a:pt x="127" y="42"/>
                  </a:lnTo>
                  <a:lnTo>
                    <a:pt x="123" y="22"/>
                  </a:lnTo>
                  <a:lnTo>
                    <a:pt x="110" y="33"/>
                  </a:lnTo>
                  <a:lnTo>
                    <a:pt x="116" y="15"/>
                  </a:lnTo>
                  <a:lnTo>
                    <a:pt x="87" y="0"/>
                  </a:lnTo>
                  <a:lnTo>
                    <a:pt x="77" y="15"/>
                  </a:lnTo>
                  <a:lnTo>
                    <a:pt x="89" y="53"/>
                  </a:lnTo>
                  <a:lnTo>
                    <a:pt x="58" y="13"/>
                  </a:lnTo>
                  <a:lnTo>
                    <a:pt x="50" y="22"/>
                  </a:lnTo>
                  <a:lnTo>
                    <a:pt x="56" y="42"/>
                  </a:lnTo>
                  <a:lnTo>
                    <a:pt x="25" y="24"/>
                  </a:lnTo>
                  <a:lnTo>
                    <a:pt x="47" y="13"/>
                  </a:lnTo>
                  <a:lnTo>
                    <a:pt x="0" y="1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10" name="Freeform 65"/>
            <p:cNvSpPr>
              <a:spLocks/>
            </p:cNvSpPr>
            <p:nvPr/>
          </p:nvSpPr>
          <p:spPr bwMode="auto">
            <a:xfrm>
              <a:off x="2966" y="1001"/>
              <a:ext cx="155" cy="60"/>
            </a:xfrm>
            <a:custGeom>
              <a:avLst/>
              <a:gdLst>
                <a:gd name="T0" fmla="*/ 0 w 159"/>
                <a:gd name="T1" fmla="*/ 15 h 65"/>
                <a:gd name="T2" fmla="*/ 21 w 159"/>
                <a:gd name="T3" fmla="*/ 19 h 65"/>
                <a:gd name="T4" fmla="*/ 10 w 159"/>
                <a:gd name="T5" fmla="*/ 28 h 65"/>
                <a:gd name="T6" fmla="*/ 14 w 159"/>
                <a:gd name="T7" fmla="*/ 29 h 65"/>
                <a:gd name="T8" fmla="*/ 69 w 159"/>
                <a:gd name="T9" fmla="*/ 29 h 65"/>
                <a:gd name="T10" fmla="*/ 35 w 159"/>
                <a:gd name="T11" fmla="*/ 37 h 65"/>
                <a:gd name="T12" fmla="*/ 90 w 159"/>
                <a:gd name="T13" fmla="*/ 54 h 65"/>
                <a:gd name="T14" fmla="*/ 126 w 159"/>
                <a:gd name="T15" fmla="*/ 44 h 65"/>
                <a:gd name="T16" fmla="*/ 150 w 159"/>
                <a:gd name="T17" fmla="*/ 28 h 65"/>
                <a:gd name="T18" fmla="*/ 143 w 159"/>
                <a:gd name="T19" fmla="*/ 15 h 65"/>
                <a:gd name="T20" fmla="*/ 107 w 159"/>
                <a:gd name="T21" fmla="*/ 17 h 65"/>
                <a:gd name="T22" fmla="*/ 114 w 159"/>
                <a:gd name="T23" fmla="*/ 6 h 65"/>
                <a:gd name="T24" fmla="*/ 84 w 159"/>
                <a:gd name="T25" fmla="*/ 17 h 65"/>
                <a:gd name="T26" fmla="*/ 82 w 159"/>
                <a:gd name="T27" fmla="*/ 0 h 65"/>
                <a:gd name="T28" fmla="*/ 76 w 159"/>
                <a:gd name="T29" fmla="*/ 24 h 65"/>
                <a:gd name="T30" fmla="*/ 35 w 159"/>
                <a:gd name="T31" fmla="*/ 0 h 65"/>
                <a:gd name="T32" fmla="*/ 38 w 159"/>
                <a:gd name="T33" fmla="*/ 13 h 65"/>
                <a:gd name="T34" fmla="*/ 23 w 159"/>
                <a:gd name="T35" fmla="*/ 6 h 65"/>
                <a:gd name="T36" fmla="*/ 29 w 159"/>
                <a:gd name="T37" fmla="*/ 19 h 65"/>
                <a:gd name="T38" fmla="*/ 0 w 159"/>
                <a:gd name="T39" fmla="*/ 15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9" h="65">
                  <a:moveTo>
                    <a:pt x="0" y="17"/>
                  </a:moveTo>
                  <a:lnTo>
                    <a:pt x="23" y="23"/>
                  </a:lnTo>
                  <a:lnTo>
                    <a:pt x="10" y="32"/>
                  </a:lnTo>
                  <a:lnTo>
                    <a:pt x="14" y="34"/>
                  </a:lnTo>
                  <a:lnTo>
                    <a:pt x="73" y="34"/>
                  </a:lnTo>
                  <a:lnTo>
                    <a:pt x="37" y="43"/>
                  </a:lnTo>
                  <a:lnTo>
                    <a:pt x="94" y="64"/>
                  </a:lnTo>
                  <a:lnTo>
                    <a:pt x="132" y="52"/>
                  </a:lnTo>
                  <a:lnTo>
                    <a:pt x="158" y="32"/>
                  </a:lnTo>
                  <a:lnTo>
                    <a:pt x="151" y="17"/>
                  </a:lnTo>
                  <a:lnTo>
                    <a:pt x="113" y="20"/>
                  </a:lnTo>
                  <a:lnTo>
                    <a:pt x="120" y="8"/>
                  </a:lnTo>
                  <a:lnTo>
                    <a:pt x="88" y="20"/>
                  </a:lnTo>
                  <a:lnTo>
                    <a:pt x="86" y="0"/>
                  </a:lnTo>
                  <a:lnTo>
                    <a:pt x="80" y="28"/>
                  </a:lnTo>
                  <a:lnTo>
                    <a:pt x="37" y="0"/>
                  </a:lnTo>
                  <a:lnTo>
                    <a:pt x="40" y="15"/>
                  </a:lnTo>
                  <a:lnTo>
                    <a:pt x="25" y="8"/>
                  </a:lnTo>
                  <a:lnTo>
                    <a:pt x="31" y="23"/>
                  </a:lnTo>
                  <a:lnTo>
                    <a:pt x="0" y="1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11" name="Freeform 66"/>
            <p:cNvSpPr>
              <a:spLocks/>
            </p:cNvSpPr>
            <p:nvPr/>
          </p:nvSpPr>
          <p:spPr bwMode="auto">
            <a:xfrm>
              <a:off x="3022" y="1097"/>
              <a:ext cx="64" cy="42"/>
            </a:xfrm>
            <a:custGeom>
              <a:avLst/>
              <a:gdLst>
                <a:gd name="T0" fmla="*/ 0 w 66"/>
                <a:gd name="T1" fmla="*/ 31 h 45"/>
                <a:gd name="T2" fmla="*/ 4 w 66"/>
                <a:gd name="T3" fmla="*/ 13 h 45"/>
                <a:gd name="T4" fmla="*/ 29 w 66"/>
                <a:gd name="T5" fmla="*/ 0 h 45"/>
                <a:gd name="T6" fmla="*/ 33 w 66"/>
                <a:gd name="T7" fmla="*/ 13 h 45"/>
                <a:gd name="T8" fmla="*/ 61 w 66"/>
                <a:gd name="T9" fmla="*/ 21 h 45"/>
                <a:gd name="T10" fmla="*/ 23 w 66"/>
                <a:gd name="T11" fmla="*/ 38 h 45"/>
                <a:gd name="T12" fmla="*/ 29 w 66"/>
                <a:gd name="T13" fmla="*/ 31 h 45"/>
                <a:gd name="T14" fmla="*/ 0 w 66"/>
                <a:gd name="T15" fmla="*/ 31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45">
                  <a:moveTo>
                    <a:pt x="0" y="35"/>
                  </a:moveTo>
                  <a:lnTo>
                    <a:pt x="4" y="15"/>
                  </a:lnTo>
                  <a:lnTo>
                    <a:pt x="31" y="0"/>
                  </a:lnTo>
                  <a:lnTo>
                    <a:pt x="35" y="15"/>
                  </a:lnTo>
                  <a:lnTo>
                    <a:pt x="65" y="24"/>
                  </a:lnTo>
                  <a:lnTo>
                    <a:pt x="25" y="44"/>
                  </a:lnTo>
                  <a:lnTo>
                    <a:pt x="31" y="35"/>
                  </a:lnTo>
                  <a:lnTo>
                    <a:pt x="0" y="3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12" name="Freeform 67"/>
            <p:cNvSpPr>
              <a:spLocks/>
            </p:cNvSpPr>
            <p:nvPr/>
          </p:nvSpPr>
          <p:spPr bwMode="auto">
            <a:xfrm>
              <a:off x="4211" y="2605"/>
              <a:ext cx="123" cy="290"/>
            </a:xfrm>
            <a:custGeom>
              <a:avLst/>
              <a:gdLst>
                <a:gd name="T0" fmla="*/ 0 w 126"/>
                <a:gd name="T1" fmla="*/ 42 h 309"/>
                <a:gd name="T2" fmla="*/ 8 w 126"/>
                <a:gd name="T3" fmla="*/ 22 h 309"/>
                <a:gd name="T4" fmla="*/ 39 w 126"/>
                <a:gd name="T5" fmla="*/ 0 h 309"/>
                <a:gd name="T6" fmla="*/ 54 w 126"/>
                <a:gd name="T7" fmla="*/ 22 h 309"/>
                <a:gd name="T8" fmla="*/ 52 w 126"/>
                <a:gd name="T9" fmla="*/ 58 h 309"/>
                <a:gd name="T10" fmla="*/ 89 w 126"/>
                <a:gd name="T11" fmla="*/ 40 h 309"/>
                <a:gd name="T12" fmla="*/ 104 w 126"/>
                <a:gd name="T13" fmla="*/ 58 h 309"/>
                <a:gd name="T14" fmla="*/ 119 w 126"/>
                <a:gd name="T15" fmla="*/ 92 h 309"/>
                <a:gd name="T16" fmla="*/ 114 w 126"/>
                <a:gd name="T17" fmla="*/ 116 h 309"/>
                <a:gd name="T18" fmla="*/ 85 w 126"/>
                <a:gd name="T19" fmla="*/ 114 h 309"/>
                <a:gd name="T20" fmla="*/ 75 w 126"/>
                <a:gd name="T21" fmla="*/ 124 h 309"/>
                <a:gd name="T22" fmla="*/ 81 w 126"/>
                <a:gd name="T23" fmla="*/ 161 h 309"/>
                <a:gd name="T24" fmla="*/ 41 w 126"/>
                <a:gd name="T25" fmla="*/ 130 h 309"/>
                <a:gd name="T26" fmla="*/ 25 w 126"/>
                <a:gd name="T27" fmla="*/ 187 h 309"/>
                <a:gd name="T28" fmla="*/ 41 w 126"/>
                <a:gd name="T29" fmla="*/ 239 h 309"/>
                <a:gd name="T30" fmla="*/ 71 w 126"/>
                <a:gd name="T31" fmla="*/ 259 h 309"/>
                <a:gd name="T32" fmla="*/ 56 w 126"/>
                <a:gd name="T33" fmla="*/ 271 h 309"/>
                <a:gd name="T34" fmla="*/ 52 w 126"/>
                <a:gd name="T35" fmla="*/ 253 h 309"/>
                <a:gd name="T36" fmla="*/ 41 w 126"/>
                <a:gd name="T37" fmla="*/ 253 h 309"/>
                <a:gd name="T38" fmla="*/ 10 w 126"/>
                <a:gd name="T39" fmla="*/ 223 h 309"/>
                <a:gd name="T40" fmla="*/ 16 w 126"/>
                <a:gd name="T41" fmla="*/ 189 h 309"/>
                <a:gd name="T42" fmla="*/ 31 w 126"/>
                <a:gd name="T43" fmla="*/ 160 h 309"/>
                <a:gd name="T44" fmla="*/ 10 w 126"/>
                <a:gd name="T45" fmla="*/ 105 h 309"/>
                <a:gd name="T46" fmla="*/ 16 w 126"/>
                <a:gd name="T47" fmla="*/ 82 h 309"/>
                <a:gd name="T48" fmla="*/ 0 w 126"/>
                <a:gd name="T49" fmla="*/ 42 h 3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6" h="309">
                  <a:moveTo>
                    <a:pt x="0" y="48"/>
                  </a:moveTo>
                  <a:lnTo>
                    <a:pt x="8" y="24"/>
                  </a:lnTo>
                  <a:lnTo>
                    <a:pt x="41" y="0"/>
                  </a:lnTo>
                  <a:lnTo>
                    <a:pt x="56" y="24"/>
                  </a:lnTo>
                  <a:lnTo>
                    <a:pt x="54" y="66"/>
                  </a:lnTo>
                  <a:lnTo>
                    <a:pt x="93" y="46"/>
                  </a:lnTo>
                  <a:lnTo>
                    <a:pt x="110" y="66"/>
                  </a:lnTo>
                  <a:lnTo>
                    <a:pt x="125" y="104"/>
                  </a:lnTo>
                  <a:lnTo>
                    <a:pt x="120" y="132"/>
                  </a:lnTo>
                  <a:lnTo>
                    <a:pt x="89" y="130"/>
                  </a:lnTo>
                  <a:lnTo>
                    <a:pt x="79" y="141"/>
                  </a:lnTo>
                  <a:lnTo>
                    <a:pt x="85" y="183"/>
                  </a:lnTo>
                  <a:lnTo>
                    <a:pt x="43" y="148"/>
                  </a:lnTo>
                  <a:lnTo>
                    <a:pt x="27" y="212"/>
                  </a:lnTo>
                  <a:lnTo>
                    <a:pt x="43" y="272"/>
                  </a:lnTo>
                  <a:lnTo>
                    <a:pt x="75" y="294"/>
                  </a:lnTo>
                  <a:lnTo>
                    <a:pt x="58" y="308"/>
                  </a:lnTo>
                  <a:lnTo>
                    <a:pt x="54" y="288"/>
                  </a:lnTo>
                  <a:lnTo>
                    <a:pt x="43" y="288"/>
                  </a:lnTo>
                  <a:lnTo>
                    <a:pt x="10" y="254"/>
                  </a:lnTo>
                  <a:lnTo>
                    <a:pt x="16" y="214"/>
                  </a:lnTo>
                  <a:lnTo>
                    <a:pt x="33" y="181"/>
                  </a:lnTo>
                  <a:lnTo>
                    <a:pt x="10" y="119"/>
                  </a:lnTo>
                  <a:lnTo>
                    <a:pt x="16" y="93"/>
                  </a:lnTo>
                  <a:lnTo>
                    <a:pt x="0" y="4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13" name="Freeform 68"/>
            <p:cNvSpPr>
              <a:spLocks/>
            </p:cNvSpPr>
            <p:nvPr/>
          </p:nvSpPr>
          <p:spPr bwMode="auto">
            <a:xfrm>
              <a:off x="4281" y="2555"/>
              <a:ext cx="112" cy="285"/>
            </a:xfrm>
            <a:custGeom>
              <a:avLst/>
              <a:gdLst>
                <a:gd name="T0" fmla="*/ 0 w 115"/>
                <a:gd name="T1" fmla="*/ 13 h 303"/>
                <a:gd name="T2" fmla="*/ 16 w 115"/>
                <a:gd name="T3" fmla="*/ 40 h 303"/>
                <a:gd name="T4" fmla="*/ 37 w 115"/>
                <a:gd name="T5" fmla="*/ 52 h 303"/>
                <a:gd name="T6" fmla="*/ 27 w 115"/>
                <a:gd name="T7" fmla="*/ 72 h 303"/>
                <a:gd name="T8" fmla="*/ 64 w 115"/>
                <a:gd name="T9" fmla="*/ 108 h 303"/>
                <a:gd name="T10" fmla="*/ 80 w 115"/>
                <a:gd name="T11" fmla="*/ 156 h 303"/>
                <a:gd name="T12" fmla="*/ 83 w 115"/>
                <a:gd name="T13" fmla="*/ 198 h 303"/>
                <a:gd name="T14" fmla="*/ 37 w 115"/>
                <a:gd name="T15" fmla="*/ 233 h 303"/>
                <a:gd name="T16" fmla="*/ 45 w 115"/>
                <a:gd name="T17" fmla="*/ 267 h 303"/>
                <a:gd name="T18" fmla="*/ 58 w 115"/>
                <a:gd name="T19" fmla="*/ 244 h 303"/>
                <a:gd name="T20" fmla="*/ 66 w 115"/>
                <a:gd name="T21" fmla="*/ 249 h 303"/>
                <a:gd name="T22" fmla="*/ 72 w 115"/>
                <a:gd name="T23" fmla="*/ 235 h 303"/>
                <a:gd name="T24" fmla="*/ 108 w 115"/>
                <a:gd name="T25" fmla="*/ 212 h 303"/>
                <a:gd name="T26" fmla="*/ 103 w 115"/>
                <a:gd name="T27" fmla="*/ 143 h 303"/>
                <a:gd name="T28" fmla="*/ 55 w 115"/>
                <a:gd name="T29" fmla="*/ 81 h 303"/>
                <a:gd name="T30" fmla="*/ 58 w 115"/>
                <a:gd name="T31" fmla="*/ 63 h 303"/>
                <a:gd name="T32" fmla="*/ 89 w 115"/>
                <a:gd name="T33" fmla="*/ 31 h 303"/>
                <a:gd name="T34" fmla="*/ 47 w 115"/>
                <a:gd name="T35" fmla="*/ 0 h 303"/>
                <a:gd name="T36" fmla="*/ 0 w 115"/>
                <a:gd name="T37" fmla="*/ 13 h 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5" h="303">
                  <a:moveTo>
                    <a:pt x="0" y="15"/>
                  </a:moveTo>
                  <a:lnTo>
                    <a:pt x="16" y="46"/>
                  </a:lnTo>
                  <a:lnTo>
                    <a:pt x="39" y="59"/>
                  </a:lnTo>
                  <a:lnTo>
                    <a:pt x="29" y="82"/>
                  </a:lnTo>
                  <a:lnTo>
                    <a:pt x="68" y="122"/>
                  </a:lnTo>
                  <a:lnTo>
                    <a:pt x="84" y="177"/>
                  </a:lnTo>
                  <a:lnTo>
                    <a:pt x="87" y="224"/>
                  </a:lnTo>
                  <a:lnTo>
                    <a:pt x="39" y="264"/>
                  </a:lnTo>
                  <a:lnTo>
                    <a:pt x="47" y="302"/>
                  </a:lnTo>
                  <a:lnTo>
                    <a:pt x="62" y="275"/>
                  </a:lnTo>
                  <a:lnTo>
                    <a:pt x="70" y="282"/>
                  </a:lnTo>
                  <a:lnTo>
                    <a:pt x="76" y="266"/>
                  </a:lnTo>
                  <a:lnTo>
                    <a:pt x="114" y="239"/>
                  </a:lnTo>
                  <a:lnTo>
                    <a:pt x="109" y="162"/>
                  </a:lnTo>
                  <a:lnTo>
                    <a:pt x="58" y="91"/>
                  </a:lnTo>
                  <a:lnTo>
                    <a:pt x="62" y="71"/>
                  </a:lnTo>
                  <a:lnTo>
                    <a:pt x="93" y="35"/>
                  </a:lnTo>
                  <a:lnTo>
                    <a:pt x="49" y="0"/>
                  </a:lnTo>
                  <a:lnTo>
                    <a:pt x="0" y="1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14" name="Freeform 69"/>
            <p:cNvSpPr>
              <a:spLocks/>
            </p:cNvSpPr>
            <p:nvPr/>
          </p:nvSpPr>
          <p:spPr bwMode="auto">
            <a:xfrm>
              <a:off x="2304" y="1517"/>
              <a:ext cx="173" cy="97"/>
            </a:xfrm>
            <a:custGeom>
              <a:avLst/>
              <a:gdLst>
                <a:gd name="T0" fmla="*/ 0 w 177"/>
                <a:gd name="T1" fmla="*/ 31 h 102"/>
                <a:gd name="T2" fmla="*/ 13 w 177"/>
                <a:gd name="T3" fmla="*/ 28 h 102"/>
                <a:gd name="T4" fmla="*/ 5 w 177"/>
                <a:gd name="T5" fmla="*/ 19 h 102"/>
                <a:gd name="T6" fmla="*/ 21 w 177"/>
                <a:gd name="T7" fmla="*/ 24 h 102"/>
                <a:gd name="T8" fmla="*/ 15 w 177"/>
                <a:gd name="T9" fmla="*/ 10 h 102"/>
                <a:gd name="T10" fmla="*/ 28 w 177"/>
                <a:gd name="T11" fmla="*/ 19 h 102"/>
                <a:gd name="T12" fmla="*/ 21 w 177"/>
                <a:gd name="T13" fmla="*/ 2 h 102"/>
                <a:gd name="T14" fmla="*/ 49 w 177"/>
                <a:gd name="T15" fmla="*/ 13 h 102"/>
                <a:gd name="T16" fmla="*/ 51 w 177"/>
                <a:gd name="T17" fmla="*/ 37 h 102"/>
                <a:gd name="T18" fmla="*/ 64 w 177"/>
                <a:gd name="T19" fmla="*/ 11 h 102"/>
                <a:gd name="T20" fmla="*/ 78 w 177"/>
                <a:gd name="T21" fmla="*/ 22 h 102"/>
                <a:gd name="T22" fmla="*/ 86 w 177"/>
                <a:gd name="T23" fmla="*/ 10 h 102"/>
                <a:gd name="T24" fmla="*/ 99 w 177"/>
                <a:gd name="T25" fmla="*/ 26 h 102"/>
                <a:gd name="T26" fmla="*/ 94 w 177"/>
                <a:gd name="T27" fmla="*/ 10 h 102"/>
                <a:gd name="T28" fmla="*/ 122 w 177"/>
                <a:gd name="T29" fmla="*/ 10 h 102"/>
                <a:gd name="T30" fmla="*/ 126 w 177"/>
                <a:gd name="T31" fmla="*/ 0 h 102"/>
                <a:gd name="T32" fmla="*/ 138 w 177"/>
                <a:gd name="T33" fmla="*/ 10 h 102"/>
                <a:gd name="T34" fmla="*/ 153 w 177"/>
                <a:gd name="T35" fmla="*/ 6 h 102"/>
                <a:gd name="T36" fmla="*/ 142 w 177"/>
                <a:gd name="T37" fmla="*/ 11 h 102"/>
                <a:gd name="T38" fmla="*/ 168 w 177"/>
                <a:gd name="T39" fmla="*/ 42 h 102"/>
                <a:gd name="T40" fmla="*/ 147 w 177"/>
                <a:gd name="T41" fmla="*/ 67 h 102"/>
                <a:gd name="T42" fmla="*/ 84 w 177"/>
                <a:gd name="T43" fmla="*/ 91 h 102"/>
                <a:gd name="T44" fmla="*/ 28 w 177"/>
                <a:gd name="T45" fmla="*/ 79 h 102"/>
                <a:gd name="T46" fmla="*/ 42 w 177"/>
                <a:gd name="T47" fmla="*/ 55 h 102"/>
                <a:gd name="T48" fmla="*/ 9 w 177"/>
                <a:gd name="T49" fmla="*/ 47 h 102"/>
                <a:gd name="T50" fmla="*/ 40 w 177"/>
                <a:gd name="T51" fmla="*/ 46 h 102"/>
                <a:gd name="T52" fmla="*/ 30 w 177"/>
                <a:gd name="T53" fmla="*/ 37 h 102"/>
                <a:gd name="T54" fmla="*/ 40 w 177"/>
                <a:gd name="T55" fmla="*/ 31 h 102"/>
                <a:gd name="T56" fmla="*/ 0 w 177"/>
                <a:gd name="T57" fmla="*/ 31 h 1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7" h="102">
                  <a:moveTo>
                    <a:pt x="0" y="35"/>
                  </a:moveTo>
                  <a:lnTo>
                    <a:pt x="13" y="30"/>
                  </a:lnTo>
                  <a:lnTo>
                    <a:pt x="5" y="21"/>
                  </a:lnTo>
                  <a:lnTo>
                    <a:pt x="21" y="26"/>
                  </a:lnTo>
                  <a:lnTo>
                    <a:pt x="15" y="10"/>
                  </a:lnTo>
                  <a:lnTo>
                    <a:pt x="30" y="21"/>
                  </a:lnTo>
                  <a:lnTo>
                    <a:pt x="21" y="2"/>
                  </a:lnTo>
                  <a:lnTo>
                    <a:pt x="51" y="15"/>
                  </a:lnTo>
                  <a:lnTo>
                    <a:pt x="53" y="41"/>
                  </a:lnTo>
                  <a:lnTo>
                    <a:pt x="67" y="13"/>
                  </a:lnTo>
                  <a:lnTo>
                    <a:pt x="82" y="24"/>
                  </a:lnTo>
                  <a:lnTo>
                    <a:pt x="90" y="10"/>
                  </a:lnTo>
                  <a:lnTo>
                    <a:pt x="103" y="28"/>
                  </a:lnTo>
                  <a:lnTo>
                    <a:pt x="98" y="10"/>
                  </a:lnTo>
                  <a:lnTo>
                    <a:pt x="128" y="10"/>
                  </a:lnTo>
                  <a:lnTo>
                    <a:pt x="132" y="0"/>
                  </a:lnTo>
                  <a:lnTo>
                    <a:pt x="144" y="10"/>
                  </a:lnTo>
                  <a:lnTo>
                    <a:pt x="161" y="6"/>
                  </a:lnTo>
                  <a:lnTo>
                    <a:pt x="148" y="13"/>
                  </a:lnTo>
                  <a:lnTo>
                    <a:pt x="176" y="46"/>
                  </a:lnTo>
                  <a:lnTo>
                    <a:pt x="153" y="74"/>
                  </a:lnTo>
                  <a:lnTo>
                    <a:pt x="88" y="101"/>
                  </a:lnTo>
                  <a:lnTo>
                    <a:pt x="30" y="87"/>
                  </a:lnTo>
                  <a:lnTo>
                    <a:pt x="44" y="61"/>
                  </a:lnTo>
                  <a:lnTo>
                    <a:pt x="9" y="52"/>
                  </a:lnTo>
                  <a:lnTo>
                    <a:pt x="42" y="50"/>
                  </a:lnTo>
                  <a:lnTo>
                    <a:pt x="32" y="41"/>
                  </a:lnTo>
                  <a:lnTo>
                    <a:pt x="42" y="35"/>
                  </a:lnTo>
                  <a:lnTo>
                    <a:pt x="0" y="3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15" name="Freeform 70"/>
            <p:cNvSpPr>
              <a:spLocks/>
            </p:cNvSpPr>
            <p:nvPr/>
          </p:nvSpPr>
          <p:spPr bwMode="auto">
            <a:xfrm>
              <a:off x="2727" y="1936"/>
              <a:ext cx="51" cy="47"/>
            </a:xfrm>
            <a:custGeom>
              <a:avLst/>
              <a:gdLst>
                <a:gd name="T0" fmla="*/ 0 w 52"/>
                <a:gd name="T1" fmla="*/ 8 h 50"/>
                <a:gd name="T2" fmla="*/ 12 w 52"/>
                <a:gd name="T3" fmla="*/ 2 h 50"/>
                <a:gd name="T4" fmla="*/ 30 w 52"/>
                <a:gd name="T5" fmla="*/ 0 h 50"/>
                <a:gd name="T6" fmla="*/ 46 w 52"/>
                <a:gd name="T7" fmla="*/ 18 h 50"/>
                <a:gd name="T8" fmla="*/ 49 w 52"/>
                <a:gd name="T9" fmla="*/ 31 h 50"/>
                <a:gd name="T10" fmla="*/ 42 w 52"/>
                <a:gd name="T11" fmla="*/ 43 h 50"/>
                <a:gd name="T12" fmla="*/ 0 w 52"/>
                <a:gd name="T13" fmla="*/ 8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50">
                  <a:moveTo>
                    <a:pt x="0" y="8"/>
                  </a:moveTo>
                  <a:lnTo>
                    <a:pt x="12" y="2"/>
                  </a:lnTo>
                  <a:lnTo>
                    <a:pt x="32" y="0"/>
                  </a:lnTo>
                  <a:lnTo>
                    <a:pt x="48" y="20"/>
                  </a:lnTo>
                  <a:lnTo>
                    <a:pt x="51" y="35"/>
                  </a:lnTo>
                  <a:lnTo>
                    <a:pt x="44" y="49"/>
                  </a:lnTo>
                  <a:lnTo>
                    <a:pt x="0" y="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16" name="Freeform 71"/>
            <p:cNvSpPr>
              <a:spLocks/>
            </p:cNvSpPr>
            <p:nvPr/>
          </p:nvSpPr>
          <p:spPr bwMode="auto">
            <a:xfrm>
              <a:off x="2809" y="1776"/>
              <a:ext cx="45" cy="72"/>
            </a:xfrm>
            <a:custGeom>
              <a:avLst/>
              <a:gdLst>
                <a:gd name="T0" fmla="*/ 0 w 46"/>
                <a:gd name="T1" fmla="*/ 47 h 79"/>
                <a:gd name="T2" fmla="*/ 2 w 46"/>
                <a:gd name="T3" fmla="*/ 18 h 79"/>
                <a:gd name="T4" fmla="*/ 36 w 46"/>
                <a:gd name="T5" fmla="*/ 0 h 79"/>
                <a:gd name="T6" fmla="*/ 30 w 46"/>
                <a:gd name="T7" fmla="*/ 26 h 79"/>
                <a:gd name="T8" fmla="*/ 43 w 46"/>
                <a:gd name="T9" fmla="*/ 31 h 79"/>
                <a:gd name="T10" fmla="*/ 20 w 46"/>
                <a:gd name="T11" fmla="*/ 46 h 79"/>
                <a:gd name="T12" fmla="*/ 20 w 46"/>
                <a:gd name="T13" fmla="*/ 65 h 79"/>
                <a:gd name="T14" fmla="*/ 10 w 46"/>
                <a:gd name="T15" fmla="*/ 65 h 79"/>
                <a:gd name="T16" fmla="*/ 0 w 46"/>
                <a:gd name="T17" fmla="*/ 47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79">
                  <a:moveTo>
                    <a:pt x="0" y="57"/>
                  </a:moveTo>
                  <a:lnTo>
                    <a:pt x="2" y="22"/>
                  </a:lnTo>
                  <a:lnTo>
                    <a:pt x="38" y="0"/>
                  </a:lnTo>
                  <a:lnTo>
                    <a:pt x="32" y="31"/>
                  </a:lnTo>
                  <a:lnTo>
                    <a:pt x="45" y="37"/>
                  </a:lnTo>
                  <a:lnTo>
                    <a:pt x="20" y="55"/>
                  </a:lnTo>
                  <a:lnTo>
                    <a:pt x="20" y="78"/>
                  </a:lnTo>
                  <a:lnTo>
                    <a:pt x="10" y="78"/>
                  </a:lnTo>
                  <a:lnTo>
                    <a:pt x="0" y="5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17" name="Freeform 72"/>
            <p:cNvSpPr>
              <a:spLocks/>
            </p:cNvSpPr>
            <p:nvPr/>
          </p:nvSpPr>
          <p:spPr bwMode="auto">
            <a:xfrm>
              <a:off x="2610" y="1945"/>
              <a:ext cx="200" cy="207"/>
            </a:xfrm>
            <a:custGeom>
              <a:avLst/>
              <a:gdLst>
                <a:gd name="T0" fmla="*/ 0 w 205"/>
                <a:gd name="T1" fmla="*/ 58 h 222"/>
                <a:gd name="T2" fmla="*/ 10 w 205"/>
                <a:gd name="T3" fmla="*/ 76 h 222"/>
                <a:gd name="T4" fmla="*/ 47 w 205"/>
                <a:gd name="T5" fmla="*/ 87 h 222"/>
                <a:gd name="T6" fmla="*/ 41 w 205"/>
                <a:gd name="T7" fmla="*/ 97 h 222"/>
                <a:gd name="T8" fmla="*/ 56 w 205"/>
                <a:gd name="T9" fmla="*/ 109 h 222"/>
                <a:gd name="T10" fmla="*/ 60 w 205"/>
                <a:gd name="T11" fmla="*/ 131 h 222"/>
                <a:gd name="T12" fmla="*/ 43 w 205"/>
                <a:gd name="T13" fmla="*/ 171 h 222"/>
                <a:gd name="T14" fmla="*/ 93 w 205"/>
                <a:gd name="T15" fmla="*/ 187 h 222"/>
                <a:gd name="T16" fmla="*/ 98 w 205"/>
                <a:gd name="T17" fmla="*/ 189 h 222"/>
                <a:gd name="T18" fmla="*/ 120 w 205"/>
                <a:gd name="T19" fmla="*/ 192 h 222"/>
                <a:gd name="T20" fmla="*/ 120 w 205"/>
                <a:gd name="T21" fmla="*/ 176 h 222"/>
                <a:gd name="T22" fmla="*/ 133 w 205"/>
                <a:gd name="T23" fmla="*/ 169 h 222"/>
                <a:gd name="T24" fmla="*/ 164 w 205"/>
                <a:gd name="T25" fmla="*/ 178 h 222"/>
                <a:gd name="T26" fmla="*/ 183 w 205"/>
                <a:gd name="T27" fmla="*/ 161 h 222"/>
                <a:gd name="T28" fmla="*/ 173 w 205"/>
                <a:gd name="T29" fmla="*/ 139 h 222"/>
                <a:gd name="T30" fmla="*/ 176 w 205"/>
                <a:gd name="T31" fmla="*/ 116 h 222"/>
                <a:gd name="T32" fmla="*/ 162 w 205"/>
                <a:gd name="T33" fmla="*/ 104 h 222"/>
                <a:gd name="T34" fmla="*/ 183 w 205"/>
                <a:gd name="T35" fmla="*/ 77 h 222"/>
                <a:gd name="T36" fmla="*/ 194 w 205"/>
                <a:gd name="T37" fmla="*/ 48 h 222"/>
                <a:gd name="T38" fmla="*/ 164 w 205"/>
                <a:gd name="T39" fmla="*/ 36 h 222"/>
                <a:gd name="T40" fmla="*/ 158 w 205"/>
                <a:gd name="T41" fmla="*/ 35 h 222"/>
                <a:gd name="T42" fmla="*/ 114 w 205"/>
                <a:gd name="T43" fmla="*/ 0 h 222"/>
                <a:gd name="T44" fmla="*/ 99 w 205"/>
                <a:gd name="T45" fmla="*/ 6 h 222"/>
                <a:gd name="T46" fmla="*/ 81 w 205"/>
                <a:gd name="T47" fmla="*/ 36 h 222"/>
                <a:gd name="T48" fmla="*/ 43 w 205"/>
                <a:gd name="T49" fmla="*/ 33 h 222"/>
                <a:gd name="T50" fmla="*/ 50 w 205"/>
                <a:gd name="T51" fmla="*/ 56 h 222"/>
                <a:gd name="T52" fmla="*/ 0 w 205"/>
                <a:gd name="T53" fmla="*/ 58 h 2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5" h="222">
                  <a:moveTo>
                    <a:pt x="0" y="66"/>
                  </a:moveTo>
                  <a:lnTo>
                    <a:pt x="10" y="87"/>
                  </a:lnTo>
                  <a:lnTo>
                    <a:pt x="49" y="100"/>
                  </a:lnTo>
                  <a:lnTo>
                    <a:pt x="43" y="111"/>
                  </a:lnTo>
                  <a:lnTo>
                    <a:pt x="58" y="125"/>
                  </a:lnTo>
                  <a:lnTo>
                    <a:pt x="64" y="151"/>
                  </a:lnTo>
                  <a:lnTo>
                    <a:pt x="45" y="196"/>
                  </a:lnTo>
                  <a:lnTo>
                    <a:pt x="97" y="216"/>
                  </a:lnTo>
                  <a:lnTo>
                    <a:pt x="102" y="218"/>
                  </a:lnTo>
                  <a:lnTo>
                    <a:pt x="126" y="221"/>
                  </a:lnTo>
                  <a:lnTo>
                    <a:pt x="126" y="203"/>
                  </a:lnTo>
                  <a:lnTo>
                    <a:pt x="139" y="194"/>
                  </a:lnTo>
                  <a:lnTo>
                    <a:pt x="172" y="205"/>
                  </a:lnTo>
                  <a:lnTo>
                    <a:pt x="193" y="185"/>
                  </a:lnTo>
                  <a:lnTo>
                    <a:pt x="181" y="160"/>
                  </a:lnTo>
                  <a:lnTo>
                    <a:pt x="185" y="133"/>
                  </a:lnTo>
                  <a:lnTo>
                    <a:pt x="170" y="120"/>
                  </a:lnTo>
                  <a:lnTo>
                    <a:pt x="193" y="89"/>
                  </a:lnTo>
                  <a:lnTo>
                    <a:pt x="204" y="55"/>
                  </a:lnTo>
                  <a:lnTo>
                    <a:pt x="172" y="42"/>
                  </a:lnTo>
                  <a:lnTo>
                    <a:pt x="166" y="40"/>
                  </a:lnTo>
                  <a:lnTo>
                    <a:pt x="120" y="0"/>
                  </a:lnTo>
                  <a:lnTo>
                    <a:pt x="104" y="6"/>
                  </a:lnTo>
                  <a:lnTo>
                    <a:pt x="85" y="42"/>
                  </a:lnTo>
                  <a:lnTo>
                    <a:pt x="45" y="37"/>
                  </a:lnTo>
                  <a:lnTo>
                    <a:pt x="52" y="64"/>
                  </a:lnTo>
                  <a:lnTo>
                    <a:pt x="0" y="6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18" name="Freeform 73"/>
            <p:cNvSpPr>
              <a:spLocks/>
            </p:cNvSpPr>
            <p:nvPr/>
          </p:nvSpPr>
          <p:spPr bwMode="auto">
            <a:xfrm>
              <a:off x="2818" y="2135"/>
              <a:ext cx="18" cy="41"/>
            </a:xfrm>
            <a:custGeom>
              <a:avLst/>
              <a:gdLst>
                <a:gd name="T0" fmla="*/ 0 w 19"/>
                <a:gd name="T1" fmla="*/ 21 h 42"/>
                <a:gd name="T2" fmla="*/ 13 w 19"/>
                <a:gd name="T3" fmla="*/ 39 h 42"/>
                <a:gd name="T4" fmla="*/ 16 w 19"/>
                <a:gd name="T5" fmla="*/ 0 h 42"/>
                <a:gd name="T6" fmla="*/ 0 w 19"/>
                <a:gd name="T7" fmla="*/ 21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2">
                  <a:moveTo>
                    <a:pt x="0" y="21"/>
                  </a:moveTo>
                  <a:lnTo>
                    <a:pt x="15" y="41"/>
                  </a:lnTo>
                  <a:lnTo>
                    <a:pt x="18" y="0"/>
                  </a:lnTo>
                  <a:lnTo>
                    <a:pt x="0" y="21"/>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19" name="Freeform 74"/>
            <p:cNvSpPr>
              <a:spLocks/>
            </p:cNvSpPr>
            <p:nvPr/>
          </p:nvSpPr>
          <p:spPr bwMode="auto">
            <a:xfrm>
              <a:off x="2777" y="1846"/>
              <a:ext cx="136" cy="185"/>
            </a:xfrm>
            <a:custGeom>
              <a:avLst/>
              <a:gdLst>
                <a:gd name="T0" fmla="*/ 0 w 140"/>
                <a:gd name="T1" fmla="*/ 72 h 196"/>
                <a:gd name="T2" fmla="*/ 0 w 140"/>
                <a:gd name="T3" fmla="*/ 103 h 196"/>
                <a:gd name="T4" fmla="*/ 2 w 140"/>
                <a:gd name="T5" fmla="*/ 114 h 196"/>
                <a:gd name="T6" fmla="*/ 2 w 140"/>
                <a:gd name="T7" fmla="*/ 130 h 196"/>
                <a:gd name="T8" fmla="*/ 31 w 140"/>
                <a:gd name="T9" fmla="*/ 142 h 196"/>
                <a:gd name="T10" fmla="*/ 20 w 140"/>
                <a:gd name="T11" fmla="*/ 171 h 196"/>
                <a:gd name="T12" fmla="*/ 51 w 140"/>
                <a:gd name="T13" fmla="*/ 174 h 196"/>
                <a:gd name="T14" fmla="*/ 103 w 140"/>
                <a:gd name="T15" fmla="*/ 174 h 196"/>
                <a:gd name="T16" fmla="*/ 117 w 140"/>
                <a:gd name="T17" fmla="*/ 148 h 196"/>
                <a:gd name="T18" fmla="*/ 89 w 140"/>
                <a:gd name="T19" fmla="*/ 112 h 196"/>
                <a:gd name="T20" fmla="*/ 122 w 140"/>
                <a:gd name="T21" fmla="*/ 90 h 196"/>
                <a:gd name="T22" fmla="*/ 131 w 140"/>
                <a:gd name="T23" fmla="*/ 96 h 196"/>
                <a:gd name="T24" fmla="*/ 122 w 140"/>
                <a:gd name="T25" fmla="*/ 27 h 196"/>
                <a:gd name="T26" fmla="*/ 97 w 140"/>
                <a:gd name="T27" fmla="*/ 11 h 196"/>
                <a:gd name="T28" fmla="*/ 72 w 140"/>
                <a:gd name="T29" fmla="*/ 24 h 196"/>
                <a:gd name="T30" fmla="*/ 76 w 140"/>
                <a:gd name="T31" fmla="*/ 15 h 196"/>
                <a:gd name="T32" fmla="*/ 51 w 140"/>
                <a:gd name="T33" fmla="*/ 0 h 196"/>
                <a:gd name="T34" fmla="*/ 39 w 140"/>
                <a:gd name="T35" fmla="*/ 0 h 196"/>
                <a:gd name="T36" fmla="*/ 37 w 140"/>
                <a:gd name="T37" fmla="*/ 40 h 196"/>
                <a:gd name="T38" fmla="*/ 25 w 140"/>
                <a:gd name="T39" fmla="*/ 29 h 196"/>
                <a:gd name="T40" fmla="*/ 17 w 140"/>
                <a:gd name="T41" fmla="*/ 41 h 196"/>
                <a:gd name="T42" fmla="*/ 14 w 140"/>
                <a:gd name="T43" fmla="*/ 65 h 196"/>
                <a:gd name="T44" fmla="*/ 0 w 140"/>
                <a:gd name="T45" fmla="*/ 72 h 1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0" h="196">
                  <a:moveTo>
                    <a:pt x="0" y="81"/>
                  </a:moveTo>
                  <a:lnTo>
                    <a:pt x="0" y="115"/>
                  </a:lnTo>
                  <a:lnTo>
                    <a:pt x="2" y="128"/>
                  </a:lnTo>
                  <a:lnTo>
                    <a:pt x="2" y="146"/>
                  </a:lnTo>
                  <a:lnTo>
                    <a:pt x="33" y="159"/>
                  </a:lnTo>
                  <a:lnTo>
                    <a:pt x="22" y="192"/>
                  </a:lnTo>
                  <a:lnTo>
                    <a:pt x="54" y="195"/>
                  </a:lnTo>
                  <a:lnTo>
                    <a:pt x="109" y="195"/>
                  </a:lnTo>
                  <a:lnTo>
                    <a:pt x="124" y="166"/>
                  </a:lnTo>
                  <a:lnTo>
                    <a:pt x="95" y="126"/>
                  </a:lnTo>
                  <a:lnTo>
                    <a:pt x="130" y="101"/>
                  </a:lnTo>
                  <a:lnTo>
                    <a:pt x="139" y="108"/>
                  </a:lnTo>
                  <a:lnTo>
                    <a:pt x="130" y="31"/>
                  </a:lnTo>
                  <a:lnTo>
                    <a:pt x="103" y="13"/>
                  </a:lnTo>
                  <a:lnTo>
                    <a:pt x="76" y="26"/>
                  </a:lnTo>
                  <a:lnTo>
                    <a:pt x="80" y="17"/>
                  </a:lnTo>
                  <a:lnTo>
                    <a:pt x="54" y="0"/>
                  </a:lnTo>
                  <a:lnTo>
                    <a:pt x="41" y="0"/>
                  </a:lnTo>
                  <a:lnTo>
                    <a:pt x="39" y="44"/>
                  </a:lnTo>
                  <a:lnTo>
                    <a:pt x="27" y="33"/>
                  </a:lnTo>
                  <a:lnTo>
                    <a:pt x="18" y="46"/>
                  </a:lnTo>
                  <a:lnTo>
                    <a:pt x="14" y="73"/>
                  </a:lnTo>
                  <a:lnTo>
                    <a:pt x="0" y="81"/>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20" name="Freeform 75"/>
            <p:cNvSpPr>
              <a:spLocks/>
            </p:cNvSpPr>
            <p:nvPr/>
          </p:nvSpPr>
          <p:spPr bwMode="auto">
            <a:xfrm>
              <a:off x="2789" y="2040"/>
              <a:ext cx="182" cy="212"/>
            </a:xfrm>
            <a:custGeom>
              <a:avLst/>
              <a:gdLst>
                <a:gd name="T0" fmla="*/ 0 w 186"/>
                <a:gd name="T1" fmla="*/ 49 h 226"/>
                <a:gd name="T2" fmla="*/ 4 w 186"/>
                <a:gd name="T3" fmla="*/ 27 h 226"/>
                <a:gd name="T4" fmla="*/ 24 w 186"/>
                <a:gd name="T5" fmla="*/ 15 h 226"/>
                <a:gd name="T6" fmla="*/ 35 w 186"/>
                <a:gd name="T7" fmla="*/ 24 h 226"/>
                <a:gd name="T8" fmla="*/ 56 w 186"/>
                <a:gd name="T9" fmla="*/ 4 h 226"/>
                <a:gd name="T10" fmla="*/ 79 w 186"/>
                <a:gd name="T11" fmla="*/ 0 h 226"/>
                <a:gd name="T12" fmla="*/ 106 w 186"/>
                <a:gd name="T13" fmla="*/ 13 h 226"/>
                <a:gd name="T14" fmla="*/ 106 w 186"/>
                <a:gd name="T15" fmla="*/ 37 h 226"/>
                <a:gd name="T16" fmla="*/ 85 w 186"/>
                <a:gd name="T17" fmla="*/ 38 h 226"/>
                <a:gd name="T18" fmla="*/ 87 w 186"/>
                <a:gd name="T19" fmla="*/ 66 h 226"/>
                <a:gd name="T20" fmla="*/ 119 w 186"/>
                <a:gd name="T21" fmla="*/ 109 h 226"/>
                <a:gd name="T22" fmla="*/ 141 w 186"/>
                <a:gd name="T23" fmla="*/ 111 h 226"/>
                <a:gd name="T24" fmla="*/ 139 w 186"/>
                <a:gd name="T25" fmla="*/ 123 h 226"/>
                <a:gd name="T26" fmla="*/ 177 w 186"/>
                <a:gd name="T27" fmla="*/ 152 h 226"/>
                <a:gd name="T28" fmla="*/ 152 w 186"/>
                <a:gd name="T29" fmla="*/ 147 h 226"/>
                <a:gd name="T30" fmla="*/ 159 w 186"/>
                <a:gd name="T31" fmla="*/ 176 h 226"/>
                <a:gd name="T32" fmla="*/ 141 w 186"/>
                <a:gd name="T33" fmla="*/ 198 h 226"/>
                <a:gd name="T34" fmla="*/ 133 w 186"/>
                <a:gd name="T35" fmla="*/ 152 h 226"/>
                <a:gd name="T36" fmla="*/ 69 w 186"/>
                <a:gd name="T37" fmla="*/ 104 h 226"/>
                <a:gd name="T38" fmla="*/ 52 w 186"/>
                <a:gd name="T39" fmla="*/ 70 h 226"/>
                <a:gd name="T40" fmla="*/ 31 w 186"/>
                <a:gd name="T41" fmla="*/ 58 h 226"/>
                <a:gd name="T42" fmla="*/ 12 w 186"/>
                <a:gd name="T43" fmla="*/ 72 h 226"/>
                <a:gd name="T44" fmla="*/ 0 w 186"/>
                <a:gd name="T45" fmla="*/ 49 h 2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6" h="226">
                  <a:moveTo>
                    <a:pt x="0" y="55"/>
                  </a:moveTo>
                  <a:lnTo>
                    <a:pt x="4" y="31"/>
                  </a:lnTo>
                  <a:lnTo>
                    <a:pt x="26" y="17"/>
                  </a:lnTo>
                  <a:lnTo>
                    <a:pt x="37" y="28"/>
                  </a:lnTo>
                  <a:lnTo>
                    <a:pt x="58" y="4"/>
                  </a:lnTo>
                  <a:lnTo>
                    <a:pt x="83" y="0"/>
                  </a:lnTo>
                  <a:lnTo>
                    <a:pt x="110" y="15"/>
                  </a:lnTo>
                  <a:lnTo>
                    <a:pt x="110" y="42"/>
                  </a:lnTo>
                  <a:lnTo>
                    <a:pt x="89" y="44"/>
                  </a:lnTo>
                  <a:lnTo>
                    <a:pt x="91" y="75"/>
                  </a:lnTo>
                  <a:lnTo>
                    <a:pt x="125" y="124"/>
                  </a:lnTo>
                  <a:lnTo>
                    <a:pt x="147" y="126"/>
                  </a:lnTo>
                  <a:lnTo>
                    <a:pt x="145" y="140"/>
                  </a:lnTo>
                  <a:lnTo>
                    <a:pt x="185" y="173"/>
                  </a:lnTo>
                  <a:lnTo>
                    <a:pt x="158" y="167"/>
                  </a:lnTo>
                  <a:lnTo>
                    <a:pt x="166" y="200"/>
                  </a:lnTo>
                  <a:lnTo>
                    <a:pt x="147" y="225"/>
                  </a:lnTo>
                  <a:lnTo>
                    <a:pt x="139" y="173"/>
                  </a:lnTo>
                  <a:lnTo>
                    <a:pt x="73" y="118"/>
                  </a:lnTo>
                  <a:lnTo>
                    <a:pt x="54" y="80"/>
                  </a:lnTo>
                  <a:lnTo>
                    <a:pt x="33" y="66"/>
                  </a:lnTo>
                  <a:lnTo>
                    <a:pt x="12" y="82"/>
                  </a:lnTo>
                  <a:lnTo>
                    <a:pt x="0" y="5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21" name="Freeform 76"/>
            <p:cNvSpPr>
              <a:spLocks/>
            </p:cNvSpPr>
            <p:nvPr/>
          </p:nvSpPr>
          <p:spPr bwMode="auto">
            <a:xfrm>
              <a:off x="2812" y="2175"/>
              <a:ext cx="24" cy="51"/>
            </a:xfrm>
            <a:custGeom>
              <a:avLst/>
              <a:gdLst>
                <a:gd name="T0" fmla="*/ 0 w 25"/>
                <a:gd name="T1" fmla="*/ 7 h 56"/>
                <a:gd name="T2" fmla="*/ 4 w 25"/>
                <a:gd name="T3" fmla="*/ 42 h 56"/>
                <a:gd name="T4" fmla="*/ 12 w 25"/>
                <a:gd name="T5" fmla="*/ 46 h 56"/>
                <a:gd name="T6" fmla="*/ 22 w 25"/>
                <a:gd name="T7" fmla="*/ 18 h 56"/>
                <a:gd name="T8" fmla="*/ 12 w 25"/>
                <a:gd name="T9" fmla="*/ 0 h 56"/>
                <a:gd name="T10" fmla="*/ 0 w 25"/>
                <a:gd name="T11" fmla="*/ 7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56">
                  <a:moveTo>
                    <a:pt x="0" y="9"/>
                  </a:moveTo>
                  <a:lnTo>
                    <a:pt x="4" y="50"/>
                  </a:lnTo>
                  <a:lnTo>
                    <a:pt x="14" y="55"/>
                  </a:lnTo>
                  <a:lnTo>
                    <a:pt x="24" y="22"/>
                  </a:lnTo>
                  <a:lnTo>
                    <a:pt x="14" y="0"/>
                  </a:lnTo>
                  <a:lnTo>
                    <a:pt x="0" y="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22" name="Freeform 77"/>
            <p:cNvSpPr>
              <a:spLocks/>
            </p:cNvSpPr>
            <p:nvPr/>
          </p:nvSpPr>
          <p:spPr bwMode="auto">
            <a:xfrm>
              <a:off x="2773" y="1970"/>
              <a:ext cx="18" cy="17"/>
            </a:xfrm>
            <a:custGeom>
              <a:avLst/>
              <a:gdLst>
                <a:gd name="T0" fmla="*/ 0 w 19"/>
                <a:gd name="T1" fmla="*/ 12 h 18"/>
                <a:gd name="T2" fmla="*/ 13 w 19"/>
                <a:gd name="T3" fmla="*/ 0 h 18"/>
                <a:gd name="T4" fmla="*/ 16 w 19"/>
                <a:gd name="T5" fmla="*/ 15 h 18"/>
                <a:gd name="T6" fmla="*/ 0 w 19"/>
                <a:gd name="T7" fmla="*/ 12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8">
                  <a:moveTo>
                    <a:pt x="0" y="14"/>
                  </a:moveTo>
                  <a:lnTo>
                    <a:pt x="15" y="0"/>
                  </a:lnTo>
                  <a:lnTo>
                    <a:pt x="18" y="17"/>
                  </a:lnTo>
                  <a:lnTo>
                    <a:pt x="0" y="1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23" name="Freeform 78"/>
            <p:cNvSpPr>
              <a:spLocks/>
            </p:cNvSpPr>
            <p:nvPr/>
          </p:nvSpPr>
          <p:spPr bwMode="auto">
            <a:xfrm>
              <a:off x="2742" y="1894"/>
              <a:ext cx="53" cy="62"/>
            </a:xfrm>
            <a:custGeom>
              <a:avLst/>
              <a:gdLst>
                <a:gd name="T0" fmla="*/ 0 w 55"/>
                <a:gd name="T1" fmla="*/ 43 h 67"/>
                <a:gd name="T2" fmla="*/ 18 w 55"/>
                <a:gd name="T3" fmla="*/ 35 h 67"/>
                <a:gd name="T4" fmla="*/ 10 w 55"/>
                <a:gd name="T5" fmla="*/ 29 h 67"/>
                <a:gd name="T6" fmla="*/ 18 w 55"/>
                <a:gd name="T7" fmla="*/ 9 h 67"/>
                <a:gd name="T8" fmla="*/ 26 w 55"/>
                <a:gd name="T9" fmla="*/ 22 h 67"/>
                <a:gd name="T10" fmla="*/ 28 w 55"/>
                <a:gd name="T11" fmla="*/ 0 h 67"/>
                <a:gd name="T12" fmla="*/ 50 w 55"/>
                <a:gd name="T13" fmla="*/ 0 h 67"/>
                <a:gd name="T14" fmla="*/ 48 w 55"/>
                <a:gd name="T15" fmla="*/ 22 h 67"/>
                <a:gd name="T16" fmla="*/ 34 w 55"/>
                <a:gd name="T17" fmla="*/ 30 h 67"/>
                <a:gd name="T18" fmla="*/ 34 w 55"/>
                <a:gd name="T19" fmla="*/ 56 h 67"/>
                <a:gd name="T20" fmla="*/ 18 w 55"/>
                <a:gd name="T21" fmla="*/ 41 h 67"/>
                <a:gd name="T22" fmla="*/ 0 w 55"/>
                <a:gd name="T23" fmla="*/ 43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67">
                  <a:moveTo>
                    <a:pt x="0" y="50"/>
                  </a:moveTo>
                  <a:lnTo>
                    <a:pt x="20" y="41"/>
                  </a:lnTo>
                  <a:lnTo>
                    <a:pt x="10" y="33"/>
                  </a:lnTo>
                  <a:lnTo>
                    <a:pt x="20" y="11"/>
                  </a:lnTo>
                  <a:lnTo>
                    <a:pt x="28" y="26"/>
                  </a:lnTo>
                  <a:lnTo>
                    <a:pt x="30" y="0"/>
                  </a:lnTo>
                  <a:lnTo>
                    <a:pt x="54" y="0"/>
                  </a:lnTo>
                  <a:lnTo>
                    <a:pt x="52" y="26"/>
                  </a:lnTo>
                  <a:lnTo>
                    <a:pt x="36" y="35"/>
                  </a:lnTo>
                  <a:lnTo>
                    <a:pt x="36" y="66"/>
                  </a:lnTo>
                  <a:lnTo>
                    <a:pt x="20" y="48"/>
                  </a:lnTo>
                  <a:lnTo>
                    <a:pt x="0" y="5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24" name="Freeform 79"/>
            <p:cNvSpPr>
              <a:spLocks/>
            </p:cNvSpPr>
            <p:nvPr/>
          </p:nvSpPr>
          <p:spPr bwMode="auto">
            <a:xfrm>
              <a:off x="2761" y="1367"/>
              <a:ext cx="406" cy="395"/>
            </a:xfrm>
            <a:custGeom>
              <a:avLst/>
              <a:gdLst>
                <a:gd name="T0" fmla="*/ 0 w 416"/>
                <a:gd name="T1" fmla="*/ 293 h 420"/>
                <a:gd name="T2" fmla="*/ 39 w 416"/>
                <a:gd name="T3" fmla="*/ 290 h 420"/>
                <a:gd name="T4" fmla="*/ 10 w 416"/>
                <a:gd name="T5" fmla="*/ 305 h 420"/>
                <a:gd name="T6" fmla="*/ 31 w 416"/>
                <a:gd name="T7" fmla="*/ 308 h 420"/>
                <a:gd name="T8" fmla="*/ 20 w 416"/>
                <a:gd name="T9" fmla="*/ 337 h 420"/>
                <a:gd name="T10" fmla="*/ 47 w 416"/>
                <a:gd name="T11" fmla="*/ 371 h 420"/>
                <a:gd name="T12" fmla="*/ 86 w 416"/>
                <a:gd name="T13" fmla="*/ 326 h 420"/>
                <a:gd name="T14" fmla="*/ 111 w 416"/>
                <a:gd name="T15" fmla="*/ 321 h 420"/>
                <a:gd name="T16" fmla="*/ 117 w 416"/>
                <a:gd name="T17" fmla="*/ 288 h 420"/>
                <a:gd name="T18" fmla="*/ 109 w 416"/>
                <a:gd name="T19" fmla="*/ 222 h 420"/>
                <a:gd name="T20" fmla="*/ 134 w 416"/>
                <a:gd name="T21" fmla="*/ 195 h 420"/>
                <a:gd name="T22" fmla="*/ 171 w 416"/>
                <a:gd name="T23" fmla="*/ 124 h 420"/>
                <a:gd name="T24" fmla="*/ 194 w 416"/>
                <a:gd name="T25" fmla="*/ 97 h 420"/>
                <a:gd name="T26" fmla="*/ 228 w 416"/>
                <a:gd name="T27" fmla="*/ 84 h 420"/>
                <a:gd name="T28" fmla="*/ 236 w 416"/>
                <a:gd name="T29" fmla="*/ 65 h 420"/>
                <a:gd name="T30" fmla="*/ 265 w 416"/>
                <a:gd name="T31" fmla="*/ 72 h 420"/>
                <a:gd name="T32" fmla="*/ 315 w 416"/>
                <a:gd name="T33" fmla="*/ 67 h 420"/>
                <a:gd name="T34" fmla="*/ 351 w 416"/>
                <a:gd name="T35" fmla="*/ 36 h 420"/>
                <a:gd name="T36" fmla="*/ 365 w 416"/>
                <a:gd name="T37" fmla="*/ 65 h 420"/>
                <a:gd name="T38" fmla="*/ 376 w 416"/>
                <a:gd name="T39" fmla="*/ 45 h 420"/>
                <a:gd name="T40" fmla="*/ 359 w 416"/>
                <a:gd name="T41" fmla="*/ 31 h 420"/>
                <a:gd name="T42" fmla="*/ 367 w 416"/>
                <a:gd name="T43" fmla="*/ 8 h 420"/>
                <a:gd name="T44" fmla="*/ 357 w 416"/>
                <a:gd name="T45" fmla="*/ 4 h 420"/>
                <a:gd name="T46" fmla="*/ 334 w 416"/>
                <a:gd name="T47" fmla="*/ 22 h 420"/>
                <a:gd name="T48" fmla="*/ 330 w 416"/>
                <a:gd name="T49" fmla="*/ 6 h 420"/>
                <a:gd name="T50" fmla="*/ 317 w 416"/>
                <a:gd name="T51" fmla="*/ 9 h 420"/>
                <a:gd name="T52" fmla="*/ 276 w 416"/>
                <a:gd name="T53" fmla="*/ 36 h 420"/>
                <a:gd name="T54" fmla="*/ 258 w 416"/>
                <a:gd name="T55" fmla="*/ 45 h 420"/>
                <a:gd name="T56" fmla="*/ 230 w 416"/>
                <a:gd name="T57" fmla="*/ 56 h 420"/>
                <a:gd name="T58" fmla="*/ 223 w 416"/>
                <a:gd name="T59" fmla="*/ 53 h 420"/>
                <a:gd name="T60" fmla="*/ 220 w 416"/>
                <a:gd name="T61" fmla="*/ 58 h 420"/>
                <a:gd name="T62" fmla="*/ 194 w 416"/>
                <a:gd name="T63" fmla="*/ 74 h 420"/>
                <a:gd name="T64" fmla="*/ 192 w 416"/>
                <a:gd name="T65" fmla="*/ 84 h 420"/>
                <a:gd name="T66" fmla="*/ 155 w 416"/>
                <a:gd name="T67" fmla="*/ 110 h 420"/>
                <a:gd name="T68" fmla="*/ 128 w 416"/>
                <a:gd name="T69" fmla="*/ 138 h 420"/>
                <a:gd name="T70" fmla="*/ 70 w 416"/>
                <a:gd name="T71" fmla="*/ 216 h 420"/>
                <a:gd name="T72" fmla="*/ 96 w 416"/>
                <a:gd name="T73" fmla="*/ 220 h 420"/>
                <a:gd name="T74" fmla="*/ 31 w 416"/>
                <a:gd name="T75" fmla="*/ 245 h 420"/>
                <a:gd name="T76" fmla="*/ 20 w 416"/>
                <a:gd name="T77" fmla="*/ 256 h 420"/>
                <a:gd name="T78" fmla="*/ 2 w 416"/>
                <a:gd name="T79" fmla="*/ 265 h 420"/>
                <a:gd name="T80" fmla="*/ 0 w 416"/>
                <a:gd name="T81" fmla="*/ 277 h 4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16" h="420">
                  <a:moveTo>
                    <a:pt x="0" y="314"/>
                  </a:moveTo>
                  <a:lnTo>
                    <a:pt x="0" y="332"/>
                  </a:lnTo>
                  <a:lnTo>
                    <a:pt x="39" y="320"/>
                  </a:lnTo>
                  <a:lnTo>
                    <a:pt x="41" y="327"/>
                  </a:lnTo>
                  <a:lnTo>
                    <a:pt x="0" y="338"/>
                  </a:lnTo>
                  <a:lnTo>
                    <a:pt x="10" y="345"/>
                  </a:lnTo>
                  <a:lnTo>
                    <a:pt x="8" y="369"/>
                  </a:lnTo>
                  <a:lnTo>
                    <a:pt x="33" y="349"/>
                  </a:lnTo>
                  <a:lnTo>
                    <a:pt x="4" y="381"/>
                  </a:lnTo>
                  <a:lnTo>
                    <a:pt x="20" y="381"/>
                  </a:lnTo>
                  <a:lnTo>
                    <a:pt x="10" y="410"/>
                  </a:lnTo>
                  <a:lnTo>
                    <a:pt x="49" y="419"/>
                  </a:lnTo>
                  <a:lnTo>
                    <a:pt x="82" y="392"/>
                  </a:lnTo>
                  <a:lnTo>
                    <a:pt x="90" y="369"/>
                  </a:lnTo>
                  <a:lnTo>
                    <a:pt x="98" y="392"/>
                  </a:lnTo>
                  <a:lnTo>
                    <a:pt x="117" y="363"/>
                  </a:lnTo>
                  <a:lnTo>
                    <a:pt x="115" y="336"/>
                  </a:lnTo>
                  <a:lnTo>
                    <a:pt x="123" y="325"/>
                  </a:lnTo>
                  <a:lnTo>
                    <a:pt x="115" y="314"/>
                  </a:lnTo>
                  <a:lnTo>
                    <a:pt x="115" y="251"/>
                  </a:lnTo>
                  <a:lnTo>
                    <a:pt x="146" y="240"/>
                  </a:lnTo>
                  <a:lnTo>
                    <a:pt x="140" y="220"/>
                  </a:lnTo>
                  <a:lnTo>
                    <a:pt x="152" y="176"/>
                  </a:lnTo>
                  <a:lnTo>
                    <a:pt x="179" y="140"/>
                  </a:lnTo>
                  <a:lnTo>
                    <a:pt x="186" y="115"/>
                  </a:lnTo>
                  <a:lnTo>
                    <a:pt x="204" y="109"/>
                  </a:lnTo>
                  <a:lnTo>
                    <a:pt x="211" y="93"/>
                  </a:lnTo>
                  <a:lnTo>
                    <a:pt x="240" y="95"/>
                  </a:lnTo>
                  <a:lnTo>
                    <a:pt x="242" y="73"/>
                  </a:lnTo>
                  <a:lnTo>
                    <a:pt x="248" y="73"/>
                  </a:lnTo>
                  <a:lnTo>
                    <a:pt x="261" y="62"/>
                  </a:lnTo>
                  <a:lnTo>
                    <a:pt x="279" y="82"/>
                  </a:lnTo>
                  <a:lnTo>
                    <a:pt x="313" y="86"/>
                  </a:lnTo>
                  <a:lnTo>
                    <a:pt x="331" y="75"/>
                  </a:lnTo>
                  <a:lnTo>
                    <a:pt x="338" y="46"/>
                  </a:lnTo>
                  <a:lnTo>
                    <a:pt x="369" y="40"/>
                  </a:lnTo>
                  <a:lnTo>
                    <a:pt x="385" y="51"/>
                  </a:lnTo>
                  <a:lnTo>
                    <a:pt x="383" y="73"/>
                  </a:lnTo>
                  <a:lnTo>
                    <a:pt x="412" y="46"/>
                  </a:lnTo>
                  <a:lnTo>
                    <a:pt x="394" y="51"/>
                  </a:lnTo>
                  <a:lnTo>
                    <a:pt x="398" y="44"/>
                  </a:lnTo>
                  <a:lnTo>
                    <a:pt x="377" y="35"/>
                  </a:lnTo>
                  <a:lnTo>
                    <a:pt x="415" y="24"/>
                  </a:lnTo>
                  <a:lnTo>
                    <a:pt x="385" y="8"/>
                  </a:lnTo>
                  <a:lnTo>
                    <a:pt x="367" y="24"/>
                  </a:lnTo>
                  <a:lnTo>
                    <a:pt x="375" y="4"/>
                  </a:lnTo>
                  <a:lnTo>
                    <a:pt x="360" y="0"/>
                  </a:lnTo>
                  <a:lnTo>
                    <a:pt x="350" y="24"/>
                  </a:lnTo>
                  <a:lnTo>
                    <a:pt x="346" y="26"/>
                  </a:lnTo>
                  <a:lnTo>
                    <a:pt x="346" y="6"/>
                  </a:lnTo>
                  <a:lnTo>
                    <a:pt x="319" y="40"/>
                  </a:lnTo>
                  <a:lnTo>
                    <a:pt x="333" y="11"/>
                  </a:lnTo>
                  <a:lnTo>
                    <a:pt x="319" y="4"/>
                  </a:lnTo>
                  <a:lnTo>
                    <a:pt x="290" y="40"/>
                  </a:lnTo>
                  <a:lnTo>
                    <a:pt x="265" y="28"/>
                  </a:lnTo>
                  <a:lnTo>
                    <a:pt x="271" y="51"/>
                  </a:lnTo>
                  <a:lnTo>
                    <a:pt x="261" y="40"/>
                  </a:lnTo>
                  <a:lnTo>
                    <a:pt x="242" y="64"/>
                  </a:lnTo>
                  <a:lnTo>
                    <a:pt x="244" y="44"/>
                  </a:lnTo>
                  <a:lnTo>
                    <a:pt x="234" y="60"/>
                  </a:lnTo>
                  <a:lnTo>
                    <a:pt x="227" y="49"/>
                  </a:lnTo>
                  <a:lnTo>
                    <a:pt x="231" y="66"/>
                  </a:lnTo>
                  <a:lnTo>
                    <a:pt x="211" y="60"/>
                  </a:lnTo>
                  <a:lnTo>
                    <a:pt x="204" y="84"/>
                  </a:lnTo>
                  <a:lnTo>
                    <a:pt x="182" y="93"/>
                  </a:lnTo>
                  <a:lnTo>
                    <a:pt x="202" y="95"/>
                  </a:lnTo>
                  <a:lnTo>
                    <a:pt x="169" y="106"/>
                  </a:lnTo>
                  <a:lnTo>
                    <a:pt x="163" y="124"/>
                  </a:lnTo>
                  <a:lnTo>
                    <a:pt x="173" y="124"/>
                  </a:lnTo>
                  <a:lnTo>
                    <a:pt x="134" y="156"/>
                  </a:lnTo>
                  <a:lnTo>
                    <a:pt x="119" y="202"/>
                  </a:lnTo>
                  <a:lnTo>
                    <a:pt x="74" y="245"/>
                  </a:lnTo>
                  <a:lnTo>
                    <a:pt x="82" y="256"/>
                  </a:lnTo>
                  <a:lnTo>
                    <a:pt x="100" y="249"/>
                  </a:lnTo>
                  <a:lnTo>
                    <a:pt x="56" y="260"/>
                  </a:lnTo>
                  <a:lnTo>
                    <a:pt x="33" y="278"/>
                  </a:lnTo>
                  <a:lnTo>
                    <a:pt x="39" y="289"/>
                  </a:lnTo>
                  <a:lnTo>
                    <a:pt x="22" y="289"/>
                  </a:lnTo>
                  <a:lnTo>
                    <a:pt x="22" y="300"/>
                  </a:lnTo>
                  <a:lnTo>
                    <a:pt x="2" y="300"/>
                  </a:lnTo>
                  <a:lnTo>
                    <a:pt x="22" y="307"/>
                  </a:lnTo>
                  <a:lnTo>
                    <a:pt x="0" y="31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25" name="Freeform 80"/>
            <p:cNvSpPr>
              <a:spLocks/>
            </p:cNvSpPr>
            <p:nvPr/>
          </p:nvSpPr>
          <p:spPr bwMode="auto">
            <a:xfrm>
              <a:off x="2544" y="2164"/>
              <a:ext cx="47" cy="106"/>
            </a:xfrm>
            <a:custGeom>
              <a:avLst/>
              <a:gdLst>
                <a:gd name="T0" fmla="*/ 0 w 48"/>
                <a:gd name="T1" fmla="*/ 62 h 115"/>
                <a:gd name="T2" fmla="*/ 8 w 48"/>
                <a:gd name="T3" fmla="*/ 0 h 115"/>
                <a:gd name="T4" fmla="*/ 45 w 48"/>
                <a:gd name="T5" fmla="*/ 4 h 115"/>
                <a:gd name="T6" fmla="*/ 28 w 48"/>
                <a:gd name="T7" fmla="*/ 45 h 115"/>
                <a:gd name="T8" fmla="*/ 28 w 48"/>
                <a:gd name="T9" fmla="*/ 92 h 115"/>
                <a:gd name="T10" fmla="*/ 8 w 48"/>
                <a:gd name="T11" fmla="*/ 97 h 115"/>
                <a:gd name="T12" fmla="*/ 10 w 48"/>
                <a:gd name="T13" fmla="*/ 66 h 115"/>
                <a:gd name="T14" fmla="*/ 0 w 48"/>
                <a:gd name="T15" fmla="*/ 62 h 1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115">
                  <a:moveTo>
                    <a:pt x="0" y="73"/>
                  </a:moveTo>
                  <a:lnTo>
                    <a:pt x="8" y="0"/>
                  </a:lnTo>
                  <a:lnTo>
                    <a:pt x="47" y="4"/>
                  </a:lnTo>
                  <a:lnTo>
                    <a:pt x="30" y="53"/>
                  </a:lnTo>
                  <a:lnTo>
                    <a:pt x="30" y="109"/>
                  </a:lnTo>
                  <a:lnTo>
                    <a:pt x="8" y="114"/>
                  </a:lnTo>
                  <a:lnTo>
                    <a:pt x="10" y="78"/>
                  </a:lnTo>
                  <a:lnTo>
                    <a:pt x="0" y="73"/>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26" name="Freeform 81"/>
            <p:cNvSpPr>
              <a:spLocks/>
            </p:cNvSpPr>
            <p:nvPr/>
          </p:nvSpPr>
          <p:spPr bwMode="auto">
            <a:xfrm>
              <a:off x="2542" y="2118"/>
              <a:ext cx="193" cy="175"/>
            </a:xfrm>
            <a:custGeom>
              <a:avLst/>
              <a:gdLst>
                <a:gd name="T0" fmla="*/ 0 w 198"/>
                <a:gd name="T1" fmla="*/ 13 h 184"/>
                <a:gd name="T2" fmla="*/ 8 w 198"/>
                <a:gd name="T3" fmla="*/ 42 h 184"/>
                <a:gd name="T4" fmla="*/ 45 w 198"/>
                <a:gd name="T5" fmla="*/ 47 h 184"/>
                <a:gd name="T6" fmla="*/ 29 w 198"/>
                <a:gd name="T7" fmla="*/ 88 h 184"/>
                <a:gd name="T8" fmla="*/ 29 w 198"/>
                <a:gd name="T9" fmla="*/ 141 h 184"/>
                <a:gd name="T10" fmla="*/ 57 w 198"/>
                <a:gd name="T11" fmla="*/ 165 h 184"/>
                <a:gd name="T12" fmla="*/ 110 w 198"/>
                <a:gd name="T13" fmla="*/ 146 h 184"/>
                <a:gd name="T14" fmla="*/ 141 w 198"/>
                <a:gd name="T15" fmla="*/ 108 h 184"/>
                <a:gd name="T16" fmla="*/ 135 w 198"/>
                <a:gd name="T17" fmla="*/ 92 h 184"/>
                <a:gd name="T18" fmla="*/ 149 w 198"/>
                <a:gd name="T19" fmla="*/ 65 h 184"/>
                <a:gd name="T20" fmla="*/ 187 w 198"/>
                <a:gd name="T21" fmla="*/ 42 h 184"/>
                <a:gd name="T22" fmla="*/ 187 w 198"/>
                <a:gd name="T23" fmla="*/ 29 h 184"/>
                <a:gd name="T24" fmla="*/ 164 w 198"/>
                <a:gd name="T25" fmla="*/ 24 h 184"/>
                <a:gd name="T26" fmla="*/ 159 w 198"/>
                <a:gd name="T27" fmla="*/ 24 h 184"/>
                <a:gd name="T28" fmla="*/ 110 w 198"/>
                <a:gd name="T29" fmla="*/ 6 h 184"/>
                <a:gd name="T30" fmla="*/ 18 w 198"/>
                <a:gd name="T31" fmla="*/ 0 h 184"/>
                <a:gd name="T32" fmla="*/ 0 w 198"/>
                <a:gd name="T33" fmla="*/ 13 h 1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8" h="184">
                  <a:moveTo>
                    <a:pt x="0" y="15"/>
                  </a:moveTo>
                  <a:lnTo>
                    <a:pt x="8" y="46"/>
                  </a:lnTo>
                  <a:lnTo>
                    <a:pt x="47" y="51"/>
                  </a:lnTo>
                  <a:lnTo>
                    <a:pt x="31" y="98"/>
                  </a:lnTo>
                  <a:lnTo>
                    <a:pt x="31" y="156"/>
                  </a:lnTo>
                  <a:lnTo>
                    <a:pt x="60" y="183"/>
                  </a:lnTo>
                  <a:lnTo>
                    <a:pt x="116" y="162"/>
                  </a:lnTo>
                  <a:lnTo>
                    <a:pt x="149" y="120"/>
                  </a:lnTo>
                  <a:lnTo>
                    <a:pt x="143" y="102"/>
                  </a:lnTo>
                  <a:lnTo>
                    <a:pt x="157" y="71"/>
                  </a:lnTo>
                  <a:lnTo>
                    <a:pt x="197" y="46"/>
                  </a:lnTo>
                  <a:lnTo>
                    <a:pt x="197" y="33"/>
                  </a:lnTo>
                  <a:lnTo>
                    <a:pt x="172" y="26"/>
                  </a:lnTo>
                  <a:lnTo>
                    <a:pt x="167" y="26"/>
                  </a:lnTo>
                  <a:lnTo>
                    <a:pt x="116" y="6"/>
                  </a:lnTo>
                  <a:lnTo>
                    <a:pt x="18" y="0"/>
                  </a:lnTo>
                  <a:lnTo>
                    <a:pt x="0" y="1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27" name="Freeform 82"/>
            <p:cNvSpPr>
              <a:spLocks/>
            </p:cNvSpPr>
            <p:nvPr/>
          </p:nvSpPr>
          <p:spPr bwMode="auto">
            <a:xfrm>
              <a:off x="2775" y="2024"/>
              <a:ext cx="75" cy="48"/>
            </a:xfrm>
            <a:custGeom>
              <a:avLst/>
              <a:gdLst>
                <a:gd name="T0" fmla="*/ 0 w 77"/>
                <a:gd name="T1" fmla="*/ 32 h 49"/>
                <a:gd name="T2" fmla="*/ 18 w 77"/>
                <a:gd name="T3" fmla="*/ 46 h 49"/>
                <a:gd name="T4" fmla="*/ 39 w 77"/>
                <a:gd name="T5" fmla="*/ 32 h 49"/>
                <a:gd name="T6" fmla="*/ 47 w 77"/>
                <a:gd name="T7" fmla="*/ 46 h 49"/>
                <a:gd name="T8" fmla="*/ 72 w 77"/>
                <a:gd name="T9" fmla="*/ 22 h 49"/>
                <a:gd name="T10" fmla="*/ 56 w 77"/>
                <a:gd name="T11" fmla="*/ 20 h 49"/>
                <a:gd name="T12" fmla="*/ 56 w 77"/>
                <a:gd name="T13" fmla="*/ 9 h 49"/>
                <a:gd name="T14" fmla="*/ 54 w 77"/>
                <a:gd name="T15" fmla="*/ 4 h 49"/>
                <a:gd name="T16" fmla="*/ 25 w 77"/>
                <a:gd name="T17" fmla="*/ 0 h 49"/>
                <a:gd name="T18" fmla="*/ 0 w 77"/>
                <a:gd name="T19" fmla="*/ 3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49">
                  <a:moveTo>
                    <a:pt x="0" y="34"/>
                  </a:moveTo>
                  <a:lnTo>
                    <a:pt x="18" y="48"/>
                  </a:lnTo>
                  <a:lnTo>
                    <a:pt x="41" y="34"/>
                  </a:lnTo>
                  <a:lnTo>
                    <a:pt x="49" y="48"/>
                  </a:lnTo>
                  <a:lnTo>
                    <a:pt x="76" y="22"/>
                  </a:lnTo>
                  <a:lnTo>
                    <a:pt x="60" y="20"/>
                  </a:lnTo>
                  <a:lnTo>
                    <a:pt x="60" y="9"/>
                  </a:lnTo>
                  <a:lnTo>
                    <a:pt x="56" y="4"/>
                  </a:lnTo>
                  <a:lnTo>
                    <a:pt x="27" y="0"/>
                  </a:lnTo>
                  <a:lnTo>
                    <a:pt x="0" y="3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28" name="Freeform 83"/>
            <p:cNvSpPr>
              <a:spLocks/>
            </p:cNvSpPr>
            <p:nvPr/>
          </p:nvSpPr>
          <p:spPr bwMode="auto">
            <a:xfrm>
              <a:off x="2525" y="1842"/>
              <a:ext cx="64" cy="91"/>
            </a:xfrm>
            <a:custGeom>
              <a:avLst/>
              <a:gdLst>
                <a:gd name="T0" fmla="*/ 0 w 66"/>
                <a:gd name="T1" fmla="*/ 70 h 97"/>
                <a:gd name="T2" fmla="*/ 8 w 66"/>
                <a:gd name="T3" fmla="*/ 78 h 97"/>
                <a:gd name="T4" fmla="*/ 2 w 66"/>
                <a:gd name="T5" fmla="*/ 84 h 97"/>
                <a:gd name="T6" fmla="*/ 58 w 66"/>
                <a:gd name="T7" fmla="*/ 72 h 97"/>
                <a:gd name="T8" fmla="*/ 61 w 66"/>
                <a:gd name="T9" fmla="*/ 27 h 97"/>
                <a:gd name="T10" fmla="*/ 54 w 66"/>
                <a:gd name="T11" fmla="*/ 18 h 97"/>
                <a:gd name="T12" fmla="*/ 39 w 66"/>
                <a:gd name="T13" fmla="*/ 22 h 97"/>
                <a:gd name="T14" fmla="*/ 33 w 66"/>
                <a:gd name="T15" fmla="*/ 15 h 97"/>
                <a:gd name="T16" fmla="*/ 39 w 66"/>
                <a:gd name="T17" fmla="*/ 6 h 97"/>
                <a:gd name="T18" fmla="*/ 33 w 66"/>
                <a:gd name="T19" fmla="*/ 0 h 97"/>
                <a:gd name="T20" fmla="*/ 27 w 66"/>
                <a:gd name="T21" fmla="*/ 22 h 97"/>
                <a:gd name="T22" fmla="*/ 2 w 66"/>
                <a:gd name="T23" fmla="*/ 27 h 97"/>
                <a:gd name="T24" fmla="*/ 10 w 66"/>
                <a:gd name="T25" fmla="*/ 31 h 97"/>
                <a:gd name="T26" fmla="*/ 6 w 66"/>
                <a:gd name="T27" fmla="*/ 43 h 97"/>
                <a:gd name="T28" fmla="*/ 21 w 66"/>
                <a:gd name="T29" fmla="*/ 47 h 97"/>
                <a:gd name="T30" fmla="*/ 8 w 66"/>
                <a:gd name="T31" fmla="*/ 63 h 97"/>
                <a:gd name="T32" fmla="*/ 23 w 66"/>
                <a:gd name="T33" fmla="*/ 61 h 97"/>
                <a:gd name="T34" fmla="*/ 0 w 66"/>
                <a:gd name="T35" fmla="*/ 70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 h="97">
                  <a:moveTo>
                    <a:pt x="0" y="80"/>
                  </a:moveTo>
                  <a:lnTo>
                    <a:pt x="8" y="89"/>
                  </a:lnTo>
                  <a:lnTo>
                    <a:pt x="2" y="96"/>
                  </a:lnTo>
                  <a:lnTo>
                    <a:pt x="62" y="82"/>
                  </a:lnTo>
                  <a:lnTo>
                    <a:pt x="65" y="31"/>
                  </a:lnTo>
                  <a:lnTo>
                    <a:pt x="58" y="20"/>
                  </a:lnTo>
                  <a:lnTo>
                    <a:pt x="41" y="24"/>
                  </a:lnTo>
                  <a:lnTo>
                    <a:pt x="35" y="17"/>
                  </a:lnTo>
                  <a:lnTo>
                    <a:pt x="41" y="6"/>
                  </a:lnTo>
                  <a:lnTo>
                    <a:pt x="35" y="0"/>
                  </a:lnTo>
                  <a:lnTo>
                    <a:pt x="29" y="24"/>
                  </a:lnTo>
                  <a:lnTo>
                    <a:pt x="2" y="31"/>
                  </a:lnTo>
                  <a:lnTo>
                    <a:pt x="10" y="35"/>
                  </a:lnTo>
                  <a:lnTo>
                    <a:pt x="6" y="49"/>
                  </a:lnTo>
                  <a:lnTo>
                    <a:pt x="23" y="53"/>
                  </a:lnTo>
                  <a:lnTo>
                    <a:pt x="8" y="71"/>
                  </a:lnTo>
                  <a:lnTo>
                    <a:pt x="25" y="69"/>
                  </a:lnTo>
                  <a:lnTo>
                    <a:pt x="0" y="8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29" name="Freeform 84"/>
            <p:cNvSpPr>
              <a:spLocks/>
            </p:cNvSpPr>
            <p:nvPr/>
          </p:nvSpPr>
          <p:spPr bwMode="auto">
            <a:xfrm>
              <a:off x="2561" y="1837"/>
              <a:ext cx="39" cy="35"/>
            </a:xfrm>
            <a:custGeom>
              <a:avLst/>
              <a:gdLst>
                <a:gd name="T0" fmla="*/ 0 w 40"/>
                <a:gd name="T1" fmla="*/ 19 h 38"/>
                <a:gd name="T2" fmla="*/ 6 w 40"/>
                <a:gd name="T3" fmla="*/ 27 h 38"/>
                <a:gd name="T4" fmla="*/ 20 w 40"/>
                <a:gd name="T5" fmla="*/ 22 h 38"/>
                <a:gd name="T6" fmla="*/ 26 w 40"/>
                <a:gd name="T7" fmla="*/ 31 h 38"/>
                <a:gd name="T8" fmla="*/ 37 w 40"/>
                <a:gd name="T9" fmla="*/ 19 h 38"/>
                <a:gd name="T10" fmla="*/ 26 w 40"/>
                <a:gd name="T11" fmla="*/ 6 h 38"/>
                <a:gd name="T12" fmla="*/ 12 w 40"/>
                <a:gd name="T13" fmla="*/ 0 h 38"/>
                <a:gd name="T14" fmla="*/ 8 w 40"/>
                <a:gd name="T15" fmla="*/ 11 h 38"/>
                <a:gd name="T16" fmla="*/ 0 w 40"/>
                <a:gd name="T17" fmla="*/ 19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38">
                  <a:moveTo>
                    <a:pt x="0" y="23"/>
                  </a:moveTo>
                  <a:lnTo>
                    <a:pt x="6" y="32"/>
                  </a:lnTo>
                  <a:lnTo>
                    <a:pt x="22" y="26"/>
                  </a:lnTo>
                  <a:lnTo>
                    <a:pt x="28" y="37"/>
                  </a:lnTo>
                  <a:lnTo>
                    <a:pt x="39" y="23"/>
                  </a:lnTo>
                  <a:lnTo>
                    <a:pt x="28" y="6"/>
                  </a:lnTo>
                  <a:lnTo>
                    <a:pt x="12" y="0"/>
                  </a:lnTo>
                  <a:lnTo>
                    <a:pt x="8" y="13"/>
                  </a:lnTo>
                  <a:lnTo>
                    <a:pt x="0" y="23"/>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30" name="Freeform 85"/>
            <p:cNvSpPr>
              <a:spLocks/>
            </p:cNvSpPr>
            <p:nvPr/>
          </p:nvSpPr>
          <p:spPr bwMode="auto">
            <a:xfrm>
              <a:off x="2578" y="1755"/>
              <a:ext cx="18" cy="19"/>
            </a:xfrm>
            <a:custGeom>
              <a:avLst/>
              <a:gdLst>
                <a:gd name="T0" fmla="*/ 0 w 19"/>
                <a:gd name="T1" fmla="*/ 18 h 19"/>
                <a:gd name="T2" fmla="*/ 0 w 19"/>
                <a:gd name="T3" fmla="*/ 2 h 19"/>
                <a:gd name="T4" fmla="*/ 16 w 19"/>
                <a:gd name="T5" fmla="*/ 0 h 19"/>
                <a:gd name="T6" fmla="*/ 0 w 19"/>
                <a:gd name="T7" fmla="*/ 1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9">
                  <a:moveTo>
                    <a:pt x="0" y="18"/>
                  </a:moveTo>
                  <a:lnTo>
                    <a:pt x="0" y="2"/>
                  </a:lnTo>
                  <a:lnTo>
                    <a:pt x="18" y="0"/>
                  </a:lnTo>
                  <a:lnTo>
                    <a:pt x="0" y="1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31" name="Freeform 86"/>
            <p:cNvSpPr>
              <a:spLocks/>
            </p:cNvSpPr>
            <p:nvPr/>
          </p:nvSpPr>
          <p:spPr bwMode="auto">
            <a:xfrm>
              <a:off x="2580" y="1772"/>
              <a:ext cx="18" cy="19"/>
            </a:xfrm>
            <a:custGeom>
              <a:avLst/>
              <a:gdLst>
                <a:gd name="T0" fmla="*/ 0 w 19"/>
                <a:gd name="T1" fmla="*/ 15 h 19"/>
                <a:gd name="T2" fmla="*/ 9 w 19"/>
                <a:gd name="T3" fmla="*/ 0 h 19"/>
                <a:gd name="T4" fmla="*/ 16 w 19"/>
                <a:gd name="T5" fmla="*/ 18 h 19"/>
                <a:gd name="T6" fmla="*/ 0 w 19"/>
                <a:gd name="T7" fmla="*/ 15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9">
                  <a:moveTo>
                    <a:pt x="0" y="15"/>
                  </a:moveTo>
                  <a:lnTo>
                    <a:pt x="9" y="0"/>
                  </a:lnTo>
                  <a:lnTo>
                    <a:pt x="18" y="18"/>
                  </a:lnTo>
                  <a:lnTo>
                    <a:pt x="0" y="1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32" name="Freeform 87"/>
            <p:cNvSpPr>
              <a:spLocks/>
            </p:cNvSpPr>
            <p:nvPr/>
          </p:nvSpPr>
          <p:spPr bwMode="auto">
            <a:xfrm>
              <a:off x="2588" y="1751"/>
              <a:ext cx="122" cy="222"/>
            </a:xfrm>
            <a:custGeom>
              <a:avLst/>
              <a:gdLst>
                <a:gd name="T0" fmla="*/ 0 w 125"/>
                <a:gd name="T1" fmla="*/ 49 h 238"/>
                <a:gd name="T2" fmla="*/ 6 w 125"/>
                <a:gd name="T3" fmla="*/ 21 h 238"/>
                <a:gd name="T4" fmla="*/ 18 w 125"/>
                <a:gd name="T5" fmla="*/ 0 h 238"/>
                <a:gd name="T6" fmla="*/ 45 w 125"/>
                <a:gd name="T7" fmla="*/ 0 h 238"/>
                <a:gd name="T8" fmla="*/ 29 w 125"/>
                <a:gd name="T9" fmla="*/ 26 h 238"/>
                <a:gd name="T10" fmla="*/ 64 w 125"/>
                <a:gd name="T11" fmla="*/ 32 h 238"/>
                <a:gd name="T12" fmla="*/ 43 w 125"/>
                <a:gd name="T13" fmla="*/ 64 h 238"/>
                <a:gd name="T14" fmla="*/ 68 w 125"/>
                <a:gd name="T15" fmla="*/ 76 h 238"/>
                <a:gd name="T16" fmla="*/ 95 w 125"/>
                <a:gd name="T17" fmla="*/ 118 h 238"/>
                <a:gd name="T18" fmla="*/ 86 w 125"/>
                <a:gd name="T19" fmla="*/ 121 h 238"/>
                <a:gd name="T20" fmla="*/ 99 w 125"/>
                <a:gd name="T21" fmla="*/ 131 h 238"/>
                <a:gd name="T22" fmla="*/ 93 w 125"/>
                <a:gd name="T23" fmla="*/ 142 h 238"/>
                <a:gd name="T24" fmla="*/ 118 w 125"/>
                <a:gd name="T25" fmla="*/ 144 h 238"/>
                <a:gd name="T26" fmla="*/ 102 w 125"/>
                <a:gd name="T27" fmla="*/ 171 h 238"/>
                <a:gd name="T28" fmla="*/ 111 w 125"/>
                <a:gd name="T29" fmla="*/ 181 h 238"/>
                <a:gd name="T30" fmla="*/ 6 w 125"/>
                <a:gd name="T31" fmla="*/ 206 h 238"/>
                <a:gd name="T32" fmla="*/ 53 w 125"/>
                <a:gd name="T33" fmla="*/ 169 h 238"/>
                <a:gd name="T34" fmla="*/ 41 w 125"/>
                <a:gd name="T35" fmla="*/ 174 h 238"/>
                <a:gd name="T36" fmla="*/ 14 w 125"/>
                <a:gd name="T37" fmla="*/ 163 h 238"/>
                <a:gd name="T38" fmla="*/ 33 w 125"/>
                <a:gd name="T39" fmla="*/ 148 h 238"/>
                <a:gd name="T40" fmla="*/ 20 w 125"/>
                <a:gd name="T41" fmla="*/ 142 h 238"/>
                <a:gd name="T42" fmla="*/ 47 w 125"/>
                <a:gd name="T43" fmla="*/ 128 h 238"/>
                <a:gd name="T44" fmla="*/ 51 w 125"/>
                <a:gd name="T45" fmla="*/ 109 h 238"/>
                <a:gd name="T46" fmla="*/ 37 w 125"/>
                <a:gd name="T47" fmla="*/ 104 h 238"/>
                <a:gd name="T48" fmla="*/ 45 w 125"/>
                <a:gd name="T49" fmla="*/ 91 h 238"/>
                <a:gd name="T50" fmla="*/ 18 w 125"/>
                <a:gd name="T51" fmla="*/ 96 h 238"/>
                <a:gd name="T52" fmla="*/ 18 w 125"/>
                <a:gd name="T53" fmla="*/ 69 h 238"/>
                <a:gd name="T54" fmla="*/ 6 w 125"/>
                <a:gd name="T55" fmla="*/ 82 h 238"/>
                <a:gd name="T56" fmla="*/ 14 w 125"/>
                <a:gd name="T57" fmla="*/ 50 h 238"/>
                <a:gd name="T58" fmla="*/ 0 w 125"/>
                <a:gd name="T59" fmla="*/ 49 h 2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5" h="238">
                  <a:moveTo>
                    <a:pt x="0" y="56"/>
                  </a:moveTo>
                  <a:lnTo>
                    <a:pt x="6" y="25"/>
                  </a:lnTo>
                  <a:lnTo>
                    <a:pt x="18" y="0"/>
                  </a:lnTo>
                  <a:lnTo>
                    <a:pt x="47" y="0"/>
                  </a:lnTo>
                  <a:lnTo>
                    <a:pt x="31" y="30"/>
                  </a:lnTo>
                  <a:lnTo>
                    <a:pt x="68" y="36"/>
                  </a:lnTo>
                  <a:lnTo>
                    <a:pt x="45" y="74"/>
                  </a:lnTo>
                  <a:lnTo>
                    <a:pt x="72" y="87"/>
                  </a:lnTo>
                  <a:lnTo>
                    <a:pt x="99" y="136"/>
                  </a:lnTo>
                  <a:lnTo>
                    <a:pt x="90" y="139"/>
                  </a:lnTo>
                  <a:lnTo>
                    <a:pt x="103" y="150"/>
                  </a:lnTo>
                  <a:lnTo>
                    <a:pt x="97" y="163"/>
                  </a:lnTo>
                  <a:lnTo>
                    <a:pt x="124" y="165"/>
                  </a:lnTo>
                  <a:lnTo>
                    <a:pt x="107" y="196"/>
                  </a:lnTo>
                  <a:lnTo>
                    <a:pt x="117" y="208"/>
                  </a:lnTo>
                  <a:lnTo>
                    <a:pt x="6" y="237"/>
                  </a:lnTo>
                  <a:lnTo>
                    <a:pt x="55" y="194"/>
                  </a:lnTo>
                  <a:lnTo>
                    <a:pt x="43" y="201"/>
                  </a:lnTo>
                  <a:lnTo>
                    <a:pt x="14" y="188"/>
                  </a:lnTo>
                  <a:lnTo>
                    <a:pt x="35" y="170"/>
                  </a:lnTo>
                  <a:lnTo>
                    <a:pt x="20" y="163"/>
                  </a:lnTo>
                  <a:lnTo>
                    <a:pt x="49" y="147"/>
                  </a:lnTo>
                  <a:lnTo>
                    <a:pt x="53" y="125"/>
                  </a:lnTo>
                  <a:lnTo>
                    <a:pt x="39" y="119"/>
                  </a:lnTo>
                  <a:lnTo>
                    <a:pt x="47" y="105"/>
                  </a:lnTo>
                  <a:lnTo>
                    <a:pt x="18" y="110"/>
                  </a:lnTo>
                  <a:lnTo>
                    <a:pt x="18" y="79"/>
                  </a:lnTo>
                  <a:lnTo>
                    <a:pt x="6" y="94"/>
                  </a:lnTo>
                  <a:lnTo>
                    <a:pt x="14" y="58"/>
                  </a:lnTo>
                  <a:lnTo>
                    <a:pt x="0" y="5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33" name="Freeform 88"/>
            <p:cNvSpPr>
              <a:spLocks/>
            </p:cNvSpPr>
            <p:nvPr/>
          </p:nvSpPr>
          <p:spPr bwMode="auto">
            <a:xfrm>
              <a:off x="3432" y="1423"/>
              <a:ext cx="36" cy="22"/>
            </a:xfrm>
            <a:custGeom>
              <a:avLst/>
              <a:gdLst>
                <a:gd name="T0" fmla="*/ 0 w 37"/>
                <a:gd name="T1" fmla="*/ 19 h 24"/>
                <a:gd name="T2" fmla="*/ 8 w 37"/>
                <a:gd name="T3" fmla="*/ 0 h 24"/>
                <a:gd name="T4" fmla="*/ 34 w 37"/>
                <a:gd name="T5" fmla="*/ 11 h 24"/>
                <a:gd name="T6" fmla="*/ 0 w 37"/>
                <a:gd name="T7" fmla="*/ 19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24">
                  <a:moveTo>
                    <a:pt x="0" y="23"/>
                  </a:moveTo>
                  <a:lnTo>
                    <a:pt x="8" y="0"/>
                  </a:lnTo>
                  <a:lnTo>
                    <a:pt x="36" y="13"/>
                  </a:lnTo>
                  <a:lnTo>
                    <a:pt x="0" y="23"/>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34" name="Freeform 89"/>
            <p:cNvSpPr>
              <a:spLocks/>
            </p:cNvSpPr>
            <p:nvPr/>
          </p:nvSpPr>
          <p:spPr bwMode="auto">
            <a:xfrm>
              <a:off x="2984" y="2148"/>
              <a:ext cx="28" cy="65"/>
            </a:xfrm>
            <a:custGeom>
              <a:avLst/>
              <a:gdLst>
                <a:gd name="T0" fmla="*/ 0 w 29"/>
                <a:gd name="T1" fmla="*/ 45 h 71"/>
                <a:gd name="T2" fmla="*/ 2 w 29"/>
                <a:gd name="T3" fmla="*/ 15 h 71"/>
                <a:gd name="T4" fmla="*/ 14 w 29"/>
                <a:gd name="T5" fmla="*/ 0 h 71"/>
                <a:gd name="T6" fmla="*/ 26 w 29"/>
                <a:gd name="T7" fmla="*/ 35 h 71"/>
                <a:gd name="T8" fmla="*/ 14 w 29"/>
                <a:gd name="T9" fmla="*/ 59 h 71"/>
                <a:gd name="T10" fmla="*/ 0 w 29"/>
                <a:gd name="T11" fmla="*/ 45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71">
                  <a:moveTo>
                    <a:pt x="0" y="54"/>
                  </a:moveTo>
                  <a:lnTo>
                    <a:pt x="2" y="18"/>
                  </a:lnTo>
                  <a:lnTo>
                    <a:pt x="14" y="0"/>
                  </a:lnTo>
                  <a:lnTo>
                    <a:pt x="28" y="42"/>
                  </a:lnTo>
                  <a:lnTo>
                    <a:pt x="14" y="70"/>
                  </a:lnTo>
                  <a:lnTo>
                    <a:pt x="0" y="5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35" name="Freeform 90"/>
            <p:cNvSpPr>
              <a:spLocks/>
            </p:cNvSpPr>
            <p:nvPr/>
          </p:nvSpPr>
          <p:spPr bwMode="auto">
            <a:xfrm>
              <a:off x="2829" y="2002"/>
              <a:ext cx="123" cy="55"/>
            </a:xfrm>
            <a:custGeom>
              <a:avLst/>
              <a:gdLst>
                <a:gd name="T0" fmla="*/ 0 w 126"/>
                <a:gd name="T1" fmla="*/ 29 h 57"/>
                <a:gd name="T2" fmla="*/ 4 w 126"/>
                <a:gd name="T3" fmla="*/ 33 h 57"/>
                <a:gd name="T4" fmla="*/ 4 w 126"/>
                <a:gd name="T5" fmla="*/ 43 h 57"/>
                <a:gd name="T6" fmla="*/ 17 w 126"/>
                <a:gd name="T7" fmla="*/ 43 h 57"/>
                <a:gd name="T8" fmla="*/ 41 w 126"/>
                <a:gd name="T9" fmla="*/ 40 h 57"/>
                <a:gd name="T10" fmla="*/ 64 w 126"/>
                <a:gd name="T11" fmla="*/ 52 h 57"/>
                <a:gd name="T12" fmla="*/ 103 w 126"/>
                <a:gd name="T13" fmla="*/ 43 h 57"/>
                <a:gd name="T14" fmla="*/ 119 w 126"/>
                <a:gd name="T15" fmla="*/ 15 h 57"/>
                <a:gd name="T16" fmla="*/ 110 w 126"/>
                <a:gd name="T17" fmla="*/ 0 h 57"/>
                <a:gd name="T18" fmla="*/ 66 w 126"/>
                <a:gd name="T19" fmla="*/ 0 h 57"/>
                <a:gd name="T20" fmla="*/ 53 w 126"/>
                <a:gd name="T21" fmla="*/ 29 h 57"/>
                <a:gd name="T22" fmla="*/ 0 w 126"/>
                <a:gd name="T23" fmla="*/ 29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57">
                  <a:moveTo>
                    <a:pt x="0" y="31"/>
                  </a:moveTo>
                  <a:lnTo>
                    <a:pt x="4" y="35"/>
                  </a:lnTo>
                  <a:lnTo>
                    <a:pt x="4" y="47"/>
                  </a:lnTo>
                  <a:lnTo>
                    <a:pt x="17" y="47"/>
                  </a:lnTo>
                  <a:lnTo>
                    <a:pt x="43" y="42"/>
                  </a:lnTo>
                  <a:lnTo>
                    <a:pt x="68" y="56"/>
                  </a:lnTo>
                  <a:lnTo>
                    <a:pt x="108" y="47"/>
                  </a:lnTo>
                  <a:lnTo>
                    <a:pt x="125" y="17"/>
                  </a:lnTo>
                  <a:lnTo>
                    <a:pt x="116" y="0"/>
                  </a:lnTo>
                  <a:lnTo>
                    <a:pt x="70" y="0"/>
                  </a:lnTo>
                  <a:lnTo>
                    <a:pt x="55" y="31"/>
                  </a:lnTo>
                  <a:lnTo>
                    <a:pt x="0" y="31"/>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36" name="Freeform 91"/>
            <p:cNvSpPr>
              <a:spLocks/>
            </p:cNvSpPr>
            <p:nvPr/>
          </p:nvSpPr>
          <p:spPr bwMode="auto">
            <a:xfrm>
              <a:off x="3032" y="2108"/>
              <a:ext cx="98" cy="68"/>
            </a:xfrm>
            <a:custGeom>
              <a:avLst/>
              <a:gdLst>
                <a:gd name="T0" fmla="*/ 0 w 100"/>
                <a:gd name="T1" fmla="*/ 44 h 71"/>
                <a:gd name="T2" fmla="*/ 6 w 100"/>
                <a:gd name="T3" fmla="*/ 0 h 71"/>
                <a:gd name="T4" fmla="*/ 95 w 100"/>
                <a:gd name="T5" fmla="*/ 11 h 71"/>
                <a:gd name="T6" fmla="*/ 76 w 100"/>
                <a:gd name="T7" fmla="*/ 37 h 71"/>
                <a:gd name="T8" fmla="*/ 84 w 100"/>
                <a:gd name="T9" fmla="*/ 52 h 71"/>
                <a:gd name="T10" fmla="*/ 59 w 100"/>
                <a:gd name="T11" fmla="*/ 55 h 71"/>
                <a:gd name="T12" fmla="*/ 47 w 100"/>
                <a:gd name="T13" fmla="*/ 64 h 71"/>
                <a:gd name="T14" fmla="*/ 8 w 100"/>
                <a:gd name="T15" fmla="*/ 64 h 71"/>
                <a:gd name="T16" fmla="*/ 0 w 100"/>
                <a:gd name="T17" fmla="*/ 44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71">
                  <a:moveTo>
                    <a:pt x="0" y="48"/>
                  </a:moveTo>
                  <a:lnTo>
                    <a:pt x="6" y="0"/>
                  </a:lnTo>
                  <a:lnTo>
                    <a:pt x="99" y="13"/>
                  </a:lnTo>
                  <a:lnTo>
                    <a:pt x="80" y="41"/>
                  </a:lnTo>
                  <a:lnTo>
                    <a:pt x="88" y="56"/>
                  </a:lnTo>
                  <a:lnTo>
                    <a:pt x="61" y="59"/>
                  </a:lnTo>
                  <a:lnTo>
                    <a:pt x="49" y="70"/>
                  </a:lnTo>
                  <a:lnTo>
                    <a:pt x="8" y="70"/>
                  </a:lnTo>
                  <a:lnTo>
                    <a:pt x="0" y="4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37" name="Freeform 92"/>
            <p:cNvSpPr>
              <a:spLocks/>
            </p:cNvSpPr>
            <p:nvPr/>
          </p:nvSpPr>
          <p:spPr bwMode="auto">
            <a:xfrm>
              <a:off x="3189" y="2300"/>
              <a:ext cx="37" cy="21"/>
            </a:xfrm>
            <a:custGeom>
              <a:avLst/>
              <a:gdLst>
                <a:gd name="T0" fmla="*/ 0 w 38"/>
                <a:gd name="T1" fmla="*/ 9 h 25"/>
                <a:gd name="T2" fmla="*/ 12 w 38"/>
                <a:gd name="T3" fmla="*/ 17 h 25"/>
                <a:gd name="T4" fmla="*/ 35 w 38"/>
                <a:gd name="T5" fmla="*/ 0 h 25"/>
                <a:gd name="T6" fmla="*/ 0 w 38"/>
                <a:gd name="T7" fmla="*/ 9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25">
                  <a:moveTo>
                    <a:pt x="0" y="13"/>
                  </a:moveTo>
                  <a:lnTo>
                    <a:pt x="12" y="24"/>
                  </a:lnTo>
                  <a:lnTo>
                    <a:pt x="37" y="0"/>
                  </a:lnTo>
                  <a:lnTo>
                    <a:pt x="0" y="13"/>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38" name="Freeform 93"/>
            <p:cNvSpPr>
              <a:spLocks/>
            </p:cNvSpPr>
            <p:nvPr/>
          </p:nvSpPr>
          <p:spPr bwMode="auto">
            <a:xfrm>
              <a:off x="2871" y="1941"/>
              <a:ext cx="162" cy="85"/>
            </a:xfrm>
            <a:custGeom>
              <a:avLst/>
              <a:gdLst>
                <a:gd name="T0" fmla="*/ 0 w 166"/>
                <a:gd name="T1" fmla="*/ 20 h 89"/>
                <a:gd name="T2" fmla="*/ 27 w 166"/>
                <a:gd name="T3" fmla="*/ 57 h 89"/>
                <a:gd name="T4" fmla="*/ 71 w 166"/>
                <a:gd name="T5" fmla="*/ 55 h 89"/>
                <a:gd name="T6" fmla="*/ 79 w 166"/>
                <a:gd name="T7" fmla="*/ 74 h 89"/>
                <a:gd name="T8" fmla="*/ 98 w 166"/>
                <a:gd name="T9" fmla="*/ 80 h 89"/>
                <a:gd name="T10" fmla="*/ 131 w 166"/>
                <a:gd name="T11" fmla="*/ 64 h 89"/>
                <a:gd name="T12" fmla="*/ 150 w 166"/>
                <a:gd name="T13" fmla="*/ 66 h 89"/>
                <a:gd name="T14" fmla="*/ 157 w 166"/>
                <a:gd name="T15" fmla="*/ 51 h 89"/>
                <a:gd name="T16" fmla="*/ 119 w 166"/>
                <a:gd name="T17" fmla="*/ 46 h 89"/>
                <a:gd name="T18" fmla="*/ 41 w 166"/>
                <a:gd name="T19" fmla="*/ 8 h 89"/>
                <a:gd name="T20" fmla="*/ 33 w 166"/>
                <a:gd name="T21" fmla="*/ 0 h 89"/>
                <a:gd name="T22" fmla="*/ 0 w 166"/>
                <a:gd name="T23" fmla="*/ 20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6" h="89">
                  <a:moveTo>
                    <a:pt x="0" y="22"/>
                  </a:moveTo>
                  <a:lnTo>
                    <a:pt x="29" y="63"/>
                  </a:lnTo>
                  <a:lnTo>
                    <a:pt x="75" y="61"/>
                  </a:lnTo>
                  <a:lnTo>
                    <a:pt x="83" y="81"/>
                  </a:lnTo>
                  <a:lnTo>
                    <a:pt x="102" y="88"/>
                  </a:lnTo>
                  <a:lnTo>
                    <a:pt x="137" y="70"/>
                  </a:lnTo>
                  <a:lnTo>
                    <a:pt x="158" y="72"/>
                  </a:lnTo>
                  <a:lnTo>
                    <a:pt x="165" y="55"/>
                  </a:lnTo>
                  <a:lnTo>
                    <a:pt x="125" y="50"/>
                  </a:lnTo>
                  <a:lnTo>
                    <a:pt x="43" y="8"/>
                  </a:lnTo>
                  <a:lnTo>
                    <a:pt x="35" y="0"/>
                  </a:lnTo>
                  <a:lnTo>
                    <a:pt x="0" y="22"/>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39" name="Freeform 94"/>
            <p:cNvSpPr>
              <a:spLocks/>
            </p:cNvSpPr>
            <p:nvPr/>
          </p:nvSpPr>
          <p:spPr bwMode="auto">
            <a:xfrm>
              <a:off x="2835" y="1829"/>
              <a:ext cx="21" cy="17"/>
            </a:xfrm>
            <a:custGeom>
              <a:avLst/>
              <a:gdLst>
                <a:gd name="T0" fmla="*/ 0 w 21"/>
                <a:gd name="T1" fmla="*/ 15 h 18"/>
                <a:gd name="T2" fmla="*/ 15 w 21"/>
                <a:gd name="T3" fmla="*/ 0 h 18"/>
                <a:gd name="T4" fmla="*/ 20 w 21"/>
                <a:gd name="T5" fmla="*/ 9 h 18"/>
                <a:gd name="T6" fmla="*/ 0 w 21"/>
                <a:gd name="T7" fmla="*/ 1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8">
                  <a:moveTo>
                    <a:pt x="0" y="17"/>
                  </a:moveTo>
                  <a:lnTo>
                    <a:pt x="15" y="0"/>
                  </a:lnTo>
                  <a:lnTo>
                    <a:pt x="20" y="10"/>
                  </a:lnTo>
                  <a:lnTo>
                    <a:pt x="0" y="1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40" name="Freeform 95"/>
            <p:cNvSpPr>
              <a:spLocks/>
            </p:cNvSpPr>
            <p:nvPr/>
          </p:nvSpPr>
          <p:spPr bwMode="auto">
            <a:xfrm>
              <a:off x="2855" y="1814"/>
              <a:ext cx="30" cy="32"/>
            </a:xfrm>
            <a:custGeom>
              <a:avLst/>
              <a:gdLst>
                <a:gd name="T0" fmla="*/ 0 w 31"/>
                <a:gd name="T1" fmla="*/ 13 h 34"/>
                <a:gd name="T2" fmla="*/ 19 w 31"/>
                <a:gd name="T3" fmla="*/ 29 h 34"/>
                <a:gd name="T4" fmla="*/ 28 w 31"/>
                <a:gd name="T5" fmla="*/ 13 h 34"/>
                <a:gd name="T6" fmla="*/ 23 w 31"/>
                <a:gd name="T7" fmla="*/ 0 h 34"/>
                <a:gd name="T8" fmla="*/ 0 w 31"/>
                <a:gd name="T9" fmla="*/ 13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4">
                  <a:moveTo>
                    <a:pt x="0" y="15"/>
                  </a:moveTo>
                  <a:lnTo>
                    <a:pt x="21" y="33"/>
                  </a:lnTo>
                  <a:lnTo>
                    <a:pt x="30" y="15"/>
                  </a:lnTo>
                  <a:lnTo>
                    <a:pt x="25" y="0"/>
                  </a:lnTo>
                  <a:lnTo>
                    <a:pt x="0" y="1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41" name="Freeform 96"/>
            <p:cNvSpPr>
              <a:spLocks/>
            </p:cNvSpPr>
            <p:nvPr/>
          </p:nvSpPr>
          <p:spPr bwMode="auto">
            <a:xfrm>
              <a:off x="3004" y="1401"/>
              <a:ext cx="172" cy="314"/>
            </a:xfrm>
            <a:custGeom>
              <a:avLst/>
              <a:gdLst>
                <a:gd name="T0" fmla="*/ 0 w 176"/>
                <a:gd name="T1" fmla="*/ 31 h 334"/>
                <a:gd name="T2" fmla="*/ 10 w 176"/>
                <a:gd name="T3" fmla="*/ 22 h 334"/>
                <a:gd name="T4" fmla="*/ 27 w 176"/>
                <a:gd name="T5" fmla="*/ 39 h 334"/>
                <a:gd name="T6" fmla="*/ 62 w 176"/>
                <a:gd name="T7" fmla="*/ 40 h 334"/>
                <a:gd name="T8" fmla="*/ 79 w 176"/>
                <a:gd name="T9" fmla="*/ 31 h 334"/>
                <a:gd name="T10" fmla="*/ 83 w 176"/>
                <a:gd name="T11" fmla="*/ 6 h 334"/>
                <a:gd name="T12" fmla="*/ 114 w 176"/>
                <a:gd name="T13" fmla="*/ 0 h 334"/>
                <a:gd name="T14" fmla="*/ 129 w 176"/>
                <a:gd name="T15" fmla="*/ 9 h 334"/>
                <a:gd name="T16" fmla="*/ 129 w 176"/>
                <a:gd name="T17" fmla="*/ 31 h 334"/>
                <a:gd name="T18" fmla="*/ 121 w 176"/>
                <a:gd name="T19" fmla="*/ 52 h 334"/>
                <a:gd name="T20" fmla="*/ 146 w 176"/>
                <a:gd name="T21" fmla="*/ 74 h 334"/>
                <a:gd name="T22" fmla="*/ 131 w 176"/>
                <a:gd name="T23" fmla="*/ 95 h 334"/>
                <a:gd name="T24" fmla="*/ 148 w 176"/>
                <a:gd name="T25" fmla="*/ 128 h 334"/>
                <a:gd name="T26" fmla="*/ 139 w 176"/>
                <a:gd name="T27" fmla="*/ 157 h 334"/>
                <a:gd name="T28" fmla="*/ 167 w 176"/>
                <a:gd name="T29" fmla="*/ 219 h 334"/>
                <a:gd name="T30" fmla="*/ 107 w 176"/>
                <a:gd name="T31" fmla="*/ 275 h 334"/>
                <a:gd name="T32" fmla="*/ 35 w 176"/>
                <a:gd name="T33" fmla="*/ 294 h 334"/>
                <a:gd name="T34" fmla="*/ 33 w 176"/>
                <a:gd name="T35" fmla="*/ 282 h 334"/>
                <a:gd name="T36" fmla="*/ 10 w 176"/>
                <a:gd name="T37" fmla="*/ 273 h 334"/>
                <a:gd name="T38" fmla="*/ 8 w 176"/>
                <a:gd name="T39" fmla="*/ 216 h 334"/>
                <a:gd name="T40" fmla="*/ 73 w 176"/>
                <a:gd name="T41" fmla="*/ 154 h 334"/>
                <a:gd name="T42" fmla="*/ 52 w 176"/>
                <a:gd name="T43" fmla="*/ 124 h 334"/>
                <a:gd name="T44" fmla="*/ 45 w 176"/>
                <a:gd name="T45" fmla="*/ 63 h 334"/>
                <a:gd name="T46" fmla="*/ 0 w 176"/>
                <a:gd name="T47" fmla="*/ 31 h 3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6" h="334">
                  <a:moveTo>
                    <a:pt x="0" y="35"/>
                  </a:moveTo>
                  <a:lnTo>
                    <a:pt x="10" y="24"/>
                  </a:lnTo>
                  <a:lnTo>
                    <a:pt x="29" y="44"/>
                  </a:lnTo>
                  <a:lnTo>
                    <a:pt x="64" y="46"/>
                  </a:lnTo>
                  <a:lnTo>
                    <a:pt x="83" y="35"/>
                  </a:lnTo>
                  <a:lnTo>
                    <a:pt x="87" y="6"/>
                  </a:lnTo>
                  <a:lnTo>
                    <a:pt x="120" y="0"/>
                  </a:lnTo>
                  <a:lnTo>
                    <a:pt x="135" y="11"/>
                  </a:lnTo>
                  <a:lnTo>
                    <a:pt x="135" y="35"/>
                  </a:lnTo>
                  <a:lnTo>
                    <a:pt x="127" y="58"/>
                  </a:lnTo>
                  <a:lnTo>
                    <a:pt x="152" y="84"/>
                  </a:lnTo>
                  <a:lnTo>
                    <a:pt x="137" y="107"/>
                  </a:lnTo>
                  <a:lnTo>
                    <a:pt x="154" y="145"/>
                  </a:lnTo>
                  <a:lnTo>
                    <a:pt x="145" y="178"/>
                  </a:lnTo>
                  <a:lnTo>
                    <a:pt x="175" y="248"/>
                  </a:lnTo>
                  <a:lnTo>
                    <a:pt x="112" y="312"/>
                  </a:lnTo>
                  <a:lnTo>
                    <a:pt x="37" y="333"/>
                  </a:lnTo>
                  <a:lnTo>
                    <a:pt x="35" y="319"/>
                  </a:lnTo>
                  <a:lnTo>
                    <a:pt x="10" y="308"/>
                  </a:lnTo>
                  <a:lnTo>
                    <a:pt x="8" y="245"/>
                  </a:lnTo>
                  <a:lnTo>
                    <a:pt x="77" y="174"/>
                  </a:lnTo>
                  <a:lnTo>
                    <a:pt x="54" y="140"/>
                  </a:lnTo>
                  <a:lnTo>
                    <a:pt x="47" y="71"/>
                  </a:lnTo>
                  <a:lnTo>
                    <a:pt x="0" y="3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42" name="Freeform 97"/>
            <p:cNvSpPr>
              <a:spLocks/>
            </p:cNvSpPr>
            <p:nvPr/>
          </p:nvSpPr>
          <p:spPr bwMode="auto">
            <a:xfrm>
              <a:off x="2998" y="2164"/>
              <a:ext cx="99" cy="119"/>
            </a:xfrm>
            <a:custGeom>
              <a:avLst/>
              <a:gdLst>
                <a:gd name="T0" fmla="*/ 0 w 101"/>
                <a:gd name="T1" fmla="*/ 44 h 127"/>
                <a:gd name="T2" fmla="*/ 14 w 101"/>
                <a:gd name="T3" fmla="*/ 20 h 127"/>
                <a:gd name="T4" fmla="*/ 43 w 101"/>
                <a:gd name="T5" fmla="*/ 9 h 127"/>
                <a:gd name="T6" fmla="*/ 81 w 101"/>
                <a:gd name="T7" fmla="*/ 11 h 127"/>
                <a:gd name="T8" fmla="*/ 96 w 101"/>
                <a:gd name="T9" fmla="*/ 0 h 127"/>
                <a:gd name="T10" fmla="*/ 91 w 101"/>
                <a:gd name="T11" fmla="*/ 22 h 127"/>
                <a:gd name="T12" fmla="*/ 66 w 101"/>
                <a:gd name="T13" fmla="*/ 20 h 127"/>
                <a:gd name="T14" fmla="*/ 52 w 101"/>
                <a:gd name="T15" fmla="*/ 38 h 127"/>
                <a:gd name="T16" fmla="*/ 39 w 101"/>
                <a:gd name="T17" fmla="*/ 26 h 127"/>
                <a:gd name="T18" fmla="*/ 48 w 101"/>
                <a:gd name="T19" fmla="*/ 56 h 127"/>
                <a:gd name="T20" fmla="*/ 35 w 101"/>
                <a:gd name="T21" fmla="*/ 62 h 127"/>
                <a:gd name="T22" fmla="*/ 58 w 101"/>
                <a:gd name="T23" fmla="*/ 74 h 127"/>
                <a:gd name="T24" fmla="*/ 58 w 101"/>
                <a:gd name="T25" fmla="*/ 85 h 127"/>
                <a:gd name="T26" fmla="*/ 39 w 101"/>
                <a:gd name="T27" fmla="*/ 89 h 127"/>
                <a:gd name="T28" fmla="*/ 45 w 101"/>
                <a:gd name="T29" fmla="*/ 111 h 127"/>
                <a:gd name="T30" fmla="*/ 25 w 101"/>
                <a:gd name="T31" fmla="*/ 103 h 127"/>
                <a:gd name="T32" fmla="*/ 16 w 101"/>
                <a:gd name="T33" fmla="*/ 83 h 127"/>
                <a:gd name="T34" fmla="*/ 45 w 101"/>
                <a:gd name="T35" fmla="*/ 76 h 127"/>
                <a:gd name="T36" fmla="*/ 18 w 101"/>
                <a:gd name="T37" fmla="*/ 74 h 127"/>
                <a:gd name="T38" fmla="*/ 0 w 101"/>
                <a:gd name="T39" fmla="*/ 44 h 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1" h="127">
                  <a:moveTo>
                    <a:pt x="0" y="50"/>
                  </a:moveTo>
                  <a:lnTo>
                    <a:pt x="14" y="22"/>
                  </a:lnTo>
                  <a:lnTo>
                    <a:pt x="45" y="11"/>
                  </a:lnTo>
                  <a:lnTo>
                    <a:pt x="85" y="13"/>
                  </a:lnTo>
                  <a:lnTo>
                    <a:pt x="100" y="0"/>
                  </a:lnTo>
                  <a:lnTo>
                    <a:pt x="95" y="26"/>
                  </a:lnTo>
                  <a:lnTo>
                    <a:pt x="68" y="22"/>
                  </a:lnTo>
                  <a:lnTo>
                    <a:pt x="54" y="44"/>
                  </a:lnTo>
                  <a:lnTo>
                    <a:pt x="41" y="30"/>
                  </a:lnTo>
                  <a:lnTo>
                    <a:pt x="50" y="64"/>
                  </a:lnTo>
                  <a:lnTo>
                    <a:pt x="37" y="70"/>
                  </a:lnTo>
                  <a:lnTo>
                    <a:pt x="60" y="84"/>
                  </a:lnTo>
                  <a:lnTo>
                    <a:pt x="60" y="97"/>
                  </a:lnTo>
                  <a:lnTo>
                    <a:pt x="41" y="101"/>
                  </a:lnTo>
                  <a:lnTo>
                    <a:pt x="47" y="126"/>
                  </a:lnTo>
                  <a:lnTo>
                    <a:pt x="25" y="117"/>
                  </a:lnTo>
                  <a:lnTo>
                    <a:pt x="16" y="95"/>
                  </a:lnTo>
                  <a:lnTo>
                    <a:pt x="47" y="86"/>
                  </a:lnTo>
                  <a:lnTo>
                    <a:pt x="18" y="84"/>
                  </a:lnTo>
                  <a:lnTo>
                    <a:pt x="0" y="5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43" name="Freeform 98"/>
            <p:cNvSpPr>
              <a:spLocks/>
            </p:cNvSpPr>
            <p:nvPr/>
          </p:nvSpPr>
          <p:spPr bwMode="auto">
            <a:xfrm>
              <a:off x="3062" y="2301"/>
              <a:ext cx="35" cy="17"/>
            </a:xfrm>
            <a:custGeom>
              <a:avLst/>
              <a:gdLst>
                <a:gd name="T0" fmla="*/ 0 w 36"/>
                <a:gd name="T1" fmla="*/ 15 h 18"/>
                <a:gd name="T2" fmla="*/ 3 w 36"/>
                <a:gd name="T3" fmla="*/ 0 h 18"/>
                <a:gd name="T4" fmla="*/ 33 w 36"/>
                <a:gd name="T5" fmla="*/ 15 h 18"/>
                <a:gd name="T6" fmla="*/ 11 w 36"/>
                <a:gd name="T7" fmla="*/ 15 h 18"/>
                <a:gd name="T8" fmla="*/ 0 w 36"/>
                <a:gd name="T9" fmla="*/ 15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0" y="17"/>
                  </a:moveTo>
                  <a:lnTo>
                    <a:pt x="3" y="0"/>
                  </a:lnTo>
                  <a:lnTo>
                    <a:pt x="35" y="17"/>
                  </a:lnTo>
                  <a:lnTo>
                    <a:pt x="11" y="17"/>
                  </a:lnTo>
                  <a:lnTo>
                    <a:pt x="0" y="1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44" name="Freeform 99"/>
            <p:cNvSpPr>
              <a:spLocks/>
            </p:cNvSpPr>
            <p:nvPr/>
          </p:nvSpPr>
          <p:spPr bwMode="auto">
            <a:xfrm>
              <a:off x="2934" y="2006"/>
              <a:ext cx="105" cy="70"/>
            </a:xfrm>
            <a:custGeom>
              <a:avLst/>
              <a:gdLst>
                <a:gd name="T0" fmla="*/ 0 w 108"/>
                <a:gd name="T1" fmla="*/ 37 h 75"/>
                <a:gd name="T2" fmla="*/ 18 w 108"/>
                <a:gd name="T3" fmla="*/ 11 h 75"/>
                <a:gd name="T4" fmla="*/ 35 w 108"/>
                <a:gd name="T5" fmla="*/ 18 h 75"/>
                <a:gd name="T6" fmla="*/ 71 w 108"/>
                <a:gd name="T7" fmla="*/ 0 h 75"/>
                <a:gd name="T8" fmla="*/ 90 w 108"/>
                <a:gd name="T9" fmla="*/ 4 h 75"/>
                <a:gd name="T10" fmla="*/ 101 w 108"/>
                <a:gd name="T11" fmla="*/ 14 h 75"/>
                <a:gd name="T12" fmla="*/ 61 w 108"/>
                <a:gd name="T13" fmla="*/ 56 h 75"/>
                <a:gd name="T14" fmla="*/ 31 w 108"/>
                <a:gd name="T15" fmla="*/ 64 h 75"/>
                <a:gd name="T16" fmla="*/ 0 w 108"/>
                <a:gd name="T17" fmla="*/ 37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75">
                  <a:moveTo>
                    <a:pt x="0" y="43"/>
                  </a:moveTo>
                  <a:lnTo>
                    <a:pt x="18" y="13"/>
                  </a:lnTo>
                  <a:lnTo>
                    <a:pt x="37" y="20"/>
                  </a:lnTo>
                  <a:lnTo>
                    <a:pt x="75" y="0"/>
                  </a:lnTo>
                  <a:lnTo>
                    <a:pt x="96" y="4"/>
                  </a:lnTo>
                  <a:lnTo>
                    <a:pt x="107" y="16"/>
                  </a:lnTo>
                  <a:lnTo>
                    <a:pt x="65" y="64"/>
                  </a:lnTo>
                  <a:lnTo>
                    <a:pt x="33" y="74"/>
                  </a:lnTo>
                  <a:lnTo>
                    <a:pt x="0" y="43"/>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45" name="Freeform 100"/>
            <p:cNvSpPr>
              <a:spLocks/>
            </p:cNvSpPr>
            <p:nvPr/>
          </p:nvSpPr>
          <p:spPr bwMode="auto">
            <a:xfrm>
              <a:off x="2880" y="2242"/>
              <a:ext cx="45" cy="35"/>
            </a:xfrm>
            <a:custGeom>
              <a:avLst/>
              <a:gdLst>
                <a:gd name="T0" fmla="*/ 0 w 46"/>
                <a:gd name="T1" fmla="*/ 9 h 37"/>
                <a:gd name="T2" fmla="*/ 36 w 46"/>
                <a:gd name="T3" fmla="*/ 32 h 37"/>
                <a:gd name="T4" fmla="*/ 43 w 46"/>
                <a:gd name="T5" fmla="*/ 0 h 37"/>
                <a:gd name="T6" fmla="*/ 0 w 46"/>
                <a:gd name="T7" fmla="*/ 9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7">
                  <a:moveTo>
                    <a:pt x="0" y="9"/>
                  </a:moveTo>
                  <a:lnTo>
                    <a:pt x="38" y="36"/>
                  </a:lnTo>
                  <a:lnTo>
                    <a:pt x="45" y="0"/>
                  </a:lnTo>
                  <a:lnTo>
                    <a:pt x="0" y="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46" name="Freeform 101"/>
            <p:cNvSpPr>
              <a:spLocks/>
            </p:cNvSpPr>
            <p:nvPr/>
          </p:nvSpPr>
          <p:spPr bwMode="auto">
            <a:xfrm>
              <a:off x="2907" y="1852"/>
              <a:ext cx="153" cy="145"/>
            </a:xfrm>
            <a:custGeom>
              <a:avLst/>
              <a:gdLst>
                <a:gd name="T0" fmla="*/ 0 w 157"/>
                <a:gd name="T1" fmla="*/ 22 h 155"/>
                <a:gd name="T2" fmla="*/ 8 w 157"/>
                <a:gd name="T3" fmla="*/ 94 h 155"/>
                <a:gd name="T4" fmla="*/ 85 w 157"/>
                <a:gd name="T5" fmla="*/ 130 h 155"/>
                <a:gd name="T6" fmla="*/ 125 w 157"/>
                <a:gd name="T7" fmla="*/ 135 h 155"/>
                <a:gd name="T8" fmla="*/ 148 w 157"/>
                <a:gd name="T9" fmla="*/ 99 h 155"/>
                <a:gd name="T10" fmla="*/ 134 w 157"/>
                <a:gd name="T11" fmla="*/ 56 h 155"/>
                <a:gd name="T12" fmla="*/ 145 w 157"/>
                <a:gd name="T13" fmla="*/ 48 h 155"/>
                <a:gd name="T14" fmla="*/ 139 w 157"/>
                <a:gd name="T15" fmla="*/ 15 h 155"/>
                <a:gd name="T16" fmla="*/ 83 w 157"/>
                <a:gd name="T17" fmla="*/ 6 h 155"/>
                <a:gd name="T18" fmla="*/ 45 w 157"/>
                <a:gd name="T19" fmla="*/ 0 h 155"/>
                <a:gd name="T20" fmla="*/ 0 w 157"/>
                <a:gd name="T21" fmla="*/ 22 h 1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7" h="155">
                  <a:moveTo>
                    <a:pt x="0" y="26"/>
                  </a:moveTo>
                  <a:lnTo>
                    <a:pt x="8" y="107"/>
                  </a:lnTo>
                  <a:lnTo>
                    <a:pt x="89" y="149"/>
                  </a:lnTo>
                  <a:lnTo>
                    <a:pt x="131" y="154"/>
                  </a:lnTo>
                  <a:lnTo>
                    <a:pt x="156" y="113"/>
                  </a:lnTo>
                  <a:lnTo>
                    <a:pt x="141" y="64"/>
                  </a:lnTo>
                  <a:lnTo>
                    <a:pt x="153" y="55"/>
                  </a:lnTo>
                  <a:lnTo>
                    <a:pt x="147" y="17"/>
                  </a:lnTo>
                  <a:lnTo>
                    <a:pt x="87" y="6"/>
                  </a:lnTo>
                  <a:lnTo>
                    <a:pt x="47" y="0"/>
                  </a:lnTo>
                  <a:lnTo>
                    <a:pt x="0" y="2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47" name="Freeform 102"/>
            <p:cNvSpPr>
              <a:spLocks/>
            </p:cNvSpPr>
            <p:nvPr/>
          </p:nvSpPr>
          <p:spPr bwMode="auto">
            <a:xfrm>
              <a:off x="3000" y="2012"/>
              <a:ext cx="149" cy="108"/>
            </a:xfrm>
            <a:custGeom>
              <a:avLst/>
              <a:gdLst>
                <a:gd name="T0" fmla="*/ 0 w 152"/>
                <a:gd name="T1" fmla="*/ 51 h 115"/>
                <a:gd name="T2" fmla="*/ 37 w 152"/>
                <a:gd name="T3" fmla="*/ 90 h 115"/>
                <a:gd name="T4" fmla="*/ 126 w 152"/>
                <a:gd name="T5" fmla="*/ 100 h 115"/>
                <a:gd name="T6" fmla="*/ 145 w 152"/>
                <a:gd name="T7" fmla="*/ 67 h 115"/>
                <a:gd name="T8" fmla="*/ 122 w 152"/>
                <a:gd name="T9" fmla="*/ 65 h 115"/>
                <a:gd name="T10" fmla="*/ 120 w 152"/>
                <a:gd name="T11" fmla="*/ 34 h 115"/>
                <a:gd name="T12" fmla="*/ 99 w 152"/>
                <a:gd name="T13" fmla="*/ 0 h 115"/>
                <a:gd name="T14" fmla="*/ 37 w 152"/>
                <a:gd name="T15" fmla="*/ 8 h 115"/>
                <a:gd name="T16" fmla="*/ 0 w 152"/>
                <a:gd name="T17" fmla="*/ 51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115">
                  <a:moveTo>
                    <a:pt x="0" y="58"/>
                  </a:moveTo>
                  <a:lnTo>
                    <a:pt x="39" y="102"/>
                  </a:lnTo>
                  <a:lnTo>
                    <a:pt x="132" y="114"/>
                  </a:lnTo>
                  <a:lnTo>
                    <a:pt x="151" y="76"/>
                  </a:lnTo>
                  <a:lnTo>
                    <a:pt x="126" y="73"/>
                  </a:lnTo>
                  <a:lnTo>
                    <a:pt x="124" y="38"/>
                  </a:lnTo>
                  <a:lnTo>
                    <a:pt x="103" y="0"/>
                  </a:lnTo>
                  <a:lnTo>
                    <a:pt x="39" y="8"/>
                  </a:lnTo>
                  <a:lnTo>
                    <a:pt x="0" y="5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48" name="Freeform 103"/>
            <p:cNvSpPr>
              <a:spLocks/>
            </p:cNvSpPr>
            <p:nvPr/>
          </p:nvSpPr>
          <p:spPr bwMode="auto">
            <a:xfrm>
              <a:off x="2859" y="1434"/>
              <a:ext cx="199" cy="401"/>
            </a:xfrm>
            <a:custGeom>
              <a:avLst/>
              <a:gdLst>
                <a:gd name="T0" fmla="*/ 0 w 204"/>
                <a:gd name="T1" fmla="*/ 281 h 426"/>
                <a:gd name="T2" fmla="*/ 8 w 204"/>
                <a:gd name="T3" fmla="*/ 327 h 426"/>
                <a:gd name="T4" fmla="*/ 24 w 204"/>
                <a:gd name="T5" fmla="*/ 346 h 426"/>
                <a:gd name="T6" fmla="*/ 22 w 204"/>
                <a:gd name="T7" fmla="*/ 377 h 426"/>
                <a:gd name="T8" fmla="*/ 70 w 204"/>
                <a:gd name="T9" fmla="*/ 356 h 426"/>
                <a:gd name="T10" fmla="*/ 83 w 204"/>
                <a:gd name="T11" fmla="*/ 295 h 426"/>
                <a:gd name="T12" fmla="*/ 72 w 204"/>
                <a:gd name="T13" fmla="*/ 293 h 426"/>
                <a:gd name="T14" fmla="*/ 110 w 204"/>
                <a:gd name="T15" fmla="*/ 275 h 426"/>
                <a:gd name="T16" fmla="*/ 76 w 204"/>
                <a:gd name="T17" fmla="*/ 271 h 426"/>
                <a:gd name="T18" fmla="*/ 100 w 204"/>
                <a:gd name="T19" fmla="*/ 275 h 426"/>
                <a:gd name="T20" fmla="*/ 114 w 204"/>
                <a:gd name="T21" fmla="*/ 262 h 426"/>
                <a:gd name="T22" fmla="*/ 95 w 204"/>
                <a:gd name="T23" fmla="*/ 241 h 426"/>
                <a:gd name="T24" fmla="*/ 74 w 204"/>
                <a:gd name="T25" fmla="*/ 253 h 426"/>
                <a:gd name="T26" fmla="*/ 91 w 204"/>
                <a:gd name="T27" fmla="*/ 241 h 426"/>
                <a:gd name="T28" fmla="*/ 91 w 204"/>
                <a:gd name="T29" fmla="*/ 189 h 426"/>
                <a:gd name="T30" fmla="*/ 157 w 204"/>
                <a:gd name="T31" fmla="*/ 137 h 426"/>
                <a:gd name="T32" fmla="*/ 151 w 204"/>
                <a:gd name="T33" fmla="*/ 126 h 426"/>
                <a:gd name="T34" fmla="*/ 163 w 204"/>
                <a:gd name="T35" fmla="*/ 100 h 426"/>
                <a:gd name="T36" fmla="*/ 193 w 204"/>
                <a:gd name="T37" fmla="*/ 92 h 426"/>
                <a:gd name="T38" fmla="*/ 186 w 204"/>
                <a:gd name="T39" fmla="*/ 31 h 426"/>
                <a:gd name="T40" fmla="*/ 141 w 204"/>
                <a:gd name="T41" fmla="*/ 0 h 426"/>
                <a:gd name="T42" fmla="*/ 136 w 204"/>
                <a:gd name="T43" fmla="*/ 0 h 426"/>
                <a:gd name="T44" fmla="*/ 134 w 204"/>
                <a:gd name="T45" fmla="*/ 20 h 426"/>
                <a:gd name="T46" fmla="*/ 105 w 204"/>
                <a:gd name="T47" fmla="*/ 17 h 426"/>
                <a:gd name="T48" fmla="*/ 100 w 204"/>
                <a:gd name="T49" fmla="*/ 31 h 426"/>
                <a:gd name="T50" fmla="*/ 83 w 204"/>
                <a:gd name="T51" fmla="*/ 38 h 426"/>
                <a:gd name="T52" fmla="*/ 76 w 204"/>
                <a:gd name="T53" fmla="*/ 60 h 426"/>
                <a:gd name="T54" fmla="*/ 51 w 204"/>
                <a:gd name="T55" fmla="*/ 90 h 426"/>
                <a:gd name="T56" fmla="*/ 37 w 204"/>
                <a:gd name="T57" fmla="*/ 131 h 426"/>
                <a:gd name="T58" fmla="*/ 43 w 204"/>
                <a:gd name="T59" fmla="*/ 147 h 426"/>
                <a:gd name="T60" fmla="*/ 16 w 204"/>
                <a:gd name="T61" fmla="*/ 158 h 426"/>
                <a:gd name="T62" fmla="*/ 14 w 204"/>
                <a:gd name="T63" fmla="*/ 212 h 426"/>
                <a:gd name="T64" fmla="*/ 22 w 204"/>
                <a:gd name="T65" fmla="*/ 221 h 426"/>
                <a:gd name="T66" fmla="*/ 14 w 204"/>
                <a:gd name="T67" fmla="*/ 232 h 426"/>
                <a:gd name="T68" fmla="*/ 18 w 204"/>
                <a:gd name="T69" fmla="*/ 255 h 426"/>
                <a:gd name="T70" fmla="*/ 0 w 204"/>
                <a:gd name="T71" fmla="*/ 281 h 4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4" h="426">
                  <a:moveTo>
                    <a:pt x="0" y="317"/>
                  </a:moveTo>
                  <a:lnTo>
                    <a:pt x="8" y="369"/>
                  </a:lnTo>
                  <a:lnTo>
                    <a:pt x="26" y="391"/>
                  </a:lnTo>
                  <a:lnTo>
                    <a:pt x="24" y="425"/>
                  </a:lnTo>
                  <a:lnTo>
                    <a:pt x="74" y="402"/>
                  </a:lnTo>
                  <a:lnTo>
                    <a:pt x="87" y="332"/>
                  </a:lnTo>
                  <a:lnTo>
                    <a:pt x="76" y="330"/>
                  </a:lnTo>
                  <a:lnTo>
                    <a:pt x="116" y="310"/>
                  </a:lnTo>
                  <a:lnTo>
                    <a:pt x="80" y="306"/>
                  </a:lnTo>
                  <a:lnTo>
                    <a:pt x="105" y="310"/>
                  </a:lnTo>
                  <a:lnTo>
                    <a:pt x="120" y="295"/>
                  </a:lnTo>
                  <a:lnTo>
                    <a:pt x="99" y="272"/>
                  </a:lnTo>
                  <a:lnTo>
                    <a:pt x="78" y="286"/>
                  </a:lnTo>
                  <a:lnTo>
                    <a:pt x="95" y="272"/>
                  </a:lnTo>
                  <a:lnTo>
                    <a:pt x="95" y="213"/>
                  </a:lnTo>
                  <a:lnTo>
                    <a:pt x="165" y="155"/>
                  </a:lnTo>
                  <a:lnTo>
                    <a:pt x="159" y="142"/>
                  </a:lnTo>
                  <a:lnTo>
                    <a:pt x="171" y="113"/>
                  </a:lnTo>
                  <a:lnTo>
                    <a:pt x="203" y="104"/>
                  </a:lnTo>
                  <a:lnTo>
                    <a:pt x="196" y="35"/>
                  </a:lnTo>
                  <a:lnTo>
                    <a:pt x="149" y="0"/>
                  </a:lnTo>
                  <a:lnTo>
                    <a:pt x="142" y="0"/>
                  </a:lnTo>
                  <a:lnTo>
                    <a:pt x="140" y="22"/>
                  </a:lnTo>
                  <a:lnTo>
                    <a:pt x="111" y="19"/>
                  </a:lnTo>
                  <a:lnTo>
                    <a:pt x="105" y="35"/>
                  </a:lnTo>
                  <a:lnTo>
                    <a:pt x="87" y="42"/>
                  </a:lnTo>
                  <a:lnTo>
                    <a:pt x="80" y="68"/>
                  </a:lnTo>
                  <a:lnTo>
                    <a:pt x="53" y="102"/>
                  </a:lnTo>
                  <a:lnTo>
                    <a:pt x="39" y="148"/>
                  </a:lnTo>
                  <a:lnTo>
                    <a:pt x="45" y="166"/>
                  </a:lnTo>
                  <a:lnTo>
                    <a:pt x="16" y="179"/>
                  </a:lnTo>
                  <a:lnTo>
                    <a:pt x="14" y="239"/>
                  </a:lnTo>
                  <a:lnTo>
                    <a:pt x="24" y="250"/>
                  </a:lnTo>
                  <a:lnTo>
                    <a:pt x="14" y="261"/>
                  </a:lnTo>
                  <a:lnTo>
                    <a:pt x="18" y="288"/>
                  </a:lnTo>
                  <a:lnTo>
                    <a:pt x="0" y="31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49" name="Freeform 104"/>
            <p:cNvSpPr>
              <a:spLocks/>
            </p:cNvSpPr>
            <p:nvPr/>
          </p:nvSpPr>
          <p:spPr bwMode="auto">
            <a:xfrm>
              <a:off x="3091" y="2164"/>
              <a:ext cx="44" cy="39"/>
            </a:xfrm>
            <a:custGeom>
              <a:avLst/>
              <a:gdLst>
                <a:gd name="T0" fmla="*/ 0 w 45"/>
                <a:gd name="T1" fmla="*/ 25 h 42"/>
                <a:gd name="T2" fmla="*/ 4 w 45"/>
                <a:gd name="T3" fmla="*/ 0 h 42"/>
                <a:gd name="T4" fmla="*/ 29 w 45"/>
                <a:gd name="T5" fmla="*/ 0 h 42"/>
                <a:gd name="T6" fmla="*/ 42 w 45"/>
                <a:gd name="T7" fmla="*/ 18 h 42"/>
                <a:gd name="T8" fmla="*/ 22 w 45"/>
                <a:gd name="T9" fmla="*/ 18 h 42"/>
                <a:gd name="T10" fmla="*/ 2 w 45"/>
                <a:gd name="T11" fmla="*/ 35 h 42"/>
                <a:gd name="T12" fmla="*/ 12 w 45"/>
                <a:gd name="T13" fmla="*/ 25 h 42"/>
                <a:gd name="T14" fmla="*/ 0 w 45"/>
                <a:gd name="T15" fmla="*/ 25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2">
                  <a:moveTo>
                    <a:pt x="0" y="29"/>
                  </a:moveTo>
                  <a:lnTo>
                    <a:pt x="4" y="0"/>
                  </a:lnTo>
                  <a:lnTo>
                    <a:pt x="31" y="0"/>
                  </a:lnTo>
                  <a:lnTo>
                    <a:pt x="44" y="20"/>
                  </a:lnTo>
                  <a:lnTo>
                    <a:pt x="23" y="20"/>
                  </a:lnTo>
                  <a:lnTo>
                    <a:pt x="2" y="41"/>
                  </a:lnTo>
                  <a:lnTo>
                    <a:pt x="12" y="29"/>
                  </a:lnTo>
                  <a:lnTo>
                    <a:pt x="0" y="2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50" name="Freeform 105"/>
            <p:cNvSpPr>
              <a:spLocks/>
            </p:cNvSpPr>
            <p:nvPr/>
          </p:nvSpPr>
          <p:spPr bwMode="auto">
            <a:xfrm>
              <a:off x="3096" y="2158"/>
              <a:ext cx="286" cy="135"/>
            </a:xfrm>
            <a:custGeom>
              <a:avLst/>
              <a:gdLst>
                <a:gd name="T0" fmla="*/ 0 w 293"/>
                <a:gd name="T1" fmla="*/ 43 h 144"/>
                <a:gd name="T2" fmla="*/ 12 w 293"/>
                <a:gd name="T3" fmla="*/ 74 h 144"/>
                <a:gd name="T4" fmla="*/ 0 w 293"/>
                <a:gd name="T5" fmla="*/ 78 h 144"/>
                <a:gd name="T6" fmla="*/ 12 w 293"/>
                <a:gd name="T7" fmla="*/ 84 h 144"/>
                <a:gd name="T8" fmla="*/ 14 w 293"/>
                <a:gd name="T9" fmla="*/ 104 h 144"/>
                <a:gd name="T10" fmla="*/ 31 w 293"/>
                <a:gd name="T11" fmla="*/ 102 h 144"/>
                <a:gd name="T12" fmla="*/ 14 w 293"/>
                <a:gd name="T13" fmla="*/ 112 h 144"/>
                <a:gd name="T14" fmla="*/ 33 w 293"/>
                <a:gd name="T15" fmla="*/ 107 h 144"/>
                <a:gd name="T16" fmla="*/ 54 w 293"/>
                <a:gd name="T17" fmla="*/ 120 h 144"/>
                <a:gd name="T18" fmla="*/ 70 w 293"/>
                <a:gd name="T19" fmla="*/ 106 h 144"/>
                <a:gd name="T20" fmla="*/ 97 w 293"/>
                <a:gd name="T21" fmla="*/ 123 h 144"/>
                <a:gd name="T22" fmla="*/ 145 w 293"/>
                <a:gd name="T23" fmla="*/ 106 h 144"/>
                <a:gd name="T24" fmla="*/ 143 w 293"/>
                <a:gd name="T25" fmla="*/ 126 h 144"/>
                <a:gd name="T26" fmla="*/ 154 w 293"/>
                <a:gd name="T27" fmla="*/ 106 h 144"/>
                <a:gd name="T28" fmla="*/ 243 w 293"/>
                <a:gd name="T29" fmla="*/ 99 h 144"/>
                <a:gd name="T30" fmla="*/ 278 w 293"/>
                <a:gd name="T31" fmla="*/ 99 h 144"/>
                <a:gd name="T32" fmla="*/ 268 w 293"/>
                <a:gd name="T33" fmla="*/ 54 h 144"/>
                <a:gd name="T34" fmla="*/ 275 w 293"/>
                <a:gd name="T35" fmla="*/ 47 h 144"/>
                <a:gd name="T36" fmla="*/ 247 w 293"/>
                <a:gd name="T37" fmla="*/ 9 h 144"/>
                <a:gd name="T38" fmla="*/ 227 w 293"/>
                <a:gd name="T39" fmla="*/ 9 h 144"/>
                <a:gd name="T40" fmla="*/ 176 w 293"/>
                <a:gd name="T41" fmla="*/ 25 h 144"/>
                <a:gd name="T42" fmla="*/ 133 w 293"/>
                <a:gd name="T43" fmla="*/ 0 h 144"/>
                <a:gd name="T44" fmla="*/ 104 w 293"/>
                <a:gd name="T45" fmla="*/ 2 h 144"/>
                <a:gd name="T46" fmla="*/ 70 w 293"/>
                <a:gd name="T47" fmla="*/ 23 h 144"/>
                <a:gd name="T48" fmla="*/ 41 w 293"/>
                <a:gd name="T49" fmla="*/ 18 h 144"/>
                <a:gd name="T50" fmla="*/ 54 w 293"/>
                <a:gd name="T51" fmla="*/ 29 h 144"/>
                <a:gd name="T52" fmla="*/ 0 w 293"/>
                <a:gd name="T53" fmla="*/ 43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93" h="144">
                  <a:moveTo>
                    <a:pt x="0" y="49"/>
                  </a:moveTo>
                  <a:lnTo>
                    <a:pt x="12" y="84"/>
                  </a:lnTo>
                  <a:lnTo>
                    <a:pt x="0" y="89"/>
                  </a:lnTo>
                  <a:lnTo>
                    <a:pt x="12" y="96"/>
                  </a:lnTo>
                  <a:lnTo>
                    <a:pt x="14" y="118"/>
                  </a:lnTo>
                  <a:lnTo>
                    <a:pt x="33" y="116"/>
                  </a:lnTo>
                  <a:lnTo>
                    <a:pt x="14" y="127"/>
                  </a:lnTo>
                  <a:lnTo>
                    <a:pt x="35" y="122"/>
                  </a:lnTo>
                  <a:lnTo>
                    <a:pt x="56" y="136"/>
                  </a:lnTo>
                  <a:lnTo>
                    <a:pt x="74" y="120"/>
                  </a:lnTo>
                  <a:lnTo>
                    <a:pt x="101" y="140"/>
                  </a:lnTo>
                  <a:lnTo>
                    <a:pt x="153" y="120"/>
                  </a:lnTo>
                  <a:lnTo>
                    <a:pt x="151" y="143"/>
                  </a:lnTo>
                  <a:lnTo>
                    <a:pt x="162" y="120"/>
                  </a:lnTo>
                  <a:lnTo>
                    <a:pt x="255" y="113"/>
                  </a:lnTo>
                  <a:lnTo>
                    <a:pt x="292" y="113"/>
                  </a:lnTo>
                  <a:lnTo>
                    <a:pt x="282" y="62"/>
                  </a:lnTo>
                  <a:lnTo>
                    <a:pt x="289" y="53"/>
                  </a:lnTo>
                  <a:lnTo>
                    <a:pt x="259" y="11"/>
                  </a:lnTo>
                  <a:lnTo>
                    <a:pt x="239" y="11"/>
                  </a:lnTo>
                  <a:lnTo>
                    <a:pt x="184" y="29"/>
                  </a:lnTo>
                  <a:lnTo>
                    <a:pt x="139" y="0"/>
                  </a:lnTo>
                  <a:lnTo>
                    <a:pt x="110" y="2"/>
                  </a:lnTo>
                  <a:lnTo>
                    <a:pt x="74" y="26"/>
                  </a:lnTo>
                  <a:lnTo>
                    <a:pt x="43" y="20"/>
                  </a:lnTo>
                  <a:lnTo>
                    <a:pt x="56" y="33"/>
                  </a:lnTo>
                  <a:lnTo>
                    <a:pt x="0" y="4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51" name="Freeform 106"/>
            <p:cNvSpPr>
              <a:spLocks/>
            </p:cNvSpPr>
            <p:nvPr/>
          </p:nvSpPr>
          <p:spPr bwMode="auto">
            <a:xfrm>
              <a:off x="2922" y="2048"/>
              <a:ext cx="119" cy="136"/>
            </a:xfrm>
            <a:custGeom>
              <a:avLst/>
              <a:gdLst>
                <a:gd name="T0" fmla="*/ 0 w 122"/>
                <a:gd name="T1" fmla="*/ 30 h 147"/>
                <a:gd name="T2" fmla="*/ 0 w 122"/>
                <a:gd name="T3" fmla="*/ 9 h 147"/>
                <a:gd name="T4" fmla="*/ 29 w 122"/>
                <a:gd name="T5" fmla="*/ 0 h 147"/>
                <a:gd name="T6" fmla="*/ 56 w 122"/>
                <a:gd name="T7" fmla="*/ 26 h 147"/>
                <a:gd name="T8" fmla="*/ 79 w 122"/>
                <a:gd name="T9" fmla="*/ 19 h 147"/>
                <a:gd name="T10" fmla="*/ 110 w 122"/>
                <a:gd name="T11" fmla="*/ 56 h 147"/>
                <a:gd name="T12" fmla="*/ 106 w 122"/>
                <a:gd name="T13" fmla="*/ 98 h 147"/>
                <a:gd name="T14" fmla="*/ 115 w 122"/>
                <a:gd name="T15" fmla="*/ 115 h 147"/>
                <a:gd name="T16" fmla="*/ 91 w 122"/>
                <a:gd name="T17" fmla="*/ 125 h 147"/>
                <a:gd name="T18" fmla="*/ 79 w 122"/>
                <a:gd name="T19" fmla="*/ 91 h 147"/>
                <a:gd name="T20" fmla="*/ 69 w 122"/>
                <a:gd name="T21" fmla="*/ 105 h 147"/>
                <a:gd name="T22" fmla="*/ 29 w 122"/>
                <a:gd name="T23" fmla="*/ 72 h 147"/>
                <a:gd name="T24" fmla="*/ 12 w 122"/>
                <a:gd name="T25" fmla="*/ 36 h 147"/>
                <a:gd name="T26" fmla="*/ 2 w 122"/>
                <a:gd name="T27" fmla="*/ 43 h 147"/>
                <a:gd name="T28" fmla="*/ 0 w 122"/>
                <a:gd name="T29" fmla="*/ 30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2" h="147">
                  <a:moveTo>
                    <a:pt x="0" y="35"/>
                  </a:moveTo>
                  <a:lnTo>
                    <a:pt x="0" y="11"/>
                  </a:lnTo>
                  <a:lnTo>
                    <a:pt x="31" y="0"/>
                  </a:lnTo>
                  <a:lnTo>
                    <a:pt x="58" y="30"/>
                  </a:lnTo>
                  <a:lnTo>
                    <a:pt x="83" y="22"/>
                  </a:lnTo>
                  <a:lnTo>
                    <a:pt x="116" y="66"/>
                  </a:lnTo>
                  <a:lnTo>
                    <a:pt x="112" y="115"/>
                  </a:lnTo>
                  <a:lnTo>
                    <a:pt x="121" y="134"/>
                  </a:lnTo>
                  <a:lnTo>
                    <a:pt x="95" y="146"/>
                  </a:lnTo>
                  <a:lnTo>
                    <a:pt x="83" y="106"/>
                  </a:lnTo>
                  <a:lnTo>
                    <a:pt x="73" y="123"/>
                  </a:lnTo>
                  <a:lnTo>
                    <a:pt x="31" y="84"/>
                  </a:lnTo>
                  <a:lnTo>
                    <a:pt x="12" y="42"/>
                  </a:lnTo>
                  <a:lnTo>
                    <a:pt x="2" y="50"/>
                  </a:lnTo>
                  <a:lnTo>
                    <a:pt x="0" y="3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52" name="Freeform 107"/>
            <p:cNvSpPr>
              <a:spLocks/>
            </p:cNvSpPr>
            <p:nvPr/>
          </p:nvSpPr>
          <p:spPr bwMode="auto">
            <a:xfrm>
              <a:off x="3002" y="1130"/>
              <a:ext cx="2655" cy="1188"/>
            </a:xfrm>
            <a:custGeom>
              <a:avLst/>
              <a:gdLst>
                <a:gd name="T0" fmla="*/ 31 w 2720"/>
                <a:gd name="T1" fmla="*/ 616 h 1265"/>
                <a:gd name="T2" fmla="*/ 160 w 2720"/>
                <a:gd name="T3" fmla="*/ 552 h 1265"/>
                <a:gd name="T4" fmla="*/ 160 w 2720"/>
                <a:gd name="T5" fmla="*/ 390 h 1265"/>
                <a:gd name="T6" fmla="*/ 184 w 2720"/>
                <a:gd name="T7" fmla="*/ 268 h 1265"/>
                <a:gd name="T8" fmla="*/ 327 w 2720"/>
                <a:gd name="T9" fmla="*/ 363 h 1265"/>
                <a:gd name="T10" fmla="*/ 283 w 2720"/>
                <a:gd name="T11" fmla="*/ 444 h 1265"/>
                <a:gd name="T12" fmla="*/ 305 w 2720"/>
                <a:gd name="T13" fmla="*/ 398 h 1265"/>
                <a:gd name="T14" fmla="*/ 408 w 2720"/>
                <a:gd name="T15" fmla="*/ 331 h 1265"/>
                <a:gd name="T16" fmla="*/ 518 w 2720"/>
                <a:gd name="T17" fmla="*/ 301 h 1265"/>
                <a:gd name="T18" fmla="*/ 626 w 2720"/>
                <a:gd name="T19" fmla="*/ 270 h 1265"/>
                <a:gd name="T20" fmla="*/ 725 w 2720"/>
                <a:gd name="T21" fmla="*/ 242 h 1265"/>
                <a:gd name="T22" fmla="*/ 802 w 2720"/>
                <a:gd name="T23" fmla="*/ 177 h 1265"/>
                <a:gd name="T24" fmla="*/ 784 w 2720"/>
                <a:gd name="T25" fmla="*/ 350 h 1265"/>
                <a:gd name="T26" fmla="*/ 842 w 2720"/>
                <a:gd name="T27" fmla="*/ 300 h 1265"/>
                <a:gd name="T28" fmla="*/ 886 w 2720"/>
                <a:gd name="T29" fmla="*/ 319 h 1265"/>
                <a:gd name="T30" fmla="*/ 834 w 2720"/>
                <a:gd name="T31" fmla="*/ 172 h 1265"/>
                <a:gd name="T32" fmla="*/ 882 w 2720"/>
                <a:gd name="T33" fmla="*/ 206 h 1265"/>
                <a:gd name="T34" fmla="*/ 964 w 2720"/>
                <a:gd name="T35" fmla="*/ 265 h 1265"/>
                <a:gd name="T36" fmla="*/ 1017 w 2720"/>
                <a:gd name="T37" fmla="*/ 111 h 1265"/>
                <a:gd name="T38" fmla="*/ 1153 w 2720"/>
                <a:gd name="T39" fmla="*/ 66 h 1265"/>
                <a:gd name="T40" fmla="*/ 1236 w 2720"/>
                <a:gd name="T41" fmla="*/ 24 h 1265"/>
                <a:gd name="T42" fmla="*/ 1386 w 2720"/>
                <a:gd name="T43" fmla="*/ 36 h 1265"/>
                <a:gd name="T44" fmla="*/ 1280 w 2720"/>
                <a:gd name="T45" fmla="*/ 181 h 1265"/>
                <a:gd name="T46" fmla="*/ 1409 w 2720"/>
                <a:gd name="T47" fmla="*/ 145 h 1265"/>
                <a:gd name="T48" fmla="*/ 1502 w 2720"/>
                <a:gd name="T49" fmla="*/ 148 h 1265"/>
                <a:gd name="T50" fmla="*/ 1665 w 2720"/>
                <a:gd name="T51" fmla="*/ 166 h 1265"/>
                <a:gd name="T52" fmla="*/ 1796 w 2720"/>
                <a:gd name="T53" fmla="*/ 229 h 1265"/>
                <a:gd name="T54" fmla="*/ 1962 w 2720"/>
                <a:gd name="T55" fmla="*/ 211 h 1265"/>
                <a:gd name="T56" fmla="*/ 2150 w 2720"/>
                <a:gd name="T57" fmla="*/ 284 h 1265"/>
                <a:gd name="T58" fmla="*/ 2295 w 2720"/>
                <a:gd name="T59" fmla="*/ 292 h 1265"/>
                <a:gd name="T60" fmla="*/ 2523 w 2720"/>
                <a:gd name="T61" fmla="*/ 376 h 1265"/>
                <a:gd name="T62" fmla="*/ 2545 w 2720"/>
                <a:gd name="T63" fmla="*/ 409 h 1265"/>
                <a:gd name="T64" fmla="*/ 2503 w 2720"/>
                <a:gd name="T65" fmla="*/ 424 h 1265"/>
                <a:gd name="T66" fmla="*/ 2432 w 2720"/>
                <a:gd name="T67" fmla="*/ 382 h 1265"/>
                <a:gd name="T68" fmla="*/ 2416 w 2720"/>
                <a:gd name="T69" fmla="*/ 487 h 1265"/>
                <a:gd name="T70" fmla="*/ 2220 w 2720"/>
                <a:gd name="T71" fmla="*/ 557 h 1265"/>
                <a:gd name="T72" fmla="*/ 2171 w 2720"/>
                <a:gd name="T73" fmla="*/ 628 h 1265"/>
                <a:gd name="T74" fmla="*/ 2129 w 2720"/>
                <a:gd name="T75" fmla="*/ 726 h 1265"/>
                <a:gd name="T76" fmla="*/ 2083 w 2720"/>
                <a:gd name="T77" fmla="*/ 609 h 1265"/>
                <a:gd name="T78" fmla="*/ 2182 w 2720"/>
                <a:gd name="T79" fmla="*/ 485 h 1265"/>
                <a:gd name="T80" fmla="*/ 2050 w 2720"/>
                <a:gd name="T81" fmla="*/ 576 h 1265"/>
                <a:gd name="T82" fmla="*/ 1865 w 2720"/>
                <a:gd name="T83" fmla="*/ 574 h 1265"/>
                <a:gd name="T84" fmla="*/ 1801 w 2720"/>
                <a:gd name="T85" fmla="*/ 706 h 1265"/>
                <a:gd name="T86" fmla="*/ 1842 w 2720"/>
                <a:gd name="T87" fmla="*/ 732 h 1265"/>
                <a:gd name="T88" fmla="*/ 1703 w 2720"/>
                <a:gd name="T89" fmla="*/ 946 h 1265"/>
                <a:gd name="T90" fmla="*/ 1748 w 2720"/>
                <a:gd name="T91" fmla="*/ 834 h 1265"/>
                <a:gd name="T92" fmla="*/ 1523 w 2720"/>
                <a:gd name="T93" fmla="*/ 738 h 1265"/>
                <a:gd name="T94" fmla="*/ 1365 w 2720"/>
                <a:gd name="T95" fmla="*/ 814 h 1265"/>
                <a:gd name="T96" fmla="*/ 1184 w 2720"/>
                <a:gd name="T97" fmla="*/ 799 h 1265"/>
                <a:gd name="T98" fmla="*/ 952 w 2720"/>
                <a:gd name="T99" fmla="*/ 905 h 1265"/>
                <a:gd name="T100" fmla="*/ 820 w 2720"/>
                <a:gd name="T101" fmla="*/ 1041 h 1265"/>
                <a:gd name="T102" fmla="*/ 755 w 2720"/>
                <a:gd name="T103" fmla="*/ 1077 h 1265"/>
                <a:gd name="T104" fmla="*/ 520 w 2720"/>
                <a:gd name="T105" fmla="*/ 1069 h 1265"/>
                <a:gd name="T106" fmla="*/ 524 w 2720"/>
                <a:gd name="T107" fmla="*/ 1005 h 1265"/>
                <a:gd name="T108" fmla="*/ 461 w 2720"/>
                <a:gd name="T109" fmla="*/ 920 h 1265"/>
                <a:gd name="T110" fmla="*/ 439 w 2720"/>
                <a:gd name="T111" fmla="*/ 875 h 1265"/>
                <a:gd name="T112" fmla="*/ 435 w 2720"/>
                <a:gd name="T113" fmla="*/ 976 h 1265"/>
                <a:gd name="T114" fmla="*/ 401 w 2720"/>
                <a:gd name="T115" fmla="*/ 1041 h 1265"/>
                <a:gd name="T116" fmla="*/ 285 w 2720"/>
                <a:gd name="T117" fmla="*/ 887 h 1265"/>
                <a:gd name="T118" fmla="*/ 233 w 2720"/>
                <a:gd name="T119" fmla="*/ 905 h 1265"/>
                <a:gd name="T120" fmla="*/ 185 w 2720"/>
                <a:gd name="T121" fmla="*/ 872 h 1265"/>
                <a:gd name="T122" fmla="*/ 47 w 2720"/>
                <a:gd name="T123" fmla="*/ 846 h 1265"/>
                <a:gd name="T124" fmla="*/ 60 w 2720"/>
                <a:gd name="T125" fmla="*/ 702 h 12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20" h="1265">
                  <a:moveTo>
                    <a:pt x="0" y="785"/>
                  </a:moveTo>
                  <a:lnTo>
                    <a:pt x="22" y="761"/>
                  </a:lnTo>
                  <a:lnTo>
                    <a:pt x="14" y="772"/>
                  </a:lnTo>
                  <a:lnTo>
                    <a:pt x="24" y="774"/>
                  </a:lnTo>
                  <a:lnTo>
                    <a:pt x="22" y="723"/>
                  </a:lnTo>
                  <a:lnTo>
                    <a:pt x="33" y="699"/>
                  </a:lnTo>
                  <a:lnTo>
                    <a:pt x="45" y="694"/>
                  </a:lnTo>
                  <a:lnTo>
                    <a:pt x="70" y="717"/>
                  </a:lnTo>
                  <a:lnTo>
                    <a:pt x="77" y="671"/>
                  </a:lnTo>
                  <a:lnTo>
                    <a:pt x="66" y="673"/>
                  </a:lnTo>
                  <a:lnTo>
                    <a:pt x="62" y="649"/>
                  </a:lnTo>
                  <a:lnTo>
                    <a:pt x="168" y="626"/>
                  </a:lnTo>
                  <a:lnTo>
                    <a:pt x="141" y="618"/>
                  </a:lnTo>
                  <a:lnTo>
                    <a:pt x="143" y="604"/>
                  </a:lnTo>
                  <a:lnTo>
                    <a:pt x="127" y="609"/>
                  </a:lnTo>
                  <a:lnTo>
                    <a:pt x="187" y="544"/>
                  </a:lnTo>
                  <a:lnTo>
                    <a:pt x="160" y="475"/>
                  </a:lnTo>
                  <a:lnTo>
                    <a:pt x="168" y="442"/>
                  </a:lnTo>
                  <a:lnTo>
                    <a:pt x="152" y="406"/>
                  </a:lnTo>
                  <a:lnTo>
                    <a:pt x="164" y="384"/>
                  </a:lnTo>
                  <a:lnTo>
                    <a:pt x="141" y="357"/>
                  </a:lnTo>
                  <a:lnTo>
                    <a:pt x="147" y="333"/>
                  </a:lnTo>
                  <a:lnTo>
                    <a:pt x="177" y="306"/>
                  </a:lnTo>
                  <a:lnTo>
                    <a:pt x="193" y="304"/>
                  </a:lnTo>
                  <a:lnTo>
                    <a:pt x="214" y="311"/>
                  </a:lnTo>
                  <a:lnTo>
                    <a:pt x="197" y="315"/>
                  </a:lnTo>
                  <a:lnTo>
                    <a:pt x="210" y="326"/>
                  </a:lnTo>
                  <a:lnTo>
                    <a:pt x="258" y="329"/>
                  </a:lnTo>
                  <a:lnTo>
                    <a:pt x="341" y="384"/>
                  </a:lnTo>
                  <a:lnTo>
                    <a:pt x="343" y="411"/>
                  </a:lnTo>
                  <a:lnTo>
                    <a:pt x="306" y="435"/>
                  </a:lnTo>
                  <a:lnTo>
                    <a:pt x="195" y="402"/>
                  </a:lnTo>
                  <a:lnTo>
                    <a:pt x="239" y="442"/>
                  </a:lnTo>
                  <a:lnTo>
                    <a:pt x="239" y="486"/>
                  </a:lnTo>
                  <a:lnTo>
                    <a:pt x="285" y="511"/>
                  </a:lnTo>
                  <a:lnTo>
                    <a:pt x="297" y="504"/>
                  </a:lnTo>
                  <a:lnTo>
                    <a:pt x="289" y="486"/>
                  </a:lnTo>
                  <a:lnTo>
                    <a:pt x="270" y="480"/>
                  </a:lnTo>
                  <a:lnTo>
                    <a:pt x="274" y="464"/>
                  </a:lnTo>
                  <a:lnTo>
                    <a:pt x="293" y="482"/>
                  </a:lnTo>
                  <a:lnTo>
                    <a:pt x="339" y="486"/>
                  </a:lnTo>
                  <a:lnTo>
                    <a:pt x="320" y="451"/>
                  </a:lnTo>
                  <a:lnTo>
                    <a:pt x="360" y="420"/>
                  </a:lnTo>
                  <a:lnTo>
                    <a:pt x="390" y="442"/>
                  </a:lnTo>
                  <a:lnTo>
                    <a:pt x="390" y="360"/>
                  </a:lnTo>
                  <a:lnTo>
                    <a:pt x="376" y="346"/>
                  </a:lnTo>
                  <a:lnTo>
                    <a:pt x="425" y="364"/>
                  </a:lnTo>
                  <a:lnTo>
                    <a:pt x="428" y="375"/>
                  </a:lnTo>
                  <a:lnTo>
                    <a:pt x="403" y="391"/>
                  </a:lnTo>
                  <a:lnTo>
                    <a:pt x="428" y="417"/>
                  </a:lnTo>
                  <a:lnTo>
                    <a:pt x="452" y="384"/>
                  </a:lnTo>
                  <a:lnTo>
                    <a:pt x="544" y="337"/>
                  </a:lnTo>
                  <a:lnTo>
                    <a:pt x="559" y="335"/>
                  </a:lnTo>
                  <a:lnTo>
                    <a:pt x="544" y="342"/>
                  </a:lnTo>
                  <a:lnTo>
                    <a:pt x="559" y="366"/>
                  </a:lnTo>
                  <a:lnTo>
                    <a:pt x="625" y="335"/>
                  </a:lnTo>
                  <a:lnTo>
                    <a:pt x="640" y="357"/>
                  </a:lnTo>
                  <a:lnTo>
                    <a:pt x="655" y="340"/>
                  </a:lnTo>
                  <a:lnTo>
                    <a:pt x="648" y="315"/>
                  </a:lnTo>
                  <a:lnTo>
                    <a:pt x="657" y="306"/>
                  </a:lnTo>
                  <a:lnTo>
                    <a:pt x="707" y="317"/>
                  </a:lnTo>
                  <a:lnTo>
                    <a:pt x="773" y="362"/>
                  </a:lnTo>
                  <a:lnTo>
                    <a:pt x="786" y="340"/>
                  </a:lnTo>
                  <a:lnTo>
                    <a:pt x="773" y="320"/>
                  </a:lnTo>
                  <a:lnTo>
                    <a:pt x="752" y="313"/>
                  </a:lnTo>
                  <a:lnTo>
                    <a:pt x="761" y="275"/>
                  </a:lnTo>
                  <a:lnTo>
                    <a:pt x="746" y="271"/>
                  </a:lnTo>
                  <a:lnTo>
                    <a:pt x="750" y="253"/>
                  </a:lnTo>
                  <a:lnTo>
                    <a:pt x="775" y="235"/>
                  </a:lnTo>
                  <a:lnTo>
                    <a:pt x="792" y="191"/>
                  </a:lnTo>
                  <a:lnTo>
                    <a:pt x="825" y="191"/>
                  </a:lnTo>
                  <a:lnTo>
                    <a:pt x="842" y="200"/>
                  </a:lnTo>
                  <a:lnTo>
                    <a:pt x="829" y="246"/>
                  </a:lnTo>
                  <a:lnTo>
                    <a:pt x="844" y="269"/>
                  </a:lnTo>
                  <a:lnTo>
                    <a:pt x="840" y="333"/>
                  </a:lnTo>
                  <a:lnTo>
                    <a:pt x="854" y="355"/>
                  </a:lnTo>
                  <a:lnTo>
                    <a:pt x="850" y="380"/>
                  </a:lnTo>
                  <a:lnTo>
                    <a:pt x="823" y="397"/>
                  </a:lnTo>
                  <a:lnTo>
                    <a:pt x="832" y="406"/>
                  </a:lnTo>
                  <a:lnTo>
                    <a:pt x="798" y="415"/>
                  </a:lnTo>
                  <a:lnTo>
                    <a:pt x="832" y="431"/>
                  </a:lnTo>
                  <a:lnTo>
                    <a:pt x="875" y="380"/>
                  </a:lnTo>
                  <a:lnTo>
                    <a:pt x="869" y="346"/>
                  </a:lnTo>
                  <a:lnTo>
                    <a:pt x="884" y="340"/>
                  </a:lnTo>
                  <a:lnTo>
                    <a:pt x="907" y="337"/>
                  </a:lnTo>
                  <a:lnTo>
                    <a:pt x="917" y="355"/>
                  </a:lnTo>
                  <a:lnTo>
                    <a:pt x="917" y="380"/>
                  </a:lnTo>
                  <a:lnTo>
                    <a:pt x="943" y="386"/>
                  </a:lnTo>
                  <a:lnTo>
                    <a:pt x="921" y="377"/>
                  </a:lnTo>
                  <a:lnTo>
                    <a:pt x="930" y="362"/>
                  </a:lnTo>
                  <a:lnTo>
                    <a:pt x="923" y="340"/>
                  </a:lnTo>
                  <a:lnTo>
                    <a:pt x="861" y="329"/>
                  </a:lnTo>
                  <a:lnTo>
                    <a:pt x="869" y="275"/>
                  </a:lnTo>
                  <a:lnTo>
                    <a:pt x="848" y="246"/>
                  </a:lnTo>
                  <a:lnTo>
                    <a:pt x="879" y="217"/>
                  </a:lnTo>
                  <a:lnTo>
                    <a:pt x="875" y="195"/>
                  </a:lnTo>
                  <a:lnTo>
                    <a:pt x="890" y="208"/>
                  </a:lnTo>
                  <a:lnTo>
                    <a:pt x="884" y="249"/>
                  </a:lnTo>
                  <a:lnTo>
                    <a:pt x="894" y="253"/>
                  </a:lnTo>
                  <a:lnTo>
                    <a:pt x="937" y="266"/>
                  </a:lnTo>
                  <a:lnTo>
                    <a:pt x="898" y="231"/>
                  </a:lnTo>
                  <a:lnTo>
                    <a:pt x="926" y="233"/>
                  </a:lnTo>
                  <a:lnTo>
                    <a:pt x="919" y="222"/>
                  </a:lnTo>
                  <a:lnTo>
                    <a:pt x="937" y="213"/>
                  </a:lnTo>
                  <a:lnTo>
                    <a:pt x="1012" y="240"/>
                  </a:lnTo>
                  <a:lnTo>
                    <a:pt x="999" y="260"/>
                  </a:lnTo>
                  <a:lnTo>
                    <a:pt x="997" y="284"/>
                  </a:lnTo>
                  <a:lnTo>
                    <a:pt x="1012" y="300"/>
                  </a:lnTo>
                  <a:lnTo>
                    <a:pt x="1020" y="240"/>
                  </a:lnTo>
                  <a:lnTo>
                    <a:pt x="978" y="211"/>
                  </a:lnTo>
                  <a:lnTo>
                    <a:pt x="970" y="168"/>
                  </a:lnTo>
                  <a:lnTo>
                    <a:pt x="1068" y="155"/>
                  </a:lnTo>
                  <a:lnTo>
                    <a:pt x="1055" y="117"/>
                  </a:lnTo>
                  <a:lnTo>
                    <a:pt x="1068" y="126"/>
                  </a:lnTo>
                  <a:lnTo>
                    <a:pt x="1083" y="111"/>
                  </a:lnTo>
                  <a:lnTo>
                    <a:pt x="1072" y="106"/>
                  </a:lnTo>
                  <a:lnTo>
                    <a:pt x="1174" y="77"/>
                  </a:lnTo>
                  <a:lnTo>
                    <a:pt x="1164" y="68"/>
                  </a:lnTo>
                  <a:lnTo>
                    <a:pt x="1210" y="64"/>
                  </a:lnTo>
                  <a:lnTo>
                    <a:pt x="1210" y="75"/>
                  </a:lnTo>
                  <a:lnTo>
                    <a:pt x="1224" y="75"/>
                  </a:lnTo>
                  <a:lnTo>
                    <a:pt x="1257" y="60"/>
                  </a:lnTo>
                  <a:lnTo>
                    <a:pt x="1274" y="68"/>
                  </a:lnTo>
                  <a:lnTo>
                    <a:pt x="1260" y="53"/>
                  </a:lnTo>
                  <a:lnTo>
                    <a:pt x="1297" y="48"/>
                  </a:lnTo>
                  <a:lnTo>
                    <a:pt x="1297" y="28"/>
                  </a:lnTo>
                  <a:lnTo>
                    <a:pt x="1343" y="0"/>
                  </a:lnTo>
                  <a:lnTo>
                    <a:pt x="1376" y="15"/>
                  </a:lnTo>
                  <a:lnTo>
                    <a:pt x="1349" y="31"/>
                  </a:lnTo>
                  <a:lnTo>
                    <a:pt x="1395" y="31"/>
                  </a:lnTo>
                  <a:lnTo>
                    <a:pt x="1378" y="53"/>
                  </a:lnTo>
                  <a:lnTo>
                    <a:pt x="1455" y="40"/>
                  </a:lnTo>
                  <a:lnTo>
                    <a:pt x="1500" y="75"/>
                  </a:lnTo>
                  <a:lnTo>
                    <a:pt x="1492" y="86"/>
                  </a:lnTo>
                  <a:lnTo>
                    <a:pt x="1479" y="80"/>
                  </a:lnTo>
                  <a:lnTo>
                    <a:pt x="1498" y="91"/>
                  </a:lnTo>
                  <a:lnTo>
                    <a:pt x="1488" y="111"/>
                  </a:lnTo>
                  <a:lnTo>
                    <a:pt x="1343" y="206"/>
                  </a:lnTo>
                  <a:lnTo>
                    <a:pt x="1389" y="195"/>
                  </a:lnTo>
                  <a:lnTo>
                    <a:pt x="1380" y="182"/>
                  </a:lnTo>
                  <a:lnTo>
                    <a:pt x="1453" y="164"/>
                  </a:lnTo>
                  <a:lnTo>
                    <a:pt x="1432" y="166"/>
                  </a:lnTo>
                  <a:lnTo>
                    <a:pt x="1437" y="151"/>
                  </a:lnTo>
                  <a:lnTo>
                    <a:pt x="1479" y="164"/>
                  </a:lnTo>
                  <a:lnTo>
                    <a:pt x="1483" y="151"/>
                  </a:lnTo>
                  <a:lnTo>
                    <a:pt x="1492" y="182"/>
                  </a:lnTo>
                  <a:lnTo>
                    <a:pt x="1513" y="184"/>
                  </a:lnTo>
                  <a:lnTo>
                    <a:pt x="1494" y="171"/>
                  </a:lnTo>
                  <a:lnTo>
                    <a:pt x="1533" y="164"/>
                  </a:lnTo>
                  <a:lnTo>
                    <a:pt x="1577" y="168"/>
                  </a:lnTo>
                  <a:lnTo>
                    <a:pt x="1575" y="182"/>
                  </a:lnTo>
                  <a:lnTo>
                    <a:pt x="1615" y="191"/>
                  </a:lnTo>
                  <a:lnTo>
                    <a:pt x="1650" y="188"/>
                  </a:lnTo>
                  <a:lnTo>
                    <a:pt x="1650" y="160"/>
                  </a:lnTo>
                  <a:lnTo>
                    <a:pt x="1660" y="157"/>
                  </a:lnTo>
                  <a:lnTo>
                    <a:pt x="1748" y="188"/>
                  </a:lnTo>
                  <a:lnTo>
                    <a:pt x="1735" y="240"/>
                  </a:lnTo>
                  <a:lnTo>
                    <a:pt x="1777" y="275"/>
                  </a:lnTo>
                  <a:lnTo>
                    <a:pt x="1800" y="226"/>
                  </a:lnTo>
                  <a:lnTo>
                    <a:pt x="1815" y="249"/>
                  </a:lnTo>
                  <a:lnTo>
                    <a:pt x="1844" y="240"/>
                  </a:lnTo>
                  <a:lnTo>
                    <a:pt x="1885" y="260"/>
                  </a:lnTo>
                  <a:lnTo>
                    <a:pt x="1917" y="249"/>
                  </a:lnTo>
                  <a:lnTo>
                    <a:pt x="1912" y="226"/>
                  </a:lnTo>
                  <a:lnTo>
                    <a:pt x="1933" y="195"/>
                  </a:lnTo>
                  <a:lnTo>
                    <a:pt x="2068" y="220"/>
                  </a:lnTo>
                  <a:lnTo>
                    <a:pt x="2074" y="233"/>
                  </a:lnTo>
                  <a:lnTo>
                    <a:pt x="2059" y="240"/>
                  </a:lnTo>
                  <a:lnTo>
                    <a:pt x="2103" y="249"/>
                  </a:lnTo>
                  <a:lnTo>
                    <a:pt x="2118" y="271"/>
                  </a:lnTo>
                  <a:lnTo>
                    <a:pt x="2216" y="266"/>
                  </a:lnTo>
                  <a:lnTo>
                    <a:pt x="2234" y="284"/>
                  </a:lnTo>
                  <a:lnTo>
                    <a:pt x="2228" y="306"/>
                  </a:lnTo>
                  <a:lnTo>
                    <a:pt x="2257" y="322"/>
                  </a:lnTo>
                  <a:lnTo>
                    <a:pt x="2272" y="311"/>
                  </a:lnTo>
                  <a:lnTo>
                    <a:pt x="2343" y="320"/>
                  </a:lnTo>
                  <a:lnTo>
                    <a:pt x="2357" y="306"/>
                  </a:lnTo>
                  <a:lnTo>
                    <a:pt x="2365" y="329"/>
                  </a:lnTo>
                  <a:lnTo>
                    <a:pt x="2395" y="342"/>
                  </a:lnTo>
                  <a:lnTo>
                    <a:pt x="2409" y="331"/>
                  </a:lnTo>
                  <a:lnTo>
                    <a:pt x="2395" y="315"/>
                  </a:lnTo>
                  <a:lnTo>
                    <a:pt x="2403" y="300"/>
                  </a:lnTo>
                  <a:lnTo>
                    <a:pt x="2526" y="322"/>
                  </a:lnTo>
                  <a:lnTo>
                    <a:pt x="2610" y="380"/>
                  </a:lnTo>
                  <a:lnTo>
                    <a:pt x="2625" y="380"/>
                  </a:lnTo>
                  <a:lnTo>
                    <a:pt x="2648" y="426"/>
                  </a:lnTo>
                  <a:lnTo>
                    <a:pt x="2637" y="402"/>
                  </a:lnTo>
                  <a:lnTo>
                    <a:pt x="2652" y="400"/>
                  </a:lnTo>
                  <a:lnTo>
                    <a:pt x="2658" y="409"/>
                  </a:lnTo>
                  <a:lnTo>
                    <a:pt x="2685" y="406"/>
                  </a:lnTo>
                  <a:lnTo>
                    <a:pt x="2719" y="433"/>
                  </a:lnTo>
                  <a:lnTo>
                    <a:pt x="2671" y="464"/>
                  </a:lnTo>
                  <a:lnTo>
                    <a:pt x="2679" y="471"/>
                  </a:lnTo>
                  <a:lnTo>
                    <a:pt x="2662" y="478"/>
                  </a:lnTo>
                  <a:lnTo>
                    <a:pt x="2675" y="489"/>
                  </a:lnTo>
                  <a:lnTo>
                    <a:pt x="2648" y="489"/>
                  </a:lnTo>
                  <a:lnTo>
                    <a:pt x="2637" y="471"/>
                  </a:lnTo>
                  <a:lnTo>
                    <a:pt x="2627" y="480"/>
                  </a:lnTo>
                  <a:lnTo>
                    <a:pt x="2608" y="451"/>
                  </a:lnTo>
                  <a:lnTo>
                    <a:pt x="2575" y="451"/>
                  </a:lnTo>
                  <a:lnTo>
                    <a:pt x="2569" y="435"/>
                  </a:lnTo>
                  <a:lnTo>
                    <a:pt x="2575" y="426"/>
                  </a:lnTo>
                  <a:lnTo>
                    <a:pt x="2562" y="426"/>
                  </a:lnTo>
                  <a:lnTo>
                    <a:pt x="2553" y="433"/>
                  </a:lnTo>
                  <a:lnTo>
                    <a:pt x="2564" y="451"/>
                  </a:lnTo>
                  <a:lnTo>
                    <a:pt x="2555" y="464"/>
                  </a:lnTo>
                  <a:lnTo>
                    <a:pt x="2528" y="482"/>
                  </a:lnTo>
                  <a:lnTo>
                    <a:pt x="2511" y="480"/>
                  </a:lnTo>
                  <a:lnTo>
                    <a:pt x="2543" y="533"/>
                  </a:lnTo>
                  <a:lnTo>
                    <a:pt x="2536" y="553"/>
                  </a:lnTo>
                  <a:lnTo>
                    <a:pt x="2505" y="540"/>
                  </a:lnTo>
                  <a:lnTo>
                    <a:pt x="2505" y="549"/>
                  </a:lnTo>
                  <a:lnTo>
                    <a:pt x="2449" y="575"/>
                  </a:lnTo>
                  <a:lnTo>
                    <a:pt x="2397" y="629"/>
                  </a:lnTo>
                  <a:lnTo>
                    <a:pt x="2363" y="609"/>
                  </a:lnTo>
                  <a:lnTo>
                    <a:pt x="2330" y="631"/>
                  </a:lnTo>
                  <a:lnTo>
                    <a:pt x="2330" y="611"/>
                  </a:lnTo>
                  <a:lnTo>
                    <a:pt x="2313" y="631"/>
                  </a:lnTo>
                  <a:lnTo>
                    <a:pt x="2290" y="629"/>
                  </a:lnTo>
                  <a:lnTo>
                    <a:pt x="2266" y="682"/>
                  </a:lnTo>
                  <a:lnTo>
                    <a:pt x="2284" y="694"/>
                  </a:lnTo>
                  <a:lnTo>
                    <a:pt x="2278" y="712"/>
                  </a:lnTo>
                  <a:lnTo>
                    <a:pt x="2286" y="741"/>
                  </a:lnTo>
                  <a:lnTo>
                    <a:pt x="2270" y="734"/>
                  </a:lnTo>
                  <a:lnTo>
                    <a:pt x="2261" y="759"/>
                  </a:lnTo>
                  <a:lnTo>
                    <a:pt x="2268" y="779"/>
                  </a:lnTo>
                  <a:lnTo>
                    <a:pt x="2232" y="797"/>
                  </a:lnTo>
                  <a:lnTo>
                    <a:pt x="2234" y="823"/>
                  </a:lnTo>
                  <a:lnTo>
                    <a:pt x="2213" y="828"/>
                  </a:lnTo>
                  <a:lnTo>
                    <a:pt x="2205" y="854"/>
                  </a:lnTo>
                  <a:lnTo>
                    <a:pt x="2186" y="883"/>
                  </a:lnTo>
                  <a:lnTo>
                    <a:pt x="2166" y="779"/>
                  </a:lnTo>
                  <a:lnTo>
                    <a:pt x="2170" y="725"/>
                  </a:lnTo>
                  <a:lnTo>
                    <a:pt x="2186" y="691"/>
                  </a:lnTo>
                  <a:lnTo>
                    <a:pt x="2209" y="684"/>
                  </a:lnTo>
                  <a:lnTo>
                    <a:pt x="2266" y="613"/>
                  </a:lnTo>
                  <a:lnTo>
                    <a:pt x="2293" y="598"/>
                  </a:lnTo>
                  <a:lnTo>
                    <a:pt x="2299" y="558"/>
                  </a:lnTo>
                  <a:lnTo>
                    <a:pt x="2313" y="549"/>
                  </a:lnTo>
                  <a:lnTo>
                    <a:pt x="2290" y="549"/>
                  </a:lnTo>
                  <a:lnTo>
                    <a:pt x="2284" y="580"/>
                  </a:lnTo>
                  <a:lnTo>
                    <a:pt x="2236" y="609"/>
                  </a:lnTo>
                  <a:lnTo>
                    <a:pt x="2241" y="566"/>
                  </a:lnTo>
                  <a:lnTo>
                    <a:pt x="2191" y="575"/>
                  </a:lnTo>
                  <a:lnTo>
                    <a:pt x="2143" y="631"/>
                  </a:lnTo>
                  <a:lnTo>
                    <a:pt x="2151" y="653"/>
                  </a:lnTo>
                  <a:lnTo>
                    <a:pt x="2099" y="660"/>
                  </a:lnTo>
                  <a:lnTo>
                    <a:pt x="2093" y="653"/>
                  </a:lnTo>
                  <a:lnTo>
                    <a:pt x="2111" y="651"/>
                  </a:lnTo>
                  <a:lnTo>
                    <a:pt x="2068" y="638"/>
                  </a:lnTo>
                  <a:lnTo>
                    <a:pt x="2055" y="651"/>
                  </a:lnTo>
                  <a:lnTo>
                    <a:pt x="1958" y="651"/>
                  </a:lnTo>
                  <a:lnTo>
                    <a:pt x="1842" y="779"/>
                  </a:lnTo>
                  <a:lnTo>
                    <a:pt x="1865" y="783"/>
                  </a:lnTo>
                  <a:lnTo>
                    <a:pt x="1865" y="805"/>
                  </a:lnTo>
                  <a:lnTo>
                    <a:pt x="1877" y="792"/>
                  </a:lnTo>
                  <a:lnTo>
                    <a:pt x="1873" y="812"/>
                  </a:lnTo>
                  <a:lnTo>
                    <a:pt x="1890" y="801"/>
                  </a:lnTo>
                  <a:lnTo>
                    <a:pt x="1890" y="812"/>
                  </a:lnTo>
                  <a:lnTo>
                    <a:pt x="1894" y="792"/>
                  </a:lnTo>
                  <a:lnTo>
                    <a:pt x="1912" y="792"/>
                  </a:lnTo>
                  <a:lnTo>
                    <a:pt x="1937" y="819"/>
                  </a:lnTo>
                  <a:lnTo>
                    <a:pt x="1915" y="821"/>
                  </a:lnTo>
                  <a:lnTo>
                    <a:pt x="1933" y="830"/>
                  </a:lnTo>
                  <a:lnTo>
                    <a:pt x="1937" y="848"/>
                  </a:lnTo>
                  <a:lnTo>
                    <a:pt x="1923" y="888"/>
                  </a:lnTo>
                  <a:lnTo>
                    <a:pt x="1919" y="946"/>
                  </a:lnTo>
                  <a:lnTo>
                    <a:pt x="1838" y="1072"/>
                  </a:lnTo>
                  <a:lnTo>
                    <a:pt x="1808" y="1090"/>
                  </a:lnTo>
                  <a:lnTo>
                    <a:pt x="1788" y="1072"/>
                  </a:lnTo>
                  <a:lnTo>
                    <a:pt x="1767" y="1097"/>
                  </a:lnTo>
                  <a:lnTo>
                    <a:pt x="1767" y="1092"/>
                  </a:lnTo>
                  <a:lnTo>
                    <a:pt x="1777" y="1072"/>
                  </a:lnTo>
                  <a:lnTo>
                    <a:pt x="1773" y="1041"/>
                  </a:lnTo>
                  <a:lnTo>
                    <a:pt x="1806" y="1030"/>
                  </a:lnTo>
                  <a:lnTo>
                    <a:pt x="1835" y="946"/>
                  </a:lnTo>
                  <a:lnTo>
                    <a:pt x="1773" y="963"/>
                  </a:lnTo>
                  <a:lnTo>
                    <a:pt x="1767" y="932"/>
                  </a:lnTo>
                  <a:lnTo>
                    <a:pt x="1717" y="914"/>
                  </a:lnTo>
                  <a:lnTo>
                    <a:pt x="1688" y="828"/>
                  </a:lnTo>
                  <a:lnTo>
                    <a:pt x="1656" y="812"/>
                  </a:lnTo>
                  <a:lnTo>
                    <a:pt x="1598" y="837"/>
                  </a:lnTo>
                  <a:lnTo>
                    <a:pt x="1610" y="852"/>
                  </a:lnTo>
                  <a:lnTo>
                    <a:pt x="1585" y="903"/>
                  </a:lnTo>
                  <a:lnTo>
                    <a:pt x="1563" y="919"/>
                  </a:lnTo>
                  <a:lnTo>
                    <a:pt x="1540" y="908"/>
                  </a:lnTo>
                  <a:lnTo>
                    <a:pt x="1511" y="901"/>
                  </a:lnTo>
                  <a:lnTo>
                    <a:pt x="1432" y="923"/>
                  </a:lnTo>
                  <a:lnTo>
                    <a:pt x="1368" y="890"/>
                  </a:lnTo>
                  <a:lnTo>
                    <a:pt x="1326" y="894"/>
                  </a:lnTo>
                  <a:lnTo>
                    <a:pt x="1310" y="868"/>
                  </a:lnTo>
                  <a:lnTo>
                    <a:pt x="1268" y="848"/>
                  </a:lnTo>
                  <a:lnTo>
                    <a:pt x="1245" y="868"/>
                  </a:lnTo>
                  <a:lnTo>
                    <a:pt x="1243" y="906"/>
                  </a:lnTo>
                  <a:lnTo>
                    <a:pt x="1149" y="890"/>
                  </a:lnTo>
                  <a:lnTo>
                    <a:pt x="1085" y="932"/>
                  </a:lnTo>
                  <a:lnTo>
                    <a:pt x="1055" y="948"/>
                  </a:lnTo>
                  <a:lnTo>
                    <a:pt x="1049" y="981"/>
                  </a:lnTo>
                  <a:lnTo>
                    <a:pt x="1008" y="977"/>
                  </a:lnTo>
                  <a:lnTo>
                    <a:pt x="999" y="1026"/>
                  </a:lnTo>
                  <a:lnTo>
                    <a:pt x="960" y="1037"/>
                  </a:lnTo>
                  <a:lnTo>
                    <a:pt x="972" y="1072"/>
                  </a:lnTo>
                  <a:lnTo>
                    <a:pt x="964" y="1103"/>
                  </a:lnTo>
                  <a:lnTo>
                    <a:pt x="902" y="1143"/>
                  </a:lnTo>
                  <a:lnTo>
                    <a:pt x="865" y="1152"/>
                  </a:lnTo>
                  <a:lnTo>
                    <a:pt x="861" y="1181"/>
                  </a:lnTo>
                  <a:lnTo>
                    <a:pt x="875" y="1190"/>
                  </a:lnTo>
                  <a:lnTo>
                    <a:pt x="875" y="1217"/>
                  </a:lnTo>
                  <a:lnTo>
                    <a:pt x="854" y="1212"/>
                  </a:lnTo>
                  <a:lnTo>
                    <a:pt x="827" y="1230"/>
                  </a:lnTo>
                  <a:lnTo>
                    <a:pt x="815" y="1190"/>
                  </a:lnTo>
                  <a:lnTo>
                    <a:pt x="792" y="1221"/>
                  </a:lnTo>
                  <a:lnTo>
                    <a:pt x="721" y="1217"/>
                  </a:lnTo>
                  <a:lnTo>
                    <a:pt x="686" y="1264"/>
                  </a:lnTo>
                  <a:lnTo>
                    <a:pt x="663" y="1250"/>
                  </a:lnTo>
                  <a:lnTo>
                    <a:pt x="661" y="1232"/>
                  </a:lnTo>
                  <a:lnTo>
                    <a:pt x="596" y="1190"/>
                  </a:lnTo>
                  <a:lnTo>
                    <a:pt x="546" y="1212"/>
                  </a:lnTo>
                  <a:lnTo>
                    <a:pt x="548" y="1177"/>
                  </a:lnTo>
                  <a:lnTo>
                    <a:pt x="536" y="1168"/>
                  </a:lnTo>
                  <a:lnTo>
                    <a:pt x="546" y="1157"/>
                  </a:lnTo>
                  <a:lnTo>
                    <a:pt x="530" y="1155"/>
                  </a:lnTo>
                  <a:lnTo>
                    <a:pt x="530" y="1126"/>
                  </a:lnTo>
                  <a:lnTo>
                    <a:pt x="550" y="1139"/>
                  </a:lnTo>
                  <a:lnTo>
                    <a:pt x="559" y="1126"/>
                  </a:lnTo>
                  <a:lnTo>
                    <a:pt x="540" y="1103"/>
                  </a:lnTo>
                  <a:lnTo>
                    <a:pt x="530" y="1123"/>
                  </a:lnTo>
                  <a:lnTo>
                    <a:pt x="525" y="1086"/>
                  </a:lnTo>
                  <a:lnTo>
                    <a:pt x="505" y="1079"/>
                  </a:lnTo>
                  <a:lnTo>
                    <a:pt x="484" y="1043"/>
                  </a:lnTo>
                  <a:lnTo>
                    <a:pt x="507" y="1043"/>
                  </a:lnTo>
                  <a:lnTo>
                    <a:pt x="505" y="1028"/>
                  </a:lnTo>
                  <a:lnTo>
                    <a:pt x="519" y="1023"/>
                  </a:lnTo>
                  <a:lnTo>
                    <a:pt x="559" y="1028"/>
                  </a:lnTo>
                  <a:lnTo>
                    <a:pt x="525" y="977"/>
                  </a:lnTo>
                  <a:lnTo>
                    <a:pt x="461" y="992"/>
                  </a:lnTo>
                  <a:lnTo>
                    <a:pt x="469" y="997"/>
                  </a:lnTo>
                  <a:lnTo>
                    <a:pt x="455" y="1010"/>
                  </a:lnTo>
                  <a:lnTo>
                    <a:pt x="444" y="999"/>
                  </a:lnTo>
                  <a:lnTo>
                    <a:pt x="432" y="1046"/>
                  </a:lnTo>
                  <a:lnTo>
                    <a:pt x="446" y="1059"/>
                  </a:lnTo>
                  <a:lnTo>
                    <a:pt x="457" y="1106"/>
                  </a:lnTo>
                  <a:lnTo>
                    <a:pt x="490" y="1143"/>
                  </a:lnTo>
                  <a:lnTo>
                    <a:pt x="475" y="1150"/>
                  </a:lnTo>
                  <a:lnTo>
                    <a:pt x="465" y="1186"/>
                  </a:lnTo>
                  <a:lnTo>
                    <a:pt x="450" y="1181"/>
                  </a:lnTo>
                  <a:lnTo>
                    <a:pt x="450" y="1161"/>
                  </a:lnTo>
                  <a:lnTo>
                    <a:pt x="421" y="1181"/>
                  </a:lnTo>
                  <a:lnTo>
                    <a:pt x="396" y="1157"/>
                  </a:lnTo>
                  <a:lnTo>
                    <a:pt x="368" y="1115"/>
                  </a:lnTo>
                  <a:lnTo>
                    <a:pt x="347" y="1115"/>
                  </a:lnTo>
                  <a:lnTo>
                    <a:pt x="345" y="1086"/>
                  </a:lnTo>
                  <a:lnTo>
                    <a:pt x="270" y="1026"/>
                  </a:lnTo>
                  <a:lnTo>
                    <a:pt x="299" y="1006"/>
                  </a:lnTo>
                  <a:lnTo>
                    <a:pt x="289" y="990"/>
                  </a:lnTo>
                  <a:lnTo>
                    <a:pt x="310" y="974"/>
                  </a:lnTo>
                  <a:lnTo>
                    <a:pt x="247" y="994"/>
                  </a:lnTo>
                  <a:lnTo>
                    <a:pt x="245" y="1010"/>
                  </a:lnTo>
                  <a:lnTo>
                    <a:pt x="224" y="1003"/>
                  </a:lnTo>
                  <a:lnTo>
                    <a:pt x="245" y="1026"/>
                  </a:lnTo>
                  <a:lnTo>
                    <a:pt x="270" y="1023"/>
                  </a:lnTo>
                  <a:lnTo>
                    <a:pt x="229" y="1046"/>
                  </a:lnTo>
                  <a:lnTo>
                    <a:pt x="206" y="1023"/>
                  </a:lnTo>
                  <a:lnTo>
                    <a:pt x="222" y="1006"/>
                  </a:lnTo>
                  <a:lnTo>
                    <a:pt x="193" y="1003"/>
                  </a:lnTo>
                  <a:lnTo>
                    <a:pt x="195" y="988"/>
                  </a:lnTo>
                  <a:lnTo>
                    <a:pt x="168" y="997"/>
                  </a:lnTo>
                  <a:lnTo>
                    <a:pt x="160" y="1023"/>
                  </a:lnTo>
                  <a:lnTo>
                    <a:pt x="137" y="1023"/>
                  </a:lnTo>
                  <a:lnTo>
                    <a:pt x="135" y="988"/>
                  </a:lnTo>
                  <a:lnTo>
                    <a:pt x="112" y="952"/>
                  </a:lnTo>
                  <a:lnTo>
                    <a:pt x="49" y="959"/>
                  </a:lnTo>
                  <a:lnTo>
                    <a:pt x="39" y="946"/>
                  </a:lnTo>
                  <a:lnTo>
                    <a:pt x="43" y="930"/>
                  </a:lnTo>
                  <a:lnTo>
                    <a:pt x="68" y="890"/>
                  </a:lnTo>
                  <a:lnTo>
                    <a:pt x="56" y="843"/>
                  </a:lnTo>
                  <a:lnTo>
                    <a:pt x="68" y="832"/>
                  </a:lnTo>
                  <a:lnTo>
                    <a:pt x="62" y="797"/>
                  </a:lnTo>
                  <a:lnTo>
                    <a:pt x="0" y="78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53" name="Freeform 108"/>
            <p:cNvSpPr>
              <a:spLocks/>
            </p:cNvSpPr>
            <p:nvPr/>
          </p:nvSpPr>
          <p:spPr bwMode="auto">
            <a:xfrm>
              <a:off x="500" y="1337"/>
              <a:ext cx="1330" cy="824"/>
            </a:xfrm>
            <a:custGeom>
              <a:avLst/>
              <a:gdLst>
                <a:gd name="T0" fmla="*/ 97 w 1363"/>
                <a:gd name="T1" fmla="*/ 93 h 879"/>
                <a:gd name="T2" fmla="*/ 150 w 1363"/>
                <a:gd name="T3" fmla="*/ 80 h 879"/>
                <a:gd name="T4" fmla="*/ 230 w 1363"/>
                <a:gd name="T5" fmla="*/ 82 h 879"/>
                <a:gd name="T6" fmla="*/ 355 w 1363"/>
                <a:gd name="T7" fmla="*/ 95 h 879"/>
                <a:gd name="T8" fmla="*/ 399 w 1363"/>
                <a:gd name="T9" fmla="*/ 130 h 879"/>
                <a:gd name="T10" fmla="*/ 509 w 1363"/>
                <a:gd name="T11" fmla="*/ 149 h 879"/>
                <a:gd name="T12" fmla="*/ 488 w 1363"/>
                <a:gd name="T13" fmla="*/ 114 h 879"/>
                <a:gd name="T14" fmla="*/ 584 w 1363"/>
                <a:gd name="T15" fmla="*/ 132 h 879"/>
                <a:gd name="T16" fmla="*/ 665 w 1363"/>
                <a:gd name="T17" fmla="*/ 122 h 879"/>
                <a:gd name="T18" fmla="*/ 672 w 1363"/>
                <a:gd name="T19" fmla="*/ 122 h 879"/>
                <a:gd name="T20" fmla="*/ 688 w 1363"/>
                <a:gd name="T21" fmla="*/ 120 h 879"/>
                <a:gd name="T22" fmla="*/ 718 w 1363"/>
                <a:gd name="T23" fmla="*/ 80 h 879"/>
                <a:gd name="T24" fmla="*/ 694 w 1363"/>
                <a:gd name="T25" fmla="*/ 0 h 879"/>
                <a:gd name="T26" fmla="*/ 737 w 1363"/>
                <a:gd name="T27" fmla="*/ 58 h 879"/>
                <a:gd name="T28" fmla="*/ 752 w 1363"/>
                <a:gd name="T29" fmla="*/ 82 h 879"/>
                <a:gd name="T30" fmla="*/ 806 w 1363"/>
                <a:gd name="T31" fmla="*/ 117 h 879"/>
                <a:gd name="T32" fmla="*/ 840 w 1363"/>
                <a:gd name="T33" fmla="*/ 105 h 879"/>
                <a:gd name="T34" fmla="*/ 903 w 1363"/>
                <a:gd name="T35" fmla="*/ 91 h 879"/>
                <a:gd name="T36" fmla="*/ 903 w 1363"/>
                <a:gd name="T37" fmla="*/ 152 h 879"/>
                <a:gd name="T38" fmla="*/ 826 w 1363"/>
                <a:gd name="T39" fmla="*/ 167 h 879"/>
                <a:gd name="T40" fmla="*/ 790 w 1363"/>
                <a:gd name="T41" fmla="*/ 202 h 879"/>
                <a:gd name="T42" fmla="*/ 765 w 1363"/>
                <a:gd name="T43" fmla="*/ 255 h 879"/>
                <a:gd name="T44" fmla="*/ 737 w 1363"/>
                <a:gd name="T45" fmla="*/ 275 h 879"/>
                <a:gd name="T46" fmla="*/ 704 w 1363"/>
                <a:gd name="T47" fmla="*/ 314 h 879"/>
                <a:gd name="T48" fmla="*/ 732 w 1363"/>
                <a:gd name="T49" fmla="*/ 429 h 879"/>
                <a:gd name="T50" fmla="*/ 840 w 1363"/>
                <a:gd name="T51" fmla="*/ 481 h 879"/>
                <a:gd name="T52" fmla="*/ 903 w 1363"/>
                <a:gd name="T53" fmla="*/ 543 h 879"/>
                <a:gd name="T54" fmla="*/ 928 w 1363"/>
                <a:gd name="T55" fmla="*/ 570 h 879"/>
                <a:gd name="T56" fmla="*/ 983 w 1363"/>
                <a:gd name="T57" fmla="*/ 445 h 879"/>
                <a:gd name="T58" fmla="*/ 970 w 1363"/>
                <a:gd name="T59" fmla="*/ 358 h 879"/>
                <a:gd name="T60" fmla="*/ 964 w 1363"/>
                <a:gd name="T61" fmla="*/ 307 h 879"/>
                <a:gd name="T62" fmla="*/ 1018 w 1363"/>
                <a:gd name="T63" fmla="*/ 282 h 879"/>
                <a:gd name="T64" fmla="*/ 1085 w 1363"/>
                <a:gd name="T65" fmla="*/ 347 h 879"/>
                <a:gd name="T66" fmla="*/ 1066 w 1363"/>
                <a:gd name="T67" fmla="*/ 389 h 879"/>
                <a:gd name="T68" fmla="*/ 1108 w 1363"/>
                <a:gd name="T69" fmla="*/ 384 h 879"/>
                <a:gd name="T70" fmla="*/ 1151 w 1363"/>
                <a:gd name="T71" fmla="*/ 362 h 879"/>
                <a:gd name="T72" fmla="*/ 1162 w 1363"/>
                <a:gd name="T73" fmla="*/ 376 h 879"/>
                <a:gd name="T74" fmla="*/ 1190 w 1363"/>
                <a:gd name="T75" fmla="*/ 392 h 879"/>
                <a:gd name="T76" fmla="*/ 1192 w 1363"/>
                <a:gd name="T77" fmla="*/ 415 h 879"/>
                <a:gd name="T78" fmla="*/ 1198 w 1363"/>
                <a:gd name="T79" fmla="*/ 447 h 879"/>
                <a:gd name="T80" fmla="*/ 1269 w 1363"/>
                <a:gd name="T81" fmla="*/ 486 h 879"/>
                <a:gd name="T82" fmla="*/ 1273 w 1363"/>
                <a:gd name="T83" fmla="*/ 516 h 879"/>
                <a:gd name="T84" fmla="*/ 1297 w 1363"/>
                <a:gd name="T85" fmla="*/ 543 h 879"/>
                <a:gd name="T86" fmla="*/ 1062 w 1363"/>
                <a:gd name="T87" fmla="*/ 667 h 879"/>
                <a:gd name="T88" fmla="*/ 1131 w 1363"/>
                <a:gd name="T89" fmla="*/ 639 h 879"/>
                <a:gd name="T90" fmla="*/ 1210 w 1363"/>
                <a:gd name="T91" fmla="*/ 696 h 879"/>
                <a:gd name="T92" fmla="*/ 1212 w 1363"/>
                <a:gd name="T93" fmla="*/ 701 h 879"/>
                <a:gd name="T94" fmla="*/ 1179 w 1363"/>
                <a:gd name="T95" fmla="*/ 697 h 879"/>
                <a:gd name="T96" fmla="*/ 1111 w 1363"/>
                <a:gd name="T97" fmla="*/ 691 h 879"/>
                <a:gd name="T98" fmla="*/ 990 w 1363"/>
                <a:gd name="T99" fmla="*/ 716 h 879"/>
                <a:gd name="T100" fmla="*/ 943 w 1363"/>
                <a:gd name="T101" fmla="*/ 752 h 879"/>
                <a:gd name="T102" fmla="*/ 889 w 1363"/>
                <a:gd name="T103" fmla="*/ 748 h 879"/>
                <a:gd name="T104" fmla="*/ 928 w 1363"/>
                <a:gd name="T105" fmla="*/ 709 h 879"/>
                <a:gd name="T106" fmla="*/ 851 w 1363"/>
                <a:gd name="T107" fmla="*/ 640 h 879"/>
                <a:gd name="T108" fmla="*/ 818 w 1363"/>
                <a:gd name="T109" fmla="*/ 635 h 879"/>
                <a:gd name="T110" fmla="*/ 696 w 1363"/>
                <a:gd name="T111" fmla="*/ 607 h 879"/>
                <a:gd name="T112" fmla="*/ 249 w 1363"/>
                <a:gd name="T113" fmla="*/ 596 h 879"/>
                <a:gd name="T114" fmla="*/ 198 w 1363"/>
                <a:gd name="T115" fmla="*/ 539 h 879"/>
                <a:gd name="T116" fmla="*/ 164 w 1363"/>
                <a:gd name="T117" fmla="*/ 449 h 879"/>
                <a:gd name="T118" fmla="*/ 45 w 1363"/>
                <a:gd name="T119" fmla="*/ 367 h 8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63" h="879">
                  <a:moveTo>
                    <a:pt x="0" y="388"/>
                  </a:moveTo>
                  <a:lnTo>
                    <a:pt x="0" y="82"/>
                  </a:lnTo>
                  <a:lnTo>
                    <a:pt x="108" y="122"/>
                  </a:lnTo>
                  <a:lnTo>
                    <a:pt x="101" y="106"/>
                  </a:lnTo>
                  <a:lnTo>
                    <a:pt x="112" y="95"/>
                  </a:lnTo>
                  <a:lnTo>
                    <a:pt x="178" y="62"/>
                  </a:lnTo>
                  <a:lnTo>
                    <a:pt x="126" y="104"/>
                  </a:lnTo>
                  <a:lnTo>
                    <a:pt x="158" y="91"/>
                  </a:lnTo>
                  <a:lnTo>
                    <a:pt x="158" y="99"/>
                  </a:lnTo>
                  <a:lnTo>
                    <a:pt x="212" y="64"/>
                  </a:lnTo>
                  <a:lnTo>
                    <a:pt x="206" y="53"/>
                  </a:lnTo>
                  <a:lnTo>
                    <a:pt x="242" y="93"/>
                  </a:lnTo>
                  <a:lnTo>
                    <a:pt x="265" y="68"/>
                  </a:lnTo>
                  <a:lnTo>
                    <a:pt x="263" y="93"/>
                  </a:lnTo>
                  <a:lnTo>
                    <a:pt x="292" y="77"/>
                  </a:lnTo>
                  <a:lnTo>
                    <a:pt x="373" y="108"/>
                  </a:lnTo>
                  <a:lnTo>
                    <a:pt x="408" y="106"/>
                  </a:lnTo>
                  <a:lnTo>
                    <a:pt x="429" y="126"/>
                  </a:lnTo>
                  <a:lnTo>
                    <a:pt x="404" y="139"/>
                  </a:lnTo>
                  <a:lnTo>
                    <a:pt x="419" y="148"/>
                  </a:lnTo>
                  <a:lnTo>
                    <a:pt x="492" y="139"/>
                  </a:lnTo>
                  <a:lnTo>
                    <a:pt x="525" y="166"/>
                  </a:lnTo>
                  <a:lnTo>
                    <a:pt x="529" y="182"/>
                  </a:lnTo>
                  <a:lnTo>
                    <a:pt x="535" y="170"/>
                  </a:lnTo>
                  <a:lnTo>
                    <a:pt x="525" y="148"/>
                  </a:lnTo>
                  <a:lnTo>
                    <a:pt x="558" y="119"/>
                  </a:lnTo>
                  <a:lnTo>
                    <a:pt x="527" y="137"/>
                  </a:lnTo>
                  <a:lnTo>
                    <a:pt x="512" y="130"/>
                  </a:lnTo>
                  <a:lnTo>
                    <a:pt x="554" y="106"/>
                  </a:lnTo>
                  <a:lnTo>
                    <a:pt x="577" y="137"/>
                  </a:lnTo>
                  <a:lnTo>
                    <a:pt x="600" y="137"/>
                  </a:lnTo>
                  <a:lnTo>
                    <a:pt x="614" y="150"/>
                  </a:lnTo>
                  <a:lnTo>
                    <a:pt x="679" y="148"/>
                  </a:lnTo>
                  <a:lnTo>
                    <a:pt x="677" y="137"/>
                  </a:lnTo>
                  <a:lnTo>
                    <a:pt x="696" y="155"/>
                  </a:lnTo>
                  <a:lnTo>
                    <a:pt x="698" y="139"/>
                  </a:lnTo>
                  <a:lnTo>
                    <a:pt x="683" y="146"/>
                  </a:lnTo>
                  <a:lnTo>
                    <a:pt x="673" y="128"/>
                  </a:lnTo>
                  <a:lnTo>
                    <a:pt x="698" y="126"/>
                  </a:lnTo>
                  <a:lnTo>
                    <a:pt x="706" y="139"/>
                  </a:lnTo>
                  <a:lnTo>
                    <a:pt x="714" y="135"/>
                  </a:lnTo>
                  <a:lnTo>
                    <a:pt x="710" y="155"/>
                  </a:lnTo>
                  <a:lnTo>
                    <a:pt x="727" y="168"/>
                  </a:lnTo>
                  <a:lnTo>
                    <a:pt x="723" y="137"/>
                  </a:lnTo>
                  <a:lnTo>
                    <a:pt x="754" y="119"/>
                  </a:lnTo>
                  <a:lnTo>
                    <a:pt x="746" y="106"/>
                  </a:lnTo>
                  <a:lnTo>
                    <a:pt x="737" y="115"/>
                  </a:lnTo>
                  <a:lnTo>
                    <a:pt x="754" y="91"/>
                  </a:lnTo>
                  <a:lnTo>
                    <a:pt x="708" y="71"/>
                  </a:lnTo>
                  <a:lnTo>
                    <a:pt x="712" y="26"/>
                  </a:lnTo>
                  <a:lnTo>
                    <a:pt x="723" y="26"/>
                  </a:lnTo>
                  <a:lnTo>
                    <a:pt x="729" y="0"/>
                  </a:lnTo>
                  <a:lnTo>
                    <a:pt x="765" y="26"/>
                  </a:lnTo>
                  <a:lnTo>
                    <a:pt x="765" y="44"/>
                  </a:lnTo>
                  <a:lnTo>
                    <a:pt x="790" y="66"/>
                  </a:lnTo>
                  <a:lnTo>
                    <a:pt x="774" y="66"/>
                  </a:lnTo>
                  <a:lnTo>
                    <a:pt x="780" y="73"/>
                  </a:lnTo>
                  <a:lnTo>
                    <a:pt x="772" y="84"/>
                  </a:lnTo>
                  <a:lnTo>
                    <a:pt x="801" y="91"/>
                  </a:lnTo>
                  <a:lnTo>
                    <a:pt x="790" y="93"/>
                  </a:lnTo>
                  <a:lnTo>
                    <a:pt x="807" y="130"/>
                  </a:lnTo>
                  <a:lnTo>
                    <a:pt x="821" y="99"/>
                  </a:lnTo>
                  <a:lnTo>
                    <a:pt x="842" y="110"/>
                  </a:lnTo>
                  <a:lnTo>
                    <a:pt x="846" y="133"/>
                  </a:lnTo>
                  <a:lnTo>
                    <a:pt x="838" y="139"/>
                  </a:lnTo>
                  <a:lnTo>
                    <a:pt x="857" y="168"/>
                  </a:lnTo>
                  <a:lnTo>
                    <a:pt x="867" y="162"/>
                  </a:lnTo>
                  <a:lnTo>
                    <a:pt x="882" y="119"/>
                  </a:lnTo>
                  <a:lnTo>
                    <a:pt x="898" y="115"/>
                  </a:lnTo>
                  <a:lnTo>
                    <a:pt x="886" y="79"/>
                  </a:lnTo>
                  <a:lnTo>
                    <a:pt x="930" y="82"/>
                  </a:lnTo>
                  <a:lnTo>
                    <a:pt x="948" y="104"/>
                  </a:lnTo>
                  <a:lnTo>
                    <a:pt x="942" y="113"/>
                  </a:lnTo>
                  <a:lnTo>
                    <a:pt x="951" y="119"/>
                  </a:lnTo>
                  <a:lnTo>
                    <a:pt x="932" y="126"/>
                  </a:lnTo>
                  <a:lnTo>
                    <a:pt x="948" y="173"/>
                  </a:lnTo>
                  <a:lnTo>
                    <a:pt x="921" y="197"/>
                  </a:lnTo>
                  <a:lnTo>
                    <a:pt x="909" y="186"/>
                  </a:lnTo>
                  <a:lnTo>
                    <a:pt x="915" y="202"/>
                  </a:lnTo>
                  <a:lnTo>
                    <a:pt x="867" y="190"/>
                  </a:lnTo>
                  <a:lnTo>
                    <a:pt x="878" y="208"/>
                  </a:lnTo>
                  <a:lnTo>
                    <a:pt x="859" y="228"/>
                  </a:lnTo>
                  <a:lnTo>
                    <a:pt x="811" y="210"/>
                  </a:lnTo>
                  <a:lnTo>
                    <a:pt x="830" y="230"/>
                  </a:lnTo>
                  <a:lnTo>
                    <a:pt x="863" y="235"/>
                  </a:lnTo>
                  <a:lnTo>
                    <a:pt x="838" y="273"/>
                  </a:lnTo>
                  <a:lnTo>
                    <a:pt x="815" y="270"/>
                  </a:lnTo>
                  <a:lnTo>
                    <a:pt x="803" y="290"/>
                  </a:lnTo>
                  <a:lnTo>
                    <a:pt x="758" y="273"/>
                  </a:lnTo>
                  <a:lnTo>
                    <a:pt x="801" y="290"/>
                  </a:lnTo>
                  <a:lnTo>
                    <a:pt x="803" y="306"/>
                  </a:lnTo>
                  <a:lnTo>
                    <a:pt x="774" y="313"/>
                  </a:lnTo>
                  <a:lnTo>
                    <a:pt x="780" y="319"/>
                  </a:lnTo>
                  <a:lnTo>
                    <a:pt x="772" y="319"/>
                  </a:lnTo>
                  <a:lnTo>
                    <a:pt x="772" y="335"/>
                  </a:lnTo>
                  <a:lnTo>
                    <a:pt x="739" y="357"/>
                  </a:lnTo>
                  <a:lnTo>
                    <a:pt x="733" y="428"/>
                  </a:lnTo>
                  <a:lnTo>
                    <a:pt x="743" y="441"/>
                  </a:lnTo>
                  <a:lnTo>
                    <a:pt x="763" y="432"/>
                  </a:lnTo>
                  <a:lnTo>
                    <a:pt x="769" y="489"/>
                  </a:lnTo>
                  <a:lnTo>
                    <a:pt x="794" y="478"/>
                  </a:lnTo>
                  <a:lnTo>
                    <a:pt x="824" y="491"/>
                  </a:lnTo>
                  <a:lnTo>
                    <a:pt x="886" y="531"/>
                  </a:lnTo>
                  <a:lnTo>
                    <a:pt x="882" y="547"/>
                  </a:lnTo>
                  <a:lnTo>
                    <a:pt x="888" y="536"/>
                  </a:lnTo>
                  <a:lnTo>
                    <a:pt x="934" y="538"/>
                  </a:lnTo>
                  <a:lnTo>
                    <a:pt x="934" y="598"/>
                  </a:lnTo>
                  <a:lnTo>
                    <a:pt x="948" y="618"/>
                  </a:lnTo>
                  <a:lnTo>
                    <a:pt x="938" y="620"/>
                  </a:lnTo>
                  <a:lnTo>
                    <a:pt x="961" y="631"/>
                  </a:lnTo>
                  <a:lnTo>
                    <a:pt x="953" y="651"/>
                  </a:lnTo>
                  <a:lnTo>
                    <a:pt x="975" y="649"/>
                  </a:lnTo>
                  <a:lnTo>
                    <a:pt x="1007" y="618"/>
                  </a:lnTo>
                  <a:lnTo>
                    <a:pt x="992" y="609"/>
                  </a:lnTo>
                  <a:lnTo>
                    <a:pt x="975" y="556"/>
                  </a:lnTo>
                  <a:lnTo>
                    <a:pt x="1032" y="507"/>
                  </a:lnTo>
                  <a:lnTo>
                    <a:pt x="1025" y="507"/>
                  </a:lnTo>
                  <a:lnTo>
                    <a:pt x="1011" y="448"/>
                  </a:lnTo>
                  <a:lnTo>
                    <a:pt x="990" y="432"/>
                  </a:lnTo>
                  <a:lnTo>
                    <a:pt x="1019" y="408"/>
                  </a:lnTo>
                  <a:lnTo>
                    <a:pt x="1009" y="397"/>
                  </a:lnTo>
                  <a:lnTo>
                    <a:pt x="1013" y="375"/>
                  </a:lnTo>
                  <a:lnTo>
                    <a:pt x="1000" y="370"/>
                  </a:lnTo>
                  <a:lnTo>
                    <a:pt x="1013" y="350"/>
                  </a:lnTo>
                  <a:lnTo>
                    <a:pt x="1000" y="337"/>
                  </a:lnTo>
                  <a:lnTo>
                    <a:pt x="1007" y="319"/>
                  </a:lnTo>
                  <a:lnTo>
                    <a:pt x="1050" y="330"/>
                  </a:lnTo>
                  <a:lnTo>
                    <a:pt x="1069" y="321"/>
                  </a:lnTo>
                  <a:lnTo>
                    <a:pt x="1107" y="350"/>
                  </a:lnTo>
                  <a:lnTo>
                    <a:pt x="1107" y="364"/>
                  </a:lnTo>
                  <a:lnTo>
                    <a:pt x="1138" y="366"/>
                  </a:lnTo>
                  <a:lnTo>
                    <a:pt x="1140" y="395"/>
                  </a:lnTo>
                  <a:lnTo>
                    <a:pt x="1111" y="395"/>
                  </a:lnTo>
                  <a:lnTo>
                    <a:pt x="1136" y="399"/>
                  </a:lnTo>
                  <a:lnTo>
                    <a:pt x="1144" y="419"/>
                  </a:lnTo>
                  <a:lnTo>
                    <a:pt x="1119" y="443"/>
                  </a:lnTo>
                  <a:lnTo>
                    <a:pt x="1157" y="430"/>
                  </a:lnTo>
                  <a:lnTo>
                    <a:pt x="1159" y="452"/>
                  </a:lnTo>
                  <a:lnTo>
                    <a:pt x="1142" y="461"/>
                  </a:lnTo>
                  <a:lnTo>
                    <a:pt x="1163" y="437"/>
                  </a:lnTo>
                  <a:lnTo>
                    <a:pt x="1167" y="455"/>
                  </a:lnTo>
                  <a:lnTo>
                    <a:pt x="1188" y="430"/>
                  </a:lnTo>
                  <a:lnTo>
                    <a:pt x="1192" y="443"/>
                  </a:lnTo>
                  <a:lnTo>
                    <a:pt x="1209" y="412"/>
                  </a:lnTo>
                  <a:lnTo>
                    <a:pt x="1202" y="406"/>
                  </a:lnTo>
                  <a:lnTo>
                    <a:pt x="1219" y="388"/>
                  </a:lnTo>
                  <a:lnTo>
                    <a:pt x="1238" y="421"/>
                  </a:lnTo>
                  <a:lnTo>
                    <a:pt x="1221" y="428"/>
                  </a:lnTo>
                  <a:lnTo>
                    <a:pt x="1240" y="424"/>
                  </a:lnTo>
                  <a:lnTo>
                    <a:pt x="1246" y="437"/>
                  </a:lnTo>
                  <a:lnTo>
                    <a:pt x="1234" y="441"/>
                  </a:lnTo>
                  <a:lnTo>
                    <a:pt x="1250" y="446"/>
                  </a:lnTo>
                  <a:lnTo>
                    <a:pt x="1240" y="455"/>
                  </a:lnTo>
                  <a:lnTo>
                    <a:pt x="1252" y="452"/>
                  </a:lnTo>
                  <a:lnTo>
                    <a:pt x="1258" y="467"/>
                  </a:lnTo>
                  <a:lnTo>
                    <a:pt x="1252" y="473"/>
                  </a:lnTo>
                  <a:lnTo>
                    <a:pt x="1269" y="487"/>
                  </a:lnTo>
                  <a:lnTo>
                    <a:pt x="1244" y="498"/>
                  </a:lnTo>
                  <a:lnTo>
                    <a:pt x="1263" y="498"/>
                  </a:lnTo>
                  <a:lnTo>
                    <a:pt x="1258" y="509"/>
                  </a:lnTo>
                  <a:lnTo>
                    <a:pt x="1286" y="520"/>
                  </a:lnTo>
                  <a:lnTo>
                    <a:pt x="1296" y="545"/>
                  </a:lnTo>
                  <a:lnTo>
                    <a:pt x="1307" y="536"/>
                  </a:lnTo>
                  <a:lnTo>
                    <a:pt x="1332" y="553"/>
                  </a:lnTo>
                  <a:lnTo>
                    <a:pt x="1273" y="578"/>
                  </a:lnTo>
                  <a:lnTo>
                    <a:pt x="1286" y="589"/>
                  </a:lnTo>
                  <a:lnTo>
                    <a:pt x="1337" y="564"/>
                  </a:lnTo>
                  <a:lnTo>
                    <a:pt x="1337" y="587"/>
                  </a:lnTo>
                  <a:lnTo>
                    <a:pt x="1357" y="582"/>
                  </a:lnTo>
                  <a:lnTo>
                    <a:pt x="1362" y="591"/>
                  </a:lnTo>
                  <a:lnTo>
                    <a:pt x="1349" y="591"/>
                  </a:lnTo>
                  <a:lnTo>
                    <a:pt x="1362" y="618"/>
                  </a:lnTo>
                  <a:lnTo>
                    <a:pt x="1292" y="669"/>
                  </a:lnTo>
                  <a:lnTo>
                    <a:pt x="1192" y="669"/>
                  </a:lnTo>
                  <a:lnTo>
                    <a:pt x="1148" y="707"/>
                  </a:lnTo>
                  <a:lnTo>
                    <a:pt x="1115" y="758"/>
                  </a:lnTo>
                  <a:lnTo>
                    <a:pt x="1148" y="718"/>
                  </a:lnTo>
                  <a:lnTo>
                    <a:pt x="1204" y="695"/>
                  </a:lnTo>
                  <a:lnTo>
                    <a:pt x="1221" y="713"/>
                  </a:lnTo>
                  <a:lnTo>
                    <a:pt x="1188" y="727"/>
                  </a:lnTo>
                  <a:lnTo>
                    <a:pt x="1215" y="735"/>
                  </a:lnTo>
                  <a:lnTo>
                    <a:pt x="1209" y="751"/>
                  </a:lnTo>
                  <a:lnTo>
                    <a:pt x="1229" y="780"/>
                  </a:lnTo>
                  <a:lnTo>
                    <a:pt x="1271" y="791"/>
                  </a:lnTo>
                  <a:lnTo>
                    <a:pt x="1281" y="753"/>
                  </a:lnTo>
                  <a:lnTo>
                    <a:pt x="1281" y="778"/>
                  </a:lnTo>
                  <a:lnTo>
                    <a:pt x="1292" y="773"/>
                  </a:lnTo>
                  <a:lnTo>
                    <a:pt x="1273" y="798"/>
                  </a:lnTo>
                  <a:lnTo>
                    <a:pt x="1223" y="813"/>
                  </a:lnTo>
                  <a:lnTo>
                    <a:pt x="1206" y="840"/>
                  </a:lnTo>
                  <a:lnTo>
                    <a:pt x="1192" y="815"/>
                  </a:lnTo>
                  <a:lnTo>
                    <a:pt x="1238" y="793"/>
                  </a:lnTo>
                  <a:lnTo>
                    <a:pt x="1215" y="795"/>
                  </a:lnTo>
                  <a:lnTo>
                    <a:pt x="1219" y="780"/>
                  </a:lnTo>
                  <a:lnTo>
                    <a:pt x="1177" y="798"/>
                  </a:lnTo>
                  <a:lnTo>
                    <a:pt x="1167" y="786"/>
                  </a:lnTo>
                  <a:lnTo>
                    <a:pt x="1167" y="753"/>
                  </a:lnTo>
                  <a:lnTo>
                    <a:pt x="1140" y="744"/>
                  </a:lnTo>
                  <a:lnTo>
                    <a:pt x="1121" y="795"/>
                  </a:lnTo>
                  <a:lnTo>
                    <a:pt x="1040" y="815"/>
                  </a:lnTo>
                  <a:lnTo>
                    <a:pt x="984" y="835"/>
                  </a:lnTo>
                  <a:lnTo>
                    <a:pt x="975" y="846"/>
                  </a:lnTo>
                  <a:lnTo>
                    <a:pt x="988" y="846"/>
                  </a:lnTo>
                  <a:lnTo>
                    <a:pt x="990" y="855"/>
                  </a:lnTo>
                  <a:lnTo>
                    <a:pt x="921" y="878"/>
                  </a:lnTo>
                  <a:lnTo>
                    <a:pt x="926" y="866"/>
                  </a:lnTo>
                  <a:lnTo>
                    <a:pt x="932" y="860"/>
                  </a:lnTo>
                  <a:lnTo>
                    <a:pt x="934" y="851"/>
                  </a:lnTo>
                  <a:lnTo>
                    <a:pt x="942" y="842"/>
                  </a:lnTo>
                  <a:lnTo>
                    <a:pt x="946" y="798"/>
                  </a:lnTo>
                  <a:lnTo>
                    <a:pt x="957" y="813"/>
                  </a:lnTo>
                  <a:lnTo>
                    <a:pt x="975" y="806"/>
                  </a:lnTo>
                  <a:lnTo>
                    <a:pt x="961" y="780"/>
                  </a:lnTo>
                  <a:lnTo>
                    <a:pt x="903" y="767"/>
                  </a:lnTo>
                  <a:lnTo>
                    <a:pt x="898" y="767"/>
                  </a:lnTo>
                  <a:lnTo>
                    <a:pt x="894" y="729"/>
                  </a:lnTo>
                  <a:lnTo>
                    <a:pt x="882" y="731"/>
                  </a:lnTo>
                  <a:lnTo>
                    <a:pt x="871" y="709"/>
                  </a:lnTo>
                  <a:lnTo>
                    <a:pt x="859" y="709"/>
                  </a:lnTo>
                  <a:lnTo>
                    <a:pt x="859" y="722"/>
                  </a:lnTo>
                  <a:lnTo>
                    <a:pt x="844" y="702"/>
                  </a:lnTo>
                  <a:lnTo>
                    <a:pt x="817" y="729"/>
                  </a:lnTo>
                  <a:lnTo>
                    <a:pt x="739" y="709"/>
                  </a:lnTo>
                  <a:lnTo>
                    <a:pt x="731" y="691"/>
                  </a:lnTo>
                  <a:lnTo>
                    <a:pt x="729" y="704"/>
                  </a:lnTo>
                  <a:lnTo>
                    <a:pt x="292" y="704"/>
                  </a:lnTo>
                  <a:lnTo>
                    <a:pt x="286" y="682"/>
                  </a:lnTo>
                  <a:lnTo>
                    <a:pt x="261" y="678"/>
                  </a:lnTo>
                  <a:lnTo>
                    <a:pt x="263" y="664"/>
                  </a:lnTo>
                  <a:lnTo>
                    <a:pt x="212" y="647"/>
                  </a:lnTo>
                  <a:lnTo>
                    <a:pt x="219" y="638"/>
                  </a:lnTo>
                  <a:lnTo>
                    <a:pt x="208" y="613"/>
                  </a:lnTo>
                  <a:lnTo>
                    <a:pt x="193" y="609"/>
                  </a:lnTo>
                  <a:lnTo>
                    <a:pt x="168" y="558"/>
                  </a:lnTo>
                  <a:lnTo>
                    <a:pt x="172" y="542"/>
                  </a:lnTo>
                  <a:lnTo>
                    <a:pt x="172" y="511"/>
                  </a:lnTo>
                  <a:lnTo>
                    <a:pt x="143" y="498"/>
                  </a:lnTo>
                  <a:lnTo>
                    <a:pt x="87" y="404"/>
                  </a:lnTo>
                  <a:lnTo>
                    <a:pt x="56" y="430"/>
                  </a:lnTo>
                  <a:lnTo>
                    <a:pt x="47" y="417"/>
                  </a:lnTo>
                  <a:lnTo>
                    <a:pt x="43" y="415"/>
                  </a:lnTo>
                  <a:lnTo>
                    <a:pt x="29" y="388"/>
                  </a:lnTo>
                  <a:lnTo>
                    <a:pt x="0" y="38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54" name="Freeform 109"/>
            <p:cNvSpPr>
              <a:spLocks/>
            </p:cNvSpPr>
            <p:nvPr/>
          </p:nvSpPr>
          <p:spPr bwMode="auto">
            <a:xfrm>
              <a:off x="689" y="1955"/>
              <a:ext cx="81" cy="54"/>
            </a:xfrm>
            <a:custGeom>
              <a:avLst/>
              <a:gdLst>
                <a:gd name="T0" fmla="*/ 0 w 83"/>
                <a:gd name="T1" fmla="*/ 0 h 58"/>
                <a:gd name="T2" fmla="*/ 42 w 83"/>
                <a:gd name="T3" fmla="*/ 8 h 58"/>
                <a:gd name="T4" fmla="*/ 78 w 83"/>
                <a:gd name="T5" fmla="*/ 49 h 58"/>
                <a:gd name="T6" fmla="*/ 57 w 83"/>
                <a:gd name="T7" fmla="*/ 42 h 58"/>
                <a:gd name="T8" fmla="*/ 0 w 83"/>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58">
                  <a:moveTo>
                    <a:pt x="0" y="0"/>
                  </a:moveTo>
                  <a:lnTo>
                    <a:pt x="44" y="10"/>
                  </a:lnTo>
                  <a:lnTo>
                    <a:pt x="82" y="57"/>
                  </a:lnTo>
                  <a:lnTo>
                    <a:pt x="59" y="48"/>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55" name="Freeform 110"/>
            <p:cNvSpPr>
              <a:spLocks/>
            </p:cNvSpPr>
            <p:nvPr/>
          </p:nvSpPr>
          <p:spPr bwMode="auto">
            <a:xfrm>
              <a:off x="728" y="1242"/>
              <a:ext cx="165" cy="127"/>
            </a:xfrm>
            <a:custGeom>
              <a:avLst/>
              <a:gdLst>
                <a:gd name="T0" fmla="*/ 0 w 169"/>
                <a:gd name="T1" fmla="*/ 88 h 135"/>
                <a:gd name="T2" fmla="*/ 8 w 169"/>
                <a:gd name="T3" fmla="*/ 74 h 135"/>
                <a:gd name="T4" fmla="*/ 29 w 169"/>
                <a:gd name="T5" fmla="*/ 25 h 135"/>
                <a:gd name="T6" fmla="*/ 21 w 169"/>
                <a:gd name="T7" fmla="*/ 6 h 135"/>
                <a:gd name="T8" fmla="*/ 67 w 169"/>
                <a:gd name="T9" fmla="*/ 0 h 135"/>
                <a:gd name="T10" fmla="*/ 102 w 169"/>
                <a:gd name="T11" fmla="*/ 20 h 135"/>
                <a:gd name="T12" fmla="*/ 124 w 169"/>
                <a:gd name="T13" fmla="*/ 9 h 135"/>
                <a:gd name="T14" fmla="*/ 160 w 169"/>
                <a:gd name="T15" fmla="*/ 36 h 135"/>
                <a:gd name="T16" fmla="*/ 86 w 169"/>
                <a:gd name="T17" fmla="*/ 81 h 135"/>
                <a:gd name="T18" fmla="*/ 80 w 169"/>
                <a:gd name="T19" fmla="*/ 106 h 135"/>
                <a:gd name="T20" fmla="*/ 44 w 169"/>
                <a:gd name="T21" fmla="*/ 119 h 135"/>
                <a:gd name="T22" fmla="*/ 27 w 169"/>
                <a:gd name="T23" fmla="*/ 97 h 135"/>
                <a:gd name="T24" fmla="*/ 0 w 169"/>
                <a:gd name="T25" fmla="*/ 88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9" h="135">
                  <a:moveTo>
                    <a:pt x="0" y="100"/>
                  </a:moveTo>
                  <a:lnTo>
                    <a:pt x="8" y="84"/>
                  </a:lnTo>
                  <a:lnTo>
                    <a:pt x="31" y="29"/>
                  </a:lnTo>
                  <a:lnTo>
                    <a:pt x="21" y="6"/>
                  </a:lnTo>
                  <a:lnTo>
                    <a:pt x="71" y="0"/>
                  </a:lnTo>
                  <a:lnTo>
                    <a:pt x="107" y="22"/>
                  </a:lnTo>
                  <a:lnTo>
                    <a:pt x="130" y="11"/>
                  </a:lnTo>
                  <a:lnTo>
                    <a:pt x="168" y="40"/>
                  </a:lnTo>
                  <a:lnTo>
                    <a:pt x="90" y="91"/>
                  </a:lnTo>
                  <a:lnTo>
                    <a:pt x="84" y="120"/>
                  </a:lnTo>
                  <a:lnTo>
                    <a:pt x="46" y="134"/>
                  </a:lnTo>
                  <a:lnTo>
                    <a:pt x="29" y="109"/>
                  </a:lnTo>
                  <a:lnTo>
                    <a:pt x="0" y="10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56" name="Freeform 111"/>
            <p:cNvSpPr>
              <a:spLocks/>
            </p:cNvSpPr>
            <p:nvPr/>
          </p:nvSpPr>
          <p:spPr bwMode="auto">
            <a:xfrm>
              <a:off x="773" y="1126"/>
              <a:ext cx="115" cy="72"/>
            </a:xfrm>
            <a:custGeom>
              <a:avLst/>
              <a:gdLst>
                <a:gd name="T0" fmla="*/ 0 w 118"/>
                <a:gd name="T1" fmla="*/ 50 h 77"/>
                <a:gd name="T2" fmla="*/ 25 w 118"/>
                <a:gd name="T3" fmla="*/ 61 h 77"/>
                <a:gd name="T4" fmla="*/ 33 w 118"/>
                <a:gd name="T5" fmla="*/ 48 h 77"/>
                <a:gd name="T6" fmla="*/ 37 w 118"/>
                <a:gd name="T7" fmla="*/ 66 h 77"/>
                <a:gd name="T8" fmla="*/ 50 w 118"/>
                <a:gd name="T9" fmla="*/ 61 h 77"/>
                <a:gd name="T10" fmla="*/ 48 w 118"/>
                <a:gd name="T11" fmla="*/ 45 h 77"/>
                <a:gd name="T12" fmla="*/ 58 w 118"/>
                <a:gd name="T13" fmla="*/ 52 h 77"/>
                <a:gd name="T14" fmla="*/ 67 w 118"/>
                <a:gd name="T15" fmla="*/ 29 h 77"/>
                <a:gd name="T16" fmla="*/ 75 w 118"/>
                <a:gd name="T17" fmla="*/ 27 h 77"/>
                <a:gd name="T18" fmla="*/ 81 w 118"/>
                <a:gd name="T19" fmla="*/ 48 h 77"/>
                <a:gd name="T20" fmla="*/ 102 w 118"/>
                <a:gd name="T21" fmla="*/ 34 h 77"/>
                <a:gd name="T22" fmla="*/ 98 w 118"/>
                <a:gd name="T23" fmla="*/ 13 h 77"/>
                <a:gd name="T24" fmla="*/ 111 w 118"/>
                <a:gd name="T25" fmla="*/ 9 h 77"/>
                <a:gd name="T26" fmla="*/ 96 w 118"/>
                <a:gd name="T27" fmla="*/ 0 h 77"/>
                <a:gd name="T28" fmla="*/ 56 w 118"/>
                <a:gd name="T29" fmla="*/ 9 h 77"/>
                <a:gd name="T30" fmla="*/ 0 w 118"/>
                <a:gd name="T31" fmla="*/ 50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8" h="77">
                  <a:moveTo>
                    <a:pt x="0" y="58"/>
                  </a:moveTo>
                  <a:lnTo>
                    <a:pt x="27" y="69"/>
                  </a:lnTo>
                  <a:lnTo>
                    <a:pt x="35" y="55"/>
                  </a:lnTo>
                  <a:lnTo>
                    <a:pt x="39" y="76"/>
                  </a:lnTo>
                  <a:lnTo>
                    <a:pt x="52" y="69"/>
                  </a:lnTo>
                  <a:lnTo>
                    <a:pt x="50" y="51"/>
                  </a:lnTo>
                  <a:lnTo>
                    <a:pt x="62" y="60"/>
                  </a:lnTo>
                  <a:lnTo>
                    <a:pt x="71" y="33"/>
                  </a:lnTo>
                  <a:lnTo>
                    <a:pt x="79" y="31"/>
                  </a:lnTo>
                  <a:lnTo>
                    <a:pt x="85" y="55"/>
                  </a:lnTo>
                  <a:lnTo>
                    <a:pt x="108" y="38"/>
                  </a:lnTo>
                  <a:lnTo>
                    <a:pt x="104" y="15"/>
                  </a:lnTo>
                  <a:lnTo>
                    <a:pt x="117" y="11"/>
                  </a:lnTo>
                  <a:lnTo>
                    <a:pt x="102" y="0"/>
                  </a:lnTo>
                  <a:lnTo>
                    <a:pt x="58" y="11"/>
                  </a:lnTo>
                  <a:lnTo>
                    <a:pt x="0" y="5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57" name="Freeform 112"/>
            <p:cNvSpPr>
              <a:spLocks/>
            </p:cNvSpPr>
            <p:nvPr/>
          </p:nvSpPr>
          <p:spPr bwMode="auto">
            <a:xfrm>
              <a:off x="835" y="1286"/>
              <a:ext cx="282" cy="169"/>
            </a:xfrm>
            <a:custGeom>
              <a:avLst/>
              <a:gdLst>
                <a:gd name="T0" fmla="*/ 0 w 289"/>
                <a:gd name="T1" fmla="*/ 51 h 180"/>
                <a:gd name="T2" fmla="*/ 14 w 289"/>
                <a:gd name="T3" fmla="*/ 38 h 180"/>
                <a:gd name="T4" fmla="*/ 8 w 289"/>
                <a:gd name="T5" fmla="*/ 33 h 180"/>
                <a:gd name="T6" fmla="*/ 39 w 289"/>
                <a:gd name="T7" fmla="*/ 9 h 180"/>
                <a:gd name="T8" fmla="*/ 66 w 289"/>
                <a:gd name="T9" fmla="*/ 0 h 180"/>
                <a:gd name="T10" fmla="*/ 74 w 289"/>
                <a:gd name="T11" fmla="*/ 17 h 180"/>
                <a:gd name="T12" fmla="*/ 66 w 289"/>
                <a:gd name="T13" fmla="*/ 26 h 180"/>
                <a:gd name="T14" fmla="*/ 91 w 289"/>
                <a:gd name="T15" fmla="*/ 11 h 180"/>
                <a:gd name="T16" fmla="*/ 118 w 289"/>
                <a:gd name="T17" fmla="*/ 24 h 180"/>
                <a:gd name="T18" fmla="*/ 105 w 289"/>
                <a:gd name="T19" fmla="*/ 35 h 180"/>
                <a:gd name="T20" fmla="*/ 138 w 289"/>
                <a:gd name="T21" fmla="*/ 26 h 180"/>
                <a:gd name="T22" fmla="*/ 130 w 289"/>
                <a:gd name="T23" fmla="*/ 13 h 180"/>
                <a:gd name="T24" fmla="*/ 141 w 289"/>
                <a:gd name="T25" fmla="*/ 15 h 180"/>
                <a:gd name="T26" fmla="*/ 168 w 289"/>
                <a:gd name="T27" fmla="*/ 58 h 180"/>
                <a:gd name="T28" fmla="*/ 176 w 289"/>
                <a:gd name="T29" fmla="*/ 49 h 180"/>
                <a:gd name="T30" fmla="*/ 163 w 289"/>
                <a:gd name="T31" fmla="*/ 2 h 180"/>
                <a:gd name="T32" fmla="*/ 184 w 289"/>
                <a:gd name="T33" fmla="*/ 4 h 180"/>
                <a:gd name="T34" fmla="*/ 207 w 289"/>
                <a:gd name="T35" fmla="*/ 20 h 180"/>
                <a:gd name="T36" fmla="*/ 218 w 289"/>
                <a:gd name="T37" fmla="*/ 76 h 180"/>
                <a:gd name="T38" fmla="*/ 274 w 289"/>
                <a:gd name="T39" fmla="*/ 105 h 180"/>
                <a:gd name="T40" fmla="*/ 271 w 289"/>
                <a:gd name="T41" fmla="*/ 118 h 180"/>
                <a:gd name="T42" fmla="*/ 258 w 289"/>
                <a:gd name="T43" fmla="*/ 113 h 180"/>
                <a:gd name="T44" fmla="*/ 242 w 289"/>
                <a:gd name="T45" fmla="*/ 123 h 180"/>
                <a:gd name="T46" fmla="*/ 265 w 289"/>
                <a:gd name="T47" fmla="*/ 136 h 180"/>
                <a:gd name="T48" fmla="*/ 244 w 289"/>
                <a:gd name="T49" fmla="*/ 147 h 180"/>
                <a:gd name="T50" fmla="*/ 209 w 289"/>
                <a:gd name="T51" fmla="*/ 142 h 180"/>
                <a:gd name="T52" fmla="*/ 186 w 289"/>
                <a:gd name="T53" fmla="*/ 126 h 180"/>
                <a:gd name="T54" fmla="*/ 143 w 289"/>
                <a:gd name="T55" fmla="*/ 153 h 180"/>
                <a:gd name="T56" fmla="*/ 89 w 289"/>
                <a:gd name="T57" fmla="*/ 158 h 180"/>
                <a:gd name="T58" fmla="*/ 76 w 289"/>
                <a:gd name="T59" fmla="*/ 134 h 180"/>
                <a:gd name="T60" fmla="*/ 45 w 289"/>
                <a:gd name="T61" fmla="*/ 132 h 180"/>
                <a:gd name="T62" fmla="*/ 22 w 289"/>
                <a:gd name="T63" fmla="*/ 110 h 180"/>
                <a:gd name="T64" fmla="*/ 103 w 289"/>
                <a:gd name="T65" fmla="*/ 97 h 180"/>
                <a:gd name="T66" fmla="*/ 22 w 289"/>
                <a:gd name="T67" fmla="*/ 89 h 180"/>
                <a:gd name="T68" fmla="*/ 12 w 289"/>
                <a:gd name="T69" fmla="*/ 78 h 180"/>
                <a:gd name="T70" fmla="*/ 53 w 289"/>
                <a:gd name="T71" fmla="*/ 62 h 180"/>
                <a:gd name="T72" fmla="*/ 14 w 289"/>
                <a:gd name="T73" fmla="*/ 64 h 180"/>
                <a:gd name="T74" fmla="*/ 18 w 289"/>
                <a:gd name="T75" fmla="*/ 58 h 180"/>
                <a:gd name="T76" fmla="*/ 0 w 289"/>
                <a:gd name="T77" fmla="*/ 51 h 1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9" h="180">
                  <a:moveTo>
                    <a:pt x="0" y="57"/>
                  </a:moveTo>
                  <a:lnTo>
                    <a:pt x="14" y="44"/>
                  </a:lnTo>
                  <a:lnTo>
                    <a:pt x="8" y="37"/>
                  </a:lnTo>
                  <a:lnTo>
                    <a:pt x="41" y="11"/>
                  </a:lnTo>
                  <a:lnTo>
                    <a:pt x="70" y="0"/>
                  </a:lnTo>
                  <a:lnTo>
                    <a:pt x="78" y="19"/>
                  </a:lnTo>
                  <a:lnTo>
                    <a:pt x="70" y="30"/>
                  </a:lnTo>
                  <a:lnTo>
                    <a:pt x="95" y="13"/>
                  </a:lnTo>
                  <a:lnTo>
                    <a:pt x="124" y="28"/>
                  </a:lnTo>
                  <a:lnTo>
                    <a:pt x="111" y="39"/>
                  </a:lnTo>
                  <a:lnTo>
                    <a:pt x="145" y="30"/>
                  </a:lnTo>
                  <a:lnTo>
                    <a:pt x="136" y="15"/>
                  </a:lnTo>
                  <a:lnTo>
                    <a:pt x="149" y="17"/>
                  </a:lnTo>
                  <a:lnTo>
                    <a:pt x="176" y="66"/>
                  </a:lnTo>
                  <a:lnTo>
                    <a:pt x="184" y="55"/>
                  </a:lnTo>
                  <a:lnTo>
                    <a:pt x="171" y="2"/>
                  </a:lnTo>
                  <a:lnTo>
                    <a:pt x="194" y="4"/>
                  </a:lnTo>
                  <a:lnTo>
                    <a:pt x="217" y="22"/>
                  </a:lnTo>
                  <a:lnTo>
                    <a:pt x="229" y="86"/>
                  </a:lnTo>
                  <a:lnTo>
                    <a:pt x="288" y="119"/>
                  </a:lnTo>
                  <a:lnTo>
                    <a:pt x="285" y="134"/>
                  </a:lnTo>
                  <a:lnTo>
                    <a:pt x="271" y="128"/>
                  </a:lnTo>
                  <a:lnTo>
                    <a:pt x="254" y="139"/>
                  </a:lnTo>
                  <a:lnTo>
                    <a:pt x="279" y="154"/>
                  </a:lnTo>
                  <a:lnTo>
                    <a:pt x="256" y="167"/>
                  </a:lnTo>
                  <a:lnTo>
                    <a:pt x="219" y="161"/>
                  </a:lnTo>
                  <a:lnTo>
                    <a:pt x="196" y="143"/>
                  </a:lnTo>
                  <a:lnTo>
                    <a:pt x="151" y="174"/>
                  </a:lnTo>
                  <a:lnTo>
                    <a:pt x="93" y="179"/>
                  </a:lnTo>
                  <a:lnTo>
                    <a:pt x="80" y="152"/>
                  </a:lnTo>
                  <a:lnTo>
                    <a:pt x="47" y="150"/>
                  </a:lnTo>
                  <a:lnTo>
                    <a:pt x="24" y="125"/>
                  </a:lnTo>
                  <a:lnTo>
                    <a:pt x="109" y="110"/>
                  </a:lnTo>
                  <a:lnTo>
                    <a:pt x="24" y="101"/>
                  </a:lnTo>
                  <a:lnTo>
                    <a:pt x="12" y="88"/>
                  </a:lnTo>
                  <a:lnTo>
                    <a:pt x="55" y="70"/>
                  </a:lnTo>
                  <a:lnTo>
                    <a:pt x="14" y="72"/>
                  </a:lnTo>
                  <a:lnTo>
                    <a:pt x="18" y="66"/>
                  </a:lnTo>
                  <a:lnTo>
                    <a:pt x="0" y="5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58" name="Freeform 113"/>
            <p:cNvSpPr>
              <a:spLocks/>
            </p:cNvSpPr>
            <p:nvPr/>
          </p:nvSpPr>
          <p:spPr bwMode="auto">
            <a:xfrm>
              <a:off x="857" y="1153"/>
              <a:ext cx="190" cy="94"/>
            </a:xfrm>
            <a:custGeom>
              <a:avLst/>
              <a:gdLst>
                <a:gd name="T0" fmla="*/ 0 w 195"/>
                <a:gd name="T1" fmla="*/ 58 h 100"/>
                <a:gd name="T2" fmla="*/ 8 w 195"/>
                <a:gd name="T3" fmla="*/ 52 h 100"/>
                <a:gd name="T4" fmla="*/ 37 w 195"/>
                <a:gd name="T5" fmla="*/ 42 h 100"/>
                <a:gd name="T6" fmla="*/ 8 w 195"/>
                <a:gd name="T7" fmla="*/ 44 h 100"/>
                <a:gd name="T8" fmla="*/ 43 w 195"/>
                <a:gd name="T9" fmla="*/ 35 h 100"/>
                <a:gd name="T10" fmla="*/ 14 w 195"/>
                <a:gd name="T11" fmla="*/ 35 h 100"/>
                <a:gd name="T12" fmla="*/ 16 w 195"/>
                <a:gd name="T13" fmla="*/ 26 h 100"/>
                <a:gd name="T14" fmla="*/ 45 w 195"/>
                <a:gd name="T15" fmla="*/ 24 h 100"/>
                <a:gd name="T16" fmla="*/ 25 w 195"/>
                <a:gd name="T17" fmla="*/ 23 h 100"/>
                <a:gd name="T18" fmla="*/ 39 w 195"/>
                <a:gd name="T19" fmla="*/ 15 h 100"/>
                <a:gd name="T20" fmla="*/ 77 w 195"/>
                <a:gd name="T21" fmla="*/ 24 h 100"/>
                <a:gd name="T22" fmla="*/ 96 w 195"/>
                <a:gd name="T23" fmla="*/ 46 h 100"/>
                <a:gd name="T24" fmla="*/ 130 w 195"/>
                <a:gd name="T25" fmla="*/ 51 h 100"/>
                <a:gd name="T26" fmla="*/ 117 w 195"/>
                <a:gd name="T27" fmla="*/ 35 h 100"/>
                <a:gd name="T28" fmla="*/ 125 w 195"/>
                <a:gd name="T29" fmla="*/ 26 h 100"/>
                <a:gd name="T30" fmla="*/ 110 w 195"/>
                <a:gd name="T31" fmla="*/ 17 h 100"/>
                <a:gd name="T32" fmla="*/ 133 w 195"/>
                <a:gd name="T33" fmla="*/ 0 h 100"/>
                <a:gd name="T34" fmla="*/ 144 w 195"/>
                <a:gd name="T35" fmla="*/ 20 h 100"/>
                <a:gd name="T36" fmla="*/ 135 w 195"/>
                <a:gd name="T37" fmla="*/ 29 h 100"/>
                <a:gd name="T38" fmla="*/ 150 w 195"/>
                <a:gd name="T39" fmla="*/ 31 h 100"/>
                <a:gd name="T40" fmla="*/ 146 w 195"/>
                <a:gd name="T41" fmla="*/ 40 h 100"/>
                <a:gd name="T42" fmla="*/ 163 w 195"/>
                <a:gd name="T43" fmla="*/ 42 h 100"/>
                <a:gd name="T44" fmla="*/ 171 w 195"/>
                <a:gd name="T45" fmla="*/ 31 h 100"/>
                <a:gd name="T46" fmla="*/ 184 w 195"/>
                <a:gd name="T47" fmla="*/ 46 h 100"/>
                <a:gd name="T48" fmla="*/ 173 w 195"/>
                <a:gd name="T49" fmla="*/ 66 h 100"/>
                <a:gd name="T50" fmla="*/ 135 w 195"/>
                <a:gd name="T51" fmla="*/ 64 h 100"/>
                <a:gd name="T52" fmla="*/ 73 w 195"/>
                <a:gd name="T53" fmla="*/ 87 h 100"/>
                <a:gd name="T54" fmla="*/ 50 w 195"/>
                <a:gd name="T55" fmla="*/ 75 h 100"/>
                <a:gd name="T56" fmla="*/ 100 w 195"/>
                <a:gd name="T57" fmla="*/ 55 h 100"/>
                <a:gd name="T58" fmla="*/ 57 w 195"/>
                <a:gd name="T59" fmla="*/ 68 h 100"/>
                <a:gd name="T60" fmla="*/ 64 w 195"/>
                <a:gd name="T61" fmla="*/ 52 h 100"/>
                <a:gd name="T62" fmla="*/ 41 w 195"/>
                <a:gd name="T63" fmla="*/ 70 h 100"/>
                <a:gd name="T64" fmla="*/ 16 w 195"/>
                <a:gd name="T65" fmla="*/ 64 h 100"/>
                <a:gd name="T66" fmla="*/ 0 w 195"/>
                <a:gd name="T67" fmla="*/ 58 h 1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 h="100">
                  <a:moveTo>
                    <a:pt x="0" y="66"/>
                  </a:moveTo>
                  <a:lnTo>
                    <a:pt x="8" y="59"/>
                  </a:lnTo>
                  <a:lnTo>
                    <a:pt x="39" y="48"/>
                  </a:lnTo>
                  <a:lnTo>
                    <a:pt x="8" y="50"/>
                  </a:lnTo>
                  <a:lnTo>
                    <a:pt x="45" y="39"/>
                  </a:lnTo>
                  <a:lnTo>
                    <a:pt x="14" y="39"/>
                  </a:lnTo>
                  <a:lnTo>
                    <a:pt x="16" y="30"/>
                  </a:lnTo>
                  <a:lnTo>
                    <a:pt x="47" y="28"/>
                  </a:lnTo>
                  <a:lnTo>
                    <a:pt x="27" y="26"/>
                  </a:lnTo>
                  <a:lnTo>
                    <a:pt x="41" y="17"/>
                  </a:lnTo>
                  <a:lnTo>
                    <a:pt x="81" y="28"/>
                  </a:lnTo>
                  <a:lnTo>
                    <a:pt x="102" y="52"/>
                  </a:lnTo>
                  <a:lnTo>
                    <a:pt x="137" y="57"/>
                  </a:lnTo>
                  <a:lnTo>
                    <a:pt x="123" y="39"/>
                  </a:lnTo>
                  <a:lnTo>
                    <a:pt x="131" y="30"/>
                  </a:lnTo>
                  <a:lnTo>
                    <a:pt x="116" y="19"/>
                  </a:lnTo>
                  <a:lnTo>
                    <a:pt x="141" y="0"/>
                  </a:lnTo>
                  <a:lnTo>
                    <a:pt x="152" y="22"/>
                  </a:lnTo>
                  <a:lnTo>
                    <a:pt x="143" y="33"/>
                  </a:lnTo>
                  <a:lnTo>
                    <a:pt x="158" y="35"/>
                  </a:lnTo>
                  <a:lnTo>
                    <a:pt x="154" y="46"/>
                  </a:lnTo>
                  <a:lnTo>
                    <a:pt x="171" y="48"/>
                  </a:lnTo>
                  <a:lnTo>
                    <a:pt x="181" y="35"/>
                  </a:lnTo>
                  <a:lnTo>
                    <a:pt x="194" y="52"/>
                  </a:lnTo>
                  <a:lnTo>
                    <a:pt x="183" y="74"/>
                  </a:lnTo>
                  <a:lnTo>
                    <a:pt x="143" y="72"/>
                  </a:lnTo>
                  <a:lnTo>
                    <a:pt x="77" y="99"/>
                  </a:lnTo>
                  <a:lnTo>
                    <a:pt x="52" y="85"/>
                  </a:lnTo>
                  <a:lnTo>
                    <a:pt x="106" y="63"/>
                  </a:lnTo>
                  <a:lnTo>
                    <a:pt x="60" y="77"/>
                  </a:lnTo>
                  <a:lnTo>
                    <a:pt x="68" y="59"/>
                  </a:lnTo>
                  <a:lnTo>
                    <a:pt x="43" y="79"/>
                  </a:lnTo>
                  <a:lnTo>
                    <a:pt x="16" y="72"/>
                  </a:lnTo>
                  <a:lnTo>
                    <a:pt x="0" y="6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59" name="Freeform 114"/>
            <p:cNvSpPr>
              <a:spLocks/>
            </p:cNvSpPr>
            <p:nvPr/>
          </p:nvSpPr>
          <p:spPr bwMode="auto">
            <a:xfrm>
              <a:off x="1046" y="1056"/>
              <a:ext cx="97" cy="61"/>
            </a:xfrm>
            <a:custGeom>
              <a:avLst/>
              <a:gdLst>
                <a:gd name="T0" fmla="*/ 0 w 99"/>
                <a:gd name="T1" fmla="*/ 0 h 65"/>
                <a:gd name="T2" fmla="*/ 8 w 99"/>
                <a:gd name="T3" fmla="*/ 20 h 65"/>
                <a:gd name="T4" fmla="*/ 29 w 99"/>
                <a:gd name="T5" fmla="*/ 20 h 65"/>
                <a:gd name="T6" fmla="*/ 22 w 99"/>
                <a:gd name="T7" fmla="*/ 25 h 65"/>
                <a:gd name="T8" fmla="*/ 29 w 99"/>
                <a:gd name="T9" fmla="*/ 32 h 65"/>
                <a:gd name="T10" fmla="*/ 8 w 99"/>
                <a:gd name="T11" fmla="*/ 36 h 65"/>
                <a:gd name="T12" fmla="*/ 41 w 99"/>
                <a:gd name="T13" fmla="*/ 42 h 65"/>
                <a:gd name="T14" fmla="*/ 94 w 99"/>
                <a:gd name="T15" fmla="*/ 56 h 65"/>
                <a:gd name="T16" fmla="*/ 85 w 99"/>
                <a:gd name="T17" fmla="*/ 23 h 65"/>
                <a:gd name="T18" fmla="*/ 48 w 99"/>
                <a:gd name="T19" fmla="*/ 6 h 65"/>
                <a:gd name="T20" fmla="*/ 35 w 99"/>
                <a:gd name="T21" fmla="*/ 14 h 65"/>
                <a:gd name="T22" fmla="*/ 31 w 99"/>
                <a:gd name="T23" fmla="*/ 0 h 65"/>
                <a:gd name="T24" fmla="*/ 0 w 99"/>
                <a:gd name="T25" fmla="*/ 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65">
                  <a:moveTo>
                    <a:pt x="0" y="0"/>
                  </a:moveTo>
                  <a:lnTo>
                    <a:pt x="8" y="22"/>
                  </a:lnTo>
                  <a:lnTo>
                    <a:pt x="31" y="22"/>
                  </a:lnTo>
                  <a:lnTo>
                    <a:pt x="22" y="29"/>
                  </a:lnTo>
                  <a:lnTo>
                    <a:pt x="31" y="36"/>
                  </a:lnTo>
                  <a:lnTo>
                    <a:pt x="8" y="41"/>
                  </a:lnTo>
                  <a:lnTo>
                    <a:pt x="43" y="48"/>
                  </a:lnTo>
                  <a:lnTo>
                    <a:pt x="98" y="64"/>
                  </a:lnTo>
                  <a:lnTo>
                    <a:pt x="89" y="27"/>
                  </a:lnTo>
                  <a:lnTo>
                    <a:pt x="50" y="6"/>
                  </a:lnTo>
                  <a:lnTo>
                    <a:pt x="37" y="16"/>
                  </a:lnTo>
                  <a:lnTo>
                    <a:pt x="33" y="0"/>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0" name="Freeform 115"/>
            <p:cNvSpPr>
              <a:spLocks/>
            </p:cNvSpPr>
            <p:nvPr/>
          </p:nvSpPr>
          <p:spPr bwMode="auto">
            <a:xfrm>
              <a:off x="1091" y="1170"/>
              <a:ext cx="78" cy="57"/>
            </a:xfrm>
            <a:custGeom>
              <a:avLst/>
              <a:gdLst>
                <a:gd name="T0" fmla="*/ 0 w 80"/>
                <a:gd name="T1" fmla="*/ 35 h 60"/>
                <a:gd name="T2" fmla="*/ 8 w 80"/>
                <a:gd name="T3" fmla="*/ 22 h 60"/>
                <a:gd name="T4" fmla="*/ 20 w 80"/>
                <a:gd name="T5" fmla="*/ 26 h 60"/>
                <a:gd name="T6" fmla="*/ 4 w 80"/>
                <a:gd name="T7" fmla="*/ 10 h 60"/>
                <a:gd name="T8" fmla="*/ 10 w 80"/>
                <a:gd name="T9" fmla="*/ 4 h 60"/>
                <a:gd name="T10" fmla="*/ 39 w 80"/>
                <a:gd name="T11" fmla="*/ 19 h 60"/>
                <a:gd name="T12" fmla="*/ 20 w 80"/>
                <a:gd name="T13" fmla="*/ 2 h 60"/>
                <a:gd name="T14" fmla="*/ 66 w 80"/>
                <a:gd name="T15" fmla="*/ 0 h 60"/>
                <a:gd name="T16" fmla="*/ 75 w 80"/>
                <a:gd name="T17" fmla="*/ 39 h 60"/>
                <a:gd name="T18" fmla="*/ 64 w 80"/>
                <a:gd name="T19" fmla="*/ 33 h 60"/>
                <a:gd name="T20" fmla="*/ 64 w 80"/>
                <a:gd name="T21" fmla="*/ 53 h 60"/>
                <a:gd name="T22" fmla="*/ 29 w 80"/>
                <a:gd name="T23" fmla="*/ 50 h 60"/>
                <a:gd name="T24" fmla="*/ 35 w 80"/>
                <a:gd name="T25" fmla="*/ 46 h 60"/>
                <a:gd name="T26" fmla="*/ 27 w 80"/>
                <a:gd name="T27" fmla="*/ 39 h 60"/>
                <a:gd name="T28" fmla="*/ 54 w 80"/>
                <a:gd name="T29" fmla="*/ 28 h 60"/>
                <a:gd name="T30" fmla="*/ 0 w 80"/>
                <a:gd name="T31" fmla="*/ 35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60">
                  <a:moveTo>
                    <a:pt x="0" y="39"/>
                  </a:moveTo>
                  <a:lnTo>
                    <a:pt x="8" y="24"/>
                  </a:lnTo>
                  <a:lnTo>
                    <a:pt x="22" y="28"/>
                  </a:lnTo>
                  <a:lnTo>
                    <a:pt x="4" y="10"/>
                  </a:lnTo>
                  <a:lnTo>
                    <a:pt x="10" y="4"/>
                  </a:lnTo>
                  <a:lnTo>
                    <a:pt x="41" y="21"/>
                  </a:lnTo>
                  <a:lnTo>
                    <a:pt x="22" y="2"/>
                  </a:lnTo>
                  <a:lnTo>
                    <a:pt x="70" y="0"/>
                  </a:lnTo>
                  <a:lnTo>
                    <a:pt x="79" y="43"/>
                  </a:lnTo>
                  <a:lnTo>
                    <a:pt x="68" y="37"/>
                  </a:lnTo>
                  <a:lnTo>
                    <a:pt x="68" y="59"/>
                  </a:lnTo>
                  <a:lnTo>
                    <a:pt x="31" y="56"/>
                  </a:lnTo>
                  <a:lnTo>
                    <a:pt x="37" y="50"/>
                  </a:lnTo>
                  <a:lnTo>
                    <a:pt x="29" y="43"/>
                  </a:lnTo>
                  <a:lnTo>
                    <a:pt x="56" y="30"/>
                  </a:lnTo>
                  <a:lnTo>
                    <a:pt x="0" y="3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1" name="Freeform 116"/>
            <p:cNvSpPr>
              <a:spLocks/>
            </p:cNvSpPr>
            <p:nvPr/>
          </p:nvSpPr>
          <p:spPr bwMode="auto">
            <a:xfrm>
              <a:off x="1091" y="1269"/>
              <a:ext cx="93" cy="89"/>
            </a:xfrm>
            <a:custGeom>
              <a:avLst/>
              <a:gdLst>
                <a:gd name="T0" fmla="*/ 0 w 95"/>
                <a:gd name="T1" fmla="*/ 42 h 96"/>
                <a:gd name="T2" fmla="*/ 4 w 95"/>
                <a:gd name="T3" fmla="*/ 30 h 96"/>
                <a:gd name="T4" fmla="*/ 35 w 95"/>
                <a:gd name="T5" fmla="*/ 38 h 96"/>
                <a:gd name="T6" fmla="*/ 29 w 95"/>
                <a:gd name="T7" fmla="*/ 24 h 96"/>
                <a:gd name="T8" fmla="*/ 37 w 95"/>
                <a:gd name="T9" fmla="*/ 24 h 96"/>
                <a:gd name="T10" fmla="*/ 18 w 95"/>
                <a:gd name="T11" fmla="*/ 19 h 96"/>
                <a:gd name="T12" fmla="*/ 29 w 95"/>
                <a:gd name="T13" fmla="*/ 13 h 96"/>
                <a:gd name="T14" fmla="*/ 20 w 95"/>
                <a:gd name="T15" fmla="*/ 6 h 96"/>
                <a:gd name="T16" fmla="*/ 77 w 95"/>
                <a:gd name="T17" fmla="*/ 0 h 96"/>
                <a:gd name="T18" fmla="*/ 79 w 95"/>
                <a:gd name="T19" fmla="*/ 19 h 96"/>
                <a:gd name="T20" fmla="*/ 62 w 95"/>
                <a:gd name="T21" fmla="*/ 32 h 96"/>
                <a:gd name="T22" fmla="*/ 87 w 95"/>
                <a:gd name="T23" fmla="*/ 38 h 96"/>
                <a:gd name="T24" fmla="*/ 90 w 95"/>
                <a:gd name="T25" fmla="*/ 66 h 96"/>
                <a:gd name="T26" fmla="*/ 52 w 95"/>
                <a:gd name="T27" fmla="*/ 82 h 96"/>
                <a:gd name="T28" fmla="*/ 35 w 95"/>
                <a:gd name="T29" fmla="*/ 58 h 96"/>
                <a:gd name="T30" fmla="*/ 0 w 95"/>
                <a:gd name="T31" fmla="*/ 42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 h="96">
                  <a:moveTo>
                    <a:pt x="0" y="48"/>
                  </a:moveTo>
                  <a:lnTo>
                    <a:pt x="4" y="35"/>
                  </a:lnTo>
                  <a:lnTo>
                    <a:pt x="37" y="44"/>
                  </a:lnTo>
                  <a:lnTo>
                    <a:pt x="31" y="28"/>
                  </a:lnTo>
                  <a:lnTo>
                    <a:pt x="39" y="28"/>
                  </a:lnTo>
                  <a:lnTo>
                    <a:pt x="18" y="22"/>
                  </a:lnTo>
                  <a:lnTo>
                    <a:pt x="31" y="15"/>
                  </a:lnTo>
                  <a:lnTo>
                    <a:pt x="20" y="8"/>
                  </a:lnTo>
                  <a:lnTo>
                    <a:pt x="81" y="0"/>
                  </a:lnTo>
                  <a:lnTo>
                    <a:pt x="83" y="22"/>
                  </a:lnTo>
                  <a:lnTo>
                    <a:pt x="64" y="37"/>
                  </a:lnTo>
                  <a:lnTo>
                    <a:pt x="91" y="44"/>
                  </a:lnTo>
                  <a:lnTo>
                    <a:pt x="94" y="77"/>
                  </a:lnTo>
                  <a:lnTo>
                    <a:pt x="54" y="95"/>
                  </a:lnTo>
                  <a:lnTo>
                    <a:pt x="37" y="68"/>
                  </a:lnTo>
                  <a:lnTo>
                    <a:pt x="0" y="4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2" name="Freeform 117"/>
            <p:cNvSpPr>
              <a:spLocks/>
            </p:cNvSpPr>
            <p:nvPr/>
          </p:nvSpPr>
          <p:spPr bwMode="auto">
            <a:xfrm>
              <a:off x="1157" y="1075"/>
              <a:ext cx="58" cy="45"/>
            </a:xfrm>
            <a:custGeom>
              <a:avLst/>
              <a:gdLst>
                <a:gd name="T0" fmla="*/ 0 w 59"/>
                <a:gd name="T1" fmla="*/ 0 h 49"/>
                <a:gd name="T2" fmla="*/ 6 w 59"/>
                <a:gd name="T3" fmla="*/ 23 h 49"/>
                <a:gd name="T4" fmla="*/ 24 w 59"/>
                <a:gd name="T5" fmla="*/ 25 h 49"/>
                <a:gd name="T6" fmla="*/ 8 w 59"/>
                <a:gd name="T7" fmla="*/ 28 h 49"/>
                <a:gd name="T8" fmla="*/ 16 w 59"/>
                <a:gd name="T9" fmla="*/ 40 h 49"/>
                <a:gd name="T10" fmla="*/ 51 w 59"/>
                <a:gd name="T11" fmla="*/ 35 h 49"/>
                <a:gd name="T12" fmla="*/ 56 w 59"/>
                <a:gd name="T13" fmla="*/ 18 h 49"/>
                <a:gd name="T14" fmla="*/ 0 w 59"/>
                <a:gd name="T15" fmla="*/ 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49">
                  <a:moveTo>
                    <a:pt x="0" y="0"/>
                  </a:moveTo>
                  <a:lnTo>
                    <a:pt x="6" y="27"/>
                  </a:lnTo>
                  <a:lnTo>
                    <a:pt x="24" y="29"/>
                  </a:lnTo>
                  <a:lnTo>
                    <a:pt x="8" y="34"/>
                  </a:lnTo>
                  <a:lnTo>
                    <a:pt x="16" y="48"/>
                  </a:lnTo>
                  <a:lnTo>
                    <a:pt x="53" y="41"/>
                  </a:lnTo>
                  <a:lnTo>
                    <a:pt x="58" y="22"/>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3" name="Freeform 118"/>
            <p:cNvSpPr>
              <a:spLocks/>
            </p:cNvSpPr>
            <p:nvPr/>
          </p:nvSpPr>
          <p:spPr bwMode="auto">
            <a:xfrm>
              <a:off x="1176" y="1145"/>
              <a:ext cx="269" cy="102"/>
            </a:xfrm>
            <a:custGeom>
              <a:avLst/>
              <a:gdLst>
                <a:gd name="T0" fmla="*/ 0 w 276"/>
                <a:gd name="T1" fmla="*/ 13 h 109"/>
                <a:gd name="T2" fmla="*/ 18 w 276"/>
                <a:gd name="T3" fmla="*/ 0 h 109"/>
                <a:gd name="T4" fmla="*/ 39 w 276"/>
                <a:gd name="T5" fmla="*/ 7 h 109"/>
                <a:gd name="T6" fmla="*/ 56 w 276"/>
                <a:gd name="T7" fmla="*/ 13 h 109"/>
                <a:gd name="T8" fmla="*/ 52 w 276"/>
                <a:gd name="T9" fmla="*/ 24 h 109"/>
                <a:gd name="T10" fmla="*/ 82 w 276"/>
                <a:gd name="T11" fmla="*/ 17 h 109"/>
                <a:gd name="T12" fmla="*/ 99 w 276"/>
                <a:gd name="T13" fmla="*/ 24 h 109"/>
                <a:gd name="T14" fmla="*/ 86 w 276"/>
                <a:gd name="T15" fmla="*/ 24 h 109"/>
                <a:gd name="T16" fmla="*/ 116 w 276"/>
                <a:gd name="T17" fmla="*/ 33 h 109"/>
                <a:gd name="T18" fmla="*/ 82 w 276"/>
                <a:gd name="T19" fmla="*/ 36 h 109"/>
                <a:gd name="T20" fmla="*/ 99 w 276"/>
                <a:gd name="T21" fmla="*/ 42 h 109"/>
                <a:gd name="T22" fmla="*/ 86 w 276"/>
                <a:gd name="T23" fmla="*/ 50 h 109"/>
                <a:gd name="T24" fmla="*/ 103 w 276"/>
                <a:gd name="T25" fmla="*/ 44 h 109"/>
                <a:gd name="T26" fmla="*/ 122 w 276"/>
                <a:gd name="T27" fmla="*/ 63 h 109"/>
                <a:gd name="T28" fmla="*/ 124 w 276"/>
                <a:gd name="T29" fmla="*/ 53 h 109"/>
                <a:gd name="T30" fmla="*/ 173 w 276"/>
                <a:gd name="T31" fmla="*/ 63 h 109"/>
                <a:gd name="T32" fmla="*/ 221 w 276"/>
                <a:gd name="T33" fmla="*/ 46 h 109"/>
                <a:gd name="T34" fmla="*/ 261 w 276"/>
                <a:gd name="T35" fmla="*/ 65 h 109"/>
                <a:gd name="T36" fmla="*/ 249 w 276"/>
                <a:gd name="T37" fmla="*/ 75 h 109"/>
                <a:gd name="T38" fmla="*/ 254 w 276"/>
                <a:gd name="T39" fmla="*/ 90 h 109"/>
                <a:gd name="T40" fmla="*/ 231 w 276"/>
                <a:gd name="T41" fmla="*/ 95 h 109"/>
                <a:gd name="T42" fmla="*/ 204 w 276"/>
                <a:gd name="T43" fmla="*/ 80 h 109"/>
                <a:gd name="T44" fmla="*/ 204 w 276"/>
                <a:gd name="T45" fmla="*/ 90 h 109"/>
                <a:gd name="T46" fmla="*/ 189 w 276"/>
                <a:gd name="T47" fmla="*/ 95 h 109"/>
                <a:gd name="T48" fmla="*/ 130 w 276"/>
                <a:gd name="T49" fmla="*/ 95 h 109"/>
                <a:gd name="T50" fmla="*/ 124 w 276"/>
                <a:gd name="T51" fmla="*/ 80 h 109"/>
                <a:gd name="T52" fmla="*/ 112 w 276"/>
                <a:gd name="T53" fmla="*/ 95 h 109"/>
                <a:gd name="T54" fmla="*/ 93 w 276"/>
                <a:gd name="T55" fmla="*/ 80 h 109"/>
                <a:gd name="T56" fmla="*/ 80 w 276"/>
                <a:gd name="T57" fmla="*/ 90 h 109"/>
                <a:gd name="T58" fmla="*/ 57 w 276"/>
                <a:gd name="T59" fmla="*/ 29 h 109"/>
                <a:gd name="T60" fmla="*/ 31 w 276"/>
                <a:gd name="T61" fmla="*/ 33 h 109"/>
                <a:gd name="T62" fmla="*/ 0 w 276"/>
                <a:gd name="T63" fmla="*/ 13 h 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6" h="109">
                  <a:moveTo>
                    <a:pt x="0" y="15"/>
                  </a:moveTo>
                  <a:lnTo>
                    <a:pt x="18" y="0"/>
                  </a:lnTo>
                  <a:lnTo>
                    <a:pt x="41" y="8"/>
                  </a:lnTo>
                  <a:lnTo>
                    <a:pt x="58" y="15"/>
                  </a:lnTo>
                  <a:lnTo>
                    <a:pt x="54" y="28"/>
                  </a:lnTo>
                  <a:lnTo>
                    <a:pt x="86" y="19"/>
                  </a:lnTo>
                  <a:lnTo>
                    <a:pt x="105" y="28"/>
                  </a:lnTo>
                  <a:lnTo>
                    <a:pt x="90" y="28"/>
                  </a:lnTo>
                  <a:lnTo>
                    <a:pt x="122" y="37"/>
                  </a:lnTo>
                  <a:lnTo>
                    <a:pt x="86" y="41"/>
                  </a:lnTo>
                  <a:lnTo>
                    <a:pt x="105" y="48"/>
                  </a:lnTo>
                  <a:lnTo>
                    <a:pt x="90" y="57"/>
                  </a:lnTo>
                  <a:lnTo>
                    <a:pt x="109" y="50"/>
                  </a:lnTo>
                  <a:lnTo>
                    <a:pt x="128" y="72"/>
                  </a:lnTo>
                  <a:lnTo>
                    <a:pt x="130" y="61"/>
                  </a:lnTo>
                  <a:lnTo>
                    <a:pt x="182" y="72"/>
                  </a:lnTo>
                  <a:lnTo>
                    <a:pt x="233" y="52"/>
                  </a:lnTo>
                  <a:lnTo>
                    <a:pt x="275" y="74"/>
                  </a:lnTo>
                  <a:lnTo>
                    <a:pt x="262" y="85"/>
                  </a:lnTo>
                  <a:lnTo>
                    <a:pt x="268" y="103"/>
                  </a:lnTo>
                  <a:lnTo>
                    <a:pt x="243" y="108"/>
                  </a:lnTo>
                  <a:lnTo>
                    <a:pt x="214" y="92"/>
                  </a:lnTo>
                  <a:lnTo>
                    <a:pt x="214" y="103"/>
                  </a:lnTo>
                  <a:lnTo>
                    <a:pt x="199" y="108"/>
                  </a:lnTo>
                  <a:lnTo>
                    <a:pt x="136" y="108"/>
                  </a:lnTo>
                  <a:lnTo>
                    <a:pt x="130" y="92"/>
                  </a:lnTo>
                  <a:lnTo>
                    <a:pt x="118" y="108"/>
                  </a:lnTo>
                  <a:lnTo>
                    <a:pt x="97" y="92"/>
                  </a:lnTo>
                  <a:lnTo>
                    <a:pt x="84" y="103"/>
                  </a:lnTo>
                  <a:lnTo>
                    <a:pt x="60" y="33"/>
                  </a:lnTo>
                  <a:lnTo>
                    <a:pt x="33" y="37"/>
                  </a:lnTo>
                  <a:lnTo>
                    <a:pt x="0" y="1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4" name="Freeform 119"/>
            <p:cNvSpPr>
              <a:spLocks/>
            </p:cNvSpPr>
            <p:nvPr/>
          </p:nvSpPr>
          <p:spPr bwMode="auto">
            <a:xfrm>
              <a:off x="1184" y="965"/>
              <a:ext cx="179" cy="140"/>
            </a:xfrm>
            <a:custGeom>
              <a:avLst/>
              <a:gdLst>
                <a:gd name="T0" fmla="*/ 0 w 184"/>
                <a:gd name="T1" fmla="*/ 40 h 150"/>
                <a:gd name="T2" fmla="*/ 41 w 184"/>
                <a:gd name="T3" fmla="*/ 34 h 150"/>
                <a:gd name="T4" fmla="*/ 18 w 184"/>
                <a:gd name="T5" fmla="*/ 17 h 150"/>
                <a:gd name="T6" fmla="*/ 54 w 184"/>
                <a:gd name="T7" fmla="*/ 7 h 150"/>
                <a:gd name="T8" fmla="*/ 25 w 184"/>
                <a:gd name="T9" fmla="*/ 0 h 150"/>
                <a:gd name="T10" fmla="*/ 74 w 184"/>
                <a:gd name="T11" fmla="*/ 9 h 150"/>
                <a:gd name="T12" fmla="*/ 86 w 184"/>
                <a:gd name="T13" fmla="*/ 34 h 150"/>
                <a:gd name="T14" fmla="*/ 112 w 184"/>
                <a:gd name="T15" fmla="*/ 35 h 150"/>
                <a:gd name="T16" fmla="*/ 120 w 184"/>
                <a:gd name="T17" fmla="*/ 51 h 150"/>
                <a:gd name="T18" fmla="*/ 122 w 184"/>
                <a:gd name="T19" fmla="*/ 40 h 150"/>
                <a:gd name="T20" fmla="*/ 133 w 184"/>
                <a:gd name="T21" fmla="*/ 40 h 150"/>
                <a:gd name="T22" fmla="*/ 126 w 184"/>
                <a:gd name="T23" fmla="*/ 51 h 150"/>
                <a:gd name="T24" fmla="*/ 141 w 184"/>
                <a:gd name="T25" fmla="*/ 60 h 150"/>
                <a:gd name="T26" fmla="*/ 133 w 184"/>
                <a:gd name="T27" fmla="*/ 73 h 150"/>
                <a:gd name="T28" fmla="*/ 159 w 184"/>
                <a:gd name="T29" fmla="*/ 72 h 150"/>
                <a:gd name="T30" fmla="*/ 173 w 184"/>
                <a:gd name="T31" fmla="*/ 87 h 150"/>
                <a:gd name="T32" fmla="*/ 141 w 184"/>
                <a:gd name="T33" fmla="*/ 93 h 150"/>
                <a:gd name="T34" fmla="*/ 131 w 184"/>
                <a:gd name="T35" fmla="*/ 108 h 150"/>
                <a:gd name="T36" fmla="*/ 123 w 184"/>
                <a:gd name="T37" fmla="*/ 93 h 150"/>
                <a:gd name="T38" fmla="*/ 118 w 184"/>
                <a:gd name="T39" fmla="*/ 130 h 150"/>
                <a:gd name="T40" fmla="*/ 95 w 184"/>
                <a:gd name="T41" fmla="*/ 110 h 150"/>
                <a:gd name="T42" fmla="*/ 105 w 184"/>
                <a:gd name="T43" fmla="*/ 130 h 150"/>
                <a:gd name="T44" fmla="*/ 63 w 184"/>
                <a:gd name="T45" fmla="*/ 127 h 150"/>
                <a:gd name="T46" fmla="*/ 53 w 184"/>
                <a:gd name="T47" fmla="*/ 116 h 150"/>
                <a:gd name="T48" fmla="*/ 72 w 184"/>
                <a:gd name="T49" fmla="*/ 116 h 150"/>
                <a:gd name="T50" fmla="*/ 52 w 184"/>
                <a:gd name="T51" fmla="*/ 110 h 150"/>
                <a:gd name="T52" fmla="*/ 46 w 184"/>
                <a:gd name="T53" fmla="*/ 105 h 150"/>
                <a:gd name="T54" fmla="*/ 54 w 184"/>
                <a:gd name="T55" fmla="*/ 103 h 150"/>
                <a:gd name="T56" fmla="*/ 39 w 184"/>
                <a:gd name="T57" fmla="*/ 97 h 150"/>
                <a:gd name="T58" fmla="*/ 93 w 184"/>
                <a:gd name="T59" fmla="*/ 84 h 150"/>
                <a:gd name="T60" fmla="*/ 25 w 184"/>
                <a:gd name="T61" fmla="*/ 87 h 150"/>
                <a:gd name="T62" fmla="*/ 14 w 184"/>
                <a:gd name="T63" fmla="*/ 76 h 150"/>
                <a:gd name="T64" fmla="*/ 39 w 184"/>
                <a:gd name="T65" fmla="*/ 68 h 150"/>
                <a:gd name="T66" fmla="*/ 2 w 184"/>
                <a:gd name="T67" fmla="*/ 60 h 150"/>
                <a:gd name="T68" fmla="*/ 10 w 184"/>
                <a:gd name="T69" fmla="*/ 60 h 150"/>
                <a:gd name="T70" fmla="*/ 0 w 184"/>
                <a:gd name="T71" fmla="*/ 49 h 150"/>
                <a:gd name="T72" fmla="*/ 41 w 184"/>
                <a:gd name="T73" fmla="*/ 49 h 150"/>
                <a:gd name="T74" fmla="*/ 0 w 184"/>
                <a:gd name="T75" fmla="*/ 40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4" h="150">
                  <a:moveTo>
                    <a:pt x="0" y="46"/>
                  </a:moveTo>
                  <a:lnTo>
                    <a:pt x="43" y="39"/>
                  </a:lnTo>
                  <a:lnTo>
                    <a:pt x="20" y="19"/>
                  </a:lnTo>
                  <a:lnTo>
                    <a:pt x="58" y="8"/>
                  </a:lnTo>
                  <a:lnTo>
                    <a:pt x="27" y="0"/>
                  </a:lnTo>
                  <a:lnTo>
                    <a:pt x="78" y="11"/>
                  </a:lnTo>
                  <a:lnTo>
                    <a:pt x="90" y="39"/>
                  </a:lnTo>
                  <a:lnTo>
                    <a:pt x="118" y="41"/>
                  </a:lnTo>
                  <a:lnTo>
                    <a:pt x="126" y="59"/>
                  </a:lnTo>
                  <a:lnTo>
                    <a:pt x="128" y="46"/>
                  </a:lnTo>
                  <a:lnTo>
                    <a:pt x="141" y="46"/>
                  </a:lnTo>
                  <a:lnTo>
                    <a:pt x="134" y="59"/>
                  </a:lnTo>
                  <a:lnTo>
                    <a:pt x="149" y="69"/>
                  </a:lnTo>
                  <a:lnTo>
                    <a:pt x="141" y="84"/>
                  </a:lnTo>
                  <a:lnTo>
                    <a:pt x="168" y="82"/>
                  </a:lnTo>
                  <a:lnTo>
                    <a:pt x="183" y="100"/>
                  </a:lnTo>
                  <a:lnTo>
                    <a:pt x="149" y="107"/>
                  </a:lnTo>
                  <a:lnTo>
                    <a:pt x="139" y="124"/>
                  </a:lnTo>
                  <a:lnTo>
                    <a:pt x="130" y="107"/>
                  </a:lnTo>
                  <a:lnTo>
                    <a:pt x="124" y="149"/>
                  </a:lnTo>
                  <a:lnTo>
                    <a:pt x="101" y="126"/>
                  </a:lnTo>
                  <a:lnTo>
                    <a:pt x="111" y="149"/>
                  </a:lnTo>
                  <a:lnTo>
                    <a:pt x="67" y="146"/>
                  </a:lnTo>
                  <a:lnTo>
                    <a:pt x="56" y="133"/>
                  </a:lnTo>
                  <a:lnTo>
                    <a:pt x="76" y="133"/>
                  </a:lnTo>
                  <a:lnTo>
                    <a:pt x="54" y="126"/>
                  </a:lnTo>
                  <a:lnTo>
                    <a:pt x="48" y="120"/>
                  </a:lnTo>
                  <a:lnTo>
                    <a:pt x="58" y="118"/>
                  </a:lnTo>
                  <a:lnTo>
                    <a:pt x="41" y="111"/>
                  </a:lnTo>
                  <a:lnTo>
                    <a:pt x="99" y="96"/>
                  </a:lnTo>
                  <a:lnTo>
                    <a:pt x="27" y="100"/>
                  </a:lnTo>
                  <a:lnTo>
                    <a:pt x="14" y="87"/>
                  </a:lnTo>
                  <a:lnTo>
                    <a:pt x="41" y="78"/>
                  </a:lnTo>
                  <a:lnTo>
                    <a:pt x="2" y="69"/>
                  </a:lnTo>
                  <a:lnTo>
                    <a:pt x="10" y="69"/>
                  </a:lnTo>
                  <a:lnTo>
                    <a:pt x="0" y="57"/>
                  </a:lnTo>
                  <a:lnTo>
                    <a:pt x="43" y="57"/>
                  </a:lnTo>
                  <a:lnTo>
                    <a:pt x="0" y="4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5" name="Freeform 120"/>
            <p:cNvSpPr>
              <a:spLocks/>
            </p:cNvSpPr>
            <p:nvPr/>
          </p:nvSpPr>
          <p:spPr bwMode="auto">
            <a:xfrm>
              <a:off x="1187" y="1204"/>
              <a:ext cx="44" cy="34"/>
            </a:xfrm>
            <a:custGeom>
              <a:avLst/>
              <a:gdLst>
                <a:gd name="T0" fmla="*/ 0 w 45"/>
                <a:gd name="T1" fmla="*/ 22 h 39"/>
                <a:gd name="T2" fmla="*/ 6 w 45"/>
                <a:gd name="T3" fmla="*/ 0 h 39"/>
                <a:gd name="T4" fmla="*/ 35 w 45"/>
                <a:gd name="T5" fmla="*/ 6 h 39"/>
                <a:gd name="T6" fmla="*/ 42 w 45"/>
                <a:gd name="T7" fmla="*/ 29 h 39"/>
                <a:gd name="T8" fmla="*/ 0 w 45"/>
                <a:gd name="T9" fmla="*/ 22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9">
                  <a:moveTo>
                    <a:pt x="0" y="29"/>
                  </a:moveTo>
                  <a:lnTo>
                    <a:pt x="6" y="0"/>
                  </a:lnTo>
                  <a:lnTo>
                    <a:pt x="37" y="8"/>
                  </a:lnTo>
                  <a:lnTo>
                    <a:pt x="44" y="38"/>
                  </a:lnTo>
                  <a:lnTo>
                    <a:pt x="0" y="2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6" name="Freeform 121"/>
            <p:cNvSpPr>
              <a:spLocks/>
            </p:cNvSpPr>
            <p:nvPr/>
          </p:nvSpPr>
          <p:spPr bwMode="auto">
            <a:xfrm>
              <a:off x="1184" y="1119"/>
              <a:ext cx="51" cy="17"/>
            </a:xfrm>
            <a:custGeom>
              <a:avLst/>
              <a:gdLst>
                <a:gd name="T0" fmla="*/ 0 w 52"/>
                <a:gd name="T1" fmla="*/ 6 h 18"/>
                <a:gd name="T2" fmla="*/ 12 w 52"/>
                <a:gd name="T3" fmla="*/ 15 h 18"/>
                <a:gd name="T4" fmla="*/ 49 w 52"/>
                <a:gd name="T5" fmla="*/ 6 h 18"/>
                <a:gd name="T6" fmla="*/ 14 w 52"/>
                <a:gd name="T7" fmla="*/ 0 h 18"/>
                <a:gd name="T8" fmla="*/ 0 w 52"/>
                <a:gd name="T9" fmla="*/ 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18">
                  <a:moveTo>
                    <a:pt x="0" y="6"/>
                  </a:moveTo>
                  <a:lnTo>
                    <a:pt x="12" y="17"/>
                  </a:lnTo>
                  <a:lnTo>
                    <a:pt x="51" y="6"/>
                  </a:lnTo>
                  <a:lnTo>
                    <a:pt x="14" y="0"/>
                  </a:lnTo>
                  <a:lnTo>
                    <a:pt x="0" y="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7" name="Freeform 122"/>
            <p:cNvSpPr>
              <a:spLocks/>
            </p:cNvSpPr>
            <p:nvPr/>
          </p:nvSpPr>
          <p:spPr bwMode="auto">
            <a:xfrm>
              <a:off x="1197" y="1264"/>
              <a:ext cx="84" cy="73"/>
            </a:xfrm>
            <a:custGeom>
              <a:avLst/>
              <a:gdLst>
                <a:gd name="T0" fmla="*/ 0 w 86"/>
                <a:gd name="T1" fmla="*/ 11 h 78"/>
                <a:gd name="T2" fmla="*/ 2 w 86"/>
                <a:gd name="T3" fmla="*/ 42 h 78"/>
                <a:gd name="T4" fmla="*/ 10 w 86"/>
                <a:gd name="T5" fmla="*/ 50 h 78"/>
                <a:gd name="T6" fmla="*/ 6 w 86"/>
                <a:gd name="T7" fmla="*/ 67 h 78"/>
                <a:gd name="T8" fmla="*/ 20 w 86"/>
                <a:gd name="T9" fmla="*/ 67 h 78"/>
                <a:gd name="T10" fmla="*/ 31 w 86"/>
                <a:gd name="T11" fmla="*/ 53 h 78"/>
                <a:gd name="T12" fmla="*/ 20 w 86"/>
                <a:gd name="T13" fmla="*/ 42 h 78"/>
                <a:gd name="T14" fmla="*/ 53 w 86"/>
                <a:gd name="T15" fmla="*/ 42 h 78"/>
                <a:gd name="T16" fmla="*/ 81 w 86"/>
                <a:gd name="T17" fmla="*/ 4 h 78"/>
                <a:gd name="T18" fmla="*/ 6 w 86"/>
                <a:gd name="T19" fmla="*/ 0 h 78"/>
                <a:gd name="T20" fmla="*/ 16 w 86"/>
                <a:gd name="T21" fmla="*/ 13 h 78"/>
                <a:gd name="T22" fmla="*/ 0 w 86"/>
                <a:gd name="T23" fmla="*/ 1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8">
                  <a:moveTo>
                    <a:pt x="0" y="13"/>
                  </a:moveTo>
                  <a:lnTo>
                    <a:pt x="2" y="48"/>
                  </a:lnTo>
                  <a:lnTo>
                    <a:pt x="10" y="57"/>
                  </a:lnTo>
                  <a:lnTo>
                    <a:pt x="6" y="77"/>
                  </a:lnTo>
                  <a:lnTo>
                    <a:pt x="20" y="77"/>
                  </a:lnTo>
                  <a:lnTo>
                    <a:pt x="33" y="61"/>
                  </a:lnTo>
                  <a:lnTo>
                    <a:pt x="20" y="48"/>
                  </a:lnTo>
                  <a:lnTo>
                    <a:pt x="55" y="48"/>
                  </a:lnTo>
                  <a:lnTo>
                    <a:pt x="85" y="4"/>
                  </a:lnTo>
                  <a:lnTo>
                    <a:pt x="6" y="0"/>
                  </a:lnTo>
                  <a:lnTo>
                    <a:pt x="16" y="15"/>
                  </a:lnTo>
                  <a:lnTo>
                    <a:pt x="0" y="13"/>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8" name="Freeform 123"/>
            <p:cNvSpPr>
              <a:spLocks/>
            </p:cNvSpPr>
            <p:nvPr/>
          </p:nvSpPr>
          <p:spPr bwMode="auto">
            <a:xfrm>
              <a:off x="1252" y="886"/>
              <a:ext cx="480" cy="297"/>
            </a:xfrm>
            <a:custGeom>
              <a:avLst/>
              <a:gdLst>
                <a:gd name="T0" fmla="*/ 27 w 492"/>
                <a:gd name="T1" fmla="*/ 76 h 316"/>
                <a:gd name="T2" fmla="*/ 52 w 492"/>
                <a:gd name="T3" fmla="*/ 81 h 316"/>
                <a:gd name="T4" fmla="*/ 114 w 492"/>
                <a:gd name="T5" fmla="*/ 79 h 316"/>
                <a:gd name="T6" fmla="*/ 102 w 492"/>
                <a:gd name="T7" fmla="*/ 88 h 316"/>
                <a:gd name="T8" fmla="*/ 87 w 492"/>
                <a:gd name="T9" fmla="*/ 108 h 316"/>
                <a:gd name="T10" fmla="*/ 129 w 492"/>
                <a:gd name="T11" fmla="*/ 110 h 316"/>
                <a:gd name="T12" fmla="*/ 181 w 492"/>
                <a:gd name="T13" fmla="*/ 82 h 316"/>
                <a:gd name="T14" fmla="*/ 252 w 492"/>
                <a:gd name="T15" fmla="*/ 92 h 316"/>
                <a:gd name="T16" fmla="*/ 183 w 492"/>
                <a:gd name="T17" fmla="*/ 144 h 316"/>
                <a:gd name="T18" fmla="*/ 85 w 492"/>
                <a:gd name="T19" fmla="*/ 117 h 316"/>
                <a:gd name="T20" fmla="*/ 85 w 492"/>
                <a:gd name="T21" fmla="*/ 140 h 316"/>
                <a:gd name="T22" fmla="*/ 160 w 492"/>
                <a:gd name="T23" fmla="*/ 174 h 316"/>
                <a:gd name="T24" fmla="*/ 104 w 492"/>
                <a:gd name="T25" fmla="*/ 176 h 316"/>
                <a:gd name="T26" fmla="*/ 93 w 492"/>
                <a:gd name="T27" fmla="*/ 197 h 316"/>
                <a:gd name="T28" fmla="*/ 112 w 492"/>
                <a:gd name="T29" fmla="*/ 187 h 316"/>
                <a:gd name="T30" fmla="*/ 95 w 492"/>
                <a:gd name="T31" fmla="*/ 213 h 316"/>
                <a:gd name="T32" fmla="*/ 110 w 492"/>
                <a:gd name="T33" fmla="*/ 228 h 316"/>
                <a:gd name="T34" fmla="*/ 114 w 492"/>
                <a:gd name="T35" fmla="*/ 237 h 316"/>
                <a:gd name="T36" fmla="*/ 81 w 492"/>
                <a:gd name="T37" fmla="*/ 242 h 316"/>
                <a:gd name="T38" fmla="*/ 54 w 492"/>
                <a:gd name="T39" fmla="*/ 255 h 316"/>
                <a:gd name="T40" fmla="*/ 100 w 492"/>
                <a:gd name="T41" fmla="*/ 275 h 316"/>
                <a:gd name="T42" fmla="*/ 133 w 492"/>
                <a:gd name="T43" fmla="*/ 268 h 316"/>
                <a:gd name="T44" fmla="*/ 148 w 492"/>
                <a:gd name="T45" fmla="*/ 268 h 316"/>
                <a:gd name="T46" fmla="*/ 166 w 492"/>
                <a:gd name="T47" fmla="*/ 278 h 316"/>
                <a:gd name="T48" fmla="*/ 195 w 492"/>
                <a:gd name="T49" fmla="*/ 255 h 316"/>
                <a:gd name="T50" fmla="*/ 210 w 492"/>
                <a:gd name="T51" fmla="*/ 235 h 316"/>
                <a:gd name="T52" fmla="*/ 243 w 492"/>
                <a:gd name="T53" fmla="*/ 213 h 316"/>
                <a:gd name="T54" fmla="*/ 259 w 492"/>
                <a:gd name="T55" fmla="*/ 201 h 316"/>
                <a:gd name="T56" fmla="*/ 260 w 492"/>
                <a:gd name="T57" fmla="*/ 178 h 316"/>
                <a:gd name="T58" fmla="*/ 215 w 492"/>
                <a:gd name="T59" fmla="*/ 166 h 316"/>
                <a:gd name="T60" fmla="*/ 215 w 492"/>
                <a:gd name="T61" fmla="*/ 160 h 316"/>
                <a:gd name="T62" fmla="*/ 308 w 492"/>
                <a:gd name="T63" fmla="*/ 144 h 316"/>
                <a:gd name="T64" fmla="*/ 331 w 492"/>
                <a:gd name="T65" fmla="*/ 125 h 316"/>
                <a:gd name="T66" fmla="*/ 417 w 492"/>
                <a:gd name="T67" fmla="*/ 72 h 316"/>
                <a:gd name="T68" fmla="*/ 350 w 492"/>
                <a:gd name="T69" fmla="*/ 70 h 316"/>
                <a:gd name="T70" fmla="*/ 467 w 492"/>
                <a:gd name="T71" fmla="*/ 42 h 316"/>
                <a:gd name="T72" fmla="*/ 431 w 492"/>
                <a:gd name="T73" fmla="*/ 11 h 316"/>
                <a:gd name="T74" fmla="*/ 279 w 492"/>
                <a:gd name="T75" fmla="*/ 0 h 316"/>
                <a:gd name="T76" fmla="*/ 259 w 492"/>
                <a:gd name="T77" fmla="*/ 4 h 316"/>
                <a:gd name="T78" fmla="*/ 233 w 492"/>
                <a:gd name="T79" fmla="*/ 31 h 316"/>
                <a:gd name="T80" fmla="*/ 180 w 492"/>
                <a:gd name="T81" fmla="*/ 18 h 316"/>
                <a:gd name="T82" fmla="*/ 138 w 492"/>
                <a:gd name="T83" fmla="*/ 20 h 316"/>
                <a:gd name="T84" fmla="*/ 166 w 492"/>
                <a:gd name="T85" fmla="*/ 49 h 316"/>
                <a:gd name="T86" fmla="*/ 102 w 492"/>
                <a:gd name="T87" fmla="*/ 49 h 3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2" h="316">
                  <a:moveTo>
                    <a:pt x="0" y="75"/>
                  </a:moveTo>
                  <a:lnTo>
                    <a:pt x="43" y="75"/>
                  </a:lnTo>
                  <a:lnTo>
                    <a:pt x="29" y="86"/>
                  </a:lnTo>
                  <a:lnTo>
                    <a:pt x="91" y="77"/>
                  </a:lnTo>
                  <a:lnTo>
                    <a:pt x="37" y="86"/>
                  </a:lnTo>
                  <a:lnTo>
                    <a:pt x="54" y="91"/>
                  </a:lnTo>
                  <a:lnTo>
                    <a:pt x="37" y="91"/>
                  </a:lnTo>
                  <a:lnTo>
                    <a:pt x="41" y="100"/>
                  </a:lnTo>
                  <a:lnTo>
                    <a:pt x="120" y="89"/>
                  </a:lnTo>
                  <a:lnTo>
                    <a:pt x="43" y="109"/>
                  </a:lnTo>
                  <a:lnTo>
                    <a:pt x="76" y="122"/>
                  </a:lnTo>
                  <a:lnTo>
                    <a:pt x="108" y="100"/>
                  </a:lnTo>
                  <a:lnTo>
                    <a:pt x="160" y="97"/>
                  </a:lnTo>
                  <a:lnTo>
                    <a:pt x="106" y="106"/>
                  </a:lnTo>
                  <a:lnTo>
                    <a:pt x="91" y="122"/>
                  </a:lnTo>
                  <a:lnTo>
                    <a:pt x="124" y="126"/>
                  </a:lnTo>
                  <a:lnTo>
                    <a:pt x="160" y="106"/>
                  </a:lnTo>
                  <a:lnTo>
                    <a:pt x="135" y="124"/>
                  </a:lnTo>
                  <a:lnTo>
                    <a:pt x="160" y="124"/>
                  </a:lnTo>
                  <a:lnTo>
                    <a:pt x="195" y="111"/>
                  </a:lnTo>
                  <a:lnTo>
                    <a:pt x="191" y="93"/>
                  </a:lnTo>
                  <a:lnTo>
                    <a:pt x="228" y="80"/>
                  </a:lnTo>
                  <a:lnTo>
                    <a:pt x="201" y="109"/>
                  </a:lnTo>
                  <a:lnTo>
                    <a:pt x="264" y="104"/>
                  </a:lnTo>
                  <a:lnTo>
                    <a:pt x="139" y="133"/>
                  </a:lnTo>
                  <a:lnTo>
                    <a:pt x="168" y="163"/>
                  </a:lnTo>
                  <a:lnTo>
                    <a:pt x="193" y="163"/>
                  </a:lnTo>
                  <a:lnTo>
                    <a:pt x="178" y="172"/>
                  </a:lnTo>
                  <a:lnTo>
                    <a:pt x="131" y="138"/>
                  </a:lnTo>
                  <a:lnTo>
                    <a:pt x="89" y="133"/>
                  </a:lnTo>
                  <a:lnTo>
                    <a:pt x="89" y="148"/>
                  </a:lnTo>
                  <a:lnTo>
                    <a:pt x="106" y="154"/>
                  </a:lnTo>
                  <a:lnTo>
                    <a:pt x="89" y="159"/>
                  </a:lnTo>
                  <a:lnTo>
                    <a:pt x="139" y="194"/>
                  </a:lnTo>
                  <a:lnTo>
                    <a:pt x="118" y="194"/>
                  </a:lnTo>
                  <a:lnTo>
                    <a:pt x="168" y="197"/>
                  </a:lnTo>
                  <a:lnTo>
                    <a:pt x="141" y="203"/>
                  </a:lnTo>
                  <a:lnTo>
                    <a:pt x="153" y="217"/>
                  </a:lnTo>
                  <a:lnTo>
                    <a:pt x="110" y="199"/>
                  </a:lnTo>
                  <a:lnTo>
                    <a:pt x="85" y="203"/>
                  </a:lnTo>
                  <a:lnTo>
                    <a:pt x="72" y="232"/>
                  </a:lnTo>
                  <a:lnTo>
                    <a:pt x="97" y="223"/>
                  </a:lnTo>
                  <a:lnTo>
                    <a:pt x="95" y="234"/>
                  </a:lnTo>
                  <a:lnTo>
                    <a:pt x="104" y="234"/>
                  </a:lnTo>
                  <a:lnTo>
                    <a:pt x="118" y="212"/>
                  </a:lnTo>
                  <a:lnTo>
                    <a:pt x="114" y="230"/>
                  </a:lnTo>
                  <a:lnTo>
                    <a:pt x="126" y="232"/>
                  </a:lnTo>
                  <a:lnTo>
                    <a:pt x="99" y="241"/>
                  </a:lnTo>
                  <a:lnTo>
                    <a:pt x="118" y="241"/>
                  </a:lnTo>
                  <a:lnTo>
                    <a:pt x="104" y="248"/>
                  </a:lnTo>
                  <a:lnTo>
                    <a:pt x="116" y="259"/>
                  </a:lnTo>
                  <a:lnTo>
                    <a:pt x="135" y="259"/>
                  </a:lnTo>
                  <a:lnTo>
                    <a:pt x="153" y="237"/>
                  </a:lnTo>
                  <a:lnTo>
                    <a:pt x="120" y="268"/>
                  </a:lnTo>
                  <a:lnTo>
                    <a:pt x="89" y="243"/>
                  </a:lnTo>
                  <a:lnTo>
                    <a:pt x="60" y="248"/>
                  </a:lnTo>
                  <a:lnTo>
                    <a:pt x="85" y="274"/>
                  </a:lnTo>
                  <a:lnTo>
                    <a:pt x="41" y="288"/>
                  </a:lnTo>
                  <a:lnTo>
                    <a:pt x="47" y="306"/>
                  </a:lnTo>
                  <a:lnTo>
                    <a:pt x="56" y="288"/>
                  </a:lnTo>
                  <a:lnTo>
                    <a:pt x="56" y="306"/>
                  </a:lnTo>
                  <a:lnTo>
                    <a:pt x="85" y="297"/>
                  </a:lnTo>
                  <a:lnTo>
                    <a:pt x="106" y="312"/>
                  </a:lnTo>
                  <a:lnTo>
                    <a:pt x="118" y="312"/>
                  </a:lnTo>
                  <a:lnTo>
                    <a:pt x="110" y="301"/>
                  </a:lnTo>
                  <a:lnTo>
                    <a:pt x="139" y="303"/>
                  </a:lnTo>
                  <a:lnTo>
                    <a:pt x="135" y="292"/>
                  </a:lnTo>
                  <a:lnTo>
                    <a:pt x="147" y="306"/>
                  </a:lnTo>
                  <a:lnTo>
                    <a:pt x="156" y="303"/>
                  </a:lnTo>
                  <a:lnTo>
                    <a:pt x="151" y="294"/>
                  </a:lnTo>
                  <a:lnTo>
                    <a:pt x="174" y="303"/>
                  </a:lnTo>
                  <a:lnTo>
                    <a:pt x="174" y="315"/>
                  </a:lnTo>
                  <a:lnTo>
                    <a:pt x="216" y="303"/>
                  </a:lnTo>
                  <a:lnTo>
                    <a:pt x="224" y="286"/>
                  </a:lnTo>
                  <a:lnTo>
                    <a:pt x="205" y="288"/>
                  </a:lnTo>
                  <a:lnTo>
                    <a:pt x="205" y="272"/>
                  </a:lnTo>
                  <a:lnTo>
                    <a:pt x="160" y="272"/>
                  </a:lnTo>
                  <a:lnTo>
                    <a:pt x="220" y="266"/>
                  </a:lnTo>
                  <a:lnTo>
                    <a:pt x="228" y="257"/>
                  </a:lnTo>
                  <a:lnTo>
                    <a:pt x="220" y="241"/>
                  </a:lnTo>
                  <a:lnTo>
                    <a:pt x="255" y="241"/>
                  </a:lnTo>
                  <a:lnTo>
                    <a:pt x="264" y="234"/>
                  </a:lnTo>
                  <a:lnTo>
                    <a:pt x="241" y="230"/>
                  </a:lnTo>
                  <a:lnTo>
                    <a:pt x="272" y="228"/>
                  </a:lnTo>
                  <a:lnTo>
                    <a:pt x="251" y="217"/>
                  </a:lnTo>
                  <a:lnTo>
                    <a:pt x="276" y="210"/>
                  </a:lnTo>
                  <a:lnTo>
                    <a:pt x="274" y="201"/>
                  </a:lnTo>
                  <a:lnTo>
                    <a:pt x="228" y="199"/>
                  </a:lnTo>
                  <a:lnTo>
                    <a:pt x="253" y="190"/>
                  </a:lnTo>
                  <a:lnTo>
                    <a:pt x="226" y="188"/>
                  </a:lnTo>
                  <a:lnTo>
                    <a:pt x="276" y="194"/>
                  </a:lnTo>
                  <a:lnTo>
                    <a:pt x="278" y="185"/>
                  </a:lnTo>
                  <a:lnTo>
                    <a:pt x="226" y="181"/>
                  </a:lnTo>
                  <a:lnTo>
                    <a:pt x="293" y="172"/>
                  </a:lnTo>
                  <a:lnTo>
                    <a:pt x="276" y="159"/>
                  </a:lnTo>
                  <a:lnTo>
                    <a:pt x="324" y="163"/>
                  </a:lnTo>
                  <a:lnTo>
                    <a:pt x="339" y="148"/>
                  </a:lnTo>
                  <a:lnTo>
                    <a:pt x="314" y="145"/>
                  </a:lnTo>
                  <a:lnTo>
                    <a:pt x="347" y="142"/>
                  </a:lnTo>
                  <a:lnTo>
                    <a:pt x="341" y="131"/>
                  </a:lnTo>
                  <a:lnTo>
                    <a:pt x="355" y="133"/>
                  </a:lnTo>
                  <a:lnTo>
                    <a:pt x="438" y="82"/>
                  </a:lnTo>
                  <a:lnTo>
                    <a:pt x="349" y="100"/>
                  </a:lnTo>
                  <a:lnTo>
                    <a:pt x="399" y="77"/>
                  </a:lnTo>
                  <a:lnTo>
                    <a:pt x="368" y="80"/>
                  </a:lnTo>
                  <a:lnTo>
                    <a:pt x="362" y="69"/>
                  </a:lnTo>
                  <a:lnTo>
                    <a:pt x="418" y="75"/>
                  </a:lnTo>
                  <a:lnTo>
                    <a:pt x="491" y="48"/>
                  </a:lnTo>
                  <a:lnTo>
                    <a:pt x="491" y="35"/>
                  </a:lnTo>
                  <a:lnTo>
                    <a:pt x="459" y="35"/>
                  </a:lnTo>
                  <a:lnTo>
                    <a:pt x="453" y="13"/>
                  </a:lnTo>
                  <a:lnTo>
                    <a:pt x="368" y="24"/>
                  </a:lnTo>
                  <a:lnTo>
                    <a:pt x="405" y="8"/>
                  </a:lnTo>
                  <a:lnTo>
                    <a:pt x="293" y="0"/>
                  </a:lnTo>
                  <a:lnTo>
                    <a:pt x="285" y="11"/>
                  </a:lnTo>
                  <a:lnTo>
                    <a:pt x="293" y="17"/>
                  </a:lnTo>
                  <a:lnTo>
                    <a:pt x="272" y="4"/>
                  </a:lnTo>
                  <a:lnTo>
                    <a:pt x="222" y="6"/>
                  </a:lnTo>
                  <a:lnTo>
                    <a:pt x="255" y="28"/>
                  </a:lnTo>
                  <a:lnTo>
                    <a:pt x="245" y="35"/>
                  </a:lnTo>
                  <a:lnTo>
                    <a:pt x="226" y="13"/>
                  </a:lnTo>
                  <a:lnTo>
                    <a:pt x="178" y="11"/>
                  </a:lnTo>
                  <a:lnTo>
                    <a:pt x="189" y="20"/>
                  </a:lnTo>
                  <a:lnTo>
                    <a:pt x="156" y="17"/>
                  </a:lnTo>
                  <a:lnTo>
                    <a:pt x="172" y="31"/>
                  </a:lnTo>
                  <a:lnTo>
                    <a:pt x="145" y="22"/>
                  </a:lnTo>
                  <a:lnTo>
                    <a:pt x="151" y="31"/>
                  </a:lnTo>
                  <a:lnTo>
                    <a:pt x="137" y="35"/>
                  </a:lnTo>
                  <a:lnTo>
                    <a:pt x="174" y="55"/>
                  </a:lnTo>
                  <a:lnTo>
                    <a:pt x="95" y="31"/>
                  </a:lnTo>
                  <a:lnTo>
                    <a:pt x="76" y="48"/>
                  </a:lnTo>
                  <a:lnTo>
                    <a:pt x="108" y="55"/>
                  </a:lnTo>
                  <a:lnTo>
                    <a:pt x="56" y="51"/>
                  </a:lnTo>
                  <a:lnTo>
                    <a:pt x="0" y="7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9" name="Freeform 124"/>
            <p:cNvSpPr>
              <a:spLocks/>
            </p:cNvSpPr>
            <p:nvPr/>
          </p:nvSpPr>
          <p:spPr bwMode="auto">
            <a:xfrm>
              <a:off x="1285" y="1272"/>
              <a:ext cx="443" cy="386"/>
            </a:xfrm>
            <a:custGeom>
              <a:avLst/>
              <a:gdLst>
                <a:gd name="T0" fmla="*/ 4 w 454"/>
                <a:gd name="T1" fmla="*/ 41 h 409"/>
                <a:gd name="T2" fmla="*/ 52 w 454"/>
                <a:gd name="T3" fmla="*/ 0 h 409"/>
                <a:gd name="T4" fmla="*/ 47 w 454"/>
                <a:gd name="T5" fmla="*/ 41 h 409"/>
                <a:gd name="T6" fmla="*/ 74 w 454"/>
                <a:gd name="T7" fmla="*/ 85 h 409"/>
                <a:gd name="T8" fmla="*/ 77 w 454"/>
                <a:gd name="T9" fmla="*/ 92 h 409"/>
                <a:gd name="T10" fmla="*/ 60 w 454"/>
                <a:gd name="T11" fmla="*/ 60 h 409"/>
                <a:gd name="T12" fmla="*/ 64 w 454"/>
                <a:gd name="T13" fmla="*/ 31 h 409"/>
                <a:gd name="T14" fmla="*/ 68 w 454"/>
                <a:gd name="T15" fmla="*/ 27 h 409"/>
                <a:gd name="T16" fmla="*/ 74 w 454"/>
                <a:gd name="T17" fmla="*/ 17 h 409"/>
                <a:gd name="T18" fmla="*/ 110 w 454"/>
                <a:gd name="T19" fmla="*/ 6 h 409"/>
                <a:gd name="T20" fmla="*/ 129 w 454"/>
                <a:gd name="T21" fmla="*/ 22 h 409"/>
                <a:gd name="T22" fmla="*/ 137 w 454"/>
                <a:gd name="T23" fmla="*/ 62 h 409"/>
                <a:gd name="T24" fmla="*/ 164 w 454"/>
                <a:gd name="T25" fmla="*/ 56 h 409"/>
                <a:gd name="T26" fmla="*/ 222 w 454"/>
                <a:gd name="T27" fmla="*/ 47 h 409"/>
                <a:gd name="T28" fmla="*/ 226 w 454"/>
                <a:gd name="T29" fmla="*/ 75 h 409"/>
                <a:gd name="T30" fmla="*/ 241 w 454"/>
                <a:gd name="T31" fmla="*/ 80 h 409"/>
                <a:gd name="T32" fmla="*/ 264 w 454"/>
                <a:gd name="T33" fmla="*/ 73 h 409"/>
                <a:gd name="T34" fmla="*/ 285 w 454"/>
                <a:gd name="T35" fmla="*/ 91 h 409"/>
                <a:gd name="T36" fmla="*/ 293 w 454"/>
                <a:gd name="T37" fmla="*/ 92 h 409"/>
                <a:gd name="T38" fmla="*/ 304 w 454"/>
                <a:gd name="T39" fmla="*/ 101 h 409"/>
                <a:gd name="T40" fmla="*/ 326 w 454"/>
                <a:gd name="T41" fmla="*/ 110 h 409"/>
                <a:gd name="T42" fmla="*/ 322 w 454"/>
                <a:gd name="T43" fmla="*/ 120 h 409"/>
                <a:gd name="T44" fmla="*/ 331 w 454"/>
                <a:gd name="T45" fmla="*/ 116 h 409"/>
                <a:gd name="T46" fmla="*/ 320 w 454"/>
                <a:gd name="T47" fmla="*/ 140 h 409"/>
                <a:gd name="T48" fmla="*/ 326 w 454"/>
                <a:gd name="T49" fmla="*/ 151 h 409"/>
                <a:gd name="T50" fmla="*/ 328 w 454"/>
                <a:gd name="T51" fmla="*/ 169 h 409"/>
                <a:gd name="T52" fmla="*/ 379 w 454"/>
                <a:gd name="T53" fmla="*/ 187 h 409"/>
                <a:gd name="T54" fmla="*/ 408 w 454"/>
                <a:gd name="T55" fmla="*/ 211 h 409"/>
                <a:gd name="T56" fmla="*/ 431 w 454"/>
                <a:gd name="T57" fmla="*/ 229 h 409"/>
                <a:gd name="T58" fmla="*/ 415 w 454"/>
                <a:gd name="T59" fmla="*/ 239 h 409"/>
                <a:gd name="T60" fmla="*/ 413 w 454"/>
                <a:gd name="T61" fmla="*/ 260 h 409"/>
                <a:gd name="T62" fmla="*/ 399 w 454"/>
                <a:gd name="T63" fmla="*/ 279 h 409"/>
                <a:gd name="T64" fmla="*/ 333 w 454"/>
                <a:gd name="T65" fmla="*/ 237 h 409"/>
                <a:gd name="T66" fmla="*/ 334 w 454"/>
                <a:gd name="T67" fmla="*/ 260 h 409"/>
                <a:gd name="T68" fmla="*/ 353 w 454"/>
                <a:gd name="T69" fmla="*/ 284 h 409"/>
                <a:gd name="T70" fmla="*/ 375 w 454"/>
                <a:gd name="T71" fmla="*/ 302 h 409"/>
                <a:gd name="T72" fmla="*/ 382 w 454"/>
                <a:gd name="T73" fmla="*/ 347 h 409"/>
                <a:gd name="T74" fmla="*/ 360 w 454"/>
                <a:gd name="T75" fmla="*/ 363 h 409"/>
                <a:gd name="T76" fmla="*/ 270 w 454"/>
                <a:gd name="T77" fmla="*/ 318 h 409"/>
                <a:gd name="T78" fmla="*/ 257 w 454"/>
                <a:gd name="T79" fmla="*/ 308 h 409"/>
                <a:gd name="T80" fmla="*/ 231 w 454"/>
                <a:gd name="T81" fmla="*/ 279 h 409"/>
                <a:gd name="T82" fmla="*/ 217 w 454"/>
                <a:gd name="T83" fmla="*/ 288 h 409"/>
                <a:gd name="T84" fmla="*/ 180 w 454"/>
                <a:gd name="T85" fmla="*/ 288 h 409"/>
                <a:gd name="T86" fmla="*/ 249 w 454"/>
                <a:gd name="T87" fmla="*/ 264 h 409"/>
                <a:gd name="T88" fmla="*/ 266 w 454"/>
                <a:gd name="T89" fmla="*/ 211 h 409"/>
                <a:gd name="T90" fmla="*/ 229 w 454"/>
                <a:gd name="T91" fmla="*/ 164 h 409"/>
                <a:gd name="T92" fmla="*/ 201 w 454"/>
                <a:gd name="T93" fmla="*/ 169 h 409"/>
                <a:gd name="T94" fmla="*/ 216 w 454"/>
                <a:gd name="T95" fmla="*/ 150 h 409"/>
                <a:gd name="T96" fmla="*/ 185 w 454"/>
                <a:gd name="T97" fmla="*/ 120 h 409"/>
                <a:gd name="T98" fmla="*/ 170 w 454"/>
                <a:gd name="T99" fmla="*/ 132 h 409"/>
                <a:gd name="T100" fmla="*/ 138 w 454"/>
                <a:gd name="T101" fmla="*/ 134 h 409"/>
                <a:gd name="T102" fmla="*/ 10 w 454"/>
                <a:gd name="T103" fmla="*/ 92 h 409"/>
                <a:gd name="T104" fmla="*/ 0 w 454"/>
                <a:gd name="T105" fmla="*/ 80 h 4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54" h="409">
                  <a:moveTo>
                    <a:pt x="0" y="90"/>
                  </a:moveTo>
                  <a:lnTo>
                    <a:pt x="4" y="46"/>
                  </a:lnTo>
                  <a:lnTo>
                    <a:pt x="22" y="13"/>
                  </a:lnTo>
                  <a:lnTo>
                    <a:pt x="54" y="0"/>
                  </a:lnTo>
                  <a:lnTo>
                    <a:pt x="78" y="6"/>
                  </a:lnTo>
                  <a:lnTo>
                    <a:pt x="49" y="46"/>
                  </a:lnTo>
                  <a:lnTo>
                    <a:pt x="60" y="70"/>
                  </a:lnTo>
                  <a:lnTo>
                    <a:pt x="78" y="95"/>
                  </a:lnTo>
                  <a:lnTo>
                    <a:pt x="54" y="104"/>
                  </a:lnTo>
                  <a:lnTo>
                    <a:pt x="81" y="104"/>
                  </a:lnTo>
                  <a:lnTo>
                    <a:pt x="85" y="84"/>
                  </a:lnTo>
                  <a:lnTo>
                    <a:pt x="64" y="68"/>
                  </a:lnTo>
                  <a:lnTo>
                    <a:pt x="81" y="55"/>
                  </a:lnTo>
                  <a:lnTo>
                    <a:pt x="68" y="35"/>
                  </a:lnTo>
                  <a:lnTo>
                    <a:pt x="93" y="42"/>
                  </a:lnTo>
                  <a:lnTo>
                    <a:pt x="72" y="31"/>
                  </a:lnTo>
                  <a:lnTo>
                    <a:pt x="99" y="33"/>
                  </a:lnTo>
                  <a:lnTo>
                    <a:pt x="78" y="19"/>
                  </a:lnTo>
                  <a:lnTo>
                    <a:pt x="101" y="22"/>
                  </a:lnTo>
                  <a:lnTo>
                    <a:pt x="116" y="6"/>
                  </a:lnTo>
                  <a:lnTo>
                    <a:pt x="135" y="4"/>
                  </a:lnTo>
                  <a:lnTo>
                    <a:pt x="135" y="24"/>
                  </a:lnTo>
                  <a:lnTo>
                    <a:pt x="147" y="31"/>
                  </a:lnTo>
                  <a:lnTo>
                    <a:pt x="143" y="70"/>
                  </a:lnTo>
                  <a:lnTo>
                    <a:pt x="162" y="53"/>
                  </a:lnTo>
                  <a:lnTo>
                    <a:pt x="172" y="62"/>
                  </a:lnTo>
                  <a:lnTo>
                    <a:pt x="195" y="42"/>
                  </a:lnTo>
                  <a:lnTo>
                    <a:pt x="234" y="53"/>
                  </a:lnTo>
                  <a:lnTo>
                    <a:pt x="249" y="70"/>
                  </a:lnTo>
                  <a:lnTo>
                    <a:pt x="238" y="84"/>
                  </a:lnTo>
                  <a:lnTo>
                    <a:pt x="261" y="77"/>
                  </a:lnTo>
                  <a:lnTo>
                    <a:pt x="253" y="90"/>
                  </a:lnTo>
                  <a:lnTo>
                    <a:pt x="268" y="95"/>
                  </a:lnTo>
                  <a:lnTo>
                    <a:pt x="278" y="82"/>
                  </a:lnTo>
                  <a:lnTo>
                    <a:pt x="297" y="88"/>
                  </a:lnTo>
                  <a:lnTo>
                    <a:pt x="299" y="102"/>
                  </a:lnTo>
                  <a:lnTo>
                    <a:pt x="284" y="104"/>
                  </a:lnTo>
                  <a:lnTo>
                    <a:pt x="307" y="104"/>
                  </a:lnTo>
                  <a:lnTo>
                    <a:pt x="303" y="119"/>
                  </a:lnTo>
                  <a:lnTo>
                    <a:pt x="320" y="113"/>
                  </a:lnTo>
                  <a:lnTo>
                    <a:pt x="309" y="126"/>
                  </a:lnTo>
                  <a:lnTo>
                    <a:pt x="342" y="124"/>
                  </a:lnTo>
                  <a:lnTo>
                    <a:pt x="324" y="135"/>
                  </a:lnTo>
                  <a:lnTo>
                    <a:pt x="338" y="135"/>
                  </a:lnTo>
                  <a:lnTo>
                    <a:pt x="332" y="144"/>
                  </a:lnTo>
                  <a:lnTo>
                    <a:pt x="347" y="130"/>
                  </a:lnTo>
                  <a:lnTo>
                    <a:pt x="363" y="146"/>
                  </a:lnTo>
                  <a:lnTo>
                    <a:pt x="336" y="157"/>
                  </a:lnTo>
                  <a:lnTo>
                    <a:pt x="374" y="168"/>
                  </a:lnTo>
                  <a:lnTo>
                    <a:pt x="342" y="170"/>
                  </a:lnTo>
                  <a:lnTo>
                    <a:pt x="353" y="177"/>
                  </a:lnTo>
                  <a:lnTo>
                    <a:pt x="344" y="190"/>
                  </a:lnTo>
                  <a:lnTo>
                    <a:pt x="382" y="215"/>
                  </a:lnTo>
                  <a:lnTo>
                    <a:pt x="398" y="210"/>
                  </a:lnTo>
                  <a:lnTo>
                    <a:pt x="409" y="239"/>
                  </a:lnTo>
                  <a:lnTo>
                    <a:pt x="428" y="237"/>
                  </a:lnTo>
                  <a:lnTo>
                    <a:pt x="423" y="250"/>
                  </a:lnTo>
                  <a:lnTo>
                    <a:pt x="453" y="257"/>
                  </a:lnTo>
                  <a:lnTo>
                    <a:pt x="450" y="272"/>
                  </a:lnTo>
                  <a:lnTo>
                    <a:pt x="436" y="268"/>
                  </a:lnTo>
                  <a:lnTo>
                    <a:pt x="442" y="279"/>
                  </a:lnTo>
                  <a:lnTo>
                    <a:pt x="434" y="292"/>
                  </a:lnTo>
                  <a:lnTo>
                    <a:pt x="421" y="286"/>
                  </a:lnTo>
                  <a:lnTo>
                    <a:pt x="419" y="314"/>
                  </a:lnTo>
                  <a:lnTo>
                    <a:pt x="367" y="263"/>
                  </a:lnTo>
                  <a:lnTo>
                    <a:pt x="349" y="266"/>
                  </a:lnTo>
                  <a:lnTo>
                    <a:pt x="363" y="281"/>
                  </a:lnTo>
                  <a:lnTo>
                    <a:pt x="351" y="292"/>
                  </a:lnTo>
                  <a:lnTo>
                    <a:pt x="361" y="292"/>
                  </a:lnTo>
                  <a:lnTo>
                    <a:pt x="371" y="319"/>
                  </a:lnTo>
                  <a:lnTo>
                    <a:pt x="396" y="323"/>
                  </a:lnTo>
                  <a:lnTo>
                    <a:pt x="394" y="339"/>
                  </a:lnTo>
                  <a:lnTo>
                    <a:pt x="407" y="352"/>
                  </a:lnTo>
                  <a:lnTo>
                    <a:pt x="401" y="390"/>
                  </a:lnTo>
                  <a:lnTo>
                    <a:pt x="336" y="352"/>
                  </a:lnTo>
                  <a:lnTo>
                    <a:pt x="378" y="408"/>
                  </a:lnTo>
                  <a:lnTo>
                    <a:pt x="297" y="376"/>
                  </a:lnTo>
                  <a:lnTo>
                    <a:pt x="284" y="357"/>
                  </a:lnTo>
                  <a:lnTo>
                    <a:pt x="297" y="354"/>
                  </a:lnTo>
                  <a:lnTo>
                    <a:pt x="270" y="345"/>
                  </a:lnTo>
                  <a:lnTo>
                    <a:pt x="263" y="323"/>
                  </a:lnTo>
                  <a:lnTo>
                    <a:pt x="243" y="314"/>
                  </a:lnTo>
                  <a:lnTo>
                    <a:pt x="243" y="330"/>
                  </a:lnTo>
                  <a:lnTo>
                    <a:pt x="228" y="323"/>
                  </a:lnTo>
                  <a:lnTo>
                    <a:pt x="211" y="337"/>
                  </a:lnTo>
                  <a:lnTo>
                    <a:pt x="189" y="323"/>
                  </a:lnTo>
                  <a:lnTo>
                    <a:pt x="199" y="297"/>
                  </a:lnTo>
                  <a:lnTo>
                    <a:pt x="261" y="297"/>
                  </a:lnTo>
                  <a:lnTo>
                    <a:pt x="247" y="272"/>
                  </a:lnTo>
                  <a:lnTo>
                    <a:pt x="280" y="237"/>
                  </a:lnTo>
                  <a:lnTo>
                    <a:pt x="255" y="188"/>
                  </a:lnTo>
                  <a:lnTo>
                    <a:pt x="241" y="184"/>
                  </a:lnTo>
                  <a:lnTo>
                    <a:pt x="249" y="177"/>
                  </a:lnTo>
                  <a:lnTo>
                    <a:pt x="211" y="190"/>
                  </a:lnTo>
                  <a:lnTo>
                    <a:pt x="211" y="175"/>
                  </a:lnTo>
                  <a:lnTo>
                    <a:pt x="226" y="168"/>
                  </a:lnTo>
                  <a:lnTo>
                    <a:pt x="197" y="148"/>
                  </a:lnTo>
                  <a:lnTo>
                    <a:pt x="195" y="135"/>
                  </a:lnTo>
                  <a:lnTo>
                    <a:pt x="170" y="126"/>
                  </a:lnTo>
                  <a:lnTo>
                    <a:pt x="178" y="148"/>
                  </a:lnTo>
                  <a:lnTo>
                    <a:pt x="135" y="139"/>
                  </a:lnTo>
                  <a:lnTo>
                    <a:pt x="145" y="150"/>
                  </a:lnTo>
                  <a:lnTo>
                    <a:pt x="31" y="130"/>
                  </a:lnTo>
                  <a:lnTo>
                    <a:pt x="10" y="104"/>
                  </a:lnTo>
                  <a:lnTo>
                    <a:pt x="45" y="106"/>
                  </a:lnTo>
                  <a:lnTo>
                    <a:pt x="0" y="9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0" name="Freeform 125"/>
            <p:cNvSpPr>
              <a:spLocks/>
            </p:cNvSpPr>
            <p:nvPr/>
          </p:nvSpPr>
          <p:spPr bwMode="auto">
            <a:xfrm>
              <a:off x="1326" y="1536"/>
              <a:ext cx="106" cy="88"/>
            </a:xfrm>
            <a:custGeom>
              <a:avLst/>
              <a:gdLst>
                <a:gd name="T0" fmla="*/ 0 w 108"/>
                <a:gd name="T1" fmla="*/ 66 h 93"/>
                <a:gd name="T2" fmla="*/ 16 w 108"/>
                <a:gd name="T3" fmla="*/ 50 h 93"/>
                <a:gd name="T4" fmla="*/ 26 w 108"/>
                <a:gd name="T5" fmla="*/ 0 h 93"/>
                <a:gd name="T6" fmla="*/ 32 w 108"/>
                <a:gd name="T7" fmla="*/ 18 h 93"/>
                <a:gd name="T8" fmla="*/ 59 w 108"/>
                <a:gd name="T9" fmla="*/ 22 h 93"/>
                <a:gd name="T10" fmla="*/ 103 w 108"/>
                <a:gd name="T11" fmla="*/ 59 h 93"/>
                <a:gd name="T12" fmla="*/ 96 w 108"/>
                <a:gd name="T13" fmla="*/ 72 h 93"/>
                <a:gd name="T14" fmla="*/ 55 w 108"/>
                <a:gd name="T15" fmla="*/ 54 h 93"/>
                <a:gd name="T16" fmla="*/ 30 w 108"/>
                <a:gd name="T17" fmla="*/ 82 h 93"/>
                <a:gd name="T18" fmla="*/ 24 w 108"/>
                <a:gd name="T19" fmla="*/ 59 h 93"/>
                <a:gd name="T20" fmla="*/ 0 w 108"/>
                <a:gd name="T21" fmla="*/ 66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 h="93">
                  <a:moveTo>
                    <a:pt x="0" y="74"/>
                  </a:moveTo>
                  <a:lnTo>
                    <a:pt x="16" y="56"/>
                  </a:lnTo>
                  <a:lnTo>
                    <a:pt x="26" y="0"/>
                  </a:lnTo>
                  <a:lnTo>
                    <a:pt x="34" y="20"/>
                  </a:lnTo>
                  <a:lnTo>
                    <a:pt x="61" y="24"/>
                  </a:lnTo>
                  <a:lnTo>
                    <a:pt x="107" y="65"/>
                  </a:lnTo>
                  <a:lnTo>
                    <a:pt x="100" y="80"/>
                  </a:lnTo>
                  <a:lnTo>
                    <a:pt x="57" y="60"/>
                  </a:lnTo>
                  <a:lnTo>
                    <a:pt x="32" y="92"/>
                  </a:lnTo>
                  <a:lnTo>
                    <a:pt x="24" y="65"/>
                  </a:lnTo>
                  <a:lnTo>
                    <a:pt x="0" y="7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1" name="Freeform 126"/>
            <p:cNvSpPr>
              <a:spLocks/>
            </p:cNvSpPr>
            <p:nvPr/>
          </p:nvSpPr>
          <p:spPr bwMode="auto">
            <a:xfrm>
              <a:off x="1761" y="1931"/>
              <a:ext cx="105" cy="126"/>
            </a:xfrm>
            <a:custGeom>
              <a:avLst/>
              <a:gdLst>
                <a:gd name="T0" fmla="*/ 0 w 108"/>
                <a:gd name="T1" fmla="*/ 93 h 132"/>
                <a:gd name="T2" fmla="*/ 44 w 108"/>
                <a:gd name="T3" fmla="*/ 6 h 132"/>
                <a:gd name="T4" fmla="*/ 59 w 108"/>
                <a:gd name="T5" fmla="*/ 0 h 132"/>
                <a:gd name="T6" fmla="*/ 40 w 108"/>
                <a:gd name="T7" fmla="*/ 47 h 132"/>
                <a:gd name="T8" fmla="*/ 53 w 108"/>
                <a:gd name="T9" fmla="*/ 35 h 132"/>
                <a:gd name="T10" fmla="*/ 61 w 108"/>
                <a:gd name="T11" fmla="*/ 56 h 132"/>
                <a:gd name="T12" fmla="*/ 87 w 108"/>
                <a:gd name="T13" fmla="*/ 56 h 132"/>
                <a:gd name="T14" fmla="*/ 84 w 108"/>
                <a:gd name="T15" fmla="*/ 74 h 132"/>
                <a:gd name="T16" fmla="*/ 94 w 108"/>
                <a:gd name="T17" fmla="*/ 72 h 132"/>
                <a:gd name="T18" fmla="*/ 87 w 108"/>
                <a:gd name="T19" fmla="*/ 91 h 132"/>
                <a:gd name="T20" fmla="*/ 98 w 108"/>
                <a:gd name="T21" fmla="*/ 80 h 132"/>
                <a:gd name="T22" fmla="*/ 101 w 108"/>
                <a:gd name="T23" fmla="*/ 98 h 132"/>
                <a:gd name="T24" fmla="*/ 88 w 108"/>
                <a:gd name="T25" fmla="*/ 119 h 132"/>
                <a:gd name="T26" fmla="*/ 87 w 108"/>
                <a:gd name="T27" fmla="*/ 105 h 132"/>
                <a:gd name="T28" fmla="*/ 84 w 108"/>
                <a:gd name="T29" fmla="*/ 113 h 132"/>
                <a:gd name="T30" fmla="*/ 84 w 108"/>
                <a:gd name="T31" fmla="*/ 91 h 132"/>
                <a:gd name="T32" fmla="*/ 57 w 108"/>
                <a:gd name="T33" fmla="*/ 113 h 132"/>
                <a:gd name="T34" fmla="*/ 71 w 108"/>
                <a:gd name="T35" fmla="*/ 96 h 132"/>
                <a:gd name="T36" fmla="*/ 50 w 108"/>
                <a:gd name="T37" fmla="*/ 98 h 132"/>
                <a:gd name="T38" fmla="*/ 55 w 108"/>
                <a:gd name="T39" fmla="*/ 91 h 132"/>
                <a:gd name="T40" fmla="*/ 0 w 108"/>
                <a:gd name="T41" fmla="*/ 93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8" h="132">
                  <a:moveTo>
                    <a:pt x="0" y="102"/>
                  </a:moveTo>
                  <a:lnTo>
                    <a:pt x="46" y="6"/>
                  </a:lnTo>
                  <a:lnTo>
                    <a:pt x="63" y="0"/>
                  </a:lnTo>
                  <a:lnTo>
                    <a:pt x="42" y="51"/>
                  </a:lnTo>
                  <a:lnTo>
                    <a:pt x="57" y="39"/>
                  </a:lnTo>
                  <a:lnTo>
                    <a:pt x="65" y="62"/>
                  </a:lnTo>
                  <a:lnTo>
                    <a:pt x="92" y="62"/>
                  </a:lnTo>
                  <a:lnTo>
                    <a:pt x="88" y="82"/>
                  </a:lnTo>
                  <a:lnTo>
                    <a:pt x="100" y="79"/>
                  </a:lnTo>
                  <a:lnTo>
                    <a:pt x="92" y="99"/>
                  </a:lnTo>
                  <a:lnTo>
                    <a:pt x="104" y="88"/>
                  </a:lnTo>
                  <a:lnTo>
                    <a:pt x="107" y="108"/>
                  </a:lnTo>
                  <a:lnTo>
                    <a:pt x="94" y="131"/>
                  </a:lnTo>
                  <a:lnTo>
                    <a:pt x="92" y="115"/>
                  </a:lnTo>
                  <a:lnTo>
                    <a:pt x="88" y="124"/>
                  </a:lnTo>
                  <a:lnTo>
                    <a:pt x="88" y="99"/>
                  </a:lnTo>
                  <a:lnTo>
                    <a:pt x="61" y="124"/>
                  </a:lnTo>
                  <a:lnTo>
                    <a:pt x="75" y="106"/>
                  </a:lnTo>
                  <a:lnTo>
                    <a:pt x="52" y="108"/>
                  </a:lnTo>
                  <a:lnTo>
                    <a:pt x="59" y="99"/>
                  </a:lnTo>
                  <a:lnTo>
                    <a:pt x="0" y="102"/>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2" name="Freeform 127"/>
            <p:cNvSpPr>
              <a:spLocks/>
            </p:cNvSpPr>
            <p:nvPr/>
          </p:nvSpPr>
          <p:spPr bwMode="auto">
            <a:xfrm>
              <a:off x="1549" y="864"/>
              <a:ext cx="946" cy="841"/>
            </a:xfrm>
            <a:custGeom>
              <a:avLst/>
              <a:gdLst>
                <a:gd name="T0" fmla="*/ 103 w 969"/>
                <a:gd name="T1" fmla="*/ 187 h 897"/>
                <a:gd name="T2" fmla="*/ 120 w 969"/>
                <a:gd name="T3" fmla="*/ 155 h 897"/>
                <a:gd name="T4" fmla="*/ 79 w 969"/>
                <a:gd name="T5" fmla="*/ 136 h 897"/>
                <a:gd name="T6" fmla="*/ 173 w 969"/>
                <a:gd name="T7" fmla="*/ 76 h 897"/>
                <a:gd name="T8" fmla="*/ 266 w 969"/>
                <a:gd name="T9" fmla="*/ 52 h 897"/>
                <a:gd name="T10" fmla="*/ 338 w 969"/>
                <a:gd name="T11" fmla="*/ 82 h 897"/>
                <a:gd name="T12" fmla="*/ 322 w 969"/>
                <a:gd name="T13" fmla="*/ 47 h 897"/>
                <a:gd name="T14" fmla="*/ 431 w 969"/>
                <a:gd name="T15" fmla="*/ 66 h 897"/>
                <a:gd name="T16" fmla="*/ 487 w 969"/>
                <a:gd name="T17" fmla="*/ 47 h 897"/>
                <a:gd name="T18" fmla="*/ 403 w 969"/>
                <a:gd name="T19" fmla="*/ 20 h 897"/>
                <a:gd name="T20" fmla="*/ 504 w 969"/>
                <a:gd name="T21" fmla="*/ 33 h 897"/>
                <a:gd name="T22" fmla="*/ 501 w 969"/>
                <a:gd name="T23" fmla="*/ 4 h 897"/>
                <a:gd name="T24" fmla="*/ 693 w 969"/>
                <a:gd name="T25" fmla="*/ 15 h 897"/>
                <a:gd name="T26" fmla="*/ 709 w 969"/>
                <a:gd name="T27" fmla="*/ 20 h 897"/>
                <a:gd name="T28" fmla="*/ 773 w 969"/>
                <a:gd name="T29" fmla="*/ 40 h 897"/>
                <a:gd name="T30" fmla="*/ 590 w 969"/>
                <a:gd name="T31" fmla="*/ 74 h 897"/>
                <a:gd name="T32" fmla="*/ 687 w 969"/>
                <a:gd name="T33" fmla="*/ 92 h 897"/>
                <a:gd name="T34" fmla="*/ 799 w 969"/>
                <a:gd name="T35" fmla="*/ 83 h 897"/>
                <a:gd name="T36" fmla="*/ 877 w 969"/>
                <a:gd name="T37" fmla="*/ 72 h 897"/>
                <a:gd name="T38" fmla="*/ 782 w 969"/>
                <a:gd name="T39" fmla="*/ 128 h 897"/>
                <a:gd name="T40" fmla="*/ 843 w 969"/>
                <a:gd name="T41" fmla="*/ 146 h 897"/>
                <a:gd name="T42" fmla="*/ 787 w 969"/>
                <a:gd name="T43" fmla="*/ 200 h 897"/>
                <a:gd name="T44" fmla="*/ 793 w 969"/>
                <a:gd name="T45" fmla="*/ 239 h 897"/>
                <a:gd name="T46" fmla="*/ 778 w 969"/>
                <a:gd name="T47" fmla="*/ 268 h 897"/>
                <a:gd name="T48" fmla="*/ 805 w 969"/>
                <a:gd name="T49" fmla="*/ 295 h 897"/>
                <a:gd name="T50" fmla="*/ 771 w 969"/>
                <a:gd name="T51" fmla="*/ 323 h 897"/>
                <a:gd name="T52" fmla="*/ 787 w 969"/>
                <a:gd name="T53" fmla="*/ 350 h 897"/>
                <a:gd name="T54" fmla="*/ 799 w 969"/>
                <a:gd name="T55" fmla="*/ 377 h 897"/>
                <a:gd name="T56" fmla="*/ 697 w 969"/>
                <a:gd name="T57" fmla="*/ 397 h 897"/>
                <a:gd name="T58" fmla="*/ 719 w 969"/>
                <a:gd name="T59" fmla="*/ 438 h 897"/>
                <a:gd name="T60" fmla="*/ 773 w 969"/>
                <a:gd name="T61" fmla="*/ 449 h 897"/>
                <a:gd name="T62" fmla="*/ 765 w 969"/>
                <a:gd name="T63" fmla="*/ 479 h 897"/>
                <a:gd name="T64" fmla="*/ 689 w 969"/>
                <a:gd name="T65" fmla="*/ 447 h 897"/>
                <a:gd name="T66" fmla="*/ 703 w 969"/>
                <a:gd name="T67" fmla="*/ 494 h 897"/>
                <a:gd name="T68" fmla="*/ 707 w 969"/>
                <a:gd name="T69" fmla="*/ 545 h 897"/>
                <a:gd name="T70" fmla="*/ 620 w 969"/>
                <a:gd name="T71" fmla="*/ 563 h 897"/>
                <a:gd name="T72" fmla="*/ 558 w 969"/>
                <a:gd name="T73" fmla="*/ 626 h 897"/>
                <a:gd name="T74" fmla="*/ 532 w 969"/>
                <a:gd name="T75" fmla="*/ 613 h 897"/>
                <a:gd name="T76" fmla="*/ 480 w 969"/>
                <a:gd name="T77" fmla="*/ 656 h 897"/>
                <a:gd name="T78" fmla="*/ 478 w 969"/>
                <a:gd name="T79" fmla="*/ 687 h 897"/>
                <a:gd name="T80" fmla="*/ 476 w 969"/>
                <a:gd name="T81" fmla="*/ 713 h 897"/>
                <a:gd name="T82" fmla="*/ 445 w 969"/>
                <a:gd name="T83" fmla="*/ 775 h 897"/>
                <a:gd name="T84" fmla="*/ 378 w 969"/>
                <a:gd name="T85" fmla="*/ 767 h 897"/>
                <a:gd name="T86" fmla="*/ 359 w 969"/>
                <a:gd name="T87" fmla="*/ 748 h 897"/>
                <a:gd name="T88" fmla="*/ 326 w 969"/>
                <a:gd name="T89" fmla="*/ 678 h 897"/>
                <a:gd name="T90" fmla="*/ 318 w 969"/>
                <a:gd name="T91" fmla="*/ 642 h 897"/>
                <a:gd name="T92" fmla="*/ 308 w 969"/>
                <a:gd name="T93" fmla="*/ 564 h 897"/>
                <a:gd name="T94" fmla="*/ 304 w 969"/>
                <a:gd name="T95" fmla="*/ 553 h 897"/>
                <a:gd name="T96" fmla="*/ 311 w 969"/>
                <a:gd name="T97" fmla="*/ 502 h 897"/>
                <a:gd name="T98" fmla="*/ 338 w 969"/>
                <a:gd name="T99" fmla="*/ 483 h 897"/>
                <a:gd name="T100" fmla="*/ 318 w 969"/>
                <a:gd name="T101" fmla="*/ 458 h 897"/>
                <a:gd name="T102" fmla="*/ 288 w 969"/>
                <a:gd name="T103" fmla="*/ 458 h 897"/>
                <a:gd name="T104" fmla="*/ 264 w 969"/>
                <a:gd name="T105" fmla="*/ 440 h 897"/>
                <a:gd name="T106" fmla="*/ 247 w 969"/>
                <a:gd name="T107" fmla="*/ 358 h 897"/>
                <a:gd name="T108" fmla="*/ 182 w 969"/>
                <a:gd name="T109" fmla="*/ 297 h 897"/>
                <a:gd name="T110" fmla="*/ 103 w 969"/>
                <a:gd name="T111" fmla="*/ 305 h 897"/>
                <a:gd name="T112" fmla="*/ 22 w 969"/>
                <a:gd name="T113" fmla="*/ 268 h 897"/>
                <a:gd name="T114" fmla="*/ 101 w 969"/>
                <a:gd name="T115" fmla="*/ 250 h 8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69" h="897">
                  <a:moveTo>
                    <a:pt x="0" y="252"/>
                  </a:moveTo>
                  <a:lnTo>
                    <a:pt x="6" y="238"/>
                  </a:lnTo>
                  <a:lnTo>
                    <a:pt x="68" y="212"/>
                  </a:lnTo>
                  <a:lnTo>
                    <a:pt x="108" y="212"/>
                  </a:lnTo>
                  <a:lnTo>
                    <a:pt x="131" y="194"/>
                  </a:lnTo>
                  <a:lnTo>
                    <a:pt x="124" y="187"/>
                  </a:lnTo>
                  <a:lnTo>
                    <a:pt x="137" y="178"/>
                  </a:lnTo>
                  <a:lnTo>
                    <a:pt x="126" y="176"/>
                  </a:lnTo>
                  <a:lnTo>
                    <a:pt x="147" y="166"/>
                  </a:lnTo>
                  <a:lnTo>
                    <a:pt x="141" y="157"/>
                  </a:lnTo>
                  <a:lnTo>
                    <a:pt x="112" y="172"/>
                  </a:lnTo>
                  <a:lnTo>
                    <a:pt x="83" y="155"/>
                  </a:lnTo>
                  <a:lnTo>
                    <a:pt x="120" y="146"/>
                  </a:lnTo>
                  <a:lnTo>
                    <a:pt x="139" y="115"/>
                  </a:lnTo>
                  <a:lnTo>
                    <a:pt x="183" y="115"/>
                  </a:lnTo>
                  <a:lnTo>
                    <a:pt x="181" y="86"/>
                  </a:lnTo>
                  <a:lnTo>
                    <a:pt x="212" y="84"/>
                  </a:lnTo>
                  <a:lnTo>
                    <a:pt x="246" y="106"/>
                  </a:lnTo>
                  <a:lnTo>
                    <a:pt x="206" y="77"/>
                  </a:lnTo>
                  <a:lnTo>
                    <a:pt x="279" y="59"/>
                  </a:lnTo>
                  <a:lnTo>
                    <a:pt x="298" y="71"/>
                  </a:lnTo>
                  <a:lnTo>
                    <a:pt x="298" y="99"/>
                  </a:lnTo>
                  <a:lnTo>
                    <a:pt x="309" y="75"/>
                  </a:lnTo>
                  <a:lnTo>
                    <a:pt x="354" y="93"/>
                  </a:lnTo>
                  <a:lnTo>
                    <a:pt x="340" y="79"/>
                  </a:lnTo>
                  <a:lnTo>
                    <a:pt x="363" y="82"/>
                  </a:lnTo>
                  <a:lnTo>
                    <a:pt x="342" y="66"/>
                  </a:lnTo>
                  <a:lnTo>
                    <a:pt x="338" y="53"/>
                  </a:lnTo>
                  <a:lnTo>
                    <a:pt x="348" y="51"/>
                  </a:lnTo>
                  <a:lnTo>
                    <a:pt x="440" y="88"/>
                  </a:lnTo>
                  <a:lnTo>
                    <a:pt x="434" y="75"/>
                  </a:lnTo>
                  <a:lnTo>
                    <a:pt x="452" y="75"/>
                  </a:lnTo>
                  <a:lnTo>
                    <a:pt x="440" y="64"/>
                  </a:lnTo>
                  <a:lnTo>
                    <a:pt x="471" y="66"/>
                  </a:lnTo>
                  <a:lnTo>
                    <a:pt x="421" y="37"/>
                  </a:lnTo>
                  <a:lnTo>
                    <a:pt x="511" y="53"/>
                  </a:lnTo>
                  <a:lnTo>
                    <a:pt x="492" y="37"/>
                  </a:lnTo>
                  <a:lnTo>
                    <a:pt x="438" y="35"/>
                  </a:lnTo>
                  <a:lnTo>
                    <a:pt x="456" y="33"/>
                  </a:lnTo>
                  <a:lnTo>
                    <a:pt x="423" y="22"/>
                  </a:lnTo>
                  <a:lnTo>
                    <a:pt x="465" y="24"/>
                  </a:lnTo>
                  <a:lnTo>
                    <a:pt x="448" y="17"/>
                  </a:lnTo>
                  <a:lnTo>
                    <a:pt x="465" y="13"/>
                  </a:lnTo>
                  <a:lnTo>
                    <a:pt x="529" y="37"/>
                  </a:lnTo>
                  <a:lnTo>
                    <a:pt x="523" y="28"/>
                  </a:lnTo>
                  <a:lnTo>
                    <a:pt x="552" y="22"/>
                  </a:lnTo>
                  <a:lnTo>
                    <a:pt x="527" y="17"/>
                  </a:lnTo>
                  <a:lnTo>
                    <a:pt x="525" y="4"/>
                  </a:lnTo>
                  <a:lnTo>
                    <a:pt x="544" y="0"/>
                  </a:lnTo>
                  <a:lnTo>
                    <a:pt x="721" y="6"/>
                  </a:lnTo>
                  <a:lnTo>
                    <a:pt x="735" y="13"/>
                  </a:lnTo>
                  <a:lnTo>
                    <a:pt x="727" y="17"/>
                  </a:lnTo>
                  <a:lnTo>
                    <a:pt x="608" y="19"/>
                  </a:lnTo>
                  <a:lnTo>
                    <a:pt x="623" y="26"/>
                  </a:lnTo>
                  <a:lnTo>
                    <a:pt x="575" y="33"/>
                  </a:lnTo>
                  <a:lnTo>
                    <a:pt x="744" y="22"/>
                  </a:lnTo>
                  <a:lnTo>
                    <a:pt x="750" y="31"/>
                  </a:lnTo>
                  <a:lnTo>
                    <a:pt x="727" y="39"/>
                  </a:lnTo>
                  <a:lnTo>
                    <a:pt x="767" y="35"/>
                  </a:lnTo>
                  <a:lnTo>
                    <a:pt x="811" y="46"/>
                  </a:lnTo>
                  <a:lnTo>
                    <a:pt x="744" y="71"/>
                  </a:lnTo>
                  <a:lnTo>
                    <a:pt x="638" y="68"/>
                  </a:lnTo>
                  <a:lnTo>
                    <a:pt x="663" y="75"/>
                  </a:lnTo>
                  <a:lnTo>
                    <a:pt x="619" y="84"/>
                  </a:lnTo>
                  <a:lnTo>
                    <a:pt x="619" y="95"/>
                  </a:lnTo>
                  <a:lnTo>
                    <a:pt x="735" y="77"/>
                  </a:lnTo>
                  <a:lnTo>
                    <a:pt x="746" y="86"/>
                  </a:lnTo>
                  <a:lnTo>
                    <a:pt x="721" y="104"/>
                  </a:lnTo>
                  <a:lnTo>
                    <a:pt x="799" y="75"/>
                  </a:lnTo>
                  <a:lnTo>
                    <a:pt x="803" y="102"/>
                  </a:lnTo>
                  <a:lnTo>
                    <a:pt x="765" y="148"/>
                  </a:lnTo>
                  <a:lnTo>
                    <a:pt x="838" y="95"/>
                  </a:lnTo>
                  <a:lnTo>
                    <a:pt x="838" y="104"/>
                  </a:lnTo>
                  <a:lnTo>
                    <a:pt x="872" y="102"/>
                  </a:lnTo>
                  <a:lnTo>
                    <a:pt x="880" y="84"/>
                  </a:lnTo>
                  <a:lnTo>
                    <a:pt x="920" y="82"/>
                  </a:lnTo>
                  <a:lnTo>
                    <a:pt x="968" y="95"/>
                  </a:lnTo>
                  <a:lnTo>
                    <a:pt x="922" y="122"/>
                  </a:lnTo>
                  <a:lnTo>
                    <a:pt x="924" y="133"/>
                  </a:lnTo>
                  <a:lnTo>
                    <a:pt x="820" y="146"/>
                  </a:lnTo>
                  <a:lnTo>
                    <a:pt x="901" y="146"/>
                  </a:lnTo>
                  <a:lnTo>
                    <a:pt x="832" y="166"/>
                  </a:lnTo>
                  <a:lnTo>
                    <a:pt x="841" y="180"/>
                  </a:lnTo>
                  <a:lnTo>
                    <a:pt x="884" y="166"/>
                  </a:lnTo>
                  <a:lnTo>
                    <a:pt x="851" y="187"/>
                  </a:lnTo>
                  <a:lnTo>
                    <a:pt x="847" y="212"/>
                  </a:lnTo>
                  <a:lnTo>
                    <a:pt x="859" y="203"/>
                  </a:lnTo>
                  <a:lnTo>
                    <a:pt x="826" y="227"/>
                  </a:lnTo>
                  <a:lnTo>
                    <a:pt x="813" y="272"/>
                  </a:lnTo>
                  <a:lnTo>
                    <a:pt x="830" y="263"/>
                  </a:lnTo>
                  <a:lnTo>
                    <a:pt x="855" y="272"/>
                  </a:lnTo>
                  <a:lnTo>
                    <a:pt x="832" y="272"/>
                  </a:lnTo>
                  <a:lnTo>
                    <a:pt x="832" y="285"/>
                  </a:lnTo>
                  <a:lnTo>
                    <a:pt x="870" y="292"/>
                  </a:lnTo>
                  <a:lnTo>
                    <a:pt x="872" y="307"/>
                  </a:lnTo>
                  <a:lnTo>
                    <a:pt x="816" y="305"/>
                  </a:lnTo>
                  <a:lnTo>
                    <a:pt x="830" y="311"/>
                  </a:lnTo>
                  <a:lnTo>
                    <a:pt x="801" y="318"/>
                  </a:lnTo>
                  <a:lnTo>
                    <a:pt x="816" y="334"/>
                  </a:lnTo>
                  <a:lnTo>
                    <a:pt x="845" y="336"/>
                  </a:lnTo>
                  <a:lnTo>
                    <a:pt x="826" y="347"/>
                  </a:lnTo>
                  <a:lnTo>
                    <a:pt x="849" y="356"/>
                  </a:lnTo>
                  <a:lnTo>
                    <a:pt x="849" y="378"/>
                  </a:lnTo>
                  <a:lnTo>
                    <a:pt x="809" y="367"/>
                  </a:lnTo>
                  <a:lnTo>
                    <a:pt x="832" y="378"/>
                  </a:lnTo>
                  <a:lnTo>
                    <a:pt x="818" y="387"/>
                  </a:lnTo>
                  <a:lnTo>
                    <a:pt x="830" y="385"/>
                  </a:lnTo>
                  <a:lnTo>
                    <a:pt x="826" y="398"/>
                  </a:lnTo>
                  <a:lnTo>
                    <a:pt x="857" y="407"/>
                  </a:lnTo>
                  <a:lnTo>
                    <a:pt x="811" y="403"/>
                  </a:lnTo>
                  <a:lnTo>
                    <a:pt x="803" y="411"/>
                  </a:lnTo>
                  <a:lnTo>
                    <a:pt x="838" y="429"/>
                  </a:lnTo>
                  <a:lnTo>
                    <a:pt x="832" y="445"/>
                  </a:lnTo>
                  <a:lnTo>
                    <a:pt x="803" y="456"/>
                  </a:lnTo>
                  <a:lnTo>
                    <a:pt x="775" y="431"/>
                  </a:lnTo>
                  <a:lnTo>
                    <a:pt x="731" y="451"/>
                  </a:lnTo>
                  <a:lnTo>
                    <a:pt x="762" y="462"/>
                  </a:lnTo>
                  <a:lnTo>
                    <a:pt x="735" y="474"/>
                  </a:lnTo>
                  <a:lnTo>
                    <a:pt x="765" y="476"/>
                  </a:lnTo>
                  <a:lnTo>
                    <a:pt x="754" y="498"/>
                  </a:lnTo>
                  <a:lnTo>
                    <a:pt x="769" y="485"/>
                  </a:lnTo>
                  <a:lnTo>
                    <a:pt x="803" y="502"/>
                  </a:lnTo>
                  <a:lnTo>
                    <a:pt x="793" y="518"/>
                  </a:lnTo>
                  <a:lnTo>
                    <a:pt x="811" y="511"/>
                  </a:lnTo>
                  <a:lnTo>
                    <a:pt x="803" y="527"/>
                  </a:lnTo>
                  <a:lnTo>
                    <a:pt x="816" y="520"/>
                  </a:lnTo>
                  <a:lnTo>
                    <a:pt x="818" y="558"/>
                  </a:lnTo>
                  <a:lnTo>
                    <a:pt x="803" y="545"/>
                  </a:lnTo>
                  <a:lnTo>
                    <a:pt x="801" y="558"/>
                  </a:lnTo>
                  <a:lnTo>
                    <a:pt x="786" y="558"/>
                  </a:lnTo>
                  <a:lnTo>
                    <a:pt x="767" y="527"/>
                  </a:lnTo>
                  <a:lnTo>
                    <a:pt x="723" y="509"/>
                  </a:lnTo>
                  <a:lnTo>
                    <a:pt x="754" y="529"/>
                  </a:lnTo>
                  <a:lnTo>
                    <a:pt x="710" y="540"/>
                  </a:lnTo>
                  <a:lnTo>
                    <a:pt x="698" y="558"/>
                  </a:lnTo>
                  <a:lnTo>
                    <a:pt x="737" y="562"/>
                  </a:lnTo>
                  <a:lnTo>
                    <a:pt x="706" y="574"/>
                  </a:lnTo>
                  <a:lnTo>
                    <a:pt x="754" y="560"/>
                  </a:lnTo>
                  <a:lnTo>
                    <a:pt x="805" y="576"/>
                  </a:lnTo>
                  <a:lnTo>
                    <a:pt x="742" y="620"/>
                  </a:lnTo>
                  <a:lnTo>
                    <a:pt x="679" y="638"/>
                  </a:lnTo>
                  <a:lnTo>
                    <a:pt x="656" y="640"/>
                  </a:lnTo>
                  <a:lnTo>
                    <a:pt x="642" y="622"/>
                  </a:lnTo>
                  <a:lnTo>
                    <a:pt x="650" y="640"/>
                  </a:lnTo>
                  <a:lnTo>
                    <a:pt x="633" y="653"/>
                  </a:lnTo>
                  <a:lnTo>
                    <a:pt x="608" y="700"/>
                  </a:lnTo>
                  <a:lnTo>
                    <a:pt x="590" y="698"/>
                  </a:lnTo>
                  <a:lnTo>
                    <a:pt x="586" y="713"/>
                  </a:lnTo>
                  <a:lnTo>
                    <a:pt x="569" y="716"/>
                  </a:lnTo>
                  <a:lnTo>
                    <a:pt x="558" y="709"/>
                  </a:lnTo>
                  <a:lnTo>
                    <a:pt x="571" y="700"/>
                  </a:lnTo>
                  <a:lnTo>
                    <a:pt x="558" y="698"/>
                  </a:lnTo>
                  <a:lnTo>
                    <a:pt x="550" y="722"/>
                  </a:lnTo>
                  <a:lnTo>
                    <a:pt x="523" y="727"/>
                  </a:lnTo>
                  <a:lnTo>
                    <a:pt x="523" y="745"/>
                  </a:lnTo>
                  <a:lnTo>
                    <a:pt x="504" y="747"/>
                  </a:lnTo>
                  <a:lnTo>
                    <a:pt x="521" y="762"/>
                  </a:lnTo>
                  <a:lnTo>
                    <a:pt x="500" y="764"/>
                  </a:lnTo>
                  <a:lnTo>
                    <a:pt x="517" y="782"/>
                  </a:lnTo>
                  <a:lnTo>
                    <a:pt x="502" y="782"/>
                  </a:lnTo>
                  <a:lnTo>
                    <a:pt x="513" y="787"/>
                  </a:lnTo>
                  <a:lnTo>
                    <a:pt x="502" y="807"/>
                  </a:lnTo>
                  <a:lnTo>
                    <a:pt x="492" y="802"/>
                  </a:lnTo>
                  <a:lnTo>
                    <a:pt x="500" y="811"/>
                  </a:lnTo>
                  <a:lnTo>
                    <a:pt x="481" y="818"/>
                  </a:lnTo>
                  <a:lnTo>
                    <a:pt x="492" y="844"/>
                  </a:lnTo>
                  <a:lnTo>
                    <a:pt x="481" y="882"/>
                  </a:lnTo>
                  <a:lnTo>
                    <a:pt x="467" y="882"/>
                  </a:lnTo>
                  <a:lnTo>
                    <a:pt x="475" y="896"/>
                  </a:lnTo>
                  <a:lnTo>
                    <a:pt x="444" y="896"/>
                  </a:lnTo>
                  <a:lnTo>
                    <a:pt x="440" y="871"/>
                  </a:lnTo>
                  <a:lnTo>
                    <a:pt x="396" y="873"/>
                  </a:lnTo>
                  <a:lnTo>
                    <a:pt x="406" y="869"/>
                  </a:lnTo>
                  <a:lnTo>
                    <a:pt x="381" y="858"/>
                  </a:lnTo>
                  <a:lnTo>
                    <a:pt x="394" y="851"/>
                  </a:lnTo>
                  <a:lnTo>
                    <a:pt x="377" y="851"/>
                  </a:lnTo>
                  <a:lnTo>
                    <a:pt x="384" y="833"/>
                  </a:lnTo>
                  <a:lnTo>
                    <a:pt x="373" y="840"/>
                  </a:lnTo>
                  <a:lnTo>
                    <a:pt x="344" y="787"/>
                  </a:lnTo>
                  <a:lnTo>
                    <a:pt x="342" y="771"/>
                  </a:lnTo>
                  <a:lnTo>
                    <a:pt x="367" y="756"/>
                  </a:lnTo>
                  <a:lnTo>
                    <a:pt x="354" y="749"/>
                  </a:lnTo>
                  <a:lnTo>
                    <a:pt x="334" y="769"/>
                  </a:lnTo>
                  <a:lnTo>
                    <a:pt x="334" y="731"/>
                  </a:lnTo>
                  <a:lnTo>
                    <a:pt x="313" y="709"/>
                  </a:lnTo>
                  <a:lnTo>
                    <a:pt x="319" y="680"/>
                  </a:lnTo>
                  <a:lnTo>
                    <a:pt x="304" y="669"/>
                  </a:lnTo>
                  <a:lnTo>
                    <a:pt x="323" y="642"/>
                  </a:lnTo>
                  <a:lnTo>
                    <a:pt x="313" y="638"/>
                  </a:lnTo>
                  <a:lnTo>
                    <a:pt x="350" y="638"/>
                  </a:lnTo>
                  <a:lnTo>
                    <a:pt x="346" y="629"/>
                  </a:lnTo>
                  <a:lnTo>
                    <a:pt x="319" y="629"/>
                  </a:lnTo>
                  <a:lnTo>
                    <a:pt x="361" y="607"/>
                  </a:lnTo>
                  <a:lnTo>
                    <a:pt x="350" y="598"/>
                  </a:lnTo>
                  <a:lnTo>
                    <a:pt x="361" y="574"/>
                  </a:lnTo>
                  <a:lnTo>
                    <a:pt x="327" y="571"/>
                  </a:lnTo>
                  <a:lnTo>
                    <a:pt x="294" y="549"/>
                  </a:lnTo>
                  <a:lnTo>
                    <a:pt x="354" y="562"/>
                  </a:lnTo>
                  <a:lnTo>
                    <a:pt x="346" y="551"/>
                  </a:lnTo>
                  <a:lnTo>
                    <a:pt x="354" y="549"/>
                  </a:lnTo>
                  <a:lnTo>
                    <a:pt x="332" y="534"/>
                  </a:lnTo>
                  <a:lnTo>
                    <a:pt x="340" y="527"/>
                  </a:lnTo>
                  <a:lnTo>
                    <a:pt x="325" y="531"/>
                  </a:lnTo>
                  <a:lnTo>
                    <a:pt x="334" y="520"/>
                  </a:lnTo>
                  <a:lnTo>
                    <a:pt x="319" y="520"/>
                  </a:lnTo>
                  <a:lnTo>
                    <a:pt x="338" y="514"/>
                  </a:lnTo>
                  <a:lnTo>
                    <a:pt x="309" y="500"/>
                  </a:lnTo>
                  <a:lnTo>
                    <a:pt x="302" y="520"/>
                  </a:lnTo>
                  <a:lnTo>
                    <a:pt x="279" y="520"/>
                  </a:lnTo>
                  <a:lnTo>
                    <a:pt x="275" y="514"/>
                  </a:lnTo>
                  <a:lnTo>
                    <a:pt x="292" y="500"/>
                  </a:lnTo>
                  <a:lnTo>
                    <a:pt x="277" y="500"/>
                  </a:lnTo>
                  <a:lnTo>
                    <a:pt x="294" y="469"/>
                  </a:lnTo>
                  <a:lnTo>
                    <a:pt x="277" y="460"/>
                  </a:lnTo>
                  <a:lnTo>
                    <a:pt x="284" y="447"/>
                  </a:lnTo>
                  <a:lnTo>
                    <a:pt x="259" y="407"/>
                  </a:lnTo>
                  <a:lnTo>
                    <a:pt x="267" y="407"/>
                  </a:lnTo>
                  <a:lnTo>
                    <a:pt x="228" y="369"/>
                  </a:lnTo>
                  <a:lnTo>
                    <a:pt x="228" y="356"/>
                  </a:lnTo>
                  <a:lnTo>
                    <a:pt x="191" y="338"/>
                  </a:lnTo>
                  <a:lnTo>
                    <a:pt x="156" y="329"/>
                  </a:lnTo>
                  <a:lnTo>
                    <a:pt x="122" y="345"/>
                  </a:lnTo>
                  <a:lnTo>
                    <a:pt x="95" y="334"/>
                  </a:lnTo>
                  <a:lnTo>
                    <a:pt x="108" y="347"/>
                  </a:lnTo>
                  <a:lnTo>
                    <a:pt x="79" y="343"/>
                  </a:lnTo>
                  <a:lnTo>
                    <a:pt x="54" y="329"/>
                  </a:lnTo>
                  <a:lnTo>
                    <a:pt x="79" y="318"/>
                  </a:lnTo>
                  <a:lnTo>
                    <a:pt x="24" y="305"/>
                  </a:lnTo>
                  <a:lnTo>
                    <a:pt x="45" y="292"/>
                  </a:lnTo>
                  <a:lnTo>
                    <a:pt x="108" y="298"/>
                  </a:lnTo>
                  <a:lnTo>
                    <a:pt x="116" y="292"/>
                  </a:lnTo>
                  <a:lnTo>
                    <a:pt x="106" y="285"/>
                  </a:lnTo>
                  <a:lnTo>
                    <a:pt x="116" y="278"/>
                  </a:lnTo>
                  <a:lnTo>
                    <a:pt x="60" y="283"/>
                  </a:lnTo>
                  <a:lnTo>
                    <a:pt x="0" y="252"/>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3" name="Freeform 128"/>
            <p:cNvSpPr>
              <a:spLocks/>
            </p:cNvSpPr>
            <p:nvPr/>
          </p:nvSpPr>
          <p:spPr bwMode="auto">
            <a:xfrm>
              <a:off x="73" y="1357"/>
              <a:ext cx="465" cy="489"/>
            </a:xfrm>
            <a:custGeom>
              <a:avLst/>
              <a:gdLst>
                <a:gd name="T0" fmla="*/ 29 w 476"/>
                <a:gd name="T1" fmla="*/ 185 h 522"/>
                <a:gd name="T2" fmla="*/ 31 w 476"/>
                <a:gd name="T3" fmla="*/ 204 h 522"/>
                <a:gd name="T4" fmla="*/ 83 w 476"/>
                <a:gd name="T5" fmla="*/ 213 h 522"/>
                <a:gd name="T6" fmla="*/ 102 w 476"/>
                <a:gd name="T7" fmla="*/ 206 h 522"/>
                <a:gd name="T8" fmla="*/ 45 w 476"/>
                <a:gd name="T9" fmla="*/ 260 h 522"/>
                <a:gd name="T10" fmla="*/ 43 w 476"/>
                <a:gd name="T11" fmla="*/ 286 h 522"/>
                <a:gd name="T12" fmla="*/ 43 w 476"/>
                <a:gd name="T13" fmla="*/ 304 h 522"/>
                <a:gd name="T14" fmla="*/ 54 w 476"/>
                <a:gd name="T15" fmla="*/ 321 h 522"/>
                <a:gd name="T16" fmla="*/ 74 w 476"/>
                <a:gd name="T17" fmla="*/ 339 h 522"/>
                <a:gd name="T18" fmla="*/ 85 w 476"/>
                <a:gd name="T19" fmla="*/ 321 h 522"/>
                <a:gd name="T20" fmla="*/ 91 w 476"/>
                <a:gd name="T21" fmla="*/ 364 h 522"/>
                <a:gd name="T22" fmla="*/ 138 w 476"/>
                <a:gd name="T23" fmla="*/ 368 h 522"/>
                <a:gd name="T24" fmla="*/ 151 w 476"/>
                <a:gd name="T25" fmla="*/ 364 h 522"/>
                <a:gd name="T26" fmla="*/ 144 w 476"/>
                <a:gd name="T27" fmla="*/ 411 h 522"/>
                <a:gd name="T28" fmla="*/ 119 w 476"/>
                <a:gd name="T29" fmla="*/ 436 h 522"/>
                <a:gd name="T30" fmla="*/ 70 w 476"/>
                <a:gd name="T31" fmla="*/ 457 h 522"/>
                <a:gd name="T32" fmla="*/ 128 w 476"/>
                <a:gd name="T33" fmla="*/ 441 h 522"/>
                <a:gd name="T34" fmla="*/ 138 w 476"/>
                <a:gd name="T35" fmla="*/ 416 h 522"/>
                <a:gd name="T36" fmla="*/ 211 w 476"/>
                <a:gd name="T37" fmla="*/ 374 h 522"/>
                <a:gd name="T38" fmla="*/ 213 w 476"/>
                <a:gd name="T39" fmla="*/ 347 h 522"/>
                <a:gd name="T40" fmla="*/ 269 w 476"/>
                <a:gd name="T41" fmla="*/ 267 h 522"/>
                <a:gd name="T42" fmla="*/ 284 w 476"/>
                <a:gd name="T43" fmla="*/ 288 h 522"/>
                <a:gd name="T44" fmla="*/ 288 w 476"/>
                <a:gd name="T45" fmla="*/ 305 h 522"/>
                <a:gd name="T46" fmla="*/ 246 w 476"/>
                <a:gd name="T47" fmla="*/ 333 h 522"/>
                <a:gd name="T48" fmla="*/ 248 w 476"/>
                <a:gd name="T49" fmla="*/ 350 h 522"/>
                <a:gd name="T50" fmla="*/ 303 w 476"/>
                <a:gd name="T51" fmla="*/ 315 h 522"/>
                <a:gd name="T52" fmla="*/ 307 w 476"/>
                <a:gd name="T53" fmla="*/ 294 h 522"/>
                <a:gd name="T54" fmla="*/ 328 w 476"/>
                <a:gd name="T55" fmla="*/ 300 h 522"/>
                <a:gd name="T56" fmla="*/ 363 w 476"/>
                <a:gd name="T57" fmla="*/ 327 h 522"/>
                <a:gd name="T58" fmla="*/ 432 w 476"/>
                <a:gd name="T59" fmla="*/ 327 h 522"/>
                <a:gd name="T60" fmla="*/ 430 w 476"/>
                <a:gd name="T61" fmla="*/ 343 h 522"/>
                <a:gd name="T62" fmla="*/ 453 w 476"/>
                <a:gd name="T63" fmla="*/ 343 h 522"/>
                <a:gd name="T64" fmla="*/ 411 w 476"/>
                <a:gd name="T65" fmla="*/ 321 h 522"/>
                <a:gd name="T66" fmla="*/ 248 w 476"/>
                <a:gd name="T67" fmla="*/ 31 h 522"/>
                <a:gd name="T68" fmla="*/ 196 w 476"/>
                <a:gd name="T69" fmla="*/ 9 h 522"/>
                <a:gd name="T70" fmla="*/ 180 w 476"/>
                <a:gd name="T71" fmla="*/ 17 h 522"/>
                <a:gd name="T72" fmla="*/ 173 w 476"/>
                <a:gd name="T73" fmla="*/ 0 h 522"/>
                <a:gd name="T74" fmla="*/ 126 w 476"/>
                <a:gd name="T75" fmla="*/ 21 h 522"/>
                <a:gd name="T76" fmla="*/ 121 w 476"/>
                <a:gd name="T77" fmla="*/ 27 h 522"/>
                <a:gd name="T78" fmla="*/ 97 w 476"/>
                <a:gd name="T79" fmla="*/ 49 h 522"/>
                <a:gd name="T80" fmla="*/ 68 w 476"/>
                <a:gd name="T81" fmla="*/ 69 h 522"/>
                <a:gd name="T82" fmla="*/ 31 w 476"/>
                <a:gd name="T83" fmla="*/ 91 h 522"/>
                <a:gd name="T84" fmla="*/ 66 w 476"/>
                <a:gd name="T85" fmla="*/ 132 h 522"/>
                <a:gd name="T86" fmla="*/ 91 w 476"/>
                <a:gd name="T87" fmla="*/ 146 h 522"/>
                <a:gd name="T88" fmla="*/ 109 w 476"/>
                <a:gd name="T89" fmla="*/ 157 h 522"/>
                <a:gd name="T90" fmla="*/ 66 w 476"/>
                <a:gd name="T91" fmla="*/ 163 h 522"/>
                <a:gd name="T92" fmla="*/ 52 w 476"/>
                <a:gd name="T93" fmla="*/ 147 h 5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76" h="522">
                  <a:moveTo>
                    <a:pt x="0" y="199"/>
                  </a:moveTo>
                  <a:lnTo>
                    <a:pt x="31" y="211"/>
                  </a:lnTo>
                  <a:lnTo>
                    <a:pt x="18" y="213"/>
                  </a:lnTo>
                  <a:lnTo>
                    <a:pt x="33" y="233"/>
                  </a:lnTo>
                  <a:lnTo>
                    <a:pt x="78" y="231"/>
                  </a:lnTo>
                  <a:lnTo>
                    <a:pt x="87" y="242"/>
                  </a:lnTo>
                  <a:lnTo>
                    <a:pt x="117" y="228"/>
                  </a:lnTo>
                  <a:lnTo>
                    <a:pt x="106" y="235"/>
                  </a:lnTo>
                  <a:lnTo>
                    <a:pt x="113" y="266"/>
                  </a:lnTo>
                  <a:lnTo>
                    <a:pt x="47" y="297"/>
                  </a:lnTo>
                  <a:lnTo>
                    <a:pt x="29" y="331"/>
                  </a:lnTo>
                  <a:lnTo>
                    <a:pt x="45" y="326"/>
                  </a:lnTo>
                  <a:lnTo>
                    <a:pt x="33" y="333"/>
                  </a:lnTo>
                  <a:lnTo>
                    <a:pt x="45" y="346"/>
                  </a:lnTo>
                  <a:lnTo>
                    <a:pt x="68" y="348"/>
                  </a:lnTo>
                  <a:lnTo>
                    <a:pt x="56" y="366"/>
                  </a:lnTo>
                  <a:lnTo>
                    <a:pt x="68" y="384"/>
                  </a:lnTo>
                  <a:lnTo>
                    <a:pt x="78" y="386"/>
                  </a:lnTo>
                  <a:lnTo>
                    <a:pt x="103" y="348"/>
                  </a:lnTo>
                  <a:lnTo>
                    <a:pt x="89" y="366"/>
                  </a:lnTo>
                  <a:lnTo>
                    <a:pt x="101" y="402"/>
                  </a:lnTo>
                  <a:lnTo>
                    <a:pt x="95" y="415"/>
                  </a:lnTo>
                  <a:lnTo>
                    <a:pt x="125" y="395"/>
                  </a:lnTo>
                  <a:lnTo>
                    <a:pt x="144" y="419"/>
                  </a:lnTo>
                  <a:lnTo>
                    <a:pt x="152" y="406"/>
                  </a:lnTo>
                  <a:lnTo>
                    <a:pt x="159" y="415"/>
                  </a:lnTo>
                  <a:lnTo>
                    <a:pt x="181" y="402"/>
                  </a:lnTo>
                  <a:lnTo>
                    <a:pt x="150" y="469"/>
                  </a:lnTo>
                  <a:lnTo>
                    <a:pt x="127" y="481"/>
                  </a:lnTo>
                  <a:lnTo>
                    <a:pt x="125" y="496"/>
                  </a:lnTo>
                  <a:lnTo>
                    <a:pt x="95" y="496"/>
                  </a:lnTo>
                  <a:lnTo>
                    <a:pt x="74" y="521"/>
                  </a:lnTo>
                  <a:lnTo>
                    <a:pt x="101" y="503"/>
                  </a:lnTo>
                  <a:lnTo>
                    <a:pt x="134" y="503"/>
                  </a:lnTo>
                  <a:lnTo>
                    <a:pt x="150" y="487"/>
                  </a:lnTo>
                  <a:lnTo>
                    <a:pt x="144" y="474"/>
                  </a:lnTo>
                  <a:lnTo>
                    <a:pt x="163" y="478"/>
                  </a:lnTo>
                  <a:lnTo>
                    <a:pt x="221" y="426"/>
                  </a:lnTo>
                  <a:lnTo>
                    <a:pt x="233" y="408"/>
                  </a:lnTo>
                  <a:lnTo>
                    <a:pt x="223" y="395"/>
                  </a:lnTo>
                  <a:lnTo>
                    <a:pt x="275" y="335"/>
                  </a:lnTo>
                  <a:lnTo>
                    <a:pt x="281" y="304"/>
                  </a:lnTo>
                  <a:lnTo>
                    <a:pt x="277" y="335"/>
                  </a:lnTo>
                  <a:lnTo>
                    <a:pt x="298" y="328"/>
                  </a:lnTo>
                  <a:lnTo>
                    <a:pt x="287" y="342"/>
                  </a:lnTo>
                  <a:lnTo>
                    <a:pt x="302" y="348"/>
                  </a:lnTo>
                  <a:lnTo>
                    <a:pt x="265" y="353"/>
                  </a:lnTo>
                  <a:lnTo>
                    <a:pt x="258" y="379"/>
                  </a:lnTo>
                  <a:lnTo>
                    <a:pt x="273" y="379"/>
                  </a:lnTo>
                  <a:lnTo>
                    <a:pt x="260" y="399"/>
                  </a:lnTo>
                  <a:lnTo>
                    <a:pt x="310" y="373"/>
                  </a:lnTo>
                  <a:lnTo>
                    <a:pt x="317" y="359"/>
                  </a:lnTo>
                  <a:lnTo>
                    <a:pt x="308" y="351"/>
                  </a:lnTo>
                  <a:lnTo>
                    <a:pt x="321" y="335"/>
                  </a:lnTo>
                  <a:lnTo>
                    <a:pt x="319" y="348"/>
                  </a:lnTo>
                  <a:lnTo>
                    <a:pt x="344" y="342"/>
                  </a:lnTo>
                  <a:lnTo>
                    <a:pt x="339" y="353"/>
                  </a:lnTo>
                  <a:lnTo>
                    <a:pt x="381" y="373"/>
                  </a:lnTo>
                  <a:lnTo>
                    <a:pt x="441" y="384"/>
                  </a:lnTo>
                  <a:lnTo>
                    <a:pt x="452" y="373"/>
                  </a:lnTo>
                  <a:lnTo>
                    <a:pt x="460" y="379"/>
                  </a:lnTo>
                  <a:lnTo>
                    <a:pt x="450" y="391"/>
                  </a:lnTo>
                  <a:lnTo>
                    <a:pt x="466" y="402"/>
                  </a:lnTo>
                  <a:lnTo>
                    <a:pt x="475" y="391"/>
                  </a:lnTo>
                  <a:lnTo>
                    <a:pt x="460" y="366"/>
                  </a:lnTo>
                  <a:lnTo>
                    <a:pt x="431" y="366"/>
                  </a:lnTo>
                  <a:lnTo>
                    <a:pt x="431" y="59"/>
                  </a:lnTo>
                  <a:lnTo>
                    <a:pt x="260" y="35"/>
                  </a:lnTo>
                  <a:lnTo>
                    <a:pt x="254" y="22"/>
                  </a:lnTo>
                  <a:lnTo>
                    <a:pt x="206" y="11"/>
                  </a:lnTo>
                  <a:lnTo>
                    <a:pt x="202" y="24"/>
                  </a:lnTo>
                  <a:lnTo>
                    <a:pt x="188" y="19"/>
                  </a:lnTo>
                  <a:lnTo>
                    <a:pt x="200" y="11"/>
                  </a:lnTo>
                  <a:lnTo>
                    <a:pt x="181" y="0"/>
                  </a:lnTo>
                  <a:lnTo>
                    <a:pt x="163" y="22"/>
                  </a:lnTo>
                  <a:lnTo>
                    <a:pt x="132" y="24"/>
                  </a:lnTo>
                  <a:lnTo>
                    <a:pt x="129" y="42"/>
                  </a:lnTo>
                  <a:lnTo>
                    <a:pt x="127" y="31"/>
                  </a:lnTo>
                  <a:lnTo>
                    <a:pt x="97" y="39"/>
                  </a:lnTo>
                  <a:lnTo>
                    <a:pt x="101" y="55"/>
                  </a:lnTo>
                  <a:lnTo>
                    <a:pt x="89" y="51"/>
                  </a:lnTo>
                  <a:lnTo>
                    <a:pt x="72" y="79"/>
                  </a:lnTo>
                  <a:lnTo>
                    <a:pt x="29" y="91"/>
                  </a:lnTo>
                  <a:lnTo>
                    <a:pt x="33" y="104"/>
                  </a:lnTo>
                  <a:lnTo>
                    <a:pt x="20" y="108"/>
                  </a:lnTo>
                  <a:lnTo>
                    <a:pt x="70" y="151"/>
                  </a:lnTo>
                  <a:lnTo>
                    <a:pt x="138" y="171"/>
                  </a:lnTo>
                  <a:lnTo>
                    <a:pt x="95" y="166"/>
                  </a:lnTo>
                  <a:lnTo>
                    <a:pt x="97" y="177"/>
                  </a:lnTo>
                  <a:lnTo>
                    <a:pt x="115" y="179"/>
                  </a:lnTo>
                  <a:lnTo>
                    <a:pt x="101" y="188"/>
                  </a:lnTo>
                  <a:lnTo>
                    <a:pt x="70" y="186"/>
                  </a:lnTo>
                  <a:lnTo>
                    <a:pt x="70" y="166"/>
                  </a:lnTo>
                  <a:lnTo>
                    <a:pt x="54" y="168"/>
                  </a:lnTo>
                  <a:lnTo>
                    <a:pt x="0" y="19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4" name="Freeform 129"/>
            <p:cNvSpPr>
              <a:spLocks/>
            </p:cNvSpPr>
            <p:nvPr/>
          </p:nvSpPr>
          <p:spPr bwMode="auto">
            <a:xfrm>
              <a:off x="274" y="1770"/>
              <a:ext cx="49" cy="33"/>
            </a:xfrm>
            <a:custGeom>
              <a:avLst/>
              <a:gdLst>
                <a:gd name="T0" fmla="*/ 0 w 50"/>
                <a:gd name="T1" fmla="*/ 12 h 35"/>
                <a:gd name="T2" fmla="*/ 14 w 50"/>
                <a:gd name="T3" fmla="*/ 30 h 35"/>
                <a:gd name="T4" fmla="*/ 47 w 50"/>
                <a:gd name="T5" fmla="*/ 5 h 35"/>
                <a:gd name="T6" fmla="*/ 17 w 50"/>
                <a:gd name="T7" fmla="*/ 0 h 35"/>
                <a:gd name="T8" fmla="*/ 19 w 50"/>
                <a:gd name="T9" fmla="*/ 12 h 35"/>
                <a:gd name="T10" fmla="*/ 0 w 50"/>
                <a:gd name="T11" fmla="*/ 12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5">
                  <a:moveTo>
                    <a:pt x="0" y="14"/>
                  </a:moveTo>
                  <a:lnTo>
                    <a:pt x="14" y="34"/>
                  </a:lnTo>
                  <a:lnTo>
                    <a:pt x="49" y="5"/>
                  </a:lnTo>
                  <a:lnTo>
                    <a:pt x="17" y="0"/>
                  </a:lnTo>
                  <a:lnTo>
                    <a:pt x="19" y="14"/>
                  </a:lnTo>
                  <a:lnTo>
                    <a:pt x="0" y="1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5" name="Freeform 130"/>
            <p:cNvSpPr>
              <a:spLocks/>
            </p:cNvSpPr>
            <p:nvPr/>
          </p:nvSpPr>
          <p:spPr bwMode="auto">
            <a:xfrm>
              <a:off x="539" y="1715"/>
              <a:ext cx="123" cy="137"/>
            </a:xfrm>
            <a:custGeom>
              <a:avLst/>
              <a:gdLst>
                <a:gd name="T0" fmla="*/ 0 w 126"/>
                <a:gd name="T1" fmla="*/ 11 h 145"/>
                <a:gd name="T2" fmla="*/ 4 w 126"/>
                <a:gd name="T3" fmla="*/ 29 h 145"/>
                <a:gd name="T4" fmla="*/ 21 w 126"/>
                <a:gd name="T5" fmla="*/ 40 h 145"/>
                <a:gd name="T6" fmla="*/ 27 w 126"/>
                <a:gd name="T7" fmla="*/ 33 h 145"/>
                <a:gd name="T8" fmla="*/ 12 w 126"/>
                <a:gd name="T9" fmla="*/ 24 h 145"/>
                <a:gd name="T10" fmla="*/ 27 w 126"/>
                <a:gd name="T11" fmla="*/ 24 h 145"/>
                <a:gd name="T12" fmla="*/ 39 w 126"/>
                <a:gd name="T13" fmla="*/ 40 h 145"/>
                <a:gd name="T14" fmla="*/ 37 w 126"/>
                <a:gd name="T15" fmla="*/ 11 h 145"/>
                <a:gd name="T16" fmla="*/ 45 w 126"/>
                <a:gd name="T17" fmla="*/ 36 h 145"/>
                <a:gd name="T18" fmla="*/ 71 w 126"/>
                <a:gd name="T19" fmla="*/ 49 h 145"/>
                <a:gd name="T20" fmla="*/ 66 w 126"/>
                <a:gd name="T21" fmla="*/ 69 h 145"/>
                <a:gd name="T22" fmla="*/ 96 w 126"/>
                <a:gd name="T23" fmla="*/ 92 h 145"/>
                <a:gd name="T24" fmla="*/ 87 w 126"/>
                <a:gd name="T25" fmla="*/ 108 h 145"/>
                <a:gd name="T26" fmla="*/ 103 w 126"/>
                <a:gd name="T27" fmla="*/ 96 h 145"/>
                <a:gd name="T28" fmla="*/ 106 w 126"/>
                <a:gd name="T29" fmla="*/ 128 h 145"/>
                <a:gd name="T30" fmla="*/ 116 w 126"/>
                <a:gd name="T31" fmla="*/ 124 h 145"/>
                <a:gd name="T32" fmla="*/ 119 w 126"/>
                <a:gd name="T33" fmla="*/ 98 h 145"/>
                <a:gd name="T34" fmla="*/ 89 w 126"/>
                <a:gd name="T35" fmla="*/ 84 h 145"/>
                <a:gd name="T36" fmla="*/ 37 w 126"/>
                <a:gd name="T37" fmla="*/ 0 h 145"/>
                <a:gd name="T38" fmla="*/ 6 w 126"/>
                <a:gd name="T39" fmla="*/ 24 h 145"/>
                <a:gd name="T40" fmla="*/ 0 w 126"/>
                <a:gd name="T41" fmla="*/ 11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6" h="145">
                  <a:moveTo>
                    <a:pt x="0" y="13"/>
                  </a:moveTo>
                  <a:lnTo>
                    <a:pt x="4" y="33"/>
                  </a:lnTo>
                  <a:lnTo>
                    <a:pt x="22" y="44"/>
                  </a:lnTo>
                  <a:lnTo>
                    <a:pt x="29" y="37"/>
                  </a:lnTo>
                  <a:lnTo>
                    <a:pt x="12" y="26"/>
                  </a:lnTo>
                  <a:lnTo>
                    <a:pt x="29" y="26"/>
                  </a:lnTo>
                  <a:lnTo>
                    <a:pt x="41" y="44"/>
                  </a:lnTo>
                  <a:lnTo>
                    <a:pt x="39" y="13"/>
                  </a:lnTo>
                  <a:lnTo>
                    <a:pt x="47" y="40"/>
                  </a:lnTo>
                  <a:lnTo>
                    <a:pt x="75" y="55"/>
                  </a:lnTo>
                  <a:lnTo>
                    <a:pt x="70" y="77"/>
                  </a:lnTo>
                  <a:lnTo>
                    <a:pt x="100" y="103"/>
                  </a:lnTo>
                  <a:lnTo>
                    <a:pt x="91" y="121"/>
                  </a:lnTo>
                  <a:lnTo>
                    <a:pt x="108" y="108"/>
                  </a:lnTo>
                  <a:lnTo>
                    <a:pt x="112" y="144"/>
                  </a:lnTo>
                  <a:lnTo>
                    <a:pt x="122" y="139"/>
                  </a:lnTo>
                  <a:lnTo>
                    <a:pt x="125" y="110"/>
                  </a:lnTo>
                  <a:lnTo>
                    <a:pt x="93" y="94"/>
                  </a:lnTo>
                  <a:lnTo>
                    <a:pt x="39" y="0"/>
                  </a:lnTo>
                  <a:lnTo>
                    <a:pt x="6" y="26"/>
                  </a:lnTo>
                  <a:lnTo>
                    <a:pt x="0" y="13"/>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6" name="Freeform 131"/>
            <p:cNvSpPr>
              <a:spLocks/>
            </p:cNvSpPr>
            <p:nvPr/>
          </p:nvSpPr>
          <p:spPr bwMode="auto">
            <a:xfrm>
              <a:off x="563" y="1761"/>
              <a:ext cx="23" cy="22"/>
            </a:xfrm>
            <a:custGeom>
              <a:avLst/>
              <a:gdLst>
                <a:gd name="T0" fmla="*/ 0 w 24"/>
                <a:gd name="T1" fmla="*/ 0 h 23"/>
                <a:gd name="T2" fmla="*/ 8 w 24"/>
                <a:gd name="T3" fmla="*/ 20 h 23"/>
                <a:gd name="T4" fmla="*/ 10 w 24"/>
                <a:gd name="T5" fmla="*/ 10 h 23"/>
                <a:gd name="T6" fmla="*/ 21 w 24"/>
                <a:gd name="T7" fmla="*/ 20 h 23"/>
                <a:gd name="T8" fmla="*/ 10 w 24"/>
                <a:gd name="T9" fmla="*/ 10 h 23"/>
                <a:gd name="T10" fmla="*/ 21 w 24"/>
                <a:gd name="T11" fmla="*/ 4 h 23"/>
                <a:gd name="T12" fmla="*/ 0 w 24"/>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3">
                  <a:moveTo>
                    <a:pt x="0" y="0"/>
                  </a:moveTo>
                  <a:lnTo>
                    <a:pt x="8" y="22"/>
                  </a:lnTo>
                  <a:lnTo>
                    <a:pt x="10" y="10"/>
                  </a:lnTo>
                  <a:lnTo>
                    <a:pt x="23" y="22"/>
                  </a:lnTo>
                  <a:lnTo>
                    <a:pt x="10" y="10"/>
                  </a:lnTo>
                  <a:lnTo>
                    <a:pt x="23" y="4"/>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7" name="Freeform 132"/>
            <p:cNvSpPr>
              <a:spLocks/>
            </p:cNvSpPr>
            <p:nvPr/>
          </p:nvSpPr>
          <p:spPr bwMode="auto">
            <a:xfrm>
              <a:off x="578" y="1778"/>
              <a:ext cx="17" cy="35"/>
            </a:xfrm>
            <a:custGeom>
              <a:avLst/>
              <a:gdLst>
                <a:gd name="T0" fmla="*/ 0 w 18"/>
                <a:gd name="T1" fmla="*/ 0 h 39"/>
                <a:gd name="T2" fmla="*/ 15 w 18"/>
                <a:gd name="T3" fmla="*/ 4 h 39"/>
                <a:gd name="T4" fmla="*/ 15 w 18"/>
                <a:gd name="T5" fmla="*/ 31 h 39"/>
                <a:gd name="T6" fmla="*/ 0 w 18"/>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9">
                  <a:moveTo>
                    <a:pt x="0" y="0"/>
                  </a:moveTo>
                  <a:lnTo>
                    <a:pt x="17" y="6"/>
                  </a:lnTo>
                  <a:lnTo>
                    <a:pt x="17" y="38"/>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8" name="Freeform 133"/>
            <p:cNvSpPr>
              <a:spLocks/>
            </p:cNvSpPr>
            <p:nvPr/>
          </p:nvSpPr>
          <p:spPr bwMode="auto">
            <a:xfrm>
              <a:off x="587" y="1762"/>
              <a:ext cx="20" cy="22"/>
            </a:xfrm>
            <a:custGeom>
              <a:avLst/>
              <a:gdLst>
                <a:gd name="T0" fmla="*/ 0 w 20"/>
                <a:gd name="T1" fmla="*/ 0 h 23"/>
                <a:gd name="T2" fmla="*/ 4 w 20"/>
                <a:gd name="T3" fmla="*/ 20 h 23"/>
                <a:gd name="T4" fmla="*/ 16 w 20"/>
                <a:gd name="T5" fmla="*/ 20 h 23"/>
                <a:gd name="T6" fmla="*/ 9 w 20"/>
                <a:gd name="T7" fmla="*/ 2 h 23"/>
                <a:gd name="T8" fmla="*/ 19 w 20"/>
                <a:gd name="T9" fmla="*/ 13 h 23"/>
                <a:gd name="T10" fmla="*/ 11 w 20"/>
                <a:gd name="T11" fmla="*/ 0 h 23"/>
                <a:gd name="T12" fmla="*/ 0 w 2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3">
                  <a:moveTo>
                    <a:pt x="0" y="0"/>
                  </a:moveTo>
                  <a:lnTo>
                    <a:pt x="4" y="22"/>
                  </a:lnTo>
                  <a:lnTo>
                    <a:pt x="16" y="22"/>
                  </a:lnTo>
                  <a:lnTo>
                    <a:pt x="9" y="2"/>
                  </a:lnTo>
                  <a:lnTo>
                    <a:pt x="19" y="15"/>
                  </a:lnTo>
                  <a:lnTo>
                    <a:pt x="11" y="0"/>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9" name="Freeform 134"/>
            <p:cNvSpPr>
              <a:spLocks/>
            </p:cNvSpPr>
            <p:nvPr/>
          </p:nvSpPr>
          <p:spPr bwMode="auto">
            <a:xfrm>
              <a:off x="599" y="1793"/>
              <a:ext cx="18" cy="17"/>
            </a:xfrm>
            <a:custGeom>
              <a:avLst/>
              <a:gdLst>
                <a:gd name="T0" fmla="*/ 0 w 18"/>
                <a:gd name="T1" fmla="*/ 0 h 19"/>
                <a:gd name="T2" fmla="*/ 15 w 18"/>
                <a:gd name="T3" fmla="*/ 14 h 19"/>
                <a:gd name="T4" fmla="*/ 17 w 18"/>
                <a:gd name="T5" fmla="*/ 0 h 19"/>
                <a:gd name="T6" fmla="*/ 0 w 18"/>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9">
                  <a:moveTo>
                    <a:pt x="0" y="0"/>
                  </a:moveTo>
                  <a:lnTo>
                    <a:pt x="15" y="18"/>
                  </a:lnTo>
                  <a:lnTo>
                    <a:pt x="17" y="0"/>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80" name="Freeform 135"/>
            <p:cNvSpPr>
              <a:spLocks/>
            </p:cNvSpPr>
            <p:nvPr/>
          </p:nvSpPr>
          <p:spPr bwMode="auto">
            <a:xfrm>
              <a:off x="606" y="1812"/>
              <a:ext cx="21" cy="34"/>
            </a:xfrm>
            <a:custGeom>
              <a:avLst/>
              <a:gdLst>
                <a:gd name="T0" fmla="*/ 0 w 22"/>
                <a:gd name="T1" fmla="*/ 0 h 39"/>
                <a:gd name="T2" fmla="*/ 16 w 22"/>
                <a:gd name="T3" fmla="*/ 10 h 39"/>
                <a:gd name="T4" fmla="*/ 19 w 22"/>
                <a:gd name="T5" fmla="*/ 29 h 39"/>
                <a:gd name="T6" fmla="*/ 0 w 22"/>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39">
                  <a:moveTo>
                    <a:pt x="0" y="0"/>
                  </a:moveTo>
                  <a:lnTo>
                    <a:pt x="18" y="13"/>
                  </a:lnTo>
                  <a:lnTo>
                    <a:pt x="21" y="38"/>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81" name="Freeform 136"/>
            <p:cNvSpPr>
              <a:spLocks/>
            </p:cNvSpPr>
            <p:nvPr/>
          </p:nvSpPr>
          <p:spPr bwMode="auto">
            <a:xfrm>
              <a:off x="640" y="1823"/>
              <a:ext cx="20" cy="17"/>
            </a:xfrm>
            <a:custGeom>
              <a:avLst/>
              <a:gdLst>
                <a:gd name="T0" fmla="*/ 0 w 20"/>
                <a:gd name="T1" fmla="*/ 7 h 19"/>
                <a:gd name="T2" fmla="*/ 9 w 20"/>
                <a:gd name="T3" fmla="*/ 0 h 19"/>
                <a:gd name="T4" fmla="*/ 19 w 20"/>
                <a:gd name="T5" fmla="*/ 14 h 19"/>
                <a:gd name="T6" fmla="*/ 0 w 20"/>
                <a:gd name="T7" fmla="*/ 7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9">
                  <a:moveTo>
                    <a:pt x="0" y="9"/>
                  </a:moveTo>
                  <a:lnTo>
                    <a:pt x="9" y="0"/>
                  </a:lnTo>
                  <a:lnTo>
                    <a:pt x="19" y="18"/>
                  </a:lnTo>
                  <a:lnTo>
                    <a:pt x="0" y="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82" name="Freeform 137"/>
            <p:cNvSpPr>
              <a:spLocks/>
            </p:cNvSpPr>
            <p:nvPr/>
          </p:nvSpPr>
          <p:spPr bwMode="auto">
            <a:xfrm>
              <a:off x="748" y="1989"/>
              <a:ext cx="896" cy="530"/>
            </a:xfrm>
            <a:custGeom>
              <a:avLst/>
              <a:gdLst>
                <a:gd name="T0" fmla="*/ 10 w 917"/>
                <a:gd name="T1" fmla="*/ 66 h 565"/>
                <a:gd name="T2" fmla="*/ 12 w 917"/>
                <a:gd name="T3" fmla="*/ 72 h 565"/>
                <a:gd name="T4" fmla="*/ 27 w 917"/>
                <a:gd name="T5" fmla="*/ 245 h 565"/>
                <a:gd name="T6" fmla="*/ 33 w 917"/>
                <a:gd name="T7" fmla="*/ 263 h 565"/>
                <a:gd name="T8" fmla="*/ 93 w 917"/>
                <a:gd name="T9" fmla="*/ 326 h 565"/>
                <a:gd name="T10" fmla="*/ 149 w 917"/>
                <a:gd name="T11" fmla="*/ 351 h 565"/>
                <a:gd name="T12" fmla="*/ 274 w 917"/>
                <a:gd name="T13" fmla="*/ 369 h 565"/>
                <a:gd name="T14" fmla="*/ 350 w 917"/>
                <a:gd name="T15" fmla="*/ 407 h 565"/>
                <a:gd name="T16" fmla="*/ 417 w 917"/>
                <a:gd name="T17" fmla="*/ 482 h 565"/>
                <a:gd name="T18" fmla="*/ 445 w 917"/>
                <a:gd name="T19" fmla="*/ 425 h 565"/>
                <a:gd name="T20" fmla="*/ 496 w 917"/>
                <a:gd name="T21" fmla="*/ 407 h 565"/>
                <a:gd name="T22" fmla="*/ 535 w 917"/>
                <a:gd name="T23" fmla="*/ 400 h 565"/>
                <a:gd name="T24" fmla="*/ 554 w 917"/>
                <a:gd name="T25" fmla="*/ 396 h 565"/>
                <a:gd name="T26" fmla="*/ 556 w 917"/>
                <a:gd name="T27" fmla="*/ 400 h 565"/>
                <a:gd name="T28" fmla="*/ 635 w 917"/>
                <a:gd name="T29" fmla="*/ 421 h 565"/>
                <a:gd name="T30" fmla="*/ 659 w 917"/>
                <a:gd name="T31" fmla="*/ 496 h 565"/>
                <a:gd name="T32" fmla="*/ 675 w 917"/>
                <a:gd name="T33" fmla="*/ 462 h 565"/>
                <a:gd name="T34" fmla="*/ 667 w 917"/>
                <a:gd name="T35" fmla="*/ 355 h 565"/>
                <a:gd name="T36" fmla="*/ 729 w 917"/>
                <a:gd name="T37" fmla="*/ 288 h 565"/>
                <a:gd name="T38" fmla="*/ 733 w 917"/>
                <a:gd name="T39" fmla="*/ 264 h 565"/>
                <a:gd name="T40" fmla="*/ 717 w 917"/>
                <a:gd name="T41" fmla="*/ 234 h 565"/>
                <a:gd name="T42" fmla="*/ 729 w 917"/>
                <a:gd name="T43" fmla="*/ 220 h 565"/>
                <a:gd name="T44" fmla="*/ 743 w 917"/>
                <a:gd name="T45" fmla="*/ 263 h 565"/>
                <a:gd name="T46" fmla="*/ 745 w 917"/>
                <a:gd name="T47" fmla="*/ 211 h 565"/>
                <a:gd name="T48" fmla="*/ 769 w 917"/>
                <a:gd name="T49" fmla="*/ 186 h 565"/>
                <a:gd name="T50" fmla="*/ 814 w 917"/>
                <a:gd name="T51" fmla="*/ 155 h 565"/>
                <a:gd name="T52" fmla="*/ 875 w 917"/>
                <a:gd name="T53" fmla="*/ 106 h 565"/>
                <a:gd name="T54" fmla="*/ 862 w 917"/>
                <a:gd name="T55" fmla="*/ 82 h 565"/>
                <a:gd name="T56" fmla="*/ 838 w 917"/>
                <a:gd name="T57" fmla="*/ 45 h 565"/>
                <a:gd name="T58" fmla="*/ 743 w 917"/>
                <a:gd name="T59" fmla="*/ 107 h 565"/>
                <a:gd name="T60" fmla="*/ 693 w 917"/>
                <a:gd name="T61" fmla="*/ 135 h 565"/>
                <a:gd name="T62" fmla="*/ 649 w 917"/>
                <a:gd name="T63" fmla="*/ 173 h 565"/>
                <a:gd name="T64" fmla="*/ 629 w 917"/>
                <a:gd name="T65" fmla="*/ 163 h 565"/>
                <a:gd name="T66" fmla="*/ 640 w 917"/>
                <a:gd name="T67" fmla="*/ 147 h 565"/>
                <a:gd name="T68" fmla="*/ 635 w 917"/>
                <a:gd name="T69" fmla="*/ 117 h 565"/>
                <a:gd name="T70" fmla="*/ 623 w 917"/>
                <a:gd name="T71" fmla="*/ 92 h 565"/>
                <a:gd name="T72" fmla="*/ 581 w 917"/>
                <a:gd name="T73" fmla="*/ 106 h 565"/>
                <a:gd name="T74" fmla="*/ 562 w 917"/>
                <a:gd name="T75" fmla="*/ 166 h 565"/>
                <a:gd name="T76" fmla="*/ 570 w 917"/>
                <a:gd name="T77" fmla="*/ 92 h 565"/>
                <a:gd name="T78" fmla="*/ 577 w 917"/>
                <a:gd name="T79" fmla="*/ 78 h 565"/>
                <a:gd name="T80" fmla="*/ 611 w 917"/>
                <a:gd name="T81" fmla="*/ 64 h 565"/>
                <a:gd name="T82" fmla="*/ 550 w 917"/>
                <a:gd name="T83" fmla="*/ 56 h 565"/>
                <a:gd name="T84" fmla="*/ 522 w 917"/>
                <a:gd name="T85" fmla="*/ 63 h 565"/>
                <a:gd name="T86" fmla="*/ 528 w 917"/>
                <a:gd name="T87" fmla="*/ 31 h 565"/>
                <a:gd name="T88" fmla="*/ 447 w 917"/>
                <a:gd name="T89" fmla="*/ 0 h 565"/>
                <a:gd name="T90" fmla="*/ 27 w 917"/>
                <a:gd name="T91" fmla="*/ 9 h 565"/>
                <a:gd name="T92" fmla="*/ 27 w 917"/>
                <a:gd name="T93" fmla="*/ 45 h 565"/>
                <a:gd name="T94" fmla="*/ 0 w 917"/>
                <a:gd name="T95" fmla="*/ 27 h 5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17" h="565">
                  <a:moveTo>
                    <a:pt x="0" y="31"/>
                  </a:moveTo>
                  <a:lnTo>
                    <a:pt x="10" y="75"/>
                  </a:lnTo>
                  <a:lnTo>
                    <a:pt x="22" y="80"/>
                  </a:lnTo>
                  <a:lnTo>
                    <a:pt x="12" y="82"/>
                  </a:lnTo>
                  <a:lnTo>
                    <a:pt x="4" y="222"/>
                  </a:lnTo>
                  <a:lnTo>
                    <a:pt x="29" y="278"/>
                  </a:lnTo>
                  <a:lnTo>
                    <a:pt x="41" y="278"/>
                  </a:lnTo>
                  <a:lnTo>
                    <a:pt x="35" y="298"/>
                  </a:lnTo>
                  <a:lnTo>
                    <a:pt x="66" y="358"/>
                  </a:lnTo>
                  <a:lnTo>
                    <a:pt x="97" y="370"/>
                  </a:lnTo>
                  <a:lnTo>
                    <a:pt x="120" y="405"/>
                  </a:lnTo>
                  <a:lnTo>
                    <a:pt x="156" y="399"/>
                  </a:lnTo>
                  <a:lnTo>
                    <a:pt x="216" y="430"/>
                  </a:lnTo>
                  <a:lnTo>
                    <a:pt x="287" y="419"/>
                  </a:lnTo>
                  <a:lnTo>
                    <a:pt x="333" y="479"/>
                  </a:lnTo>
                  <a:lnTo>
                    <a:pt x="366" y="463"/>
                  </a:lnTo>
                  <a:lnTo>
                    <a:pt x="406" y="535"/>
                  </a:lnTo>
                  <a:lnTo>
                    <a:pt x="437" y="548"/>
                  </a:lnTo>
                  <a:lnTo>
                    <a:pt x="435" y="508"/>
                  </a:lnTo>
                  <a:lnTo>
                    <a:pt x="466" y="483"/>
                  </a:lnTo>
                  <a:lnTo>
                    <a:pt x="471" y="463"/>
                  </a:lnTo>
                  <a:lnTo>
                    <a:pt x="520" y="463"/>
                  </a:lnTo>
                  <a:lnTo>
                    <a:pt x="561" y="479"/>
                  </a:lnTo>
                  <a:lnTo>
                    <a:pt x="561" y="454"/>
                  </a:lnTo>
                  <a:lnTo>
                    <a:pt x="545" y="452"/>
                  </a:lnTo>
                  <a:lnTo>
                    <a:pt x="580" y="450"/>
                  </a:lnTo>
                  <a:lnTo>
                    <a:pt x="580" y="439"/>
                  </a:lnTo>
                  <a:lnTo>
                    <a:pt x="582" y="454"/>
                  </a:lnTo>
                  <a:lnTo>
                    <a:pt x="649" y="459"/>
                  </a:lnTo>
                  <a:lnTo>
                    <a:pt x="665" y="479"/>
                  </a:lnTo>
                  <a:lnTo>
                    <a:pt x="667" y="514"/>
                  </a:lnTo>
                  <a:lnTo>
                    <a:pt x="690" y="564"/>
                  </a:lnTo>
                  <a:lnTo>
                    <a:pt x="701" y="561"/>
                  </a:lnTo>
                  <a:lnTo>
                    <a:pt x="707" y="526"/>
                  </a:lnTo>
                  <a:lnTo>
                    <a:pt x="684" y="439"/>
                  </a:lnTo>
                  <a:lnTo>
                    <a:pt x="699" y="403"/>
                  </a:lnTo>
                  <a:lnTo>
                    <a:pt x="778" y="334"/>
                  </a:lnTo>
                  <a:lnTo>
                    <a:pt x="763" y="327"/>
                  </a:lnTo>
                  <a:lnTo>
                    <a:pt x="778" y="323"/>
                  </a:lnTo>
                  <a:lnTo>
                    <a:pt x="768" y="300"/>
                  </a:lnTo>
                  <a:lnTo>
                    <a:pt x="768" y="280"/>
                  </a:lnTo>
                  <a:lnTo>
                    <a:pt x="751" y="265"/>
                  </a:lnTo>
                  <a:lnTo>
                    <a:pt x="768" y="276"/>
                  </a:lnTo>
                  <a:lnTo>
                    <a:pt x="763" y="251"/>
                  </a:lnTo>
                  <a:lnTo>
                    <a:pt x="776" y="240"/>
                  </a:lnTo>
                  <a:lnTo>
                    <a:pt x="778" y="298"/>
                  </a:lnTo>
                  <a:lnTo>
                    <a:pt x="788" y="265"/>
                  </a:lnTo>
                  <a:lnTo>
                    <a:pt x="780" y="240"/>
                  </a:lnTo>
                  <a:lnTo>
                    <a:pt x="790" y="256"/>
                  </a:lnTo>
                  <a:lnTo>
                    <a:pt x="805" y="211"/>
                  </a:lnTo>
                  <a:lnTo>
                    <a:pt x="870" y="191"/>
                  </a:lnTo>
                  <a:lnTo>
                    <a:pt x="853" y="176"/>
                  </a:lnTo>
                  <a:lnTo>
                    <a:pt x="865" y="144"/>
                  </a:lnTo>
                  <a:lnTo>
                    <a:pt x="916" y="120"/>
                  </a:lnTo>
                  <a:lnTo>
                    <a:pt x="916" y="104"/>
                  </a:lnTo>
                  <a:lnTo>
                    <a:pt x="903" y="93"/>
                  </a:lnTo>
                  <a:lnTo>
                    <a:pt x="903" y="62"/>
                  </a:lnTo>
                  <a:lnTo>
                    <a:pt x="878" y="51"/>
                  </a:lnTo>
                  <a:lnTo>
                    <a:pt x="859" y="102"/>
                  </a:lnTo>
                  <a:lnTo>
                    <a:pt x="778" y="122"/>
                  </a:lnTo>
                  <a:lnTo>
                    <a:pt x="772" y="147"/>
                  </a:lnTo>
                  <a:lnTo>
                    <a:pt x="726" y="153"/>
                  </a:lnTo>
                  <a:lnTo>
                    <a:pt x="728" y="162"/>
                  </a:lnTo>
                  <a:lnTo>
                    <a:pt x="680" y="196"/>
                  </a:lnTo>
                  <a:lnTo>
                    <a:pt x="661" y="193"/>
                  </a:lnTo>
                  <a:lnTo>
                    <a:pt x="659" y="185"/>
                  </a:lnTo>
                  <a:lnTo>
                    <a:pt x="665" y="176"/>
                  </a:lnTo>
                  <a:lnTo>
                    <a:pt x="670" y="167"/>
                  </a:lnTo>
                  <a:lnTo>
                    <a:pt x="672" y="160"/>
                  </a:lnTo>
                  <a:lnTo>
                    <a:pt x="665" y="133"/>
                  </a:lnTo>
                  <a:lnTo>
                    <a:pt x="649" y="142"/>
                  </a:lnTo>
                  <a:lnTo>
                    <a:pt x="653" y="104"/>
                  </a:lnTo>
                  <a:lnTo>
                    <a:pt x="628" y="93"/>
                  </a:lnTo>
                  <a:lnTo>
                    <a:pt x="609" y="120"/>
                  </a:lnTo>
                  <a:lnTo>
                    <a:pt x="603" y="187"/>
                  </a:lnTo>
                  <a:lnTo>
                    <a:pt x="588" y="189"/>
                  </a:lnTo>
                  <a:lnTo>
                    <a:pt x="584" y="156"/>
                  </a:lnTo>
                  <a:lnTo>
                    <a:pt x="597" y="104"/>
                  </a:lnTo>
                  <a:lnTo>
                    <a:pt x="584" y="113"/>
                  </a:lnTo>
                  <a:lnTo>
                    <a:pt x="605" y="89"/>
                  </a:lnTo>
                  <a:lnTo>
                    <a:pt x="647" y="86"/>
                  </a:lnTo>
                  <a:lnTo>
                    <a:pt x="640" y="73"/>
                  </a:lnTo>
                  <a:lnTo>
                    <a:pt x="636" y="73"/>
                  </a:lnTo>
                  <a:lnTo>
                    <a:pt x="576" y="64"/>
                  </a:lnTo>
                  <a:lnTo>
                    <a:pt x="584" y="49"/>
                  </a:lnTo>
                  <a:lnTo>
                    <a:pt x="547" y="71"/>
                  </a:lnTo>
                  <a:lnTo>
                    <a:pt x="517" y="71"/>
                  </a:lnTo>
                  <a:lnTo>
                    <a:pt x="553" y="35"/>
                  </a:lnTo>
                  <a:lnTo>
                    <a:pt x="477" y="17"/>
                  </a:lnTo>
                  <a:lnTo>
                    <a:pt x="468" y="0"/>
                  </a:lnTo>
                  <a:lnTo>
                    <a:pt x="466" y="11"/>
                  </a:lnTo>
                  <a:lnTo>
                    <a:pt x="29" y="11"/>
                  </a:lnTo>
                  <a:lnTo>
                    <a:pt x="37" y="33"/>
                  </a:lnTo>
                  <a:lnTo>
                    <a:pt x="29" y="51"/>
                  </a:lnTo>
                  <a:lnTo>
                    <a:pt x="31" y="33"/>
                  </a:lnTo>
                  <a:lnTo>
                    <a:pt x="0" y="31"/>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83" name="Freeform 138"/>
            <p:cNvSpPr>
              <a:spLocks/>
            </p:cNvSpPr>
            <p:nvPr/>
          </p:nvSpPr>
          <p:spPr bwMode="auto">
            <a:xfrm>
              <a:off x="1641" y="2650"/>
              <a:ext cx="23" cy="17"/>
            </a:xfrm>
            <a:custGeom>
              <a:avLst/>
              <a:gdLst>
                <a:gd name="T0" fmla="*/ 0 w 24"/>
                <a:gd name="T1" fmla="*/ 0 h 18"/>
                <a:gd name="T2" fmla="*/ 2 w 24"/>
                <a:gd name="T3" fmla="*/ 15 h 18"/>
                <a:gd name="T4" fmla="*/ 21 w 24"/>
                <a:gd name="T5" fmla="*/ 8 h 18"/>
                <a:gd name="T6" fmla="*/ 0 w 24"/>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8">
                  <a:moveTo>
                    <a:pt x="0" y="0"/>
                  </a:moveTo>
                  <a:lnTo>
                    <a:pt x="2" y="17"/>
                  </a:lnTo>
                  <a:lnTo>
                    <a:pt x="23" y="8"/>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84" name="Freeform 139"/>
            <p:cNvSpPr>
              <a:spLocks/>
            </p:cNvSpPr>
            <p:nvPr/>
          </p:nvSpPr>
          <p:spPr bwMode="auto">
            <a:xfrm>
              <a:off x="1541" y="3417"/>
              <a:ext cx="308" cy="669"/>
            </a:xfrm>
            <a:custGeom>
              <a:avLst/>
              <a:gdLst>
                <a:gd name="T0" fmla="*/ 0 w 316"/>
                <a:gd name="T1" fmla="*/ 578 h 713"/>
                <a:gd name="T2" fmla="*/ 4 w 316"/>
                <a:gd name="T3" fmla="*/ 593 h 713"/>
                <a:gd name="T4" fmla="*/ 16 w 316"/>
                <a:gd name="T5" fmla="*/ 587 h 713"/>
                <a:gd name="T6" fmla="*/ 19 w 316"/>
                <a:gd name="T7" fmla="*/ 619 h 713"/>
                <a:gd name="T8" fmla="*/ 77 w 316"/>
                <a:gd name="T9" fmla="*/ 627 h 713"/>
                <a:gd name="T10" fmla="*/ 60 w 316"/>
                <a:gd name="T11" fmla="*/ 609 h 713"/>
                <a:gd name="T12" fmla="*/ 70 w 316"/>
                <a:gd name="T13" fmla="*/ 568 h 713"/>
                <a:gd name="T14" fmla="*/ 83 w 316"/>
                <a:gd name="T15" fmla="*/ 574 h 713"/>
                <a:gd name="T16" fmla="*/ 118 w 316"/>
                <a:gd name="T17" fmla="*/ 516 h 713"/>
                <a:gd name="T18" fmla="*/ 91 w 316"/>
                <a:gd name="T19" fmla="*/ 480 h 713"/>
                <a:gd name="T20" fmla="*/ 120 w 316"/>
                <a:gd name="T21" fmla="*/ 460 h 713"/>
                <a:gd name="T22" fmla="*/ 124 w 316"/>
                <a:gd name="T23" fmla="*/ 430 h 713"/>
                <a:gd name="T24" fmla="*/ 137 w 316"/>
                <a:gd name="T25" fmla="*/ 417 h 713"/>
                <a:gd name="T26" fmla="*/ 127 w 316"/>
                <a:gd name="T27" fmla="*/ 410 h 713"/>
                <a:gd name="T28" fmla="*/ 147 w 316"/>
                <a:gd name="T29" fmla="*/ 410 h 713"/>
                <a:gd name="T30" fmla="*/ 145 w 316"/>
                <a:gd name="T31" fmla="*/ 396 h 713"/>
                <a:gd name="T32" fmla="*/ 135 w 316"/>
                <a:gd name="T33" fmla="*/ 404 h 713"/>
                <a:gd name="T34" fmla="*/ 127 w 316"/>
                <a:gd name="T35" fmla="*/ 394 h 713"/>
                <a:gd name="T36" fmla="*/ 124 w 316"/>
                <a:gd name="T37" fmla="*/ 372 h 713"/>
                <a:gd name="T38" fmla="*/ 166 w 316"/>
                <a:gd name="T39" fmla="*/ 373 h 713"/>
                <a:gd name="T40" fmla="*/ 169 w 316"/>
                <a:gd name="T41" fmla="*/ 328 h 713"/>
                <a:gd name="T42" fmla="*/ 234 w 316"/>
                <a:gd name="T43" fmla="*/ 322 h 713"/>
                <a:gd name="T44" fmla="*/ 253 w 316"/>
                <a:gd name="T45" fmla="*/ 287 h 713"/>
                <a:gd name="T46" fmla="*/ 227 w 316"/>
                <a:gd name="T47" fmla="*/ 231 h 713"/>
                <a:gd name="T48" fmla="*/ 242 w 316"/>
                <a:gd name="T49" fmla="*/ 158 h 713"/>
                <a:gd name="T50" fmla="*/ 299 w 316"/>
                <a:gd name="T51" fmla="*/ 98 h 713"/>
                <a:gd name="T52" fmla="*/ 296 w 316"/>
                <a:gd name="T53" fmla="*/ 72 h 713"/>
                <a:gd name="T54" fmla="*/ 285 w 316"/>
                <a:gd name="T55" fmla="*/ 69 h 713"/>
                <a:gd name="T56" fmla="*/ 271 w 316"/>
                <a:gd name="T57" fmla="*/ 101 h 713"/>
                <a:gd name="T58" fmla="*/ 227 w 316"/>
                <a:gd name="T59" fmla="*/ 99 h 713"/>
                <a:gd name="T60" fmla="*/ 238 w 316"/>
                <a:gd name="T61" fmla="*/ 64 h 713"/>
                <a:gd name="T62" fmla="*/ 164 w 316"/>
                <a:gd name="T63" fmla="*/ 8 h 713"/>
                <a:gd name="T64" fmla="*/ 139 w 316"/>
                <a:gd name="T65" fmla="*/ 4 h 713"/>
                <a:gd name="T66" fmla="*/ 137 w 316"/>
                <a:gd name="T67" fmla="*/ 15 h 713"/>
                <a:gd name="T68" fmla="*/ 110 w 316"/>
                <a:gd name="T69" fmla="*/ 0 h 713"/>
                <a:gd name="T70" fmla="*/ 93 w 316"/>
                <a:gd name="T71" fmla="*/ 20 h 713"/>
                <a:gd name="T72" fmla="*/ 93 w 316"/>
                <a:gd name="T73" fmla="*/ 40 h 713"/>
                <a:gd name="T74" fmla="*/ 77 w 316"/>
                <a:gd name="T75" fmla="*/ 50 h 713"/>
                <a:gd name="T76" fmla="*/ 77 w 316"/>
                <a:gd name="T77" fmla="*/ 93 h 713"/>
                <a:gd name="T78" fmla="*/ 58 w 316"/>
                <a:gd name="T79" fmla="*/ 117 h 713"/>
                <a:gd name="T80" fmla="*/ 45 w 316"/>
                <a:gd name="T81" fmla="*/ 179 h 713"/>
                <a:gd name="T82" fmla="*/ 54 w 316"/>
                <a:gd name="T83" fmla="*/ 236 h 713"/>
                <a:gd name="T84" fmla="*/ 35 w 316"/>
                <a:gd name="T85" fmla="*/ 285 h 713"/>
                <a:gd name="T86" fmla="*/ 19 w 316"/>
                <a:gd name="T87" fmla="*/ 406 h 713"/>
                <a:gd name="T88" fmla="*/ 31 w 316"/>
                <a:gd name="T89" fmla="*/ 451 h 713"/>
                <a:gd name="T90" fmla="*/ 20 w 316"/>
                <a:gd name="T91" fmla="*/ 455 h 713"/>
                <a:gd name="T92" fmla="*/ 27 w 316"/>
                <a:gd name="T93" fmla="*/ 494 h 713"/>
                <a:gd name="T94" fmla="*/ 0 w 316"/>
                <a:gd name="T95" fmla="*/ 578 h 7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6" h="713">
                  <a:moveTo>
                    <a:pt x="0" y="656"/>
                  </a:moveTo>
                  <a:lnTo>
                    <a:pt x="4" y="674"/>
                  </a:lnTo>
                  <a:lnTo>
                    <a:pt x="16" y="667"/>
                  </a:lnTo>
                  <a:lnTo>
                    <a:pt x="20" y="703"/>
                  </a:lnTo>
                  <a:lnTo>
                    <a:pt x="81" y="712"/>
                  </a:lnTo>
                  <a:lnTo>
                    <a:pt x="64" y="692"/>
                  </a:lnTo>
                  <a:lnTo>
                    <a:pt x="74" y="645"/>
                  </a:lnTo>
                  <a:lnTo>
                    <a:pt x="87" y="652"/>
                  </a:lnTo>
                  <a:lnTo>
                    <a:pt x="124" y="586"/>
                  </a:lnTo>
                  <a:lnTo>
                    <a:pt x="95" y="546"/>
                  </a:lnTo>
                  <a:lnTo>
                    <a:pt x="126" y="522"/>
                  </a:lnTo>
                  <a:lnTo>
                    <a:pt x="130" y="488"/>
                  </a:lnTo>
                  <a:lnTo>
                    <a:pt x="145" y="473"/>
                  </a:lnTo>
                  <a:lnTo>
                    <a:pt x="133" y="466"/>
                  </a:lnTo>
                  <a:lnTo>
                    <a:pt x="155" y="466"/>
                  </a:lnTo>
                  <a:lnTo>
                    <a:pt x="153" y="450"/>
                  </a:lnTo>
                  <a:lnTo>
                    <a:pt x="143" y="459"/>
                  </a:lnTo>
                  <a:lnTo>
                    <a:pt x="133" y="448"/>
                  </a:lnTo>
                  <a:lnTo>
                    <a:pt x="130" y="422"/>
                  </a:lnTo>
                  <a:lnTo>
                    <a:pt x="174" y="424"/>
                  </a:lnTo>
                  <a:lnTo>
                    <a:pt x="178" y="373"/>
                  </a:lnTo>
                  <a:lnTo>
                    <a:pt x="246" y="366"/>
                  </a:lnTo>
                  <a:lnTo>
                    <a:pt x="267" y="326"/>
                  </a:lnTo>
                  <a:lnTo>
                    <a:pt x="239" y="262"/>
                  </a:lnTo>
                  <a:lnTo>
                    <a:pt x="254" y="179"/>
                  </a:lnTo>
                  <a:lnTo>
                    <a:pt x="315" y="111"/>
                  </a:lnTo>
                  <a:lnTo>
                    <a:pt x="312" y="82"/>
                  </a:lnTo>
                  <a:lnTo>
                    <a:pt x="300" y="79"/>
                  </a:lnTo>
                  <a:lnTo>
                    <a:pt x="285" y="115"/>
                  </a:lnTo>
                  <a:lnTo>
                    <a:pt x="239" y="113"/>
                  </a:lnTo>
                  <a:lnTo>
                    <a:pt x="250" y="73"/>
                  </a:lnTo>
                  <a:lnTo>
                    <a:pt x="172" y="8"/>
                  </a:lnTo>
                  <a:lnTo>
                    <a:pt x="147" y="4"/>
                  </a:lnTo>
                  <a:lnTo>
                    <a:pt x="145" y="17"/>
                  </a:lnTo>
                  <a:lnTo>
                    <a:pt x="116" y="0"/>
                  </a:lnTo>
                  <a:lnTo>
                    <a:pt x="97" y="22"/>
                  </a:lnTo>
                  <a:lnTo>
                    <a:pt x="97" y="46"/>
                  </a:lnTo>
                  <a:lnTo>
                    <a:pt x="81" y="57"/>
                  </a:lnTo>
                  <a:lnTo>
                    <a:pt x="81" y="106"/>
                  </a:lnTo>
                  <a:lnTo>
                    <a:pt x="62" y="133"/>
                  </a:lnTo>
                  <a:lnTo>
                    <a:pt x="47" y="204"/>
                  </a:lnTo>
                  <a:lnTo>
                    <a:pt x="56" y="268"/>
                  </a:lnTo>
                  <a:lnTo>
                    <a:pt x="37" y="324"/>
                  </a:lnTo>
                  <a:lnTo>
                    <a:pt x="20" y="462"/>
                  </a:lnTo>
                  <a:lnTo>
                    <a:pt x="33" y="513"/>
                  </a:lnTo>
                  <a:lnTo>
                    <a:pt x="22" y="517"/>
                  </a:lnTo>
                  <a:lnTo>
                    <a:pt x="29" y="562"/>
                  </a:lnTo>
                  <a:lnTo>
                    <a:pt x="0" y="65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85" name="Freeform 140"/>
            <p:cNvSpPr>
              <a:spLocks/>
            </p:cNvSpPr>
            <p:nvPr/>
          </p:nvSpPr>
          <p:spPr bwMode="auto">
            <a:xfrm>
              <a:off x="1619" y="4092"/>
              <a:ext cx="55" cy="59"/>
            </a:xfrm>
            <a:custGeom>
              <a:avLst/>
              <a:gdLst>
                <a:gd name="T0" fmla="*/ 0 w 56"/>
                <a:gd name="T1" fmla="*/ 0 h 60"/>
                <a:gd name="T2" fmla="*/ 2 w 56"/>
                <a:gd name="T3" fmla="*/ 57 h 60"/>
                <a:gd name="T4" fmla="*/ 53 w 56"/>
                <a:gd name="T5" fmla="*/ 50 h 60"/>
                <a:gd name="T6" fmla="*/ 12 w 56"/>
                <a:gd name="T7" fmla="*/ 30 h 60"/>
                <a:gd name="T8" fmla="*/ 0 w 56"/>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0">
                  <a:moveTo>
                    <a:pt x="0" y="0"/>
                  </a:moveTo>
                  <a:lnTo>
                    <a:pt x="2" y="59"/>
                  </a:lnTo>
                  <a:lnTo>
                    <a:pt x="55" y="52"/>
                  </a:lnTo>
                  <a:lnTo>
                    <a:pt x="12" y="30"/>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86" name="Freeform 141"/>
            <p:cNvSpPr>
              <a:spLocks/>
            </p:cNvSpPr>
            <p:nvPr/>
          </p:nvSpPr>
          <p:spPr bwMode="auto">
            <a:xfrm>
              <a:off x="1601" y="3181"/>
              <a:ext cx="188" cy="255"/>
            </a:xfrm>
            <a:custGeom>
              <a:avLst/>
              <a:gdLst>
                <a:gd name="T0" fmla="*/ 0 w 193"/>
                <a:gd name="T1" fmla="*/ 24 h 271"/>
                <a:gd name="T2" fmla="*/ 14 w 193"/>
                <a:gd name="T3" fmla="*/ 51 h 271"/>
                <a:gd name="T4" fmla="*/ 4 w 193"/>
                <a:gd name="T5" fmla="*/ 104 h 271"/>
                <a:gd name="T6" fmla="*/ 14 w 193"/>
                <a:gd name="T7" fmla="*/ 110 h 271"/>
                <a:gd name="T8" fmla="*/ 10 w 193"/>
                <a:gd name="T9" fmla="*/ 118 h 271"/>
                <a:gd name="T10" fmla="*/ 2 w 193"/>
                <a:gd name="T11" fmla="*/ 141 h 271"/>
                <a:gd name="T12" fmla="*/ 18 w 193"/>
                <a:gd name="T13" fmla="*/ 172 h 271"/>
                <a:gd name="T14" fmla="*/ 24 w 193"/>
                <a:gd name="T15" fmla="*/ 239 h 271"/>
                <a:gd name="T16" fmla="*/ 35 w 193"/>
                <a:gd name="T17" fmla="*/ 239 h 271"/>
                <a:gd name="T18" fmla="*/ 54 w 193"/>
                <a:gd name="T19" fmla="*/ 218 h 271"/>
                <a:gd name="T20" fmla="*/ 81 w 193"/>
                <a:gd name="T21" fmla="*/ 236 h 271"/>
                <a:gd name="T22" fmla="*/ 83 w 193"/>
                <a:gd name="T23" fmla="*/ 223 h 271"/>
                <a:gd name="T24" fmla="*/ 106 w 193"/>
                <a:gd name="T25" fmla="*/ 229 h 271"/>
                <a:gd name="T26" fmla="*/ 118 w 193"/>
                <a:gd name="T27" fmla="*/ 183 h 271"/>
                <a:gd name="T28" fmla="*/ 162 w 193"/>
                <a:gd name="T29" fmla="*/ 172 h 271"/>
                <a:gd name="T30" fmla="*/ 175 w 193"/>
                <a:gd name="T31" fmla="*/ 187 h 271"/>
                <a:gd name="T32" fmla="*/ 182 w 193"/>
                <a:gd name="T33" fmla="*/ 153 h 271"/>
                <a:gd name="T34" fmla="*/ 171 w 193"/>
                <a:gd name="T35" fmla="*/ 121 h 271"/>
                <a:gd name="T36" fmla="*/ 145 w 193"/>
                <a:gd name="T37" fmla="*/ 120 h 271"/>
                <a:gd name="T38" fmla="*/ 135 w 193"/>
                <a:gd name="T39" fmla="*/ 72 h 271"/>
                <a:gd name="T40" fmla="*/ 68 w 193"/>
                <a:gd name="T41" fmla="*/ 40 h 271"/>
                <a:gd name="T42" fmla="*/ 62 w 193"/>
                <a:gd name="T43" fmla="*/ 0 h 271"/>
                <a:gd name="T44" fmla="*/ 19 w 193"/>
                <a:gd name="T45" fmla="*/ 24 h 271"/>
                <a:gd name="T46" fmla="*/ 0 w 193"/>
                <a:gd name="T47" fmla="*/ 24 h 2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3" h="271">
                  <a:moveTo>
                    <a:pt x="0" y="28"/>
                  </a:moveTo>
                  <a:lnTo>
                    <a:pt x="14" y="57"/>
                  </a:lnTo>
                  <a:lnTo>
                    <a:pt x="4" y="117"/>
                  </a:lnTo>
                  <a:lnTo>
                    <a:pt x="14" y="124"/>
                  </a:lnTo>
                  <a:lnTo>
                    <a:pt x="10" y="133"/>
                  </a:lnTo>
                  <a:lnTo>
                    <a:pt x="2" y="159"/>
                  </a:lnTo>
                  <a:lnTo>
                    <a:pt x="18" y="195"/>
                  </a:lnTo>
                  <a:lnTo>
                    <a:pt x="26" y="270"/>
                  </a:lnTo>
                  <a:lnTo>
                    <a:pt x="37" y="270"/>
                  </a:lnTo>
                  <a:lnTo>
                    <a:pt x="56" y="247"/>
                  </a:lnTo>
                  <a:lnTo>
                    <a:pt x="85" y="267"/>
                  </a:lnTo>
                  <a:lnTo>
                    <a:pt x="87" y="252"/>
                  </a:lnTo>
                  <a:lnTo>
                    <a:pt x="112" y="258"/>
                  </a:lnTo>
                  <a:lnTo>
                    <a:pt x="124" y="206"/>
                  </a:lnTo>
                  <a:lnTo>
                    <a:pt x="170" y="195"/>
                  </a:lnTo>
                  <a:lnTo>
                    <a:pt x="185" y="212"/>
                  </a:lnTo>
                  <a:lnTo>
                    <a:pt x="192" y="173"/>
                  </a:lnTo>
                  <a:lnTo>
                    <a:pt x="181" y="137"/>
                  </a:lnTo>
                  <a:lnTo>
                    <a:pt x="153" y="135"/>
                  </a:lnTo>
                  <a:lnTo>
                    <a:pt x="143" y="81"/>
                  </a:lnTo>
                  <a:lnTo>
                    <a:pt x="72" y="46"/>
                  </a:lnTo>
                  <a:lnTo>
                    <a:pt x="66" y="0"/>
                  </a:lnTo>
                  <a:lnTo>
                    <a:pt x="20" y="28"/>
                  </a:lnTo>
                  <a:lnTo>
                    <a:pt x="0" y="2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87" name="Freeform 142"/>
            <p:cNvSpPr>
              <a:spLocks/>
            </p:cNvSpPr>
            <p:nvPr/>
          </p:nvSpPr>
          <p:spPr bwMode="auto">
            <a:xfrm>
              <a:off x="1537" y="2902"/>
              <a:ext cx="608" cy="757"/>
            </a:xfrm>
            <a:custGeom>
              <a:avLst/>
              <a:gdLst>
                <a:gd name="T0" fmla="*/ 12 w 623"/>
                <a:gd name="T1" fmla="*/ 256 h 806"/>
                <a:gd name="T2" fmla="*/ 50 w 623"/>
                <a:gd name="T3" fmla="*/ 255 h 806"/>
                <a:gd name="T4" fmla="*/ 61 w 623"/>
                <a:gd name="T5" fmla="*/ 284 h 806"/>
                <a:gd name="T6" fmla="*/ 127 w 623"/>
                <a:gd name="T7" fmla="*/ 258 h 806"/>
                <a:gd name="T8" fmla="*/ 198 w 623"/>
                <a:gd name="T9" fmla="*/ 332 h 806"/>
                <a:gd name="T10" fmla="*/ 231 w 623"/>
                <a:gd name="T11" fmla="*/ 382 h 806"/>
                <a:gd name="T12" fmla="*/ 239 w 623"/>
                <a:gd name="T13" fmla="*/ 451 h 806"/>
                <a:gd name="T14" fmla="*/ 274 w 623"/>
                <a:gd name="T15" fmla="*/ 491 h 806"/>
                <a:gd name="T16" fmla="*/ 297 w 623"/>
                <a:gd name="T17" fmla="*/ 521 h 806"/>
                <a:gd name="T18" fmla="*/ 304 w 623"/>
                <a:gd name="T19" fmla="*/ 555 h 806"/>
                <a:gd name="T20" fmla="*/ 249 w 623"/>
                <a:gd name="T21" fmla="*/ 641 h 806"/>
                <a:gd name="T22" fmla="*/ 304 w 623"/>
                <a:gd name="T23" fmla="*/ 674 h 806"/>
                <a:gd name="T24" fmla="*/ 310 w 623"/>
                <a:gd name="T25" fmla="*/ 710 h 806"/>
                <a:gd name="T26" fmla="*/ 385 w 623"/>
                <a:gd name="T27" fmla="*/ 550 h 806"/>
                <a:gd name="T28" fmla="*/ 481 w 623"/>
                <a:gd name="T29" fmla="*/ 501 h 806"/>
                <a:gd name="T30" fmla="*/ 527 w 623"/>
                <a:gd name="T31" fmla="*/ 405 h 806"/>
                <a:gd name="T32" fmla="*/ 586 w 623"/>
                <a:gd name="T33" fmla="*/ 249 h 806"/>
                <a:gd name="T34" fmla="*/ 584 w 623"/>
                <a:gd name="T35" fmla="*/ 184 h 806"/>
                <a:gd name="T36" fmla="*/ 520 w 623"/>
                <a:gd name="T37" fmla="*/ 145 h 806"/>
                <a:gd name="T38" fmla="*/ 439 w 623"/>
                <a:gd name="T39" fmla="*/ 117 h 806"/>
                <a:gd name="T40" fmla="*/ 393 w 623"/>
                <a:gd name="T41" fmla="*/ 104 h 806"/>
                <a:gd name="T42" fmla="*/ 372 w 623"/>
                <a:gd name="T43" fmla="*/ 123 h 806"/>
                <a:gd name="T44" fmla="*/ 353 w 623"/>
                <a:gd name="T45" fmla="*/ 122 h 806"/>
                <a:gd name="T46" fmla="*/ 364 w 623"/>
                <a:gd name="T47" fmla="*/ 63 h 806"/>
                <a:gd name="T48" fmla="*/ 316 w 623"/>
                <a:gd name="T49" fmla="*/ 53 h 806"/>
                <a:gd name="T50" fmla="*/ 264 w 623"/>
                <a:gd name="T51" fmla="*/ 54 h 806"/>
                <a:gd name="T52" fmla="*/ 212 w 623"/>
                <a:gd name="T53" fmla="*/ 45 h 806"/>
                <a:gd name="T54" fmla="*/ 202 w 623"/>
                <a:gd name="T55" fmla="*/ 0 h 806"/>
                <a:gd name="T56" fmla="*/ 137 w 623"/>
                <a:gd name="T57" fmla="*/ 13 h 806"/>
                <a:gd name="T58" fmla="*/ 158 w 623"/>
                <a:gd name="T59" fmla="*/ 53 h 806"/>
                <a:gd name="T60" fmla="*/ 104 w 623"/>
                <a:gd name="T61" fmla="*/ 68 h 806"/>
                <a:gd name="T62" fmla="*/ 61 w 623"/>
                <a:gd name="T63" fmla="*/ 61 h 806"/>
                <a:gd name="T64" fmla="*/ 58 w 623"/>
                <a:gd name="T65" fmla="*/ 80 h 806"/>
                <a:gd name="T66" fmla="*/ 58 w 623"/>
                <a:gd name="T67" fmla="*/ 165 h 806"/>
                <a:gd name="T68" fmla="*/ 0 w 623"/>
                <a:gd name="T69" fmla="*/ 222 h 8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23" h="806">
                  <a:moveTo>
                    <a:pt x="0" y="251"/>
                  </a:moveTo>
                  <a:lnTo>
                    <a:pt x="12" y="291"/>
                  </a:lnTo>
                  <a:lnTo>
                    <a:pt x="35" y="302"/>
                  </a:lnTo>
                  <a:lnTo>
                    <a:pt x="52" y="289"/>
                  </a:lnTo>
                  <a:lnTo>
                    <a:pt x="52" y="322"/>
                  </a:lnTo>
                  <a:lnTo>
                    <a:pt x="64" y="322"/>
                  </a:lnTo>
                  <a:lnTo>
                    <a:pt x="85" y="322"/>
                  </a:lnTo>
                  <a:lnTo>
                    <a:pt x="133" y="293"/>
                  </a:lnTo>
                  <a:lnTo>
                    <a:pt x="137" y="340"/>
                  </a:lnTo>
                  <a:lnTo>
                    <a:pt x="208" y="376"/>
                  </a:lnTo>
                  <a:lnTo>
                    <a:pt x="218" y="433"/>
                  </a:lnTo>
                  <a:lnTo>
                    <a:pt x="243" y="433"/>
                  </a:lnTo>
                  <a:lnTo>
                    <a:pt x="257" y="470"/>
                  </a:lnTo>
                  <a:lnTo>
                    <a:pt x="251" y="511"/>
                  </a:lnTo>
                  <a:lnTo>
                    <a:pt x="255" y="551"/>
                  </a:lnTo>
                  <a:lnTo>
                    <a:pt x="288" y="557"/>
                  </a:lnTo>
                  <a:lnTo>
                    <a:pt x="294" y="588"/>
                  </a:lnTo>
                  <a:lnTo>
                    <a:pt x="311" y="591"/>
                  </a:lnTo>
                  <a:lnTo>
                    <a:pt x="307" y="629"/>
                  </a:lnTo>
                  <a:lnTo>
                    <a:pt x="319" y="629"/>
                  </a:lnTo>
                  <a:lnTo>
                    <a:pt x="321" y="660"/>
                  </a:lnTo>
                  <a:lnTo>
                    <a:pt x="261" y="727"/>
                  </a:lnTo>
                  <a:lnTo>
                    <a:pt x="271" y="722"/>
                  </a:lnTo>
                  <a:lnTo>
                    <a:pt x="319" y="764"/>
                  </a:lnTo>
                  <a:lnTo>
                    <a:pt x="330" y="784"/>
                  </a:lnTo>
                  <a:lnTo>
                    <a:pt x="326" y="805"/>
                  </a:lnTo>
                  <a:lnTo>
                    <a:pt x="401" y="684"/>
                  </a:lnTo>
                  <a:lnTo>
                    <a:pt x="405" y="624"/>
                  </a:lnTo>
                  <a:lnTo>
                    <a:pt x="467" y="568"/>
                  </a:lnTo>
                  <a:lnTo>
                    <a:pt x="505" y="568"/>
                  </a:lnTo>
                  <a:lnTo>
                    <a:pt x="519" y="551"/>
                  </a:lnTo>
                  <a:lnTo>
                    <a:pt x="553" y="459"/>
                  </a:lnTo>
                  <a:lnTo>
                    <a:pt x="555" y="369"/>
                  </a:lnTo>
                  <a:lnTo>
                    <a:pt x="615" y="282"/>
                  </a:lnTo>
                  <a:lnTo>
                    <a:pt x="622" y="244"/>
                  </a:lnTo>
                  <a:lnTo>
                    <a:pt x="613" y="209"/>
                  </a:lnTo>
                  <a:lnTo>
                    <a:pt x="586" y="202"/>
                  </a:lnTo>
                  <a:lnTo>
                    <a:pt x="546" y="164"/>
                  </a:lnTo>
                  <a:lnTo>
                    <a:pt x="469" y="155"/>
                  </a:lnTo>
                  <a:lnTo>
                    <a:pt x="461" y="133"/>
                  </a:lnTo>
                  <a:lnTo>
                    <a:pt x="428" y="115"/>
                  </a:lnTo>
                  <a:lnTo>
                    <a:pt x="413" y="118"/>
                  </a:lnTo>
                  <a:lnTo>
                    <a:pt x="392" y="151"/>
                  </a:lnTo>
                  <a:lnTo>
                    <a:pt x="390" y="140"/>
                  </a:lnTo>
                  <a:lnTo>
                    <a:pt x="359" y="144"/>
                  </a:lnTo>
                  <a:lnTo>
                    <a:pt x="371" y="138"/>
                  </a:lnTo>
                  <a:lnTo>
                    <a:pt x="359" y="111"/>
                  </a:lnTo>
                  <a:lnTo>
                    <a:pt x="382" y="71"/>
                  </a:lnTo>
                  <a:lnTo>
                    <a:pt x="357" y="22"/>
                  </a:lnTo>
                  <a:lnTo>
                    <a:pt x="332" y="60"/>
                  </a:lnTo>
                  <a:lnTo>
                    <a:pt x="311" y="57"/>
                  </a:lnTo>
                  <a:lnTo>
                    <a:pt x="278" y="62"/>
                  </a:lnTo>
                  <a:lnTo>
                    <a:pt x="231" y="71"/>
                  </a:lnTo>
                  <a:lnTo>
                    <a:pt x="222" y="51"/>
                  </a:lnTo>
                  <a:lnTo>
                    <a:pt x="225" y="13"/>
                  </a:lnTo>
                  <a:lnTo>
                    <a:pt x="212" y="0"/>
                  </a:lnTo>
                  <a:lnTo>
                    <a:pt x="172" y="24"/>
                  </a:lnTo>
                  <a:lnTo>
                    <a:pt x="143" y="15"/>
                  </a:lnTo>
                  <a:lnTo>
                    <a:pt x="152" y="55"/>
                  </a:lnTo>
                  <a:lnTo>
                    <a:pt x="166" y="60"/>
                  </a:lnTo>
                  <a:lnTo>
                    <a:pt x="129" y="86"/>
                  </a:lnTo>
                  <a:lnTo>
                    <a:pt x="110" y="77"/>
                  </a:lnTo>
                  <a:lnTo>
                    <a:pt x="102" y="62"/>
                  </a:lnTo>
                  <a:lnTo>
                    <a:pt x="64" y="69"/>
                  </a:lnTo>
                  <a:lnTo>
                    <a:pt x="75" y="89"/>
                  </a:lnTo>
                  <a:lnTo>
                    <a:pt x="60" y="91"/>
                  </a:lnTo>
                  <a:lnTo>
                    <a:pt x="68" y="129"/>
                  </a:lnTo>
                  <a:lnTo>
                    <a:pt x="60" y="187"/>
                  </a:lnTo>
                  <a:lnTo>
                    <a:pt x="20" y="207"/>
                  </a:lnTo>
                  <a:lnTo>
                    <a:pt x="0" y="251"/>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88" name="Freeform 143"/>
            <p:cNvSpPr>
              <a:spLocks/>
            </p:cNvSpPr>
            <p:nvPr/>
          </p:nvSpPr>
          <p:spPr bwMode="auto">
            <a:xfrm>
              <a:off x="1297" y="2648"/>
              <a:ext cx="19" cy="51"/>
            </a:xfrm>
            <a:custGeom>
              <a:avLst/>
              <a:gdLst>
                <a:gd name="T0" fmla="*/ 0 w 19"/>
                <a:gd name="T1" fmla="*/ 12 h 57"/>
                <a:gd name="T2" fmla="*/ 6 w 19"/>
                <a:gd name="T3" fmla="*/ 45 h 57"/>
                <a:gd name="T4" fmla="*/ 18 w 19"/>
                <a:gd name="T5" fmla="*/ 0 h 57"/>
                <a:gd name="T6" fmla="*/ 0 w 19"/>
                <a:gd name="T7" fmla="*/ 12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57">
                  <a:moveTo>
                    <a:pt x="0" y="14"/>
                  </a:moveTo>
                  <a:lnTo>
                    <a:pt x="6" y="56"/>
                  </a:lnTo>
                  <a:lnTo>
                    <a:pt x="18" y="0"/>
                  </a:lnTo>
                  <a:lnTo>
                    <a:pt x="0" y="1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89" name="Freeform 144"/>
            <p:cNvSpPr>
              <a:spLocks/>
            </p:cNvSpPr>
            <p:nvPr/>
          </p:nvSpPr>
          <p:spPr bwMode="auto">
            <a:xfrm>
              <a:off x="1511" y="3333"/>
              <a:ext cx="129" cy="792"/>
            </a:xfrm>
            <a:custGeom>
              <a:avLst/>
              <a:gdLst>
                <a:gd name="T0" fmla="*/ 0 w 132"/>
                <a:gd name="T1" fmla="*/ 578 h 845"/>
                <a:gd name="T2" fmla="*/ 10 w 132"/>
                <a:gd name="T3" fmla="*/ 556 h 845"/>
                <a:gd name="T4" fmla="*/ 25 w 132"/>
                <a:gd name="T5" fmla="*/ 572 h 845"/>
                <a:gd name="T6" fmla="*/ 43 w 132"/>
                <a:gd name="T7" fmla="*/ 535 h 845"/>
                <a:gd name="T8" fmla="*/ 35 w 132"/>
                <a:gd name="T9" fmla="*/ 519 h 845"/>
                <a:gd name="T10" fmla="*/ 49 w 132"/>
                <a:gd name="T11" fmla="*/ 467 h 845"/>
                <a:gd name="T12" fmla="*/ 25 w 132"/>
                <a:gd name="T13" fmla="*/ 463 h 845"/>
                <a:gd name="T14" fmla="*/ 29 w 132"/>
                <a:gd name="T15" fmla="*/ 379 h 845"/>
                <a:gd name="T16" fmla="*/ 62 w 132"/>
                <a:gd name="T17" fmla="*/ 289 h 845"/>
                <a:gd name="T18" fmla="*/ 60 w 132"/>
                <a:gd name="T19" fmla="*/ 215 h 845"/>
                <a:gd name="T20" fmla="*/ 81 w 132"/>
                <a:gd name="T21" fmla="*/ 74 h 845"/>
                <a:gd name="T22" fmla="*/ 75 w 132"/>
                <a:gd name="T23" fmla="*/ 11 h 845"/>
                <a:gd name="T24" fmla="*/ 89 w 132"/>
                <a:gd name="T25" fmla="*/ 0 h 845"/>
                <a:gd name="T26" fmla="*/ 106 w 132"/>
                <a:gd name="T27" fmla="*/ 31 h 845"/>
                <a:gd name="T28" fmla="*/ 114 w 132"/>
                <a:gd name="T29" fmla="*/ 99 h 845"/>
                <a:gd name="T30" fmla="*/ 125 w 132"/>
                <a:gd name="T31" fmla="*/ 99 h 845"/>
                <a:gd name="T32" fmla="*/ 125 w 132"/>
                <a:gd name="T33" fmla="*/ 120 h 845"/>
                <a:gd name="T34" fmla="*/ 107 w 132"/>
                <a:gd name="T35" fmla="*/ 128 h 845"/>
                <a:gd name="T36" fmla="*/ 107 w 132"/>
                <a:gd name="T37" fmla="*/ 173 h 845"/>
                <a:gd name="T38" fmla="*/ 89 w 132"/>
                <a:gd name="T39" fmla="*/ 197 h 845"/>
                <a:gd name="T40" fmla="*/ 77 w 132"/>
                <a:gd name="T41" fmla="*/ 258 h 845"/>
                <a:gd name="T42" fmla="*/ 85 w 132"/>
                <a:gd name="T43" fmla="*/ 316 h 845"/>
                <a:gd name="T44" fmla="*/ 66 w 132"/>
                <a:gd name="T45" fmla="*/ 365 h 845"/>
                <a:gd name="T46" fmla="*/ 54 w 132"/>
                <a:gd name="T47" fmla="*/ 486 h 845"/>
                <a:gd name="T48" fmla="*/ 64 w 132"/>
                <a:gd name="T49" fmla="*/ 530 h 845"/>
                <a:gd name="T50" fmla="*/ 54 w 132"/>
                <a:gd name="T51" fmla="*/ 535 h 845"/>
                <a:gd name="T52" fmla="*/ 60 w 132"/>
                <a:gd name="T53" fmla="*/ 574 h 845"/>
                <a:gd name="T54" fmla="*/ 33 w 132"/>
                <a:gd name="T55" fmla="*/ 657 h 845"/>
                <a:gd name="T56" fmla="*/ 35 w 132"/>
                <a:gd name="T57" fmla="*/ 670 h 845"/>
                <a:gd name="T58" fmla="*/ 47 w 132"/>
                <a:gd name="T59" fmla="*/ 666 h 845"/>
                <a:gd name="T60" fmla="*/ 54 w 132"/>
                <a:gd name="T61" fmla="*/ 698 h 845"/>
                <a:gd name="T62" fmla="*/ 107 w 132"/>
                <a:gd name="T63" fmla="*/ 706 h 845"/>
                <a:gd name="T64" fmla="*/ 70 w 132"/>
                <a:gd name="T65" fmla="*/ 718 h 845"/>
                <a:gd name="T66" fmla="*/ 66 w 132"/>
                <a:gd name="T67" fmla="*/ 741 h 845"/>
                <a:gd name="T68" fmla="*/ 52 w 132"/>
                <a:gd name="T69" fmla="*/ 734 h 845"/>
                <a:gd name="T70" fmla="*/ 68 w 132"/>
                <a:gd name="T71" fmla="*/ 718 h 845"/>
                <a:gd name="T72" fmla="*/ 43 w 132"/>
                <a:gd name="T73" fmla="*/ 711 h 845"/>
                <a:gd name="T74" fmla="*/ 39 w 132"/>
                <a:gd name="T75" fmla="*/ 686 h 845"/>
                <a:gd name="T76" fmla="*/ 33 w 132"/>
                <a:gd name="T77" fmla="*/ 698 h 845"/>
                <a:gd name="T78" fmla="*/ 22 w 132"/>
                <a:gd name="T79" fmla="*/ 675 h 845"/>
                <a:gd name="T80" fmla="*/ 27 w 132"/>
                <a:gd name="T81" fmla="*/ 666 h 845"/>
                <a:gd name="T82" fmla="*/ 18 w 132"/>
                <a:gd name="T83" fmla="*/ 655 h 845"/>
                <a:gd name="T84" fmla="*/ 25 w 132"/>
                <a:gd name="T85" fmla="*/ 640 h 845"/>
                <a:gd name="T86" fmla="*/ 18 w 132"/>
                <a:gd name="T87" fmla="*/ 605 h 845"/>
                <a:gd name="T88" fmla="*/ 35 w 132"/>
                <a:gd name="T89" fmla="*/ 609 h 845"/>
                <a:gd name="T90" fmla="*/ 18 w 132"/>
                <a:gd name="T91" fmla="*/ 591 h 845"/>
                <a:gd name="T92" fmla="*/ 22 w 132"/>
                <a:gd name="T93" fmla="*/ 576 h 845"/>
                <a:gd name="T94" fmla="*/ 0 w 132"/>
                <a:gd name="T95" fmla="*/ 578 h 8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2" h="845">
                  <a:moveTo>
                    <a:pt x="0" y="658"/>
                  </a:moveTo>
                  <a:lnTo>
                    <a:pt x="10" y="633"/>
                  </a:lnTo>
                  <a:lnTo>
                    <a:pt x="27" y="651"/>
                  </a:lnTo>
                  <a:lnTo>
                    <a:pt x="45" y="609"/>
                  </a:lnTo>
                  <a:lnTo>
                    <a:pt x="37" y="591"/>
                  </a:lnTo>
                  <a:lnTo>
                    <a:pt x="51" y="531"/>
                  </a:lnTo>
                  <a:lnTo>
                    <a:pt x="27" y="527"/>
                  </a:lnTo>
                  <a:lnTo>
                    <a:pt x="31" y="431"/>
                  </a:lnTo>
                  <a:lnTo>
                    <a:pt x="64" y="329"/>
                  </a:lnTo>
                  <a:lnTo>
                    <a:pt x="62" y="244"/>
                  </a:lnTo>
                  <a:lnTo>
                    <a:pt x="85" y="84"/>
                  </a:lnTo>
                  <a:lnTo>
                    <a:pt x="79" y="13"/>
                  </a:lnTo>
                  <a:lnTo>
                    <a:pt x="93" y="0"/>
                  </a:lnTo>
                  <a:lnTo>
                    <a:pt x="110" y="35"/>
                  </a:lnTo>
                  <a:lnTo>
                    <a:pt x="120" y="113"/>
                  </a:lnTo>
                  <a:lnTo>
                    <a:pt x="131" y="113"/>
                  </a:lnTo>
                  <a:lnTo>
                    <a:pt x="131" y="137"/>
                  </a:lnTo>
                  <a:lnTo>
                    <a:pt x="112" y="146"/>
                  </a:lnTo>
                  <a:lnTo>
                    <a:pt x="112" y="197"/>
                  </a:lnTo>
                  <a:lnTo>
                    <a:pt x="93" y="224"/>
                  </a:lnTo>
                  <a:lnTo>
                    <a:pt x="81" y="293"/>
                  </a:lnTo>
                  <a:lnTo>
                    <a:pt x="89" y="360"/>
                  </a:lnTo>
                  <a:lnTo>
                    <a:pt x="70" y="415"/>
                  </a:lnTo>
                  <a:lnTo>
                    <a:pt x="56" y="553"/>
                  </a:lnTo>
                  <a:lnTo>
                    <a:pt x="66" y="604"/>
                  </a:lnTo>
                  <a:lnTo>
                    <a:pt x="56" y="609"/>
                  </a:lnTo>
                  <a:lnTo>
                    <a:pt x="62" y="653"/>
                  </a:lnTo>
                  <a:lnTo>
                    <a:pt x="35" y="748"/>
                  </a:lnTo>
                  <a:lnTo>
                    <a:pt x="37" y="763"/>
                  </a:lnTo>
                  <a:lnTo>
                    <a:pt x="49" y="759"/>
                  </a:lnTo>
                  <a:lnTo>
                    <a:pt x="56" y="795"/>
                  </a:lnTo>
                  <a:lnTo>
                    <a:pt x="112" y="803"/>
                  </a:lnTo>
                  <a:lnTo>
                    <a:pt x="74" y="817"/>
                  </a:lnTo>
                  <a:lnTo>
                    <a:pt x="70" y="844"/>
                  </a:lnTo>
                  <a:lnTo>
                    <a:pt x="54" y="835"/>
                  </a:lnTo>
                  <a:lnTo>
                    <a:pt x="72" y="817"/>
                  </a:lnTo>
                  <a:lnTo>
                    <a:pt x="45" y="810"/>
                  </a:lnTo>
                  <a:lnTo>
                    <a:pt x="41" y="781"/>
                  </a:lnTo>
                  <a:lnTo>
                    <a:pt x="35" y="795"/>
                  </a:lnTo>
                  <a:lnTo>
                    <a:pt x="22" y="768"/>
                  </a:lnTo>
                  <a:lnTo>
                    <a:pt x="29" y="759"/>
                  </a:lnTo>
                  <a:lnTo>
                    <a:pt x="18" y="746"/>
                  </a:lnTo>
                  <a:lnTo>
                    <a:pt x="27" y="729"/>
                  </a:lnTo>
                  <a:lnTo>
                    <a:pt x="18" y="689"/>
                  </a:lnTo>
                  <a:lnTo>
                    <a:pt x="37" y="693"/>
                  </a:lnTo>
                  <a:lnTo>
                    <a:pt x="18" y="673"/>
                  </a:lnTo>
                  <a:lnTo>
                    <a:pt x="22" y="656"/>
                  </a:lnTo>
                  <a:lnTo>
                    <a:pt x="0" y="65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90" name="Freeform 145"/>
            <p:cNvSpPr>
              <a:spLocks/>
            </p:cNvSpPr>
            <p:nvPr/>
          </p:nvSpPr>
          <p:spPr bwMode="auto">
            <a:xfrm>
              <a:off x="1514" y="3993"/>
              <a:ext cx="19" cy="32"/>
            </a:xfrm>
            <a:custGeom>
              <a:avLst/>
              <a:gdLst>
                <a:gd name="T0" fmla="*/ 0 w 20"/>
                <a:gd name="T1" fmla="*/ 11 h 34"/>
                <a:gd name="T2" fmla="*/ 9 w 20"/>
                <a:gd name="T3" fmla="*/ 0 h 34"/>
                <a:gd name="T4" fmla="*/ 17 w 20"/>
                <a:gd name="T5" fmla="*/ 29 h 34"/>
                <a:gd name="T6" fmla="*/ 0 w 20"/>
                <a:gd name="T7" fmla="*/ 11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34">
                  <a:moveTo>
                    <a:pt x="0" y="13"/>
                  </a:moveTo>
                  <a:lnTo>
                    <a:pt x="9" y="0"/>
                  </a:lnTo>
                  <a:lnTo>
                    <a:pt x="19" y="33"/>
                  </a:lnTo>
                  <a:lnTo>
                    <a:pt x="0" y="13"/>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91" name="Freeform 146"/>
            <p:cNvSpPr>
              <a:spLocks/>
            </p:cNvSpPr>
            <p:nvPr/>
          </p:nvSpPr>
          <p:spPr bwMode="auto">
            <a:xfrm>
              <a:off x="1526" y="3831"/>
              <a:ext cx="19" cy="39"/>
            </a:xfrm>
            <a:custGeom>
              <a:avLst/>
              <a:gdLst>
                <a:gd name="T0" fmla="*/ 0 w 19"/>
                <a:gd name="T1" fmla="*/ 29 h 41"/>
                <a:gd name="T2" fmla="*/ 18 w 19"/>
                <a:gd name="T3" fmla="*/ 0 h 41"/>
                <a:gd name="T4" fmla="*/ 18 w 19"/>
                <a:gd name="T5" fmla="*/ 36 h 41"/>
                <a:gd name="T6" fmla="*/ 0 w 19"/>
                <a:gd name="T7" fmla="*/ 29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1">
                  <a:moveTo>
                    <a:pt x="0" y="33"/>
                  </a:moveTo>
                  <a:lnTo>
                    <a:pt x="18" y="0"/>
                  </a:lnTo>
                  <a:lnTo>
                    <a:pt x="18" y="40"/>
                  </a:lnTo>
                  <a:lnTo>
                    <a:pt x="0" y="33"/>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92" name="Freeform 147"/>
            <p:cNvSpPr>
              <a:spLocks/>
            </p:cNvSpPr>
            <p:nvPr/>
          </p:nvSpPr>
          <p:spPr bwMode="auto">
            <a:xfrm>
              <a:off x="1540" y="4115"/>
              <a:ext cx="21" cy="17"/>
            </a:xfrm>
            <a:custGeom>
              <a:avLst/>
              <a:gdLst>
                <a:gd name="T0" fmla="*/ 0 w 21"/>
                <a:gd name="T1" fmla="*/ 0 h 18"/>
                <a:gd name="T2" fmla="*/ 18 w 21"/>
                <a:gd name="T3" fmla="*/ 2 h 18"/>
                <a:gd name="T4" fmla="*/ 20 w 21"/>
                <a:gd name="T5" fmla="*/ 15 h 18"/>
                <a:gd name="T6" fmla="*/ 0 w 21"/>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8">
                  <a:moveTo>
                    <a:pt x="0" y="0"/>
                  </a:moveTo>
                  <a:lnTo>
                    <a:pt x="18" y="2"/>
                  </a:lnTo>
                  <a:lnTo>
                    <a:pt x="20" y="17"/>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93" name="Freeform 148"/>
            <p:cNvSpPr>
              <a:spLocks/>
            </p:cNvSpPr>
            <p:nvPr/>
          </p:nvSpPr>
          <p:spPr bwMode="auto">
            <a:xfrm>
              <a:off x="1540" y="4075"/>
              <a:ext cx="32" cy="40"/>
            </a:xfrm>
            <a:custGeom>
              <a:avLst/>
              <a:gdLst>
                <a:gd name="T0" fmla="*/ 0 w 33"/>
                <a:gd name="T1" fmla="*/ 7 h 44"/>
                <a:gd name="T2" fmla="*/ 8 w 33"/>
                <a:gd name="T3" fmla="*/ 0 h 44"/>
                <a:gd name="T4" fmla="*/ 8 w 33"/>
                <a:gd name="T5" fmla="*/ 17 h 44"/>
                <a:gd name="T6" fmla="*/ 30 w 33"/>
                <a:gd name="T7" fmla="*/ 23 h 44"/>
                <a:gd name="T8" fmla="*/ 16 w 33"/>
                <a:gd name="T9" fmla="*/ 35 h 44"/>
                <a:gd name="T10" fmla="*/ 0 w 33"/>
                <a:gd name="T11" fmla="*/ 7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4">
                  <a:moveTo>
                    <a:pt x="0" y="9"/>
                  </a:moveTo>
                  <a:lnTo>
                    <a:pt x="8" y="0"/>
                  </a:lnTo>
                  <a:lnTo>
                    <a:pt x="8" y="21"/>
                  </a:lnTo>
                  <a:lnTo>
                    <a:pt x="32" y="28"/>
                  </a:lnTo>
                  <a:lnTo>
                    <a:pt x="16" y="43"/>
                  </a:lnTo>
                  <a:lnTo>
                    <a:pt x="0" y="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94" name="Freeform 149"/>
            <p:cNvSpPr>
              <a:spLocks/>
            </p:cNvSpPr>
            <p:nvPr/>
          </p:nvSpPr>
          <p:spPr bwMode="auto">
            <a:xfrm>
              <a:off x="1563" y="4126"/>
              <a:ext cx="20" cy="17"/>
            </a:xfrm>
            <a:custGeom>
              <a:avLst/>
              <a:gdLst>
                <a:gd name="T0" fmla="*/ 0 w 20"/>
                <a:gd name="T1" fmla="*/ 10 h 18"/>
                <a:gd name="T2" fmla="*/ 6 w 20"/>
                <a:gd name="T3" fmla="*/ 0 h 18"/>
                <a:gd name="T4" fmla="*/ 19 w 20"/>
                <a:gd name="T5" fmla="*/ 15 h 18"/>
                <a:gd name="T6" fmla="*/ 0 w 20"/>
                <a:gd name="T7" fmla="*/ 1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0" y="12"/>
                  </a:moveTo>
                  <a:lnTo>
                    <a:pt x="6" y="0"/>
                  </a:lnTo>
                  <a:lnTo>
                    <a:pt x="19" y="17"/>
                  </a:lnTo>
                  <a:lnTo>
                    <a:pt x="0" y="12"/>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95" name="Freeform 150"/>
            <p:cNvSpPr>
              <a:spLocks/>
            </p:cNvSpPr>
            <p:nvPr/>
          </p:nvSpPr>
          <p:spPr bwMode="auto">
            <a:xfrm>
              <a:off x="1571" y="4092"/>
              <a:ext cx="49" cy="59"/>
            </a:xfrm>
            <a:custGeom>
              <a:avLst/>
              <a:gdLst>
                <a:gd name="T0" fmla="*/ 0 w 50"/>
                <a:gd name="T1" fmla="*/ 46 h 60"/>
                <a:gd name="T2" fmla="*/ 8 w 50"/>
                <a:gd name="T3" fmla="*/ 37 h 60"/>
                <a:gd name="T4" fmla="*/ 32 w 50"/>
                <a:gd name="T5" fmla="*/ 43 h 60"/>
                <a:gd name="T6" fmla="*/ 23 w 50"/>
                <a:gd name="T7" fmla="*/ 30 h 60"/>
                <a:gd name="T8" fmla="*/ 34 w 50"/>
                <a:gd name="T9" fmla="*/ 19 h 60"/>
                <a:gd name="T10" fmla="*/ 17 w 50"/>
                <a:gd name="T11" fmla="*/ 17 h 60"/>
                <a:gd name="T12" fmla="*/ 17 w 50"/>
                <a:gd name="T13" fmla="*/ 4 h 60"/>
                <a:gd name="T14" fmla="*/ 44 w 50"/>
                <a:gd name="T15" fmla="*/ 0 h 60"/>
                <a:gd name="T16" fmla="*/ 47 w 50"/>
                <a:gd name="T17" fmla="*/ 57 h 60"/>
                <a:gd name="T18" fmla="*/ 0 w 50"/>
                <a:gd name="T19" fmla="*/ 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60">
                  <a:moveTo>
                    <a:pt x="0" y="48"/>
                  </a:moveTo>
                  <a:lnTo>
                    <a:pt x="8" y="39"/>
                  </a:lnTo>
                  <a:lnTo>
                    <a:pt x="34" y="45"/>
                  </a:lnTo>
                  <a:lnTo>
                    <a:pt x="23" y="30"/>
                  </a:lnTo>
                  <a:lnTo>
                    <a:pt x="36" y="19"/>
                  </a:lnTo>
                  <a:lnTo>
                    <a:pt x="17" y="17"/>
                  </a:lnTo>
                  <a:lnTo>
                    <a:pt x="17" y="4"/>
                  </a:lnTo>
                  <a:lnTo>
                    <a:pt x="46" y="0"/>
                  </a:lnTo>
                  <a:lnTo>
                    <a:pt x="49" y="59"/>
                  </a:lnTo>
                  <a:lnTo>
                    <a:pt x="0" y="4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96" name="Freeform 151"/>
            <p:cNvSpPr>
              <a:spLocks/>
            </p:cNvSpPr>
            <p:nvPr/>
          </p:nvSpPr>
          <p:spPr bwMode="auto">
            <a:xfrm>
              <a:off x="1595" y="4159"/>
              <a:ext cx="35" cy="17"/>
            </a:xfrm>
            <a:custGeom>
              <a:avLst/>
              <a:gdLst>
                <a:gd name="T0" fmla="*/ 0 w 36"/>
                <a:gd name="T1" fmla="*/ 0 h 19"/>
                <a:gd name="T2" fmla="*/ 30 w 36"/>
                <a:gd name="T3" fmla="*/ 4 h 19"/>
                <a:gd name="T4" fmla="*/ 33 w 36"/>
                <a:gd name="T5" fmla="*/ 14 h 19"/>
                <a:gd name="T6" fmla="*/ 0 w 36"/>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9">
                  <a:moveTo>
                    <a:pt x="0" y="0"/>
                  </a:moveTo>
                  <a:lnTo>
                    <a:pt x="32" y="6"/>
                  </a:lnTo>
                  <a:lnTo>
                    <a:pt x="35" y="18"/>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97" name="Freeform 152"/>
            <p:cNvSpPr>
              <a:spLocks/>
            </p:cNvSpPr>
            <p:nvPr/>
          </p:nvSpPr>
          <p:spPr bwMode="auto">
            <a:xfrm>
              <a:off x="1627" y="4152"/>
              <a:ext cx="17" cy="16"/>
            </a:xfrm>
            <a:custGeom>
              <a:avLst/>
              <a:gdLst>
                <a:gd name="T0" fmla="*/ 0 w 18"/>
                <a:gd name="T1" fmla="*/ 13 h 18"/>
                <a:gd name="T2" fmla="*/ 4 w 18"/>
                <a:gd name="T3" fmla="*/ 0 h 18"/>
                <a:gd name="T4" fmla="*/ 15 w 18"/>
                <a:gd name="T5" fmla="*/ 13 h 18"/>
                <a:gd name="T6" fmla="*/ 0 w 18"/>
                <a:gd name="T7" fmla="*/ 13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0" y="17"/>
                  </a:moveTo>
                  <a:lnTo>
                    <a:pt x="4" y="0"/>
                  </a:lnTo>
                  <a:lnTo>
                    <a:pt x="17" y="17"/>
                  </a:lnTo>
                  <a:lnTo>
                    <a:pt x="0" y="1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98" name="Freeform 153"/>
            <p:cNvSpPr>
              <a:spLocks/>
            </p:cNvSpPr>
            <p:nvPr/>
          </p:nvSpPr>
          <p:spPr bwMode="auto">
            <a:xfrm>
              <a:off x="1461" y="2767"/>
              <a:ext cx="186" cy="312"/>
            </a:xfrm>
            <a:custGeom>
              <a:avLst/>
              <a:gdLst>
                <a:gd name="T0" fmla="*/ 0 w 191"/>
                <a:gd name="T1" fmla="*/ 193 h 333"/>
                <a:gd name="T2" fmla="*/ 20 w 191"/>
                <a:gd name="T3" fmla="*/ 215 h 333"/>
                <a:gd name="T4" fmla="*/ 55 w 191"/>
                <a:gd name="T5" fmla="*/ 220 h 333"/>
                <a:gd name="T6" fmla="*/ 86 w 191"/>
                <a:gd name="T7" fmla="*/ 258 h 333"/>
                <a:gd name="T8" fmla="*/ 129 w 191"/>
                <a:gd name="T9" fmla="*/ 263 h 333"/>
                <a:gd name="T10" fmla="*/ 124 w 191"/>
                <a:gd name="T11" fmla="*/ 284 h 333"/>
                <a:gd name="T12" fmla="*/ 132 w 191"/>
                <a:gd name="T13" fmla="*/ 291 h 333"/>
                <a:gd name="T14" fmla="*/ 140 w 191"/>
                <a:gd name="T15" fmla="*/ 241 h 333"/>
                <a:gd name="T16" fmla="*/ 132 w 191"/>
                <a:gd name="T17" fmla="*/ 209 h 333"/>
                <a:gd name="T18" fmla="*/ 146 w 191"/>
                <a:gd name="T19" fmla="*/ 207 h 333"/>
                <a:gd name="T20" fmla="*/ 134 w 191"/>
                <a:gd name="T21" fmla="*/ 187 h 333"/>
                <a:gd name="T22" fmla="*/ 171 w 191"/>
                <a:gd name="T23" fmla="*/ 182 h 333"/>
                <a:gd name="T24" fmla="*/ 180 w 191"/>
                <a:gd name="T25" fmla="*/ 195 h 333"/>
                <a:gd name="T26" fmla="*/ 166 w 191"/>
                <a:gd name="T27" fmla="*/ 170 h 333"/>
                <a:gd name="T28" fmla="*/ 169 w 191"/>
                <a:gd name="T29" fmla="*/ 109 h 333"/>
                <a:gd name="T30" fmla="*/ 140 w 191"/>
                <a:gd name="T31" fmla="*/ 111 h 333"/>
                <a:gd name="T32" fmla="*/ 132 w 191"/>
                <a:gd name="T33" fmla="*/ 96 h 333"/>
                <a:gd name="T34" fmla="*/ 101 w 191"/>
                <a:gd name="T35" fmla="*/ 93 h 333"/>
                <a:gd name="T36" fmla="*/ 84 w 191"/>
                <a:gd name="T37" fmla="*/ 56 h 333"/>
                <a:gd name="T38" fmla="*/ 111 w 191"/>
                <a:gd name="T39" fmla="*/ 9 h 333"/>
                <a:gd name="T40" fmla="*/ 107 w 191"/>
                <a:gd name="T41" fmla="*/ 0 h 333"/>
                <a:gd name="T42" fmla="*/ 56 w 191"/>
                <a:gd name="T43" fmla="*/ 24 h 333"/>
                <a:gd name="T44" fmla="*/ 28 w 191"/>
                <a:gd name="T45" fmla="*/ 78 h 333"/>
                <a:gd name="T46" fmla="*/ 19 w 191"/>
                <a:gd name="T47" fmla="*/ 64 h 333"/>
                <a:gd name="T48" fmla="*/ 14 w 191"/>
                <a:gd name="T49" fmla="*/ 90 h 333"/>
                <a:gd name="T50" fmla="*/ 19 w 191"/>
                <a:gd name="T51" fmla="*/ 148 h 333"/>
                <a:gd name="T52" fmla="*/ 28 w 191"/>
                <a:gd name="T53" fmla="*/ 148 h 333"/>
                <a:gd name="T54" fmla="*/ 0 w 191"/>
                <a:gd name="T55" fmla="*/ 193 h 3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1" h="333">
                  <a:moveTo>
                    <a:pt x="0" y="220"/>
                  </a:moveTo>
                  <a:lnTo>
                    <a:pt x="22" y="245"/>
                  </a:lnTo>
                  <a:lnTo>
                    <a:pt x="57" y="251"/>
                  </a:lnTo>
                  <a:lnTo>
                    <a:pt x="90" y="294"/>
                  </a:lnTo>
                  <a:lnTo>
                    <a:pt x="136" y="300"/>
                  </a:lnTo>
                  <a:lnTo>
                    <a:pt x="130" y="323"/>
                  </a:lnTo>
                  <a:lnTo>
                    <a:pt x="140" y="332"/>
                  </a:lnTo>
                  <a:lnTo>
                    <a:pt x="148" y="274"/>
                  </a:lnTo>
                  <a:lnTo>
                    <a:pt x="140" y="238"/>
                  </a:lnTo>
                  <a:lnTo>
                    <a:pt x="154" y="236"/>
                  </a:lnTo>
                  <a:lnTo>
                    <a:pt x="142" y="213"/>
                  </a:lnTo>
                  <a:lnTo>
                    <a:pt x="181" y="207"/>
                  </a:lnTo>
                  <a:lnTo>
                    <a:pt x="190" y="222"/>
                  </a:lnTo>
                  <a:lnTo>
                    <a:pt x="175" y="193"/>
                  </a:lnTo>
                  <a:lnTo>
                    <a:pt x="179" y="124"/>
                  </a:lnTo>
                  <a:lnTo>
                    <a:pt x="148" y="127"/>
                  </a:lnTo>
                  <a:lnTo>
                    <a:pt x="140" y="109"/>
                  </a:lnTo>
                  <a:lnTo>
                    <a:pt x="107" y="106"/>
                  </a:lnTo>
                  <a:lnTo>
                    <a:pt x="88" y="64"/>
                  </a:lnTo>
                  <a:lnTo>
                    <a:pt x="117" y="11"/>
                  </a:lnTo>
                  <a:lnTo>
                    <a:pt x="113" y="0"/>
                  </a:lnTo>
                  <a:lnTo>
                    <a:pt x="59" y="28"/>
                  </a:lnTo>
                  <a:lnTo>
                    <a:pt x="30" y="89"/>
                  </a:lnTo>
                  <a:lnTo>
                    <a:pt x="20" y="73"/>
                  </a:lnTo>
                  <a:lnTo>
                    <a:pt x="14" y="102"/>
                  </a:lnTo>
                  <a:lnTo>
                    <a:pt x="20" y="169"/>
                  </a:lnTo>
                  <a:lnTo>
                    <a:pt x="30" y="169"/>
                  </a:lnTo>
                  <a:lnTo>
                    <a:pt x="0" y="22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99" name="Freeform 154"/>
            <p:cNvSpPr>
              <a:spLocks/>
            </p:cNvSpPr>
            <p:nvPr/>
          </p:nvSpPr>
          <p:spPr bwMode="auto">
            <a:xfrm>
              <a:off x="1355" y="2791"/>
              <a:ext cx="51" cy="51"/>
            </a:xfrm>
            <a:custGeom>
              <a:avLst/>
              <a:gdLst>
                <a:gd name="T0" fmla="*/ 0 w 53"/>
                <a:gd name="T1" fmla="*/ 0 h 54"/>
                <a:gd name="T2" fmla="*/ 0 w 53"/>
                <a:gd name="T3" fmla="*/ 18 h 54"/>
                <a:gd name="T4" fmla="*/ 10 w 53"/>
                <a:gd name="T5" fmla="*/ 16 h 54"/>
                <a:gd name="T6" fmla="*/ 39 w 53"/>
                <a:gd name="T7" fmla="*/ 47 h 54"/>
                <a:gd name="T8" fmla="*/ 48 w 53"/>
                <a:gd name="T9" fmla="*/ 25 h 54"/>
                <a:gd name="T10" fmla="*/ 31 w 53"/>
                <a:gd name="T11" fmla="*/ 2 h 54"/>
                <a:gd name="T12" fmla="*/ 0 w 53"/>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54">
                  <a:moveTo>
                    <a:pt x="0" y="0"/>
                  </a:moveTo>
                  <a:lnTo>
                    <a:pt x="0" y="20"/>
                  </a:lnTo>
                  <a:lnTo>
                    <a:pt x="10" y="18"/>
                  </a:lnTo>
                  <a:lnTo>
                    <a:pt x="43" y="53"/>
                  </a:lnTo>
                  <a:lnTo>
                    <a:pt x="52" y="27"/>
                  </a:lnTo>
                  <a:lnTo>
                    <a:pt x="33" y="2"/>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0" name="Freeform 155"/>
            <p:cNvSpPr>
              <a:spLocks/>
            </p:cNvSpPr>
            <p:nvPr/>
          </p:nvSpPr>
          <p:spPr bwMode="auto">
            <a:xfrm>
              <a:off x="1362" y="2558"/>
              <a:ext cx="170" cy="65"/>
            </a:xfrm>
            <a:custGeom>
              <a:avLst/>
              <a:gdLst>
                <a:gd name="T0" fmla="*/ 0 w 174"/>
                <a:gd name="T1" fmla="*/ 24 h 69"/>
                <a:gd name="T2" fmla="*/ 21 w 174"/>
                <a:gd name="T3" fmla="*/ 2 h 69"/>
                <a:gd name="T4" fmla="*/ 64 w 174"/>
                <a:gd name="T5" fmla="*/ 0 h 69"/>
                <a:gd name="T6" fmla="*/ 165 w 174"/>
                <a:gd name="T7" fmla="*/ 52 h 69"/>
                <a:gd name="T8" fmla="*/ 110 w 174"/>
                <a:gd name="T9" fmla="*/ 60 h 69"/>
                <a:gd name="T10" fmla="*/ 121 w 174"/>
                <a:gd name="T11" fmla="*/ 48 h 69"/>
                <a:gd name="T12" fmla="*/ 96 w 174"/>
                <a:gd name="T13" fmla="*/ 30 h 69"/>
                <a:gd name="T14" fmla="*/ 45 w 174"/>
                <a:gd name="T15" fmla="*/ 18 h 69"/>
                <a:gd name="T16" fmla="*/ 48 w 174"/>
                <a:gd name="T17" fmla="*/ 8 h 69"/>
                <a:gd name="T18" fmla="*/ 0 w 174"/>
                <a:gd name="T19" fmla="*/ 24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69">
                  <a:moveTo>
                    <a:pt x="0" y="27"/>
                  </a:moveTo>
                  <a:lnTo>
                    <a:pt x="22" y="2"/>
                  </a:lnTo>
                  <a:lnTo>
                    <a:pt x="68" y="0"/>
                  </a:lnTo>
                  <a:lnTo>
                    <a:pt x="173" y="58"/>
                  </a:lnTo>
                  <a:lnTo>
                    <a:pt x="116" y="68"/>
                  </a:lnTo>
                  <a:lnTo>
                    <a:pt x="127" y="54"/>
                  </a:lnTo>
                  <a:lnTo>
                    <a:pt x="100" y="34"/>
                  </a:lnTo>
                  <a:lnTo>
                    <a:pt x="47" y="20"/>
                  </a:lnTo>
                  <a:lnTo>
                    <a:pt x="50" y="9"/>
                  </a:lnTo>
                  <a:lnTo>
                    <a:pt x="0" y="2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1" name="Freeform 156"/>
            <p:cNvSpPr>
              <a:spLocks/>
            </p:cNvSpPr>
            <p:nvPr/>
          </p:nvSpPr>
          <p:spPr bwMode="auto">
            <a:xfrm>
              <a:off x="1569" y="2623"/>
              <a:ext cx="52" cy="36"/>
            </a:xfrm>
            <a:custGeom>
              <a:avLst/>
              <a:gdLst>
                <a:gd name="T0" fmla="*/ 0 w 53"/>
                <a:gd name="T1" fmla="*/ 0 h 37"/>
                <a:gd name="T2" fmla="*/ 0 w 53"/>
                <a:gd name="T3" fmla="*/ 34 h 37"/>
                <a:gd name="T4" fmla="*/ 50 w 53"/>
                <a:gd name="T5" fmla="*/ 21 h 37"/>
                <a:gd name="T6" fmla="*/ 27 w 53"/>
                <a:gd name="T7" fmla="*/ 2 h 37"/>
                <a:gd name="T8" fmla="*/ 0 w 53"/>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37">
                  <a:moveTo>
                    <a:pt x="0" y="0"/>
                  </a:moveTo>
                  <a:lnTo>
                    <a:pt x="0" y="36"/>
                  </a:lnTo>
                  <a:lnTo>
                    <a:pt x="52" y="23"/>
                  </a:lnTo>
                  <a:lnTo>
                    <a:pt x="29" y="2"/>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2" name="Freeform 157"/>
            <p:cNvSpPr>
              <a:spLocks/>
            </p:cNvSpPr>
            <p:nvPr/>
          </p:nvSpPr>
          <p:spPr bwMode="auto">
            <a:xfrm>
              <a:off x="1427" y="2975"/>
              <a:ext cx="76" cy="120"/>
            </a:xfrm>
            <a:custGeom>
              <a:avLst/>
              <a:gdLst>
                <a:gd name="T0" fmla="*/ 0 w 90"/>
                <a:gd name="T1" fmla="*/ 42 h 127"/>
                <a:gd name="T2" fmla="*/ 2 w 90"/>
                <a:gd name="T3" fmla="*/ 64 h 127"/>
                <a:gd name="T4" fmla="*/ 12 w 90"/>
                <a:gd name="T5" fmla="*/ 73 h 127"/>
                <a:gd name="T6" fmla="*/ 6 w 90"/>
                <a:gd name="T7" fmla="*/ 89 h 127"/>
                <a:gd name="T8" fmla="*/ 4 w 90"/>
                <a:gd name="T9" fmla="*/ 108 h 127"/>
                <a:gd name="T10" fmla="*/ 19 w 90"/>
                <a:gd name="T11" fmla="*/ 112 h 127"/>
                <a:gd name="T12" fmla="*/ 32 w 90"/>
                <a:gd name="T13" fmla="*/ 80 h 127"/>
                <a:gd name="T14" fmla="*/ 58 w 90"/>
                <a:gd name="T15" fmla="*/ 57 h 127"/>
                <a:gd name="T16" fmla="*/ 63 w 90"/>
                <a:gd name="T17" fmla="*/ 26 h 127"/>
                <a:gd name="T18" fmla="*/ 39 w 90"/>
                <a:gd name="T19" fmla="*/ 20 h 127"/>
                <a:gd name="T20" fmla="*/ 24 w 90"/>
                <a:gd name="T21" fmla="*/ 0 h 127"/>
                <a:gd name="T22" fmla="*/ 10 w 90"/>
                <a:gd name="T23" fmla="*/ 9 h 127"/>
                <a:gd name="T24" fmla="*/ 0 w 90"/>
                <a:gd name="T25" fmla="*/ 42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27">
                  <a:moveTo>
                    <a:pt x="0" y="47"/>
                  </a:moveTo>
                  <a:lnTo>
                    <a:pt x="2" y="72"/>
                  </a:lnTo>
                  <a:lnTo>
                    <a:pt x="16" y="81"/>
                  </a:lnTo>
                  <a:lnTo>
                    <a:pt x="8" y="99"/>
                  </a:lnTo>
                  <a:lnTo>
                    <a:pt x="6" y="121"/>
                  </a:lnTo>
                  <a:lnTo>
                    <a:pt x="26" y="126"/>
                  </a:lnTo>
                  <a:lnTo>
                    <a:pt x="45" y="90"/>
                  </a:lnTo>
                  <a:lnTo>
                    <a:pt x="82" y="63"/>
                  </a:lnTo>
                  <a:lnTo>
                    <a:pt x="89" y="29"/>
                  </a:lnTo>
                  <a:lnTo>
                    <a:pt x="55" y="22"/>
                  </a:lnTo>
                  <a:lnTo>
                    <a:pt x="33" y="0"/>
                  </a:lnTo>
                  <a:lnTo>
                    <a:pt x="14" y="11"/>
                  </a:lnTo>
                  <a:lnTo>
                    <a:pt x="0" y="4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3" name="Freeform 158"/>
            <p:cNvSpPr>
              <a:spLocks/>
            </p:cNvSpPr>
            <p:nvPr/>
          </p:nvSpPr>
          <p:spPr bwMode="auto">
            <a:xfrm>
              <a:off x="1285" y="2726"/>
              <a:ext cx="34" cy="23"/>
            </a:xfrm>
            <a:custGeom>
              <a:avLst/>
              <a:gdLst>
                <a:gd name="T0" fmla="*/ 0 w 35"/>
                <a:gd name="T1" fmla="*/ 17 h 23"/>
                <a:gd name="T2" fmla="*/ 10 w 35"/>
                <a:gd name="T3" fmla="*/ 0 h 23"/>
                <a:gd name="T4" fmla="*/ 32 w 35"/>
                <a:gd name="T5" fmla="*/ 22 h 23"/>
                <a:gd name="T6" fmla="*/ 0 w 35"/>
                <a:gd name="T7" fmla="*/ 17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23">
                  <a:moveTo>
                    <a:pt x="0" y="17"/>
                  </a:moveTo>
                  <a:lnTo>
                    <a:pt x="10" y="0"/>
                  </a:lnTo>
                  <a:lnTo>
                    <a:pt x="34" y="22"/>
                  </a:lnTo>
                  <a:lnTo>
                    <a:pt x="0" y="1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4" name="Freeform 159"/>
            <p:cNvSpPr>
              <a:spLocks/>
            </p:cNvSpPr>
            <p:nvPr/>
          </p:nvSpPr>
          <p:spPr bwMode="auto">
            <a:xfrm>
              <a:off x="1737" y="4061"/>
              <a:ext cx="25" cy="18"/>
            </a:xfrm>
            <a:custGeom>
              <a:avLst/>
              <a:gdLst>
                <a:gd name="T0" fmla="*/ 0 w 25"/>
                <a:gd name="T1" fmla="*/ 16 h 19"/>
                <a:gd name="T2" fmla="*/ 15 w 25"/>
                <a:gd name="T3" fmla="*/ 6 h 19"/>
                <a:gd name="T4" fmla="*/ 6 w 25"/>
                <a:gd name="T5" fmla="*/ 0 h 19"/>
                <a:gd name="T6" fmla="*/ 24 w 25"/>
                <a:gd name="T7" fmla="*/ 0 h 19"/>
                <a:gd name="T8" fmla="*/ 0 w 25"/>
                <a:gd name="T9" fmla="*/ 1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0" y="18"/>
                  </a:moveTo>
                  <a:lnTo>
                    <a:pt x="15" y="6"/>
                  </a:lnTo>
                  <a:lnTo>
                    <a:pt x="6" y="0"/>
                  </a:lnTo>
                  <a:lnTo>
                    <a:pt x="24" y="0"/>
                  </a:lnTo>
                  <a:lnTo>
                    <a:pt x="0" y="1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5" name="Freeform 160"/>
            <p:cNvSpPr>
              <a:spLocks/>
            </p:cNvSpPr>
            <p:nvPr/>
          </p:nvSpPr>
          <p:spPr bwMode="auto">
            <a:xfrm>
              <a:off x="1757" y="4059"/>
              <a:ext cx="27" cy="20"/>
            </a:xfrm>
            <a:custGeom>
              <a:avLst/>
              <a:gdLst>
                <a:gd name="T0" fmla="*/ 0 w 28"/>
                <a:gd name="T1" fmla="*/ 18 h 21"/>
                <a:gd name="T2" fmla="*/ 12 w 28"/>
                <a:gd name="T3" fmla="*/ 0 h 21"/>
                <a:gd name="T4" fmla="*/ 25 w 28"/>
                <a:gd name="T5" fmla="*/ 6 h 21"/>
                <a:gd name="T6" fmla="*/ 0 w 28"/>
                <a:gd name="T7" fmla="*/ 1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21">
                  <a:moveTo>
                    <a:pt x="0" y="20"/>
                  </a:moveTo>
                  <a:lnTo>
                    <a:pt x="12" y="0"/>
                  </a:lnTo>
                  <a:lnTo>
                    <a:pt x="27" y="6"/>
                  </a:lnTo>
                  <a:lnTo>
                    <a:pt x="0" y="2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6" name="Freeform 161"/>
            <p:cNvSpPr>
              <a:spLocks/>
            </p:cNvSpPr>
            <p:nvPr/>
          </p:nvSpPr>
          <p:spPr bwMode="auto">
            <a:xfrm>
              <a:off x="1842" y="2895"/>
              <a:ext cx="45" cy="65"/>
            </a:xfrm>
            <a:custGeom>
              <a:avLst/>
              <a:gdLst>
                <a:gd name="T0" fmla="*/ 0 w 46"/>
                <a:gd name="T1" fmla="*/ 59 h 67"/>
                <a:gd name="T2" fmla="*/ 4 w 46"/>
                <a:gd name="T3" fmla="*/ 0 h 67"/>
                <a:gd name="T4" fmla="*/ 43 w 46"/>
                <a:gd name="T5" fmla="*/ 26 h 67"/>
                <a:gd name="T6" fmla="*/ 20 w 46"/>
                <a:gd name="T7" fmla="*/ 62 h 67"/>
                <a:gd name="T8" fmla="*/ 0 w 46"/>
                <a:gd name="T9" fmla="*/ 59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7">
                  <a:moveTo>
                    <a:pt x="0" y="63"/>
                  </a:moveTo>
                  <a:lnTo>
                    <a:pt x="4" y="0"/>
                  </a:lnTo>
                  <a:lnTo>
                    <a:pt x="45" y="28"/>
                  </a:lnTo>
                  <a:lnTo>
                    <a:pt x="20" y="66"/>
                  </a:lnTo>
                  <a:lnTo>
                    <a:pt x="0" y="63"/>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7" name="Freeform 162"/>
            <p:cNvSpPr>
              <a:spLocks/>
            </p:cNvSpPr>
            <p:nvPr/>
          </p:nvSpPr>
          <p:spPr bwMode="auto">
            <a:xfrm>
              <a:off x="1250" y="2657"/>
              <a:ext cx="63" cy="84"/>
            </a:xfrm>
            <a:custGeom>
              <a:avLst/>
              <a:gdLst>
                <a:gd name="T0" fmla="*/ 0 w 64"/>
                <a:gd name="T1" fmla="*/ 61 h 89"/>
                <a:gd name="T2" fmla="*/ 12 w 64"/>
                <a:gd name="T3" fmla="*/ 34 h 89"/>
                <a:gd name="T4" fmla="*/ 29 w 64"/>
                <a:gd name="T5" fmla="*/ 32 h 89"/>
                <a:gd name="T6" fmla="*/ 12 w 64"/>
                <a:gd name="T7" fmla="*/ 8 h 89"/>
                <a:gd name="T8" fmla="*/ 48 w 64"/>
                <a:gd name="T9" fmla="*/ 0 h 89"/>
                <a:gd name="T10" fmla="*/ 52 w 64"/>
                <a:gd name="T11" fmla="*/ 38 h 89"/>
                <a:gd name="T12" fmla="*/ 61 w 64"/>
                <a:gd name="T13" fmla="*/ 40 h 89"/>
                <a:gd name="T14" fmla="*/ 44 w 64"/>
                <a:gd name="T15" fmla="*/ 64 h 89"/>
                <a:gd name="T16" fmla="*/ 33 w 64"/>
                <a:gd name="T17" fmla="*/ 78 h 89"/>
                <a:gd name="T18" fmla="*/ 0 w 64"/>
                <a:gd name="T19" fmla="*/ 61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9">
                  <a:moveTo>
                    <a:pt x="0" y="69"/>
                  </a:moveTo>
                  <a:lnTo>
                    <a:pt x="12" y="38"/>
                  </a:lnTo>
                  <a:lnTo>
                    <a:pt x="29" y="36"/>
                  </a:lnTo>
                  <a:lnTo>
                    <a:pt x="12" y="9"/>
                  </a:lnTo>
                  <a:lnTo>
                    <a:pt x="50" y="0"/>
                  </a:lnTo>
                  <a:lnTo>
                    <a:pt x="54" y="42"/>
                  </a:lnTo>
                  <a:lnTo>
                    <a:pt x="63" y="45"/>
                  </a:lnTo>
                  <a:lnTo>
                    <a:pt x="46" y="72"/>
                  </a:lnTo>
                  <a:lnTo>
                    <a:pt x="35" y="88"/>
                  </a:lnTo>
                  <a:lnTo>
                    <a:pt x="0" y="6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8" name="Freeform 163"/>
            <p:cNvSpPr>
              <a:spLocks/>
            </p:cNvSpPr>
            <p:nvPr/>
          </p:nvSpPr>
          <p:spPr bwMode="auto">
            <a:xfrm>
              <a:off x="1731" y="2842"/>
              <a:ext cx="77" cy="127"/>
            </a:xfrm>
            <a:custGeom>
              <a:avLst/>
              <a:gdLst>
                <a:gd name="T0" fmla="*/ 0 w 79"/>
                <a:gd name="T1" fmla="*/ 39 h 138"/>
                <a:gd name="T2" fmla="*/ 10 w 79"/>
                <a:gd name="T3" fmla="*/ 56 h 138"/>
                <a:gd name="T4" fmla="*/ 25 w 79"/>
                <a:gd name="T5" fmla="*/ 65 h 138"/>
                <a:gd name="T6" fmla="*/ 20 w 79"/>
                <a:gd name="T7" fmla="*/ 99 h 138"/>
                <a:gd name="T8" fmla="*/ 29 w 79"/>
                <a:gd name="T9" fmla="*/ 116 h 138"/>
                <a:gd name="T10" fmla="*/ 74 w 79"/>
                <a:gd name="T11" fmla="*/ 109 h 138"/>
                <a:gd name="T12" fmla="*/ 48 w 79"/>
                <a:gd name="T13" fmla="*/ 75 h 138"/>
                <a:gd name="T14" fmla="*/ 65 w 79"/>
                <a:gd name="T15" fmla="*/ 42 h 138"/>
                <a:gd name="T16" fmla="*/ 22 w 79"/>
                <a:gd name="T17" fmla="*/ 0 h 138"/>
                <a:gd name="T18" fmla="*/ 8 w 79"/>
                <a:gd name="T19" fmla="*/ 13 h 138"/>
                <a:gd name="T20" fmla="*/ 12 w 79"/>
                <a:gd name="T21" fmla="*/ 24 h 138"/>
                <a:gd name="T22" fmla="*/ 0 w 79"/>
                <a:gd name="T23" fmla="*/ 39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 h="138">
                  <a:moveTo>
                    <a:pt x="0" y="46"/>
                  </a:moveTo>
                  <a:lnTo>
                    <a:pt x="10" y="66"/>
                  </a:lnTo>
                  <a:lnTo>
                    <a:pt x="27" y="77"/>
                  </a:lnTo>
                  <a:lnTo>
                    <a:pt x="22" y="117"/>
                  </a:lnTo>
                  <a:lnTo>
                    <a:pt x="31" y="137"/>
                  </a:lnTo>
                  <a:lnTo>
                    <a:pt x="78" y="128"/>
                  </a:lnTo>
                  <a:lnTo>
                    <a:pt x="50" y="88"/>
                  </a:lnTo>
                  <a:lnTo>
                    <a:pt x="69" y="50"/>
                  </a:lnTo>
                  <a:lnTo>
                    <a:pt x="24" y="0"/>
                  </a:lnTo>
                  <a:lnTo>
                    <a:pt x="8" y="15"/>
                  </a:lnTo>
                  <a:lnTo>
                    <a:pt x="12" y="28"/>
                  </a:lnTo>
                  <a:lnTo>
                    <a:pt x="0" y="4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9" name="Freeform 164"/>
            <p:cNvSpPr>
              <a:spLocks/>
            </p:cNvSpPr>
            <p:nvPr/>
          </p:nvSpPr>
          <p:spPr bwMode="auto">
            <a:xfrm>
              <a:off x="1526" y="2623"/>
              <a:ext cx="44" cy="36"/>
            </a:xfrm>
            <a:custGeom>
              <a:avLst/>
              <a:gdLst>
                <a:gd name="T0" fmla="*/ 0 w 45"/>
                <a:gd name="T1" fmla="*/ 23 h 37"/>
                <a:gd name="T2" fmla="*/ 31 w 45"/>
                <a:gd name="T3" fmla="*/ 21 h 37"/>
                <a:gd name="T4" fmla="*/ 16 w 45"/>
                <a:gd name="T5" fmla="*/ 2 h 37"/>
                <a:gd name="T6" fmla="*/ 42 w 45"/>
                <a:gd name="T7" fmla="*/ 0 h 37"/>
                <a:gd name="T8" fmla="*/ 42 w 45"/>
                <a:gd name="T9" fmla="*/ 34 h 37"/>
                <a:gd name="T10" fmla="*/ 0 w 45"/>
                <a:gd name="T11" fmla="*/ 23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37">
                  <a:moveTo>
                    <a:pt x="0" y="25"/>
                  </a:moveTo>
                  <a:lnTo>
                    <a:pt x="33" y="23"/>
                  </a:lnTo>
                  <a:lnTo>
                    <a:pt x="16" y="2"/>
                  </a:lnTo>
                  <a:lnTo>
                    <a:pt x="44" y="0"/>
                  </a:lnTo>
                  <a:lnTo>
                    <a:pt x="44" y="36"/>
                  </a:lnTo>
                  <a:lnTo>
                    <a:pt x="0" y="2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0" name="Freeform 165"/>
            <p:cNvSpPr>
              <a:spLocks/>
            </p:cNvSpPr>
            <p:nvPr/>
          </p:nvSpPr>
          <p:spPr bwMode="auto">
            <a:xfrm>
              <a:off x="1294" y="2699"/>
              <a:ext cx="95" cy="56"/>
            </a:xfrm>
            <a:custGeom>
              <a:avLst/>
              <a:gdLst>
                <a:gd name="T0" fmla="*/ 0 w 97"/>
                <a:gd name="T1" fmla="*/ 24 h 60"/>
                <a:gd name="T2" fmla="*/ 16 w 97"/>
                <a:gd name="T3" fmla="*/ 2 h 60"/>
                <a:gd name="T4" fmla="*/ 64 w 97"/>
                <a:gd name="T5" fmla="*/ 0 h 60"/>
                <a:gd name="T6" fmla="*/ 92 w 97"/>
                <a:gd name="T7" fmla="*/ 15 h 60"/>
                <a:gd name="T8" fmla="*/ 70 w 97"/>
                <a:gd name="T9" fmla="*/ 19 h 60"/>
                <a:gd name="T10" fmla="*/ 31 w 97"/>
                <a:gd name="T11" fmla="*/ 51 h 60"/>
                <a:gd name="T12" fmla="*/ 24 w 97"/>
                <a:gd name="T13" fmla="*/ 44 h 60"/>
                <a:gd name="T14" fmla="*/ 0 w 97"/>
                <a:gd name="T15" fmla="*/ 24 h 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60">
                  <a:moveTo>
                    <a:pt x="0" y="28"/>
                  </a:moveTo>
                  <a:lnTo>
                    <a:pt x="16" y="2"/>
                  </a:lnTo>
                  <a:lnTo>
                    <a:pt x="66" y="0"/>
                  </a:lnTo>
                  <a:lnTo>
                    <a:pt x="96" y="17"/>
                  </a:lnTo>
                  <a:lnTo>
                    <a:pt x="73" y="21"/>
                  </a:lnTo>
                  <a:lnTo>
                    <a:pt x="33" y="59"/>
                  </a:lnTo>
                  <a:lnTo>
                    <a:pt x="25" y="50"/>
                  </a:lnTo>
                  <a:lnTo>
                    <a:pt x="0" y="2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1" name="Freeform 166"/>
            <p:cNvSpPr>
              <a:spLocks/>
            </p:cNvSpPr>
            <p:nvPr/>
          </p:nvSpPr>
          <p:spPr bwMode="auto">
            <a:xfrm>
              <a:off x="866" y="2363"/>
              <a:ext cx="468" cy="363"/>
            </a:xfrm>
            <a:custGeom>
              <a:avLst/>
              <a:gdLst>
                <a:gd name="T0" fmla="*/ 0 w 480"/>
                <a:gd name="T1" fmla="*/ 4 h 387"/>
                <a:gd name="T2" fmla="*/ 20 w 480"/>
                <a:gd name="T3" fmla="*/ 56 h 387"/>
                <a:gd name="T4" fmla="*/ 47 w 480"/>
                <a:gd name="T5" fmla="*/ 82 h 387"/>
                <a:gd name="T6" fmla="*/ 45 w 480"/>
                <a:gd name="T7" fmla="*/ 96 h 387"/>
                <a:gd name="T8" fmla="*/ 31 w 480"/>
                <a:gd name="T9" fmla="*/ 98 h 387"/>
                <a:gd name="T10" fmla="*/ 60 w 480"/>
                <a:gd name="T11" fmla="*/ 109 h 387"/>
                <a:gd name="T12" fmla="*/ 77 w 480"/>
                <a:gd name="T13" fmla="*/ 135 h 387"/>
                <a:gd name="T14" fmla="*/ 74 w 480"/>
                <a:gd name="T15" fmla="*/ 153 h 387"/>
                <a:gd name="T16" fmla="*/ 106 w 480"/>
                <a:gd name="T17" fmla="*/ 187 h 387"/>
                <a:gd name="T18" fmla="*/ 114 w 480"/>
                <a:gd name="T19" fmla="*/ 177 h 387"/>
                <a:gd name="T20" fmla="*/ 37 w 480"/>
                <a:gd name="T21" fmla="*/ 49 h 387"/>
                <a:gd name="T22" fmla="*/ 33 w 480"/>
                <a:gd name="T23" fmla="*/ 13 h 387"/>
                <a:gd name="T24" fmla="*/ 49 w 480"/>
                <a:gd name="T25" fmla="*/ 22 h 387"/>
                <a:gd name="T26" fmla="*/ 79 w 480"/>
                <a:gd name="T27" fmla="*/ 78 h 387"/>
                <a:gd name="T28" fmla="*/ 120 w 480"/>
                <a:gd name="T29" fmla="*/ 119 h 387"/>
                <a:gd name="T30" fmla="*/ 118 w 480"/>
                <a:gd name="T31" fmla="*/ 135 h 387"/>
                <a:gd name="T32" fmla="*/ 173 w 480"/>
                <a:gd name="T33" fmla="*/ 194 h 387"/>
                <a:gd name="T34" fmla="*/ 179 w 480"/>
                <a:gd name="T35" fmla="*/ 219 h 387"/>
                <a:gd name="T36" fmla="*/ 173 w 480"/>
                <a:gd name="T37" fmla="*/ 234 h 387"/>
                <a:gd name="T38" fmla="*/ 187 w 480"/>
                <a:gd name="T39" fmla="*/ 255 h 387"/>
                <a:gd name="T40" fmla="*/ 293 w 480"/>
                <a:gd name="T41" fmla="*/ 314 h 387"/>
                <a:gd name="T42" fmla="*/ 341 w 480"/>
                <a:gd name="T43" fmla="*/ 310 h 387"/>
                <a:gd name="T44" fmla="*/ 373 w 480"/>
                <a:gd name="T45" fmla="*/ 340 h 387"/>
                <a:gd name="T46" fmla="*/ 386 w 480"/>
                <a:gd name="T47" fmla="*/ 311 h 387"/>
                <a:gd name="T48" fmla="*/ 401 w 480"/>
                <a:gd name="T49" fmla="*/ 310 h 387"/>
                <a:gd name="T50" fmla="*/ 386 w 480"/>
                <a:gd name="T51" fmla="*/ 286 h 387"/>
                <a:gd name="T52" fmla="*/ 421 w 480"/>
                <a:gd name="T53" fmla="*/ 279 h 387"/>
                <a:gd name="T54" fmla="*/ 434 w 480"/>
                <a:gd name="T55" fmla="*/ 266 h 387"/>
                <a:gd name="T56" fmla="*/ 438 w 480"/>
                <a:gd name="T57" fmla="*/ 262 h 387"/>
                <a:gd name="T58" fmla="*/ 441 w 480"/>
                <a:gd name="T59" fmla="*/ 275 h 387"/>
                <a:gd name="T60" fmla="*/ 455 w 480"/>
                <a:gd name="T61" fmla="*/ 219 h 387"/>
                <a:gd name="T62" fmla="*/ 438 w 480"/>
                <a:gd name="T63" fmla="*/ 210 h 387"/>
                <a:gd name="T64" fmla="*/ 403 w 480"/>
                <a:gd name="T65" fmla="*/ 219 h 387"/>
                <a:gd name="T66" fmla="*/ 386 w 480"/>
                <a:gd name="T67" fmla="*/ 266 h 387"/>
                <a:gd name="T68" fmla="*/ 339 w 480"/>
                <a:gd name="T69" fmla="*/ 273 h 387"/>
                <a:gd name="T70" fmla="*/ 322 w 480"/>
                <a:gd name="T71" fmla="*/ 259 h 387"/>
                <a:gd name="T72" fmla="*/ 292 w 480"/>
                <a:gd name="T73" fmla="*/ 201 h 387"/>
                <a:gd name="T74" fmla="*/ 290 w 480"/>
                <a:gd name="T75" fmla="*/ 153 h 387"/>
                <a:gd name="T76" fmla="*/ 299 w 480"/>
                <a:gd name="T77" fmla="*/ 131 h 387"/>
                <a:gd name="T78" fmla="*/ 270 w 480"/>
                <a:gd name="T79" fmla="*/ 117 h 387"/>
                <a:gd name="T80" fmla="*/ 233 w 480"/>
                <a:gd name="T81" fmla="*/ 56 h 387"/>
                <a:gd name="T82" fmla="*/ 201 w 480"/>
                <a:gd name="T83" fmla="*/ 68 h 387"/>
                <a:gd name="T84" fmla="*/ 160 w 480"/>
                <a:gd name="T85" fmla="*/ 18 h 387"/>
                <a:gd name="T86" fmla="*/ 91 w 480"/>
                <a:gd name="T87" fmla="*/ 27 h 387"/>
                <a:gd name="T88" fmla="*/ 33 w 480"/>
                <a:gd name="T89" fmla="*/ 0 h 387"/>
                <a:gd name="T90" fmla="*/ 0 w 480"/>
                <a:gd name="T91" fmla="*/ 4 h 3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0" h="387">
                  <a:moveTo>
                    <a:pt x="0" y="4"/>
                  </a:moveTo>
                  <a:lnTo>
                    <a:pt x="22" y="64"/>
                  </a:lnTo>
                  <a:lnTo>
                    <a:pt x="49" y="93"/>
                  </a:lnTo>
                  <a:lnTo>
                    <a:pt x="47" y="109"/>
                  </a:lnTo>
                  <a:lnTo>
                    <a:pt x="33" y="111"/>
                  </a:lnTo>
                  <a:lnTo>
                    <a:pt x="64" y="124"/>
                  </a:lnTo>
                  <a:lnTo>
                    <a:pt x="81" y="153"/>
                  </a:lnTo>
                  <a:lnTo>
                    <a:pt x="78" y="174"/>
                  </a:lnTo>
                  <a:lnTo>
                    <a:pt x="112" y="212"/>
                  </a:lnTo>
                  <a:lnTo>
                    <a:pt x="120" y="201"/>
                  </a:lnTo>
                  <a:lnTo>
                    <a:pt x="39" y="55"/>
                  </a:lnTo>
                  <a:lnTo>
                    <a:pt x="35" y="15"/>
                  </a:lnTo>
                  <a:lnTo>
                    <a:pt x="51" y="24"/>
                  </a:lnTo>
                  <a:lnTo>
                    <a:pt x="83" y="88"/>
                  </a:lnTo>
                  <a:lnTo>
                    <a:pt x="126" y="135"/>
                  </a:lnTo>
                  <a:lnTo>
                    <a:pt x="124" y="153"/>
                  </a:lnTo>
                  <a:lnTo>
                    <a:pt x="182" y="221"/>
                  </a:lnTo>
                  <a:lnTo>
                    <a:pt x="189" y="248"/>
                  </a:lnTo>
                  <a:lnTo>
                    <a:pt x="182" y="265"/>
                  </a:lnTo>
                  <a:lnTo>
                    <a:pt x="197" y="290"/>
                  </a:lnTo>
                  <a:lnTo>
                    <a:pt x="309" y="357"/>
                  </a:lnTo>
                  <a:lnTo>
                    <a:pt x="359" y="352"/>
                  </a:lnTo>
                  <a:lnTo>
                    <a:pt x="393" y="386"/>
                  </a:lnTo>
                  <a:lnTo>
                    <a:pt x="406" y="354"/>
                  </a:lnTo>
                  <a:lnTo>
                    <a:pt x="422" y="352"/>
                  </a:lnTo>
                  <a:lnTo>
                    <a:pt x="406" y="325"/>
                  </a:lnTo>
                  <a:lnTo>
                    <a:pt x="443" y="317"/>
                  </a:lnTo>
                  <a:lnTo>
                    <a:pt x="456" y="303"/>
                  </a:lnTo>
                  <a:lnTo>
                    <a:pt x="460" y="297"/>
                  </a:lnTo>
                  <a:lnTo>
                    <a:pt x="464" y="312"/>
                  </a:lnTo>
                  <a:lnTo>
                    <a:pt x="479" y="248"/>
                  </a:lnTo>
                  <a:lnTo>
                    <a:pt x="460" y="239"/>
                  </a:lnTo>
                  <a:lnTo>
                    <a:pt x="424" y="248"/>
                  </a:lnTo>
                  <a:lnTo>
                    <a:pt x="406" y="303"/>
                  </a:lnTo>
                  <a:lnTo>
                    <a:pt x="357" y="310"/>
                  </a:lnTo>
                  <a:lnTo>
                    <a:pt x="338" y="294"/>
                  </a:lnTo>
                  <a:lnTo>
                    <a:pt x="307" y="228"/>
                  </a:lnTo>
                  <a:lnTo>
                    <a:pt x="305" y="174"/>
                  </a:lnTo>
                  <a:lnTo>
                    <a:pt x="315" y="149"/>
                  </a:lnTo>
                  <a:lnTo>
                    <a:pt x="284" y="133"/>
                  </a:lnTo>
                  <a:lnTo>
                    <a:pt x="245" y="64"/>
                  </a:lnTo>
                  <a:lnTo>
                    <a:pt x="211" y="77"/>
                  </a:lnTo>
                  <a:lnTo>
                    <a:pt x="168" y="20"/>
                  </a:lnTo>
                  <a:lnTo>
                    <a:pt x="95" y="31"/>
                  </a:lnTo>
                  <a:lnTo>
                    <a:pt x="35" y="0"/>
                  </a:lnTo>
                  <a:lnTo>
                    <a:pt x="0" y="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2" name="Freeform 167"/>
            <p:cNvSpPr>
              <a:spLocks/>
            </p:cNvSpPr>
            <p:nvPr/>
          </p:nvSpPr>
          <p:spPr bwMode="auto">
            <a:xfrm>
              <a:off x="1326" y="2713"/>
              <a:ext cx="63" cy="81"/>
            </a:xfrm>
            <a:custGeom>
              <a:avLst/>
              <a:gdLst>
                <a:gd name="T0" fmla="*/ 0 w 64"/>
                <a:gd name="T1" fmla="*/ 38 h 88"/>
                <a:gd name="T2" fmla="*/ 24 w 64"/>
                <a:gd name="T3" fmla="*/ 74 h 88"/>
                <a:gd name="T4" fmla="*/ 54 w 64"/>
                <a:gd name="T5" fmla="*/ 74 h 88"/>
                <a:gd name="T6" fmla="*/ 61 w 64"/>
                <a:gd name="T7" fmla="*/ 0 h 88"/>
                <a:gd name="T8" fmla="*/ 38 w 64"/>
                <a:gd name="T9" fmla="*/ 4 h 88"/>
                <a:gd name="T10" fmla="*/ 0 w 64"/>
                <a:gd name="T11" fmla="*/ 38 h 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8">
                  <a:moveTo>
                    <a:pt x="0" y="44"/>
                  </a:moveTo>
                  <a:lnTo>
                    <a:pt x="24" y="87"/>
                  </a:lnTo>
                  <a:lnTo>
                    <a:pt x="56" y="87"/>
                  </a:lnTo>
                  <a:lnTo>
                    <a:pt x="63" y="0"/>
                  </a:lnTo>
                  <a:lnTo>
                    <a:pt x="40" y="4"/>
                  </a:lnTo>
                  <a:lnTo>
                    <a:pt x="0" y="4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3" name="Freeform 168"/>
            <p:cNvSpPr>
              <a:spLocks/>
            </p:cNvSpPr>
            <p:nvPr/>
          </p:nvSpPr>
          <p:spPr bwMode="auto">
            <a:xfrm>
              <a:off x="1395" y="2817"/>
              <a:ext cx="83" cy="48"/>
            </a:xfrm>
            <a:custGeom>
              <a:avLst/>
              <a:gdLst>
                <a:gd name="T0" fmla="*/ 0 w 85"/>
                <a:gd name="T1" fmla="*/ 24 h 51"/>
                <a:gd name="T2" fmla="*/ 6 w 85"/>
                <a:gd name="T3" fmla="*/ 0 h 51"/>
                <a:gd name="T4" fmla="*/ 22 w 85"/>
                <a:gd name="T5" fmla="*/ 13 h 51"/>
                <a:gd name="T6" fmla="*/ 55 w 85"/>
                <a:gd name="T7" fmla="*/ 0 h 51"/>
                <a:gd name="T8" fmla="*/ 80 w 85"/>
                <a:gd name="T9" fmla="*/ 18 h 51"/>
                <a:gd name="T10" fmla="*/ 73 w 85"/>
                <a:gd name="T11" fmla="*/ 44 h 51"/>
                <a:gd name="T12" fmla="*/ 71 w 85"/>
                <a:gd name="T13" fmla="*/ 23 h 51"/>
                <a:gd name="T14" fmla="*/ 55 w 85"/>
                <a:gd name="T15" fmla="*/ 13 h 51"/>
                <a:gd name="T16" fmla="*/ 36 w 85"/>
                <a:gd name="T17" fmla="*/ 27 h 51"/>
                <a:gd name="T18" fmla="*/ 43 w 85"/>
                <a:gd name="T19" fmla="*/ 40 h 51"/>
                <a:gd name="T20" fmla="*/ 32 w 85"/>
                <a:gd name="T21" fmla="*/ 44 h 51"/>
                <a:gd name="T22" fmla="*/ 0 w 85"/>
                <a:gd name="T23" fmla="*/ 24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51">
                  <a:moveTo>
                    <a:pt x="0" y="27"/>
                  </a:moveTo>
                  <a:lnTo>
                    <a:pt x="6" y="0"/>
                  </a:lnTo>
                  <a:lnTo>
                    <a:pt x="24" y="15"/>
                  </a:lnTo>
                  <a:lnTo>
                    <a:pt x="57" y="0"/>
                  </a:lnTo>
                  <a:lnTo>
                    <a:pt x="84" y="20"/>
                  </a:lnTo>
                  <a:lnTo>
                    <a:pt x="77" y="50"/>
                  </a:lnTo>
                  <a:lnTo>
                    <a:pt x="75" y="25"/>
                  </a:lnTo>
                  <a:lnTo>
                    <a:pt x="57" y="15"/>
                  </a:lnTo>
                  <a:lnTo>
                    <a:pt x="38" y="31"/>
                  </a:lnTo>
                  <a:lnTo>
                    <a:pt x="45" y="45"/>
                  </a:lnTo>
                  <a:lnTo>
                    <a:pt x="34" y="50"/>
                  </a:lnTo>
                  <a:lnTo>
                    <a:pt x="0" y="2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4" name="Freeform 169"/>
            <p:cNvSpPr>
              <a:spLocks/>
            </p:cNvSpPr>
            <p:nvPr/>
          </p:nvSpPr>
          <p:spPr bwMode="auto">
            <a:xfrm>
              <a:off x="1710" y="3366"/>
              <a:ext cx="131" cy="160"/>
            </a:xfrm>
            <a:custGeom>
              <a:avLst/>
              <a:gdLst>
                <a:gd name="T0" fmla="*/ 0 w 134"/>
                <a:gd name="T1" fmla="*/ 58 h 169"/>
                <a:gd name="T2" fmla="*/ 12 w 134"/>
                <a:gd name="T3" fmla="*/ 9 h 169"/>
                <a:gd name="T4" fmla="*/ 56 w 134"/>
                <a:gd name="T5" fmla="*/ 0 h 169"/>
                <a:gd name="T6" fmla="*/ 70 w 134"/>
                <a:gd name="T7" fmla="*/ 15 h 169"/>
                <a:gd name="T8" fmla="*/ 74 w 134"/>
                <a:gd name="T9" fmla="*/ 51 h 169"/>
                <a:gd name="T10" fmla="*/ 105 w 134"/>
                <a:gd name="T11" fmla="*/ 58 h 169"/>
                <a:gd name="T12" fmla="*/ 110 w 134"/>
                <a:gd name="T13" fmla="*/ 82 h 169"/>
                <a:gd name="T14" fmla="*/ 127 w 134"/>
                <a:gd name="T15" fmla="*/ 87 h 169"/>
                <a:gd name="T16" fmla="*/ 124 w 134"/>
                <a:gd name="T17" fmla="*/ 118 h 169"/>
                <a:gd name="T18" fmla="*/ 109 w 134"/>
                <a:gd name="T19" fmla="*/ 151 h 169"/>
                <a:gd name="T20" fmla="*/ 65 w 134"/>
                <a:gd name="T21" fmla="*/ 151 h 169"/>
                <a:gd name="T22" fmla="*/ 76 w 134"/>
                <a:gd name="T23" fmla="*/ 113 h 169"/>
                <a:gd name="T24" fmla="*/ 0 w 134"/>
                <a:gd name="T25" fmla="*/ 58 h 1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 h="169">
                  <a:moveTo>
                    <a:pt x="0" y="64"/>
                  </a:moveTo>
                  <a:lnTo>
                    <a:pt x="12" y="11"/>
                  </a:lnTo>
                  <a:lnTo>
                    <a:pt x="58" y="0"/>
                  </a:lnTo>
                  <a:lnTo>
                    <a:pt x="74" y="17"/>
                  </a:lnTo>
                  <a:lnTo>
                    <a:pt x="78" y="57"/>
                  </a:lnTo>
                  <a:lnTo>
                    <a:pt x="109" y="64"/>
                  </a:lnTo>
                  <a:lnTo>
                    <a:pt x="116" y="92"/>
                  </a:lnTo>
                  <a:lnTo>
                    <a:pt x="133" y="97"/>
                  </a:lnTo>
                  <a:lnTo>
                    <a:pt x="130" y="132"/>
                  </a:lnTo>
                  <a:lnTo>
                    <a:pt x="114" y="168"/>
                  </a:lnTo>
                  <a:lnTo>
                    <a:pt x="67" y="168"/>
                  </a:lnTo>
                  <a:lnTo>
                    <a:pt x="80" y="126"/>
                  </a:lnTo>
                  <a:lnTo>
                    <a:pt x="0" y="6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5" name="Freeform 170"/>
            <p:cNvSpPr>
              <a:spLocks/>
            </p:cNvSpPr>
            <p:nvPr/>
          </p:nvSpPr>
          <p:spPr bwMode="auto">
            <a:xfrm>
              <a:off x="1423" y="3002"/>
              <a:ext cx="194" cy="343"/>
            </a:xfrm>
            <a:custGeom>
              <a:avLst/>
              <a:gdLst>
                <a:gd name="T0" fmla="*/ 0 w 199"/>
                <a:gd name="T1" fmla="*/ 76 h 366"/>
                <a:gd name="T2" fmla="*/ 4 w 199"/>
                <a:gd name="T3" fmla="*/ 101 h 366"/>
                <a:gd name="T4" fmla="*/ 37 w 199"/>
                <a:gd name="T5" fmla="*/ 146 h 366"/>
                <a:gd name="T6" fmla="*/ 75 w 199"/>
                <a:gd name="T7" fmla="*/ 251 h 366"/>
                <a:gd name="T8" fmla="*/ 160 w 199"/>
                <a:gd name="T9" fmla="*/ 321 h 366"/>
                <a:gd name="T10" fmla="*/ 174 w 199"/>
                <a:gd name="T11" fmla="*/ 308 h 366"/>
                <a:gd name="T12" fmla="*/ 181 w 199"/>
                <a:gd name="T13" fmla="*/ 286 h 366"/>
                <a:gd name="T14" fmla="*/ 171 w 199"/>
                <a:gd name="T15" fmla="*/ 277 h 366"/>
                <a:gd name="T16" fmla="*/ 177 w 199"/>
                <a:gd name="T17" fmla="*/ 272 h 366"/>
                <a:gd name="T18" fmla="*/ 188 w 199"/>
                <a:gd name="T19" fmla="*/ 216 h 366"/>
                <a:gd name="T20" fmla="*/ 174 w 199"/>
                <a:gd name="T21" fmla="*/ 190 h 366"/>
                <a:gd name="T22" fmla="*/ 162 w 199"/>
                <a:gd name="T23" fmla="*/ 190 h 366"/>
                <a:gd name="T24" fmla="*/ 162 w 199"/>
                <a:gd name="T25" fmla="*/ 161 h 366"/>
                <a:gd name="T26" fmla="*/ 146 w 199"/>
                <a:gd name="T27" fmla="*/ 173 h 366"/>
                <a:gd name="T28" fmla="*/ 125 w 199"/>
                <a:gd name="T29" fmla="*/ 163 h 366"/>
                <a:gd name="T30" fmla="*/ 112 w 199"/>
                <a:gd name="T31" fmla="*/ 130 h 366"/>
                <a:gd name="T32" fmla="*/ 133 w 199"/>
                <a:gd name="T33" fmla="*/ 90 h 366"/>
                <a:gd name="T34" fmla="*/ 171 w 199"/>
                <a:gd name="T35" fmla="*/ 72 h 366"/>
                <a:gd name="T36" fmla="*/ 160 w 199"/>
                <a:gd name="T37" fmla="*/ 64 h 366"/>
                <a:gd name="T38" fmla="*/ 167 w 199"/>
                <a:gd name="T39" fmla="*/ 45 h 366"/>
                <a:gd name="T40" fmla="*/ 123 w 199"/>
                <a:gd name="T41" fmla="*/ 38 h 366"/>
                <a:gd name="T42" fmla="*/ 91 w 199"/>
                <a:gd name="T43" fmla="*/ 0 h 366"/>
                <a:gd name="T44" fmla="*/ 83 w 199"/>
                <a:gd name="T45" fmla="*/ 29 h 366"/>
                <a:gd name="T46" fmla="*/ 50 w 199"/>
                <a:gd name="T47" fmla="*/ 54 h 366"/>
                <a:gd name="T48" fmla="*/ 31 w 199"/>
                <a:gd name="T49" fmla="*/ 83 h 366"/>
                <a:gd name="T50" fmla="*/ 12 w 199"/>
                <a:gd name="T51" fmla="*/ 79 h 366"/>
                <a:gd name="T52" fmla="*/ 14 w 199"/>
                <a:gd name="T53" fmla="*/ 60 h 366"/>
                <a:gd name="T54" fmla="*/ 0 w 199"/>
                <a:gd name="T55" fmla="*/ 76 h 3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9" h="366">
                  <a:moveTo>
                    <a:pt x="0" y="86"/>
                  </a:moveTo>
                  <a:lnTo>
                    <a:pt x="4" y="115"/>
                  </a:lnTo>
                  <a:lnTo>
                    <a:pt x="39" y="166"/>
                  </a:lnTo>
                  <a:lnTo>
                    <a:pt x="79" y="286"/>
                  </a:lnTo>
                  <a:lnTo>
                    <a:pt x="168" y="365"/>
                  </a:lnTo>
                  <a:lnTo>
                    <a:pt x="183" y="351"/>
                  </a:lnTo>
                  <a:lnTo>
                    <a:pt x="191" y="325"/>
                  </a:lnTo>
                  <a:lnTo>
                    <a:pt x="179" y="316"/>
                  </a:lnTo>
                  <a:lnTo>
                    <a:pt x="187" y="309"/>
                  </a:lnTo>
                  <a:lnTo>
                    <a:pt x="198" y="246"/>
                  </a:lnTo>
                  <a:lnTo>
                    <a:pt x="183" y="217"/>
                  </a:lnTo>
                  <a:lnTo>
                    <a:pt x="170" y="217"/>
                  </a:lnTo>
                  <a:lnTo>
                    <a:pt x="170" y="184"/>
                  </a:lnTo>
                  <a:lnTo>
                    <a:pt x="154" y="197"/>
                  </a:lnTo>
                  <a:lnTo>
                    <a:pt x="131" y="186"/>
                  </a:lnTo>
                  <a:lnTo>
                    <a:pt x="118" y="148"/>
                  </a:lnTo>
                  <a:lnTo>
                    <a:pt x="139" y="102"/>
                  </a:lnTo>
                  <a:lnTo>
                    <a:pt x="179" y="82"/>
                  </a:lnTo>
                  <a:lnTo>
                    <a:pt x="168" y="73"/>
                  </a:lnTo>
                  <a:lnTo>
                    <a:pt x="175" y="51"/>
                  </a:lnTo>
                  <a:lnTo>
                    <a:pt x="129" y="44"/>
                  </a:lnTo>
                  <a:lnTo>
                    <a:pt x="95" y="0"/>
                  </a:lnTo>
                  <a:lnTo>
                    <a:pt x="87" y="33"/>
                  </a:lnTo>
                  <a:lnTo>
                    <a:pt x="52" y="62"/>
                  </a:lnTo>
                  <a:lnTo>
                    <a:pt x="33" y="95"/>
                  </a:lnTo>
                  <a:lnTo>
                    <a:pt x="12" y="90"/>
                  </a:lnTo>
                  <a:lnTo>
                    <a:pt x="14" y="68"/>
                  </a:lnTo>
                  <a:lnTo>
                    <a:pt x="0" y="8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6" name="Freeform 171"/>
            <p:cNvSpPr>
              <a:spLocks/>
            </p:cNvSpPr>
            <p:nvPr/>
          </p:nvSpPr>
          <p:spPr bwMode="auto">
            <a:xfrm>
              <a:off x="1779" y="2891"/>
              <a:ext cx="66" cy="72"/>
            </a:xfrm>
            <a:custGeom>
              <a:avLst/>
              <a:gdLst>
                <a:gd name="T0" fmla="*/ 0 w 67"/>
                <a:gd name="T1" fmla="*/ 30 h 78"/>
                <a:gd name="T2" fmla="*/ 17 w 67"/>
                <a:gd name="T3" fmla="*/ 0 h 78"/>
                <a:gd name="T4" fmla="*/ 64 w 67"/>
                <a:gd name="T5" fmla="*/ 6 h 78"/>
                <a:gd name="T6" fmla="*/ 59 w 67"/>
                <a:gd name="T7" fmla="*/ 60 h 78"/>
                <a:gd name="T8" fmla="*/ 27 w 67"/>
                <a:gd name="T9" fmla="*/ 66 h 78"/>
                <a:gd name="T10" fmla="*/ 0 w 67"/>
                <a:gd name="T11" fmla="*/ 3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78">
                  <a:moveTo>
                    <a:pt x="0" y="35"/>
                  </a:moveTo>
                  <a:lnTo>
                    <a:pt x="17" y="0"/>
                  </a:lnTo>
                  <a:lnTo>
                    <a:pt x="66" y="6"/>
                  </a:lnTo>
                  <a:lnTo>
                    <a:pt x="61" y="70"/>
                  </a:lnTo>
                  <a:lnTo>
                    <a:pt x="27" y="77"/>
                  </a:lnTo>
                  <a:lnTo>
                    <a:pt x="0" y="3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7" name="Freeform 172"/>
            <p:cNvSpPr>
              <a:spLocks/>
            </p:cNvSpPr>
            <p:nvPr/>
          </p:nvSpPr>
          <p:spPr bwMode="auto">
            <a:xfrm>
              <a:off x="1721" y="2796"/>
              <a:ext cx="17" cy="19"/>
            </a:xfrm>
            <a:custGeom>
              <a:avLst/>
              <a:gdLst>
                <a:gd name="T0" fmla="*/ 0 w 18"/>
                <a:gd name="T1" fmla="*/ 18 h 19"/>
                <a:gd name="T2" fmla="*/ 12 w 18"/>
                <a:gd name="T3" fmla="*/ 15 h 19"/>
                <a:gd name="T4" fmla="*/ 15 w 18"/>
                <a:gd name="T5" fmla="*/ 0 h 19"/>
                <a:gd name="T6" fmla="*/ 0 w 18"/>
                <a:gd name="T7" fmla="*/ 1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9">
                  <a:moveTo>
                    <a:pt x="0" y="18"/>
                  </a:moveTo>
                  <a:lnTo>
                    <a:pt x="14" y="15"/>
                  </a:lnTo>
                  <a:lnTo>
                    <a:pt x="17" y="0"/>
                  </a:lnTo>
                  <a:lnTo>
                    <a:pt x="0" y="1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8" name="Freeform 173"/>
            <p:cNvSpPr>
              <a:spLocks/>
            </p:cNvSpPr>
            <p:nvPr/>
          </p:nvSpPr>
          <p:spPr bwMode="auto">
            <a:xfrm>
              <a:off x="1775" y="3579"/>
              <a:ext cx="85" cy="103"/>
            </a:xfrm>
            <a:custGeom>
              <a:avLst/>
              <a:gdLst>
                <a:gd name="T0" fmla="*/ 0 w 87"/>
                <a:gd name="T1" fmla="*/ 76 h 109"/>
                <a:gd name="T2" fmla="*/ 15 w 87"/>
                <a:gd name="T3" fmla="*/ 4 h 109"/>
                <a:gd name="T4" fmla="*/ 25 w 87"/>
                <a:gd name="T5" fmla="*/ 0 h 109"/>
                <a:gd name="T6" fmla="*/ 73 w 87"/>
                <a:gd name="T7" fmla="*/ 40 h 109"/>
                <a:gd name="T8" fmla="*/ 82 w 87"/>
                <a:gd name="T9" fmla="*/ 55 h 109"/>
                <a:gd name="T10" fmla="*/ 79 w 87"/>
                <a:gd name="T11" fmla="*/ 74 h 109"/>
                <a:gd name="T12" fmla="*/ 57 w 87"/>
                <a:gd name="T13" fmla="*/ 96 h 109"/>
                <a:gd name="T14" fmla="*/ 0 w 87"/>
                <a:gd name="T15" fmla="*/ 76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109">
                  <a:moveTo>
                    <a:pt x="0" y="85"/>
                  </a:moveTo>
                  <a:lnTo>
                    <a:pt x="15" y="4"/>
                  </a:lnTo>
                  <a:lnTo>
                    <a:pt x="27" y="0"/>
                  </a:lnTo>
                  <a:lnTo>
                    <a:pt x="77" y="44"/>
                  </a:lnTo>
                  <a:lnTo>
                    <a:pt x="86" y="61"/>
                  </a:lnTo>
                  <a:lnTo>
                    <a:pt x="83" y="83"/>
                  </a:lnTo>
                  <a:lnTo>
                    <a:pt x="59" y="108"/>
                  </a:lnTo>
                  <a:lnTo>
                    <a:pt x="0" y="8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9" name="Freeform 174"/>
            <p:cNvSpPr>
              <a:spLocks/>
            </p:cNvSpPr>
            <p:nvPr/>
          </p:nvSpPr>
          <p:spPr bwMode="auto">
            <a:xfrm>
              <a:off x="1545" y="2767"/>
              <a:ext cx="210" cy="218"/>
            </a:xfrm>
            <a:custGeom>
              <a:avLst/>
              <a:gdLst>
                <a:gd name="T0" fmla="*/ 0 w 215"/>
                <a:gd name="T1" fmla="*/ 56 h 233"/>
                <a:gd name="T2" fmla="*/ 18 w 215"/>
                <a:gd name="T3" fmla="*/ 91 h 233"/>
                <a:gd name="T4" fmla="*/ 49 w 215"/>
                <a:gd name="T5" fmla="*/ 94 h 233"/>
                <a:gd name="T6" fmla="*/ 58 w 215"/>
                <a:gd name="T7" fmla="*/ 109 h 233"/>
                <a:gd name="T8" fmla="*/ 87 w 215"/>
                <a:gd name="T9" fmla="*/ 107 h 233"/>
                <a:gd name="T10" fmla="*/ 83 w 215"/>
                <a:gd name="T11" fmla="*/ 167 h 233"/>
                <a:gd name="T12" fmla="*/ 95 w 215"/>
                <a:gd name="T13" fmla="*/ 193 h 233"/>
                <a:gd name="T14" fmla="*/ 114 w 215"/>
                <a:gd name="T15" fmla="*/ 203 h 233"/>
                <a:gd name="T16" fmla="*/ 147 w 215"/>
                <a:gd name="T17" fmla="*/ 178 h 233"/>
                <a:gd name="T18" fmla="*/ 135 w 215"/>
                <a:gd name="T19" fmla="*/ 175 h 233"/>
                <a:gd name="T20" fmla="*/ 129 w 215"/>
                <a:gd name="T21" fmla="*/ 140 h 233"/>
                <a:gd name="T22" fmla="*/ 154 w 215"/>
                <a:gd name="T23" fmla="*/ 148 h 233"/>
                <a:gd name="T24" fmla="*/ 189 w 215"/>
                <a:gd name="T25" fmla="*/ 127 h 233"/>
                <a:gd name="T26" fmla="*/ 181 w 215"/>
                <a:gd name="T27" fmla="*/ 109 h 233"/>
                <a:gd name="T28" fmla="*/ 191 w 215"/>
                <a:gd name="T29" fmla="*/ 94 h 233"/>
                <a:gd name="T30" fmla="*/ 188 w 215"/>
                <a:gd name="T31" fmla="*/ 83 h 233"/>
                <a:gd name="T32" fmla="*/ 204 w 215"/>
                <a:gd name="T33" fmla="*/ 70 h 233"/>
                <a:gd name="T34" fmla="*/ 186 w 215"/>
                <a:gd name="T35" fmla="*/ 68 h 233"/>
                <a:gd name="T36" fmla="*/ 186 w 215"/>
                <a:gd name="T37" fmla="*/ 52 h 233"/>
                <a:gd name="T38" fmla="*/ 154 w 215"/>
                <a:gd name="T39" fmla="*/ 35 h 233"/>
                <a:gd name="T40" fmla="*/ 168 w 215"/>
                <a:gd name="T41" fmla="*/ 29 h 233"/>
                <a:gd name="T42" fmla="*/ 79 w 215"/>
                <a:gd name="T43" fmla="*/ 33 h 233"/>
                <a:gd name="T44" fmla="*/ 49 w 215"/>
                <a:gd name="T45" fmla="*/ 0 h 233"/>
                <a:gd name="T46" fmla="*/ 52 w 215"/>
                <a:gd name="T47" fmla="*/ 18 h 233"/>
                <a:gd name="T48" fmla="*/ 27 w 215"/>
                <a:gd name="T49" fmla="*/ 27 h 233"/>
                <a:gd name="T50" fmla="*/ 33 w 215"/>
                <a:gd name="T51" fmla="*/ 52 h 233"/>
                <a:gd name="T52" fmla="*/ 22 w 215"/>
                <a:gd name="T53" fmla="*/ 61 h 233"/>
                <a:gd name="T54" fmla="*/ 18 w 215"/>
                <a:gd name="T55" fmla="*/ 38 h 233"/>
                <a:gd name="T56" fmla="*/ 27 w 215"/>
                <a:gd name="T57" fmla="*/ 9 h 233"/>
                <a:gd name="T58" fmla="*/ 0 w 215"/>
                <a:gd name="T59" fmla="*/ 56 h 2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5" h="233">
                  <a:moveTo>
                    <a:pt x="0" y="64"/>
                  </a:moveTo>
                  <a:lnTo>
                    <a:pt x="18" y="104"/>
                  </a:lnTo>
                  <a:lnTo>
                    <a:pt x="51" y="107"/>
                  </a:lnTo>
                  <a:lnTo>
                    <a:pt x="60" y="124"/>
                  </a:lnTo>
                  <a:lnTo>
                    <a:pt x="91" y="122"/>
                  </a:lnTo>
                  <a:lnTo>
                    <a:pt x="87" y="191"/>
                  </a:lnTo>
                  <a:lnTo>
                    <a:pt x="99" y="220"/>
                  </a:lnTo>
                  <a:lnTo>
                    <a:pt x="120" y="232"/>
                  </a:lnTo>
                  <a:lnTo>
                    <a:pt x="155" y="203"/>
                  </a:lnTo>
                  <a:lnTo>
                    <a:pt x="141" y="200"/>
                  </a:lnTo>
                  <a:lnTo>
                    <a:pt x="135" y="160"/>
                  </a:lnTo>
                  <a:lnTo>
                    <a:pt x="162" y="169"/>
                  </a:lnTo>
                  <a:lnTo>
                    <a:pt x="199" y="145"/>
                  </a:lnTo>
                  <a:lnTo>
                    <a:pt x="189" y="124"/>
                  </a:lnTo>
                  <a:lnTo>
                    <a:pt x="201" y="107"/>
                  </a:lnTo>
                  <a:lnTo>
                    <a:pt x="197" y="95"/>
                  </a:lnTo>
                  <a:lnTo>
                    <a:pt x="214" y="80"/>
                  </a:lnTo>
                  <a:lnTo>
                    <a:pt x="195" y="78"/>
                  </a:lnTo>
                  <a:lnTo>
                    <a:pt x="195" y="60"/>
                  </a:lnTo>
                  <a:lnTo>
                    <a:pt x="162" y="40"/>
                  </a:lnTo>
                  <a:lnTo>
                    <a:pt x="176" y="33"/>
                  </a:lnTo>
                  <a:lnTo>
                    <a:pt x="83" y="37"/>
                  </a:lnTo>
                  <a:lnTo>
                    <a:pt x="51" y="0"/>
                  </a:lnTo>
                  <a:lnTo>
                    <a:pt x="54" y="20"/>
                  </a:lnTo>
                  <a:lnTo>
                    <a:pt x="29" y="31"/>
                  </a:lnTo>
                  <a:lnTo>
                    <a:pt x="35" y="60"/>
                  </a:lnTo>
                  <a:lnTo>
                    <a:pt x="24" y="69"/>
                  </a:lnTo>
                  <a:lnTo>
                    <a:pt x="18" y="44"/>
                  </a:lnTo>
                  <a:lnTo>
                    <a:pt x="29" y="11"/>
                  </a:lnTo>
                  <a:lnTo>
                    <a:pt x="0" y="6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20" name="Freeform 175"/>
            <p:cNvSpPr>
              <a:spLocks/>
            </p:cNvSpPr>
            <p:nvPr/>
          </p:nvSpPr>
          <p:spPr bwMode="auto">
            <a:xfrm>
              <a:off x="2551" y="2272"/>
              <a:ext cx="319" cy="368"/>
            </a:xfrm>
            <a:custGeom>
              <a:avLst/>
              <a:gdLst>
                <a:gd name="T0" fmla="*/ 0 w 327"/>
                <a:gd name="T1" fmla="*/ 181 h 393"/>
                <a:gd name="T2" fmla="*/ 2 w 327"/>
                <a:gd name="T3" fmla="*/ 188 h 393"/>
                <a:gd name="T4" fmla="*/ 58 w 327"/>
                <a:gd name="T5" fmla="*/ 231 h 393"/>
                <a:gd name="T6" fmla="*/ 179 w 327"/>
                <a:gd name="T7" fmla="*/ 326 h 393"/>
                <a:gd name="T8" fmla="*/ 179 w 327"/>
                <a:gd name="T9" fmla="*/ 344 h 393"/>
                <a:gd name="T10" fmla="*/ 192 w 327"/>
                <a:gd name="T11" fmla="*/ 339 h 393"/>
                <a:gd name="T12" fmla="*/ 218 w 327"/>
                <a:gd name="T13" fmla="*/ 331 h 393"/>
                <a:gd name="T14" fmla="*/ 310 w 327"/>
                <a:gd name="T15" fmla="*/ 259 h 393"/>
                <a:gd name="T16" fmla="*/ 273 w 327"/>
                <a:gd name="T17" fmla="*/ 210 h 393"/>
                <a:gd name="T18" fmla="*/ 273 w 327"/>
                <a:gd name="T19" fmla="*/ 130 h 393"/>
                <a:gd name="T20" fmla="*/ 269 w 327"/>
                <a:gd name="T21" fmla="*/ 95 h 393"/>
                <a:gd name="T22" fmla="*/ 244 w 327"/>
                <a:gd name="T23" fmla="*/ 58 h 393"/>
                <a:gd name="T24" fmla="*/ 257 w 327"/>
                <a:gd name="T25" fmla="*/ 47 h 393"/>
                <a:gd name="T26" fmla="*/ 263 w 327"/>
                <a:gd name="T27" fmla="*/ 0 h 393"/>
                <a:gd name="T28" fmla="*/ 154 w 327"/>
                <a:gd name="T29" fmla="*/ 7 h 393"/>
                <a:gd name="T30" fmla="*/ 99 w 327"/>
                <a:gd name="T31" fmla="*/ 35 h 393"/>
                <a:gd name="T32" fmla="*/ 110 w 327"/>
                <a:gd name="T33" fmla="*/ 93 h 393"/>
                <a:gd name="T34" fmla="*/ 87 w 327"/>
                <a:gd name="T35" fmla="*/ 95 h 393"/>
                <a:gd name="T36" fmla="*/ 73 w 327"/>
                <a:gd name="T37" fmla="*/ 101 h 393"/>
                <a:gd name="T38" fmla="*/ 77 w 327"/>
                <a:gd name="T39" fmla="*/ 117 h 393"/>
                <a:gd name="T40" fmla="*/ 8 w 327"/>
                <a:gd name="T41" fmla="*/ 152 h 393"/>
                <a:gd name="T42" fmla="*/ 0 w 327"/>
                <a:gd name="T43" fmla="*/ 181 h 3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7" h="393">
                  <a:moveTo>
                    <a:pt x="0" y="206"/>
                  </a:moveTo>
                  <a:lnTo>
                    <a:pt x="2" y="215"/>
                  </a:lnTo>
                  <a:lnTo>
                    <a:pt x="60" y="264"/>
                  </a:lnTo>
                  <a:lnTo>
                    <a:pt x="189" y="372"/>
                  </a:lnTo>
                  <a:lnTo>
                    <a:pt x="189" y="392"/>
                  </a:lnTo>
                  <a:lnTo>
                    <a:pt x="202" y="387"/>
                  </a:lnTo>
                  <a:lnTo>
                    <a:pt x="229" y="378"/>
                  </a:lnTo>
                  <a:lnTo>
                    <a:pt x="326" y="296"/>
                  </a:lnTo>
                  <a:lnTo>
                    <a:pt x="287" y="239"/>
                  </a:lnTo>
                  <a:lnTo>
                    <a:pt x="287" y="148"/>
                  </a:lnTo>
                  <a:lnTo>
                    <a:pt x="283" y="108"/>
                  </a:lnTo>
                  <a:lnTo>
                    <a:pt x="256" y="66"/>
                  </a:lnTo>
                  <a:lnTo>
                    <a:pt x="270" y="53"/>
                  </a:lnTo>
                  <a:lnTo>
                    <a:pt x="277" y="0"/>
                  </a:lnTo>
                  <a:lnTo>
                    <a:pt x="162" y="8"/>
                  </a:lnTo>
                  <a:lnTo>
                    <a:pt x="104" y="39"/>
                  </a:lnTo>
                  <a:lnTo>
                    <a:pt x="116" y="106"/>
                  </a:lnTo>
                  <a:lnTo>
                    <a:pt x="91" y="108"/>
                  </a:lnTo>
                  <a:lnTo>
                    <a:pt x="77" y="115"/>
                  </a:lnTo>
                  <a:lnTo>
                    <a:pt x="81" y="133"/>
                  </a:lnTo>
                  <a:lnTo>
                    <a:pt x="8" y="173"/>
                  </a:lnTo>
                  <a:lnTo>
                    <a:pt x="0" y="20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21" name="Freeform 176"/>
            <p:cNvSpPr>
              <a:spLocks/>
            </p:cNvSpPr>
            <p:nvPr/>
          </p:nvSpPr>
          <p:spPr bwMode="auto">
            <a:xfrm>
              <a:off x="2866" y="3106"/>
              <a:ext cx="195" cy="237"/>
            </a:xfrm>
            <a:custGeom>
              <a:avLst/>
              <a:gdLst>
                <a:gd name="T0" fmla="*/ 0 w 200"/>
                <a:gd name="T1" fmla="*/ 208 h 252"/>
                <a:gd name="T2" fmla="*/ 22 w 200"/>
                <a:gd name="T3" fmla="*/ 200 h 252"/>
                <a:gd name="T4" fmla="*/ 145 w 200"/>
                <a:gd name="T5" fmla="*/ 222 h 252"/>
                <a:gd name="T6" fmla="*/ 173 w 200"/>
                <a:gd name="T7" fmla="*/ 214 h 252"/>
                <a:gd name="T8" fmla="*/ 155 w 200"/>
                <a:gd name="T9" fmla="*/ 194 h 252"/>
                <a:gd name="T10" fmla="*/ 155 w 200"/>
                <a:gd name="T11" fmla="*/ 128 h 252"/>
                <a:gd name="T12" fmla="*/ 189 w 200"/>
                <a:gd name="T13" fmla="*/ 128 h 252"/>
                <a:gd name="T14" fmla="*/ 184 w 200"/>
                <a:gd name="T15" fmla="*/ 90 h 252"/>
                <a:gd name="T16" fmla="*/ 155 w 200"/>
                <a:gd name="T17" fmla="*/ 95 h 252"/>
                <a:gd name="T18" fmla="*/ 151 w 200"/>
                <a:gd name="T19" fmla="*/ 31 h 252"/>
                <a:gd name="T20" fmla="*/ 137 w 200"/>
                <a:gd name="T21" fmla="*/ 20 h 252"/>
                <a:gd name="T22" fmla="*/ 120 w 200"/>
                <a:gd name="T23" fmla="*/ 22 h 252"/>
                <a:gd name="T24" fmla="*/ 114 w 200"/>
                <a:gd name="T25" fmla="*/ 39 h 252"/>
                <a:gd name="T26" fmla="*/ 95 w 200"/>
                <a:gd name="T27" fmla="*/ 40 h 252"/>
                <a:gd name="T28" fmla="*/ 68 w 200"/>
                <a:gd name="T29" fmla="*/ 0 h 252"/>
                <a:gd name="T30" fmla="*/ 10 w 200"/>
                <a:gd name="T31" fmla="*/ 8 h 252"/>
                <a:gd name="T32" fmla="*/ 31 w 200"/>
                <a:gd name="T33" fmla="*/ 92 h 252"/>
                <a:gd name="T34" fmla="*/ 0 w 200"/>
                <a:gd name="T35" fmla="*/ 208 h 2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0" h="252">
                  <a:moveTo>
                    <a:pt x="0" y="235"/>
                  </a:moveTo>
                  <a:lnTo>
                    <a:pt x="24" y="226"/>
                  </a:lnTo>
                  <a:lnTo>
                    <a:pt x="153" y="251"/>
                  </a:lnTo>
                  <a:lnTo>
                    <a:pt x="182" y="242"/>
                  </a:lnTo>
                  <a:lnTo>
                    <a:pt x="163" y="219"/>
                  </a:lnTo>
                  <a:lnTo>
                    <a:pt x="163" y="145"/>
                  </a:lnTo>
                  <a:lnTo>
                    <a:pt x="199" y="145"/>
                  </a:lnTo>
                  <a:lnTo>
                    <a:pt x="194" y="102"/>
                  </a:lnTo>
                  <a:lnTo>
                    <a:pt x="163" y="107"/>
                  </a:lnTo>
                  <a:lnTo>
                    <a:pt x="159" y="35"/>
                  </a:lnTo>
                  <a:lnTo>
                    <a:pt x="145" y="22"/>
                  </a:lnTo>
                  <a:lnTo>
                    <a:pt x="126" y="24"/>
                  </a:lnTo>
                  <a:lnTo>
                    <a:pt x="120" y="44"/>
                  </a:lnTo>
                  <a:lnTo>
                    <a:pt x="99" y="46"/>
                  </a:lnTo>
                  <a:lnTo>
                    <a:pt x="72" y="0"/>
                  </a:lnTo>
                  <a:lnTo>
                    <a:pt x="10" y="8"/>
                  </a:lnTo>
                  <a:lnTo>
                    <a:pt x="33" y="104"/>
                  </a:lnTo>
                  <a:lnTo>
                    <a:pt x="0" y="23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22" name="Freeform 177"/>
            <p:cNvSpPr>
              <a:spLocks/>
            </p:cNvSpPr>
            <p:nvPr/>
          </p:nvSpPr>
          <p:spPr bwMode="auto">
            <a:xfrm>
              <a:off x="2873" y="3088"/>
              <a:ext cx="19" cy="22"/>
            </a:xfrm>
            <a:custGeom>
              <a:avLst/>
              <a:gdLst>
                <a:gd name="T0" fmla="*/ 0 w 19"/>
                <a:gd name="T1" fmla="*/ 4 h 24"/>
                <a:gd name="T2" fmla="*/ 6 w 19"/>
                <a:gd name="T3" fmla="*/ 19 h 24"/>
                <a:gd name="T4" fmla="*/ 18 w 19"/>
                <a:gd name="T5" fmla="*/ 0 h 24"/>
                <a:gd name="T6" fmla="*/ 0 w 19"/>
                <a:gd name="T7" fmla="*/ 4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0" y="4"/>
                  </a:moveTo>
                  <a:lnTo>
                    <a:pt x="6" y="23"/>
                  </a:lnTo>
                  <a:lnTo>
                    <a:pt x="18" y="0"/>
                  </a:lnTo>
                  <a:lnTo>
                    <a:pt x="0" y="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23" name="Freeform 178"/>
            <p:cNvSpPr>
              <a:spLocks/>
            </p:cNvSpPr>
            <p:nvPr/>
          </p:nvSpPr>
          <p:spPr bwMode="auto">
            <a:xfrm>
              <a:off x="2991" y="3340"/>
              <a:ext cx="149" cy="174"/>
            </a:xfrm>
            <a:custGeom>
              <a:avLst/>
              <a:gdLst>
                <a:gd name="T0" fmla="*/ 0 w 152"/>
                <a:gd name="T1" fmla="*/ 123 h 186"/>
                <a:gd name="T2" fmla="*/ 0 w 152"/>
                <a:gd name="T3" fmla="*/ 75 h 186"/>
                <a:gd name="T4" fmla="*/ 16 w 152"/>
                <a:gd name="T5" fmla="*/ 75 h 186"/>
                <a:gd name="T6" fmla="*/ 16 w 152"/>
                <a:gd name="T7" fmla="*/ 11 h 186"/>
                <a:gd name="T8" fmla="*/ 46 w 152"/>
                <a:gd name="T9" fmla="*/ 4 h 186"/>
                <a:gd name="T10" fmla="*/ 56 w 152"/>
                <a:gd name="T11" fmla="*/ 15 h 186"/>
                <a:gd name="T12" fmla="*/ 79 w 152"/>
                <a:gd name="T13" fmla="*/ 0 h 186"/>
                <a:gd name="T14" fmla="*/ 124 w 152"/>
                <a:gd name="T15" fmla="*/ 67 h 186"/>
                <a:gd name="T16" fmla="*/ 145 w 152"/>
                <a:gd name="T17" fmla="*/ 79 h 186"/>
                <a:gd name="T18" fmla="*/ 86 w 152"/>
                <a:gd name="T19" fmla="*/ 138 h 186"/>
                <a:gd name="T20" fmla="*/ 52 w 152"/>
                <a:gd name="T21" fmla="*/ 138 h 186"/>
                <a:gd name="T22" fmla="*/ 33 w 152"/>
                <a:gd name="T23" fmla="*/ 159 h 186"/>
                <a:gd name="T24" fmla="*/ 14 w 152"/>
                <a:gd name="T25" fmla="*/ 162 h 186"/>
                <a:gd name="T26" fmla="*/ 14 w 152"/>
                <a:gd name="T27" fmla="*/ 142 h 186"/>
                <a:gd name="T28" fmla="*/ 0 w 152"/>
                <a:gd name="T29" fmla="*/ 123 h 1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2" h="186">
                  <a:moveTo>
                    <a:pt x="0" y="140"/>
                  </a:moveTo>
                  <a:lnTo>
                    <a:pt x="0" y="85"/>
                  </a:lnTo>
                  <a:lnTo>
                    <a:pt x="16" y="85"/>
                  </a:lnTo>
                  <a:lnTo>
                    <a:pt x="16" y="13"/>
                  </a:lnTo>
                  <a:lnTo>
                    <a:pt x="48" y="4"/>
                  </a:lnTo>
                  <a:lnTo>
                    <a:pt x="58" y="17"/>
                  </a:lnTo>
                  <a:lnTo>
                    <a:pt x="83" y="0"/>
                  </a:lnTo>
                  <a:lnTo>
                    <a:pt x="130" y="77"/>
                  </a:lnTo>
                  <a:lnTo>
                    <a:pt x="151" y="90"/>
                  </a:lnTo>
                  <a:lnTo>
                    <a:pt x="90" y="158"/>
                  </a:lnTo>
                  <a:lnTo>
                    <a:pt x="54" y="158"/>
                  </a:lnTo>
                  <a:lnTo>
                    <a:pt x="35" y="182"/>
                  </a:lnTo>
                  <a:lnTo>
                    <a:pt x="14" y="185"/>
                  </a:lnTo>
                  <a:lnTo>
                    <a:pt x="14" y="162"/>
                  </a:lnTo>
                  <a:lnTo>
                    <a:pt x="0" y="14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24" name="Freeform 179"/>
            <p:cNvSpPr>
              <a:spLocks/>
            </p:cNvSpPr>
            <p:nvPr/>
          </p:nvSpPr>
          <p:spPr bwMode="auto">
            <a:xfrm>
              <a:off x="3137" y="3043"/>
              <a:ext cx="27" cy="40"/>
            </a:xfrm>
            <a:custGeom>
              <a:avLst/>
              <a:gdLst>
                <a:gd name="T0" fmla="*/ 0 w 28"/>
                <a:gd name="T1" fmla="*/ 4 h 43"/>
                <a:gd name="T2" fmla="*/ 4 w 28"/>
                <a:gd name="T3" fmla="*/ 17 h 43"/>
                <a:gd name="T4" fmla="*/ 10 w 28"/>
                <a:gd name="T5" fmla="*/ 36 h 43"/>
                <a:gd name="T6" fmla="*/ 25 w 28"/>
                <a:gd name="T7" fmla="*/ 13 h 43"/>
                <a:gd name="T8" fmla="*/ 22 w 28"/>
                <a:gd name="T9" fmla="*/ 0 h 43"/>
                <a:gd name="T10" fmla="*/ 0 w 28"/>
                <a:gd name="T11" fmla="*/ 4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43">
                  <a:moveTo>
                    <a:pt x="0" y="4"/>
                  </a:moveTo>
                  <a:lnTo>
                    <a:pt x="4" y="19"/>
                  </a:lnTo>
                  <a:lnTo>
                    <a:pt x="10" y="42"/>
                  </a:lnTo>
                  <a:lnTo>
                    <a:pt x="27" y="15"/>
                  </a:lnTo>
                  <a:lnTo>
                    <a:pt x="24" y="0"/>
                  </a:lnTo>
                  <a:lnTo>
                    <a:pt x="0" y="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25" name="Freeform 180"/>
            <p:cNvSpPr>
              <a:spLocks/>
            </p:cNvSpPr>
            <p:nvPr/>
          </p:nvSpPr>
          <p:spPr bwMode="auto">
            <a:xfrm>
              <a:off x="2812" y="2757"/>
              <a:ext cx="127" cy="212"/>
            </a:xfrm>
            <a:custGeom>
              <a:avLst/>
              <a:gdLst>
                <a:gd name="T0" fmla="*/ 0 w 130"/>
                <a:gd name="T1" fmla="*/ 140 h 227"/>
                <a:gd name="T2" fmla="*/ 16 w 130"/>
                <a:gd name="T3" fmla="*/ 104 h 227"/>
                <a:gd name="T4" fmla="*/ 47 w 130"/>
                <a:gd name="T5" fmla="*/ 108 h 227"/>
                <a:gd name="T6" fmla="*/ 80 w 130"/>
                <a:gd name="T7" fmla="*/ 31 h 227"/>
                <a:gd name="T8" fmla="*/ 95 w 130"/>
                <a:gd name="T9" fmla="*/ 20 h 227"/>
                <a:gd name="T10" fmla="*/ 89 w 130"/>
                <a:gd name="T11" fmla="*/ 4 h 227"/>
                <a:gd name="T12" fmla="*/ 97 w 130"/>
                <a:gd name="T13" fmla="*/ 0 h 227"/>
                <a:gd name="T14" fmla="*/ 108 w 130"/>
                <a:gd name="T15" fmla="*/ 48 h 227"/>
                <a:gd name="T16" fmla="*/ 89 w 130"/>
                <a:gd name="T17" fmla="*/ 56 h 227"/>
                <a:gd name="T18" fmla="*/ 110 w 130"/>
                <a:gd name="T19" fmla="*/ 94 h 227"/>
                <a:gd name="T20" fmla="*/ 97 w 130"/>
                <a:gd name="T21" fmla="*/ 138 h 227"/>
                <a:gd name="T22" fmla="*/ 123 w 130"/>
                <a:gd name="T23" fmla="*/ 174 h 227"/>
                <a:gd name="T24" fmla="*/ 118 w 130"/>
                <a:gd name="T25" fmla="*/ 197 h 227"/>
                <a:gd name="T26" fmla="*/ 78 w 130"/>
                <a:gd name="T27" fmla="*/ 185 h 227"/>
                <a:gd name="T28" fmla="*/ 45 w 130"/>
                <a:gd name="T29" fmla="*/ 185 h 227"/>
                <a:gd name="T30" fmla="*/ 20 w 130"/>
                <a:gd name="T31" fmla="*/ 185 h 227"/>
                <a:gd name="T32" fmla="*/ 20 w 130"/>
                <a:gd name="T33" fmla="*/ 154 h 227"/>
                <a:gd name="T34" fmla="*/ 0 w 130"/>
                <a:gd name="T35" fmla="*/ 140 h 2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227">
                  <a:moveTo>
                    <a:pt x="0" y="161"/>
                  </a:moveTo>
                  <a:lnTo>
                    <a:pt x="16" y="119"/>
                  </a:lnTo>
                  <a:lnTo>
                    <a:pt x="49" y="124"/>
                  </a:lnTo>
                  <a:lnTo>
                    <a:pt x="84" y="35"/>
                  </a:lnTo>
                  <a:lnTo>
                    <a:pt x="99" y="22"/>
                  </a:lnTo>
                  <a:lnTo>
                    <a:pt x="93" y="4"/>
                  </a:lnTo>
                  <a:lnTo>
                    <a:pt x="101" y="0"/>
                  </a:lnTo>
                  <a:lnTo>
                    <a:pt x="114" y="55"/>
                  </a:lnTo>
                  <a:lnTo>
                    <a:pt x="93" y="64"/>
                  </a:lnTo>
                  <a:lnTo>
                    <a:pt x="116" y="108"/>
                  </a:lnTo>
                  <a:lnTo>
                    <a:pt x="101" y="159"/>
                  </a:lnTo>
                  <a:lnTo>
                    <a:pt x="129" y="199"/>
                  </a:lnTo>
                  <a:lnTo>
                    <a:pt x="124" y="226"/>
                  </a:lnTo>
                  <a:lnTo>
                    <a:pt x="82" y="212"/>
                  </a:lnTo>
                  <a:lnTo>
                    <a:pt x="47" y="212"/>
                  </a:lnTo>
                  <a:lnTo>
                    <a:pt x="20" y="212"/>
                  </a:lnTo>
                  <a:lnTo>
                    <a:pt x="20" y="177"/>
                  </a:lnTo>
                  <a:lnTo>
                    <a:pt x="0" y="161"/>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26" name="Freeform 181"/>
            <p:cNvSpPr>
              <a:spLocks/>
            </p:cNvSpPr>
            <p:nvPr/>
          </p:nvSpPr>
          <p:spPr bwMode="auto">
            <a:xfrm>
              <a:off x="2910" y="2791"/>
              <a:ext cx="204" cy="157"/>
            </a:xfrm>
            <a:custGeom>
              <a:avLst/>
              <a:gdLst>
                <a:gd name="T0" fmla="*/ 0 w 209"/>
                <a:gd name="T1" fmla="*/ 111 h 167"/>
                <a:gd name="T2" fmla="*/ 14 w 209"/>
                <a:gd name="T3" fmla="*/ 66 h 167"/>
                <a:gd name="T4" fmla="*/ 62 w 209"/>
                <a:gd name="T5" fmla="*/ 53 h 167"/>
                <a:gd name="T6" fmla="*/ 66 w 209"/>
                <a:gd name="T7" fmla="*/ 37 h 167"/>
                <a:gd name="T8" fmla="*/ 91 w 209"/>
                <a:gd name="T9" fmla="*/ 34 h 167"/>
                <a:gd name="T10" fmla="*/ 125 w 209"/>
                <a:gd name="T11" fmla="*/ 0 h 167"/>
                <a:gd name="T12" fmla="*/ 137 w 209"/>
                <a:gd name="T13" fmla="*/ 37 h 167"/>
                <a:gd name="T14" fmla="*/ 160 w 209"/>
                <a:gd name="T15" fmla="*/ 53 h 167"/>
                <a:gd name="T16" fmla="*/ 198 w 209"/>
                <a:gd name="T17" fmla="*/ 107 h 167"/>
                <a:gd name="T18" fmla="*/ 106 w 209"/>
                <a:gd name="T19" fmla="*/ 120 h 167"/>
                <a:gd name="T20" fmla="*/ 77 w 209"/>
                <a:gd name="T21" fmla="*/ 107 h 167"/>
                <a:gd name="T22" fmla="*/ 62 w 209"/>
                <a:gd name="T23" fmla="*/ 133 h 167"/>
                <a:gd name="T24" fmla="*/ 37 w 209"/>
                <a:gd name="T25" fmla="*/ 133 h 167"/>
                <a:gd name="T26" fmla="*/ 22 w 209"/>
                <a:gd name="T27" fmla="*/ 147 h 167"/>
                <a:gd name="T28" fmla="*/ 0 w 209"/>
                <a:gd name="T29" fmla="*/ 111 h 1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9" h="167">
                  <a:moveTo>
                    <a:pt x="0" y="125"/>
                  </a:moveTo>
                  <a:lnTo>
                    <a:pt x="14" y="74"/>
                  </a:lnTo>
                  <a:lnTo>
                    <a:pt x="66" y="60"/>
                  </a:lnTo>
                  <a:lnTo>
                    <a:pt x="70" y="42"/>
                  </a:lnTo>
                  <a:lnTo>
                    <a:pt x="95" y="38"/>
                  </a:lnTo>
                  <a:lnTo>
                    <a:pt x="131" y="0"/>
                  </a:lnTo>
                  <a:lnTo>
                    <a:pt x="143" y="42"/>
                  </a:lnTo>
                  <a:lnTo>
                    <a:pt x="168" y="60"/>
                  </a:lnTo>
                  <a:lnTo>
                    <a:pt x="208" y="121"/>
                  </a:lnTo>
                  <a:lnTo>
                    <a:pt x="112" y="136"/>
                  </a:lnTo>
                  <a:lnTo>
                    <a:pt x="81" y="121"/>
                  </a:lnTo>
                  <a:lnTo>
                    <a:pt x="66" y="150"/>
                  </a:lnTo>
                  <a:lnTo>
                    <a:pt x="39" y="150"/>
                  </a:lnTo>
                  <a:lnTo>
                    <a:pt x="24" y="166"/>
                  </a:lnTo>
                  <a:lnTo>
                    <a:pt x="0" y="12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27" name="Freeform 182"/>
            <p:cNvSpPr>
              <a:spLocks/>
            </p:cNvSpPr>
            <p:nvPr/>
          </p:nvSpPr>
          <p:spPr bwMode="auto">
            <a:xfrm>
              <a:off x="2891" y="2553"/>
              <a:ext cx="169" cy="310"/>
            </a:xfrm>
            <a:custGeom>
              <a:avLst/>
              <a:gdLst>
                <a:gd name="T0" fmla="*/ 0 w 173"/>
                <a:gd name="T1" fmla="*/ 164 h 331"/>
                <a:gd name="T2" fmla="*/ 23 w 173"/>
                <a:gd name="T3" fmla="*/ 180 h 331"/>
                <a:gd name="T4" fmla="*/ 18 w 173"/>
                <a:gd name="T5" fmla="*/ 195 h 331"/>
                <a:gd name="T6" fmla="*/ 29 w 173"/>
                <a:gd name="T7" fmla="*/ 242 h 331"/>
                <a:gd name="T8" fmla="*/ 10 w 173"/>
                <a:gd name="T9" fmla="*/ 250 h 331"/>
                <a:gd name="T10" fmla="*/ 31 w 173"/>
                <a:gd name="T11" fmla="*/ 289 h 331"/>
                <a:gd name="T12" fmla="*/ 82 w 173"/>
                <a:gd name="T13" fmla="*/ 277 h 331"/>
                <a:gd name="T14" fmla="*/ 86 w 173"/>
                <a:gd name="T15" fmla="*/ 261 h 331"/>
                <a:gd name="T16" fmla="*/ 109 w 173"/>
                <a:gd name="T17" fmla="*/ 258 h 331"/>
                <a:gd name="T18" fmla="*/ 145 w 173"/>
                <a:gd name="T19" fmla="*/ 227 h 331"/>
                <a:gd name="T20" fmla="*/ 132 w 173"/>
                <a:gd name="T21" fmla="*/ 191 h 331"/>
                <a:gd name="T22" fmla="*/ 148 w 173"/>
                <a:gd name="T23" fmla="*/ 142 h 331"/>
                <a:gd name="T24" fmla="*/ 161 w 173"/>
                <a:gd name="T25" fmla="*/ 140 h 331"/>
                <a:gd name="T26" fmla="*/ 164 w 173"/>
                <a:gd name="T27" fmla="*/ 74 h 331"/>
                <a:gd name="T28" fmla="*/ 39 w 173"/>
                <a:gd name="T29" fmla="*/ 0 h 331"/>
                <a:gd name="T30" fmla="*/ 25 w 173"/>
                <a:gd name="T31" fmla="*/ 6 h 331"/>
                <a:gd name="T32" fmla="*/ 25 w 173"/>
                <a:gd name="T33" fmla="*/ 35 h 331"/>
                <a:gd name="T34" fmla="*/ 39 w 173"/>
                <a:gd name="T35" fmla="*/ 54 h 331"/>
                <a:gd name="T36" fmla="*/ 31 w 173"/>
                <a:gd name="T37" fmla="*/ 119 h 331"/>
                <a:gd name="T38" fmla="*/ 0 w 173"/>
                <a:gd name="T39" fmla="*/ 164 h 3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3" h="331">
                  <a:moveTo>
                    <a:pt x="0" y="187"/>
                  </a:moveTo>
                  <a:lnTo>
                    <a:pt x="25" y="205"/>
                  </a:lnTo>
                  <a:lnTo>
                    <a:pt x="18" y="222"/>
                  </a:lnTo>
                  <a:lnTo>
                    <a:pt x="31" y="276"/>
                  </a:lnTo>
                  <a:lnTo>
                    <a:pt x="10" y="285"/>
                  </a:lnTo>
                  <a:lnTo>
                    <a:pt x="33" y="330"/>
                  </a:lnTo>
                  <a:lnTo>
                    <a:pt x="86" y="316"/>
                  </a:lnTo>
                  <a:lnTo>
                    <a:pt x="90" y="298"/>
                  </a:lnTo>
                  <a:lnTo>
                    <a:pt x="115" y="294"/>
                  </a:lnTo>
                  <a:lnTo>
                    <a:pt x="151" y="258"/>
                  </a:lnTo>
                  <a:lnTo>
                    <a:pt x="138" y="218"/>
                  </a:lnTo>
                  <a:lnTo>
                    <a:pt x="155" y="162"/>
                  </a:lnTo>
                  <a:lnTo>
                    <a:pt x="169" y="160"/>
                  </a:lnTo>
                  <a:lnTo>
                    <a:pt x="172" y="84"/>
                  </a:lnTo>
                  <a:lnTo>
                    <a:pt x="41" y="0"/>
                  </a:lnTo>
                  <a:lnTo>
                    <a:pt x="27" y="6"/>
                  </a:lnTo>
                  <a:lnTo>
                    <a:pt x="27" y="40"/>
                  </a:lnTo>
                  <a:lnTo>
                    <a:pt x="41" y="62"/>
                  </a:lnTo>
                  <a:lnTo>
                    <a:pt x="33" y="136"/>
                  </a:lnTo>
                  <a:lnTo>
                    <a:pt x="0" y="18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28" name="Freeform 183"/>
            <p:cNvSpPr>
              <a:spLocks/>
            </p:cNvSpPr>
            <p:nvPr/>
          </p:nvSpPr>
          <p:spPr bwMode="auto">
            <a:xfrm>
              <a:off x="2853" y="2929"/>
              <a:ext cx="123" cy="167"/>
            </a:xfrm>
            <a:custGeom>
              <a:avLst/>
              <a:gdLst>
                <a:gd name="T0" fmla="*/ 0 w 126"/>
                <a:gd name="T1" fmla="*/ 136 h 177"/>
                <a:gd name="T2" fmla="*/ 14 w 126"/>
                <a:gd name="T3" fmla="*/ 157 h 177"/>
                <a:gd name="T4" fmla="*/ 29 w 126"/>
                <a:gd name="T5" fmla="*/ 150 h 177"/>
                <a:gd name="T6" fmla="*/ 52 w 126"/>
                <a:gd name="T7" fmla="*/ 152 h 177"/>
                <a:gd name="T8" fmla="*/ 75 w 126"/>
                <a:gd name="T9" fmla="*/ 134 h 177"/>
                <a:gd name="T10" fmla="*/ 81 w 126"/>
                <a:gd name="T11" fmla="*/ 105 h 177"/>
                <a:gd name="T12" fmla="*/ 104 w 126"/>
                <a:gd name="T13" fmla="*/ 76 h 177"/>
                <a:gd name="T14" fmla="*/ 119 w 126"/>
                <a:gd name="T15" fmla="*/ 0 h 177"/>
                <a:gd name="T16" fmla="*/ 91 w 126"/>
                <a:gd name="T17" fmla="*/ 0 h 177"/>
                <a:gd name="T18" fmla="*/ 79 w 126"/>
                <a:gd name="T19" fmla="*/ 13 h 177"/>
                <a:gd name="T20" fmla="*/ 75 w 126"/>
                <a:gd name="T21" fmla="*/ 38 h 177"/>
                <a:gd name="T22" fmla="*/ 35 w 126"/>
                <a:gd name="T23" fmla="*/ 27 h 177"/>
                <a:gd name="T24" fmla="*/ 33 w 126"/>
                <a:gd name="T25" fmla="*/ 43 h 177"/>
                <a:gd name="T26" fmla="*/ 50 w 126"/>
                <a:gd name="T27" fmla="*/ 43 h 177"/>
                <a:gd name="T28" fmla="*/ 45 w 126"/>
                <a:gd name="T29" fmla="*/ 107 h 177"/>
                <a:gd name="T30" fmla="*/ 23 w 126"/>
                <a:gd name="T31" fmla="*/ 99 h 177"/>
                <a:gd name="T32" fmla="*/ 0 w 126"/>
                <a:gd name="T33" fmla="*/ 136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177">
                  <a:moveTo>
                    <a:pt x="0" y="153"/>
                  </a:moveTo>
                  <a:lnTo>
                    <a:pt x="14" y="176"/>
                  </a:lnTo>
                  <a:lnTo>
                    <a:pt x="31" y="169"/>
                  </a:lnTo>
                  <a:lnTo>
                    <a:pt x="54" y="171"/>
                  </a:lnTo>
                  <a:lnTo>
                    <a:pt x="79" y="151"/>
                  </a:lnTo>
                  <a:lnTo>
                    <a:pt x="85" y="118"/>
                  </a:lnTo>
                  <a:lnTo>
                    <a:pt x="110" y="86"/>
                  </a:lnTo>
                  <a:lnTo>
                    <a:pt x="125" y="0"/>
                  </a:lnTo>
                  <a:lnTo>
                    <a:pt x="95" y="0"/>
                  </a:lnTo>
                  <a:lnTo>
                    <a:pt x="83" y="15"/>
                  </a:lnTo>
                  <a:lnTo>
                    <a:pt x="79" y="42"/>
                  </a:lnTo>
                  <a:lnTo>
                    <a:pt x="37" y="31"/>
                  </a:lnTo>
                  <a:lnTo>
                    <a:pt x="35" y="49"/>
                  </a:lnTo>
                  <a:lnTo>
                    <a:pt x="52" y="49"/>
                  </a:lnTo>
                  <a:lnTo>
                    <a:pt x="47" y="120"/>
                  </a:lnTo>
                  <a:lnTo>
                    <a:pt x="25" y="111"/>
                  </a:lnTo>
                  <a:lnTo>
                    <a:pt x="0" y="153"/>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29" name="Freeform 184"/>
            <p:cNvSpPr>
              <a:spLocks/>
            </p:cNvSpPr>
            <p:nvPr/>
          </p:nvSpPr>
          <p:spPr bwMode="auto">
            <a:xfrm>
              <a:off x="2873" y="2902"/>
              <a:ext cx="296" cy="346"/>
            </a:xfrm>
            <a:custGeom>
              <a:avLst/>
              <a:gdLst>
                <a:gd name="T0" fmla="*/ 0 w 303"/>
                <a:gd name="T1" fmla="*/ 192 h 368"/>
                <a:gd name="T2" fmla="*/ 0 w 303"/>
                <a:gd name="T3" fmla="*/ 199 h 368"/>
                <a:gd name="T4" fmla="*/ 60 w 303"/>
                <a:gd name="T5" fmla="*/ 192 h 368"/>
                <a:gd name="T6" fmla="*/ 83 w 303"/>
                <a:gd name="T7" fmla="*/ 233 h 368"/>
                <a:gd name="T8" fmla="*/ 105 w 303"/>
                <a:gd name="T9" fmla="*/ 231 h 368"/>
                <a:gd name="T10" fmla="*/ 108 w 303"/>
                <a:gd name="T11" fmla="*/ 214 h 368"/>
                <a:gd name="T12" fmla="*/ 129 w 303"/>
                <a:gd name="T13" fmla="*/ 210 h 368"/>
                <a:gd name="T14" fmla="*/ 145 w 303"/>
                <a:gd name="T15" fmla="*/ 224 h 368"/>
                <a:gd name="T16" fmla="*/ 147 w 303"/>
                <a:gd name="T17" fmla="*/ 287 h 368"/>
                <a:gd name="T18" fmla="*/ 177 w 303"/>
                <a:gd name="T19" fmla="*/ 283 h 368"/>
                <a:gd name="T20" fmla="*/ 265 w 303"/>
                <a:gd name="T21" fmla="*/ 324 h 368"/>
                <a:gd name="T22" fmla="*/ 265 w 303"/>
                <a:gd name="T23" fmla="*/ 306 h 368"/>
                <a:gd name="T24" fmla="*/ 248 w 303"/>
                <a:gd name="T25" fmla="*/ 296 h 368"/>
                <a:gd name="T26" fmla="*/ 250 w 303"/>
                <a:gd name="T27" fmla="*/ 251 h 368"/>
                <a:gd name="T28" fmla="*/ 277 w 303"/>
                <a:gd name="T29" fmla="*/ 233 h 368"/>
                <a:gd name="T30" fmla="*/ 262 w 303"/>
                <a:gd name="T31" fmla="*/ 204 h 368"/>
                <a:gd name="T32" fmla="*/ 258 w 303"/>
                <a:gd name="T33" fmla="*/ 149 h 368"/>
                <a:gd name="T34" fmla="*/ 254 w 303"/>
                <a:gd name="T35" fmla="*/ 135 h 368"/>
                <a:gd name="T36" fmla="*/ 265 w 303"/>
                <a:gd name="T37" fmla="*/ 114 h 368"/>
                <a:gd name="T38" fmla="*/ 277 w 303"/>
                <a:gd name="T39" fmla="*/ 67 h 368"/>
                <a:gd name="T40" fmla="*/ 288 w 303"/>
                <a:gd name="T41" fmla="*/ 51 h 368"/>
                <a:gd name="T42" fmla="*/ 281 w 303"/>
                <a:gd name="T43" fmla="*/ 24 h 368"/>
                <a:gd name="T44" fmla="*/ 232 w 303"/>
                <a:gd name="T45" fmla="*/ 0 h 368"/>
                <a:gd name="T46" fmla="*/ 141 w 303"/>
                <a:gd name="T47" fmla="*/ 13 h 368"/>
                <a:gd name="T48" fmla="*/ 108 w 303"/>
                <a:gd name="T49" fmla="*/ 0 h 368"/>
                <a:gd name="T50" fmla="*/ 98 w 303"/>
                <a:gd name="T51" fmla="*/ 23 h 368"/>
                <a:gd name="T52" fmla="*/ 81 w 303"/>
                <a:gd name="T53" fmla="*/ 100 h 368"/>
                <a:gd name="T54" fmla="*/ 60 w 303"/>
                <a:gd name="T55" fmla="*/ 127 h 368"/>
                <a:gd name="T56" fmla="*/ 56 w 303"/>
                <a:gd name="T57" fmla="*/ 156 h 368"/>
                <a:gd name="T58" fmla="*/ 31 w 303"/>
                <a:gd name="T59" fmla="*/ 174 h 368"/>
                <a:gd name="T60" fmla="*/ 10 w 303"/>
                <a:gd name="T61" fmla="*/ 172 h 368"/>
                <a:gd name="T62" fmla="*/ 0 w 303"/>
                <a:gd name="T63" fmla="*/ 192 h 3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3" h="368">
                  <a:moveTo>
                    <a:pt x="0" y="217"/>
                  </a:moveTo>
                  <a:lnTo>
                    <a:pt x="0" y="226"/>
                  </a:lnTo>
                  <a:lnTo>
                    <a:pt x="62" y="217"/>
                  </a:lnTo>
                  <a:lnTo>
                    <a:pt x="87" y="264"/>
                  </a:lnTo>
                  <a:lnTo>
                    <a:pt x="110" y="262"/>
                  </a:lnTo>
                  <a:lnTo>
                    <a:pt x="114" y="242"/>
                  </a:lnTo>
                  <a:lnTo>
                    <a:pt x="135" y="237"/>
                  </a:lnTo>
                  <a:lnTo>
                    <a:pt x="152" y="253"/>
                  </a:lnTo>
                  <a:lnTo>
                    <a:pt x="154" y="324"/>
                  </a:lnTo>
                  <a:lnTo>
                    <a:pt x="185" y="320"/>
                  </a:lnTo>
                  <a:lnTo>
                    <a:pt x="277" y="367"/>
                  </a:lnTo>
                  <a:lnTo>
                    <a:pt x="277" y="346"/>
                  </a:lnTo>
                  <a:lnTo>
                    <a:pt x="260" y="335"/>
                  </a:lnTo>
                  <a:lnTo>
                    <a:pt x="262" y="284"/>
                  </a:lnTo>
                  <a:lnTo>
                    <a:pt x="291" y="264"/>
                  </a:lnTo>
                  <a:lnTo>
                    <a:pt x="274" y="231"/>
                  </a:lnTo>
                  <a:lnTo>
                    <a:pt x="270" y="169"/>
                  </a:lnTo>
                  <a:lnTo>
                    <a:pt x="266" y="153"/>
                  </a:lnTo>
                  <a:lnTo>
                    <a:pt x="277" y="129"/>
                  </a:lnTo>
                  <a:lnTo>
                    <a:pt x="291" y="75"/>
                  </a:lnTo>
                  <a:lnTo>
                    <a:pt x="302" y="57"/>
                  </a:lnTo>
                  <a:lnTo>
                    <a:pt x="295" y="28"/>
                  </a:lnTo>
                  <a:lnTo>
                    <a:pt x="243" y="0"/>
                  </a:lnTo>
                  <a:lnTo>
                    <a:pt x="147" y="15"/>
                  </a:lnTo>
                  <a:lnTo>
                    <a:pt x="114" y="0"/>
                  </a:lnTo>
                  <a:lnTo>
                    <a:pt x="102" y="26"/>
                  </a:lnTo>
                  <a:lnTo>
                    <a:pt x="85" y="113"/>
                  </a:lnTo>
                  <a:lnTo>
                    <a:pt x="62" y="144"/>
                  </a:lnTo>
                  <a:lnTo>
                    <a:pt x="58" y="177"/>
                  </a:lnTo>
                  <a:lnTo>
                    <a:pt x="33" y="197"/>
                  </a:lnTo>
                  <a:lnTo>
                    <a:pt x="10" y="195"/>
                  </a:lnTo>
                  <a:lnTo>
                    <a:pt x="0" y="21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30" name="Freeform 185"/>
            <p:cNvSpPr>
              <a:spLocks/>
            </p:cNvSpPr>
            <p:nvPr/>
          </p:nvSpPr>
          <p:spPr bwMode="auto">
            <a:xfrm>
              <a:off x="2698" y="2767"/>
              <a:ext cx="45" cy="117"/>
            </a:xfrm>
            <a:custGeom>
              <a:avLst/>
              <a:gdLst>
                <a:gd name="T0" fmla="*/ 0 w 46"/>
                <a:gd name="T1" fmla="*/ 25 h 124"/>
                <a:gd name="T2" fmla="*/ 19 w 46"/>
                <a:gd name="T3" fmla="*/ 109 h 124"/>
                <a:gd name="T4" fmla="*/ 32 w 46"/>
                <a:gd name="T5" fmla="*/ 107 h 124"/>
                <a:gd name="T6" fmla="*/ 43 w 46"/>
                <a:gd name="T7" fmla="*/ 11 h 124"/>
                <a:gd name="T8" fmla="*/ 32 w 46"/>
                <a:gd name="T9" fmla="*/ 0 h 124"/>
                <a:gd name="T10" fmla="*/ 23 w 46"/>
                <a:gd name="T11" fmla="*/ 8 h 124"/>
                <a:gd name="T12" fmla="*/ 0 w 46"/>
                <a:gd name="T13" fmla="*/ 25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24">
                  <a:moveTo>
                    <a:pt x="0" y="29"/>
                  </a:moveTo>
                  <a:lnTo>
                    <a:pt x="19" y="123"/>
                  </a:lnTo>
                  <a:lnTo>
                    <a:pt x="34" y="120"/>
                  </a:lnTo>
                  <a:lnTo>
                    <a:pt x="45" y="13"/>
                  </a:lnTo>
                  <a:lnTo>
                    <a:pt x="34" y="0"/>
                  </a:lnTo>
                  <a:lnTo>
                    <a:pt x="25" y="8"/>
                  </a:lnTo>
                  <a:lnTo>
                    <a:pt x="0" y="2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31" name="Freeform 186"/>
            <p:cNvSpPr>
              <a:spLocks/>
            </p:cNvSpPr>
            <p:nvPr/>
          </p:nvSpPr>
          <p:spPr bwMode="auto">
            <a:xfrm>
              <a:off x="2829" y="2958"/>
              <a:ext cx="31" cy="22"/>
            </a:xfrm>
            <a:custGeom>
              <a:avLst/>
              <a:gdLst>
                <a:gd name="T0" fmla="*/ 0 w 31"/>
                <a:gd name="T1" fmla="*/ 19 h 24"/>
                <a:gd name="T2" fmla="*/ 4 w 31"/>
                <a:gd name="T3" fmla="*/ 0 h 24"/>
                <a:gd name="T4" fmla="*/ 30 w 31"/>
                <a:gd name="T5" fmla="*/ 0 h 24"/>
                <a:gd name="T6" fmla="*/ 30 w 31"/>
                <a:gd name="T7" fmla="*/ 17 h 24"/>
                <a:gd name="T8" fmla="*/ 0 w 31"/>
                <a:gd name="T9" fmla="*/ 19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4">
                  <a:moveTo>
                    <a:pt x="0" y="23"/>
                  </a:moveTo>
                  <a:lnTo>
                    <a:pt x="4" y="0"/>
                  </a:lnTo>
                  <a:lnTo>
                    <a:pt x="30" y="0"/>
                  </a:lnTo>
                  <a:lnTo>
                    <a:pt x="30" y="20"/>
                  </a:lnTo>
                  <a:lnTo>
                    <a:pt x="0" y="23"/>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32" name="Freeform 187"/>
            <p:cNvSpPr>
              <a:spLocks/>
            </p:cNvSpPr>
            <p:nvPr/>
          </p:nvSpPr>
          <p:spPr bwMode="auto">
            <a:xfrm>
              <a:off x="3198" y="2654"/>
              <a:ext cx="237" cy="281"/>
            </a:xfrm>
            <a:custGeom>
              <a:avLst/>
              <a:gdLst>
                <a:gd name="T0" fmla="*/ 0 w 242"/>
                <a:gd name="T1" fmla="*/ 184 h 299"/>
                <a:gd name="T2" fmla="*/ 16 w 242"/>
                <a:gd name="T3" fmla="*/ 169 h 299"/>
                <a:gd name="T4" fmla="*/ 18 w 242"/>
                <a:gd name="T5" fmla="*/ 137 h 299"/>
                <a:gd name="T6" fmla="*/ 48 w 242"/>
                <a:gd name="T7" fmla="*/ 94 h 299"/>
                <a:gd name="T8" fmla="*/ 58 w 242"/>
                <a:gd name="T9" fmla="*/ 18 h 299"/>
                <a:gd name="T10" fmla="*/ 83 w 242"/>
                <a:gd name="T11" fmla="*/ 0 h 299"/>
                <a:gd name="T12" fmla="*/ 100 w 242"/>
                <a:gd name="T13" fmla="*/ 53 h 299"/>
                <a:gd name="T14" fmla="*/ 152 w 242"/>
                <a:gd name="T15" fmla="*/ 98 h 299"/>
                <a:gd name="T16" fmla="*/ 133 w 242"/>
                <a:gd name="T17" fmla="*/ 124 h 299"/>
                <a:gd name="T18" fmla="*/ 150 w 242"/>
                <a:gd name="T19" fmla="*/ 132 h 299"/>
                <a:gd name="T20" fmla="*/ 169 w 242"/>
                <a:gd name="T21" fmla="*/ 163 h 299"/>
                <a:gd name="T22" fmla="*/ 231 w 242"/>
                <a:gd name="T23" fmla="*/ 180 h 299"/>
                <a:gd name="T24" fmla="*/ 185 w 242"/>
                <a:gd name="T25" fmla="*/ 235 h 299"/>
                <a:gd name="T26" fmla="*/ 135 w 242"/>
                <a:gd name="T27" fmla="*/ 256 h 299"/>
                <a:gd name="T28" fmla="*/ 91 w 242"/>
                <a:gd name="T29" fmla="*/ 263 h 299"/>
                <a:gd name="T30" fmla="*/ 41 w 242"/>
                <a:gd name="T31" fmla="*/ 242 h 299"/>
                <a:gd name="T32" fmla="*/ 25 w 242"/>
                <a:gd name="T33" fmla="*/ 204 h 299"/>
                <a:gd name="T34" fmla="*/ 0 w 242"/>
                <a:gd name="T35" fmla="*/ 184 h 2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2" h="299">
                  <a:moveTo>
                    <a:pt x="0" y="209"/>
                  </a:moveTo>
                  <a:lnTo>
                    <a:pt x="16" y="191"/>
                  </a:lnTo>
                  <a:lnTo>
                    <a:pt x="18" y="155"/>
                  </a:lnTo>
                  <a:lnTo>
                    <a:pt x="50" y="106"/>
                  </a:lnTo>
                  <a:lnTo>
                    <a:pt x="60" y="20"/>
                  </a:lnTo>
                  <a:lnTo>
                    <a:pt x="87" y="0"/>
                  </a:lnTo>
                  <a:lnTo>
                    <a:pt x="104" y="60"/>
                  </a:lnTo>
                  <a:lnTo>
                    <a:pt x="158" y="111"/>
                  </a:lnTo>
                  <a:lnTo>
                    <a:pt x="139" y="140"/>
                  </a:lnTo>
                  <a:lnTo>
                    <a:pt x="156" y="149"/>
                  </a:lnTo>
                  <a:lnTo>
                    <a:pt x="177" y="184"/>
                  </a:lnTo>
                  <a:lnTo>
                    <a:pt x="241" y="204"/>
                  </a:lnTo>
                  <a:lnTo>
                    <a:pt x="193" y="266"/>
                  </a:lnTo>
                  <a:lnTo>
                    <a:pt x="141" y="289"/>
                  </a:lnTo>
                  <a:lnTo>
                    <a:pt x="95" y="298"/>
                  </a:lnTo>
                  <a:lnTo>
                    <a:pt x="43" y="275"/>
                  </a:lnTo>
                  <a:lnTo>
                    <a:pt x="27" y="231"/>
                  </a:lnTo>
                  <a:lnTo>
                    <a:pt x="0" y="20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33" name="Freeform 188"/>
            <p:cNvSpPr>
              <a:spLocks/>
            </p:cNvSpPr>
            <p:nvPr/>
          </p:nvSpPr>
          <p:spPr bwMode="auto">
            <a:xfrm>
              <a:off x="3336" y="2757"/>
              <a:ext cx="22" cy="37"/>
            </a:xfrm>
            <a:custGeom>
              <a:avLst/>
              <a:gdLst>
                <a:gd name="T0" fmla="*/ 0 w 23"/>
                <a:gd name="T1" fmla="*/ 26 h 40"/>
                <a:gd name="T2" fmla="*/ 12 w 23"/>
                <a:gd name="T3" fmla="*/ 33 h 40"/>
                <a:gd name="T4" fmla="*/ 20 w 23"/>
                <a:gd name="T5" fmla="*/ 24 h 40"/>
                <a:gd name="T6" fmla="*/ 11 w 23"/>
                <a:gd name="T7" fmla="*/ 22 h 40"/>
                <a:gd name="T8" fmla="*/ 20 w 23"/>
                <a:gd name="T9" fmla="*/ 15 h 40"/>
                <a:gd name="T10" fmla="*/ 16 w 23"/>
                <a:gd name="T11" fmla="*/ 0 h 40"/>
                <a:gd name="T12" fmla="*/ 0 w 23"/>
                <a:gd name="T13" fmla="*/ 26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40">
                  <a:moveTo>
                    <a:pt x="0" y="30"/>
                  </a:moveTo>
                  <a:lnTo>
                    <a:pt x="14" y="39"/>
                  </a:lnTo>
                  <a:lnTo>
                    <a:pt x="22" y="28"/>
                  </a:lnTo>
                  <a:lnTo>
                    <a:pt x="12" y="26"/>
                  </a:lnTo>
                  <a:lnTo>
                    <a:pt x="22" y="17"/>
                  </a:lnTo>
                  <a:lnTo>
                    <a:pt x="18" y="0"/>
                  </a:lnTo>
                  <a:lnTo>
                    <a:pt x="0" y="3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34" name="Freeform 189"/>
            <p:cNvSpPr>
              <a:spLocks/>
            </p:cNvSpPr>
            <p:nvPr/>
          </p:nvSpPr>
          <p:spPr bwMode="auto">
            <a:xfrm>
              <a:off x="2816" y="2958"/>
              <a:ext cx="92" cy="117"/>
            </a:xfrm>
            <a:custGeom>
              <a:avLst/>
              <a:gdLst>
                <a:gd name="T0" fmla="*/ 0 w 94"/>
                <a:gd name="T1" fmla="*/ 51 h 125"/>
                <a:gd name="T2" fmla="*/ 10 w 94"/>
                <a:gd name="T3" fmla="*/ 35 h 125"/>
                <a:gd name="T4" fmla="*/ 18 w 94"/>
                <a:gd name="T5" fmla="*/ 37 h 125"/>
                <a:gd name="T6" fmla="*/ 12 w 94"/>
                <a:gd name="T7" fmla="*/ 21 h 125"/>
                <a:gd name="T8" fmla="*/ 40 w 94"/>
                <a:gd name="T9" fmla="*/ 20 h 125"/>
                <a:gd name="T10" fmla="*/ 40 w 94"/>
                <a:gd name="T11" fmla="*/ 0 h 125"/>
                <a:gd name="T12" fmla="*/ 74 w 94"/>
                <a:gd name="T13" fmla="*/ 0 h 125"/>
                <a:gd name="T14" fmla="*/ 72 w 94"/>
                <a:gd name="T15" fmla="*/ 17 h 125"/>
                <a:gd name="T16" fmla="*/ 89 w 94"/>
                <a:gd name="T17" fmla="*/ 17 h 125"/>
                <a:gd name="T18" fmla="*/ 84 w 94"/>
                <a:gd name="T19" fmla="*/ 79 h 125"/>
                <a:gd name="T20" fmla="*/ 63 w 94"/>
                <a:gd name="T21" fmla="*/ 71 h 125"/>
                <a:gd name="T22" fmla="*/ 38 w 94"/>
                <a:gd name="T23" fmla="*/ 109 h 125"/>
                <a:gd name="T24" fmla="*/ 0 w 94"/>
                <a:gd name="T25" fmla="*/ 51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 h="125">
                  <a:moveTo>
                    <a:pt x="0" y="59"/>
                  </a:moveTo>
                  <a:lnTo>
                    <a:pt x="10" y="39"/>
                  </a:lnTo>
                  <a:lnTo>
                    <a:pt x="18" y="42"/>
                  </a:lnTo>
                  <a:lnTo>
                    <a:pt x="12" y="24"/>
                  </a:lnTo>
                  <a:lnTo>
                    <a:pt x="42" y="22"/>
                  </a:lnTo>
                  <a:lnTo>
                    <a:pt x="42" y="0"/>
                  </a:lnTo>
                  <a:lnTo>
                    <a:pt x="78" y="0"/>
                  </a:lnTo>
                  <a:lnTo>
                    <a:pt x="76" y="19"/>
                  </a:lnTo>
                  <a:lnTo>
                    <a:pt x="93" y="19"/>
                  </a:lnTo>
                  <a:lnTo>
                    <a:pt x="88" y="90"/>
                  </a:lnTo>
                  <a:lnTo>
                    <a:pt x="65" y="81"/>
                  </a:lnTo>
                  <a:lnTo>
                    <a:pt x="40" y="124"/>
                  </a:lnTo>
                  <a:lnTo>
                    <a:pt x="0" y="5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35" name="Freeform 190"/>
            <p:cNvSpPr>
              <a:spLocks/>
            </p:cNvSpPr>
            <p:nvPr/>
          </p:nvSpPr>
          <p:spPr bwMode="auto">
            <a:xfrm>
              <a:off x="2423" y="2741"/>
              <a:ext cx="48" cy="19"/>
            </a:xfrm>
            <a:custGeom>
              <a:avLst/>
              <a:gdLst>
                <a:gd name="T0" fmla="*/ 0 w 49"/>
                <a:gd name="T1" fmla="*/ 18 h 19"/>
                <a:gd name="T2" fmla="*/ 2 w 49"/>
                <a:gd name="T3" fmla="*/ 0 h 19"/>
                <a:gd name="T4" fmla="*/ 46 w 49"/>
                <a:gd name="T5" fmla="*/ 6 h 19"/>
                <a:gd name="T6" fmla="*/ 0 w 49"/>
                <a:gd name="T7" fmla="*/ 1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19">
                  <a:moveTo>
                    <a:pt x="0" y="18"/>
                  </a:moveTo>
                  <a:lnTo>
                    <a:pt x="2" y="0"/>
                  </a:lnTo>
                  <a:lnTo>
                    <a:pt x="48" y="6"/>
                  </a:lnTo>
                  <a:lnTo>
                    <a:pt x="0" y="1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36" name="Freeform 191"/>
            <p:cNvSpPr>
              <a:spLocks/>
            </p:cNvSpPr>
            <p:nvPr/>
          </p:nvSpPr>
          <p:spPr bwMode="auto">
            <a:xfrm>
              <a:off x="2638" y="2789"/>
              <a:ext cx="68" cy="123"/>
            </a:xfrm>
            <a:custGeom>
              <a:avLst/>
              <a:gdLst>
                <a:gd name="T0" fmla="*/ 0 w 70"/>
                <a:gd name="T1" fmla="*/ 108 h 132"/>
                <a:gd name="T2" fmla="*/ 6 w 70"/>
                <a:gd name="T3" fmla="*/ 29 h 132"/>
                <a:gd name="T4" fmla="*/ 2 w 70"/>
                <a:gd name="T5" fmla="*/ 4 h 132"/>
                <a:gd name="T6" fmla="*/ 44 w 70"/>
                <a:gd name="T7" fmla="*/ 0 h 132"/>
                <a:gd name="T8" fmla="*/ 65 w 70"/>
                <a:gd name="T9" fmla="*/ 90 h 132"/>
                <a:gd name="T10" fmla="*/ 16 w 70"/>
                <a:gd name="T11" fmla="*/ 114 h 132"/>
                <a:gd name="T12" fmla="*/ 0 w 70"/>
                <a:gd name="T13" fmla="*/ 108 h 1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32">
                  <a:moveTo>
                    <a:pt x="0" y="124"/>
                  </a:moveTo>
                  <a:lnTo>
                    <a:pt x="6" y="33"/>
                  </a:lnTo>
                  <a:lnTo>
                    <a:pt x="2" y="4"/>
                  </a:lnTo>
                  <a:lnTo>
                    <a:pt x="46" y="0"/>
                  </a:lnTo>
                  <a:lnTo>
                    <a:pt x="69" y="104"/>
                  </a:lnTo>
                  <a:lnTo>
                    <a:pt x="16" y="131"/>
                  </a:lnTo>
                  <a:lnTo>
                    <a:pt x="0" y="12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37" name="Freeform 192"/>
            <p:cNvSpPr>
              <a:spLocks/>
            </p:cNvSpPr>
            <p:nvPr/>
          </p:nvSpPr>
          <p:spPr bwMode="auto">
            <a:xfrm>
              <a:off x="2452" y="2757"/>
              <a:ext cx="115" cy="106"/>
            </a:xfrm>
            <a:custGeom>
              <a:avLst/>
              <a:gdLst>
                <a:gd name="T0" fmla="*/ 0 w 118"/>
                <a:gd name="T1" fmla="*/ 31 h 113"/>
                <a:gd name="T2" fmla="*/ 18 w 118"/>
                <a:gd name="T3" fmla="*/ 20 h 113"/>
                <a:gd name="T4" fmla="*/ 18 w 118"/>
                <a:gd name="T5" fmla="*/ 0 h 113"/>
                <a:gd name="T6" fmla="*/ 56 w 118"/>
                <a:gd name="T7" fmla="*/ 6 h 113"/>
                <a:gd name="T8" fmla="*/ 67 w 118"/>
                <a:gd name="T9" fmla="*/ 13 h 113"/>
                <a:gd name="T10" fmla="*/ 92 w 118"/>
                <a:gd name="T11" fmla="*/ 4 h 113"/>
                <a:gd name="T12" fmla="*/ 106 w 118"/>
                <a:gd name="T13" fmla="*/ 45 h 113"/>
                <a:gd name="T14" fmla="*/ 111 w 118"/>
                <a:gd name="T15" fmla="*/ 78 h 113"/>
                <a:gd name="T16" fmla="*/ 102 w 118"/>
                <a:gd name="T17" fmla="*/ 77 h 113"/>
                <a:gd name="T18" fmla="*/ 100 w 118"/>
                <a:gd name="T19" fmla="*/ 94 h 113"/>
                <a:gd name="T20" fmla="*/ 83 w 118"/>
                <a:gd name="T21" fmla="*/ 98 h 113"/>
                <a:gd name="T22" fmla="*/ 83 w 118"/>
                <a:gd name="T23" fmla="*/ 78 h 113"/>
                <a:gd name="T24" fmla="*/ 73 w 118"/>
                <a:gd name="T25" fmla="*/ 78 h 113"/>
                <a:gd name="T26" fmla="*/ 57 w 118"/>
                <a:gd name="T27" fmla="*/ 51 h 113"/>
                <a:gd name="T28" fmla="*/ 25 w 118"/>
                <a:gd name="T29" fmla="*/ 67 h 113"/>
                <a:gd name="T30" fmla="*/ 0 w 118"/>
                <a:gd name="T31" fmla="*/ 31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8" h="113">
                  <a:moveTo>
                    <a:pt x="0" y="35"/>
                  </a:moveTo>
                  <a:lnTo>
                    <a:pt x="18" y="22"/>
                  </a:lnTo>
                  <a:lnTo>
                    <a:pt x="18" y="0"/>
                  </a:lnTo>
                  <a:lnTo>
                    <a:pt x="58" y="6"/>
                  </a:lnTo>
                  <a:lnTo>
                    <a:pt x="71" y="15"/>
                  </a:lnTo>
                  <a:lnTo>
                    <a:pt x="96" y="4"/>
                  </a:lnTo>
                  <a:lnTo>
                    <a:pt x="112" y="51"/>
                  </a:lnTo>
                  <a:lnTo>
                    <a:pt x="117" y="89"/>
                  </a:lnTo>
                  <a:lnTo>
                    <a:pt x="108" y="87"/>
                  </a:lnTo>
                  <a:lnTo>
                    <a:pt x="106" y="107"/>
                  </a:lnTo>
                  <a:lnTo>
                    <a:pt x="87" y="112"/>
                  </a:lnTo>
                  <a:lnTo>
                    <a:pt x="87" y="89"/>
                  </a:lnTo>
                  <a:lnTo>
                    <a:pt x="77" y="89"/>
                  </a:lnTo>
                  <a:lnTo>
                    <a:pt x="60" y="58"/>
                  </a:lnTo>
                  <a:lnTo>
                    <a:pt x="27" y="76"/>
                  </a:lnTo>
                  <a:lnTo>
                    <a:pt x="0" y="3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38" name="Freeform 193"/>
            <p:cNvSpPr>
              <a:spLocks/>
            </p:cNvSpPr>
            <p:nvPr/>
          </p:nvSpPr>
          <p:spPr bwMode="auto">
            <a:xfrm>
              <a:off x="3370" y="2207"/>
              <a:ext cx="300" cy="314"/>
            </a:xfrm>
            <a:custGeom>
              <a:avLst/>
              <a:gdLst>
                <a:gd name="T0" fmla="*/ 0 w 307"/>
                <a:gd name="T1" fmla="*/ 8 h 334"/>
                <a:gd name="T2" fmla="*/ 7 w 307"/>
                <a:gd name="T3" fmla="*/ 0 h 334"/>
                <a:gd name="T4" fmla="*/ 30 w 307"/>
                <a:gd name="T5" fmla="*/ 22 h 334"/>
                <a:gd name="T6" fmla="*/ 59 w 307"/>
                <a:gd name="T7" fmla="*/ 4 h 334"/>
                <a:gd name="T8" fmla="*/ 59 w 307"/>
                <a:gd name="T9" fmla="*/ 22 h 334"/>
                <a:gd name="T10" fmla="*/ 73 w 307"/>
                <a:gd name="T11" fmla="*/ 25 h 334"/>
                <a:gd name="T12" fmla="*/ 75 w 307"/>
                <a:gd name="T13" fmla="*/ 45 h 334"/>
                <a:gd name="T14" fmla="*/ 115 w 307"/>
                <a:gd name="T15" fmla="*/ 67 h 334"/>
                <a:gd name="T16" fmla="*/ 152 w 307"/>
                <a:gd name="T17" fmla="*/ 59 h 334"/>
                <a:gd name="T18" fmla="*/ 149 w 307"/>
                <a:gd name="T19" fmla="*/ 49 h 334"/>
                <a:gd name="T20" fmla="*/ 196 w 307"/>
                <a:gd name="T21" fmla="*/ 29 h 334"/>
                <a:gd name="T22" fmla="*/ 260 w 307"/>
                <a:gd name="T23" fmla="*/ 67 h 334"/>
                <a:gd name="T24" fmla="*/ 264 w 307"/>
                <a:gd name="T25" fmla="*/ 82 h 334"/>
                <a:gd name="T26" fmla="*/ 252 w 307"/>
                <a:gd name="T27" fmla="*/ 116 h 334"/>
                <a:gd name="T28" fmla="*/ 252 w 307"/>
                <a:gd name="T29" fmla="*/ 164 h 334"/>
                <a:gd name="T30" fmla="*/ 271 w 307"/>
                <a:gd name="T31" fmla="*/ 178 h 334"/>
                <a:gd name="T32" fmla="*/ 256 w 307"/>
                <a:gd name="T33" fmla="*/ 200 h 334"/>
                <a:gd name="T34" fmla="*/ 292 w 307"/>
                <a:gd name="T35" fmla="*/ 255 h 334"/>
                <a:gd name="T36" fmla="*/ 269 w 307"/>
                <a:gd name="T37" fmla="*/ 294 h 334"/>
                <a:gd name="T38" fmla="*/ 202 w 307"/>
                <a:gd name="T39" fmla="*/ 280 h 334"/>
                <a:gd name="T40" fmla="*/ 191 w 307"/>
                <a:gd name="T41" fmla="*/ 255 h 334"/>
                <a:gd name="T42" fmla="*/ 146 w 307"/>
                <a:gd name="T43" fmla="*/ 264 h 334"/>
                <a:gd name="T44" fmla="*/ 111 w 307"/>
                <a:gd name="T45" fmla="*/ 241 h 334"/>
                <a:gd name="T46" fmla="*/ 88 w 307"/>
                <a:gd name="T47" fmla="*/ 196 h 334"/>
                <a:gd name="T48" fmla="*/ 71 w 307"/>
                <a:gd name="T49" fmla="*/ 187 h 334"/>
                <a:gd name="T50" fmla="*/ 67 w 307"/>
                <a:gd name="T51" fmla="*/ 199 h 334"/>
                <a:gd name="T52" fmla="*/ 48 w 307"/>
                <a:gd name="T53" fmla="*/ 152 h 334"/>
                <a:gd name="T54" fmla="*/ 19 w 307"/>
                <a:gd name="T55" fmla="*/ 124 h 334"/>
                <a:gd name="T56" fmla="*/ 32 w 307"/>
                <a:gd name="T57" fmla="*/ 82 h 334"/>
                <a:gd name="T58" fmla="*/ 21 w 307"/>
                <a:gd name="T59" fmla="*/ 77 h 334"/>
                <a:gd name="T60" fmla="*/ 9 w 307"/>
                <a:gd name="T61" fmla="*/ 53 h 334"/>
                <a:gd name="T62" fmla="*/ 0 w 307"/>
                <a:gd name="T63" fmla="*/ 8 h 3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7" h="334">
                  <a:moveTo>
                    <a:pt x="0" y="8"/>
                  </a:moveTo>
                  <a:lnTo>
                    <a:pt x="7" y="0"/>
                  </a:lnTo>
                  <a:lnTo>
                    <a:pt x="32" y="24"/>
                  </a:lnTo>
                  <a:lnTo>
                    <a:pt x="61" y="4"/>
                  </a:lnTo>
                  <a:lnTo>
                    <a:pt x="61" y="24"/>
                  </a:lnTo>
                  <a:lnTo>
                    <a:pt x="77" y="29"/>
                  </a:lnTo>
                  <a:lnTo>
                    <a:pt x="79" y="51"/>
                  </a:lnTo>
                  <a:lnTo>
                    <a:pt x="121" y="75"/>
                  </a:lnTo>
                  <a:lnTo>
                    <a:pt x="160" y="67"/>
                  </a:lnTo>
                  <a:lnTo>
                    <a:pt x="156" y="55"/>
                  </a:lnTo>
                  <a:lnTo>
                    <a:pt x="206" y="33"/>
                  </a:lnTo>
                  <a:lnTo>
                    <a:pt x="272" y="75"/>
                  </a:lnTo>
                  <a:lnTo>
                    <a:pt x="276" y="93"/>
                  </a:lnTo>
                  <a:lnTo>
                    <a:pt x="264" y="131"/>
                  </a:lnTo>
                  <a:lnTo>
                    <a:pt x="264" y="185"/>
                  </a:lnTo>
                  <a:lnTo>
                    <a:pt x="283" y="201"/>
                  </a:lnTo>
                  <a:lnTo>
                    <a:pt x="268" y="227"/>
                  </a:lnTo>
                  <a:lnTo>
                    <a:pt x="306" y="288"/>
                  </a:lnTo>
                  <a:lnTo>
                    <a:pt x="281" y="333"/>
                  </a:lnTo>
                  <a:lnTo>
                    <a:pt x="212" y="317"/>
                  </a:lnTo>
                  <a:lnTo>
                    <a:pt x="200" y="288"/>
                  </a:lnTo>
                  <a:lnTo>
                    <a:pt x="152" y="299"/>
                  </a:lnTo>
                  <a:lnTo>
                    <a:pt x="117" y="272"/>
                  </a:lnTo>
                  <a:lnTo>
                    <a:pt x="92" y="221"/>
                  </a:lnTo>
                  <a:lnTo>
                    <a:pt x="75" y="212"/>
                  </a:lnTo>
                  <a:lnTo>
                    <a:pt x="71" y="225"/>
                  </a:lnTo>
                  <a:lnTo>
                    <a:pt x="50" y="172"/>
                  </a:lnTo>
                  <a:lnTo>
                    <a:pt x="19" y="140"/>
                  </a:lnTo>
                  <a:lnTo>
                    <a:pt x="34" y="93"/>
                  </a:lnTo>
                  <a:lnTo>
                    <a:pt x="21" y="87"/>
                  </a:lnTo>
                  <a:lnTo>
                    <a:pt x="9" y="60"/>
                  </a:lnTo>
                  <a:lnTo>
                    <a:pt x="0" y="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39" name="Freeform 194"/>
            <p:cNvSpPr>
              <a:spLocks/>
            </p:cNvSpPr>
            <p:nvPr/>
          </p:nvSpPr>
          <p:spPr bwMode="auto">
            <a:xfrm>
              <a:off x="3283" y="2266"/>
              <a:ext cx="160" cy="171"/>
            </a:xfrm>
            <a:custGeom>
              <a:avLst/>
              <a:gdLst>
                <a:gd name="T0" fmla="*/ 0 w 164"/>
                <a:gd name="T1" fmla="*/ 77 h 184"/>
                <a:gd name="T2" fmla="*/ 8 w 164"/>
                <a:gd name="T3" fmla="*/ 98 h 184"/>
                <a:gd name="T4" fmla="*/ 78 w 164"/>
                <a:gd name="T5" fmla="*/ 132 h 184"/>
                <a:gd name="T6" fmla="*/ 78 w 164"/>
                <a:gd name="T7" fmla="*/ 146 h 184"/>
                <a:gd name="T8" fmla="*/ 98 w 164"/>
                <a:gd name="T9" fmla="*/ 155 h 184"/>
                <a:gd name="T10" fmla="*/ 123 w 164"/>
                <a:gd name="T11" fmla="*/ 158 h 184"/>
                <a:gd name="T12" fmla="*/ 146 w 164"/>
                <a:gd name="T13" fmla="*/ 140 h 184"/>
                <a:gd name="T14" fmla="*/ 155 w 164"/>
                <a:gd name="T15" fmla="*/ 140 h 184"/>
                <a:gd name="T16" fmla="*/ 135 w 164"/>
                <a:gd name="T17" fmla="*/ 96 h 184"/>
                <a:gd name="T18" fmla="*/ 104 w 164"/>
                <a:gd name="T19" fmla="*/ 69 h 184"/>
                <a:gd name="T20" fmla="*/ 119 w 164"/>
                <a:gd name="T21" fmla="*/ 27 h 184"/>
                <a:gd name="T22" fmla="*/ 106 w 164"/>
                <a:gd name="T23" fmla="*/ 22 h 184"/>
                <a:gd name="T24" fmla="*/ 98 w 164"/>
                <a:gd name="T25" fmla="*/ 0 h 184"/>
                <a:gd name="T26" fmla="*/ 60 w 164"/>
                <a:gd name="T27" fmla="*/ 0 h 184"/>
                <a:gd name="T28" fmla="*/ 44 w 164"/>
                <a:gd name="T29" fmla="*/ 18 h 184"/>
                <a:gd name="T30" fmla="*/ 37 w 164"/>
                <a:gd name="T31" fmla="*/ 54 h 184"/>
                <a:gd name="T32" fmla="*/ 0 w 164"/>
                <a:gd name="T33" fmla="*/ 77 h 1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184">
                  <a:moveTo>
                    <a:pt x="0" y="89"/>
                  </a:moveTo>
                  <a:lnTo>
                    <a:pt x="8" y="113"/>
                  </a:lnTo>
                  <a:lnTo>
                    <a:pt x="82" y="153"/>
                  </a:lnTo>
                  <a:lnTo>
                    <a:pt x="82" y="169"/>
                  </a:lnTo>
                  <a:lnTo>
                    <a:pt x="102" y="180"/>
                  </a:lnTo>
                  <a:lnTo>
                    <a:pt x="129" y="183"/>
                  </a:lnTo>
                  <a:lnTo>
                    <a:pt x="154" y="162"/>
                  </a:lnTo>
                  <a:lnTo>
                    <a:pt x="163" y="162"/>
                  </a:lnTo>
                  <a:lnTo>
                    <a:pt x="141" y="111"/>
                  </a:lnTo>
                  <a:lnTo>
                    <a:pt x="110" y="80"/>
                  </a:lnTo>
                  <a:lnTo>
                    <a:pt x="125" y="31"/>
                  </a:lnTo>
                  <a:lnTo>
                    <a:pt x="112" y="26"/>
                  </a:lnTo>
                  <a:lnTo>
                    <a:pt x="102" y="0"/>
                  </a:lnTo>
                  <a:lnTo>
                    <a:pt x="63" y="0"/>
                  </a:lnTo>
                  <a:lnTo>
                    <a:pt x="46" y="20"/>
                  </a:lnTo>
                  <a:lnTo>
                    <a:pt x="39" y="62"/>
                  </a:lnTo>
                  <a:lnTo>
                    <a:pt x="0" y="8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40" name="Freeform 195"/>
            <p:cNvSpPr>
              <a:spLocks/>
            </p:cNvSpPr>
            <p:nvPr/>
          </p:nvSpPr>
          <p:spPr bwMode="auto">
            <a:xfrm>
              <a:off x="3383" y="2435"/>
              <a:ext cx="27" cy="18"/>
            </a:xfrm>
            <a:custGeom>
              <a:avLst/>
              <a:gdLst>
                <a:gd name="T0" fmla="*/ 0 w 28"/>
                <a:gd name="T1" fmla="*/ 0 h 20"/>
                <a:gd name="T2" fmla="*/ 12 w 28"/>
                <a:gd name="T3" fmla="*/ 15 h 20"/>
                <a:gd name="T4" fmla="*/ 25 w 28"/>
                <a:gd name="T5" fmla="*/ 4 h 20"/>
                <a:gd name="T6" fmla="*/ 0 w 28"/>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20">
                  <a:moveTo>
                    <a:pt x="0" y="0"/>
                  </a:moveTo>
                  <a:lnTo>
                    <a:pt x="12" y="19"/>
                  </a:lnTo>
                  <a:lnTo>
                    <a:pt x="27" y="4"/>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41" name="Freeform 196"/>
            <p:cNvSpPr>
              <a:spLocks/>
            </p:cNvSpPr>
            <p:nvPr/>
          </p:nvSpPr>
          <p:spPr bwMode="auto">
            <a:xfrm>
              <a:off x="3216" y="2350"/>
              <a:ext cx="26" cy="81"/>
            </a:xfrm>
            <a:custGeom>
              <a:avLst/>
              <a:gdLst>
                <a:gd name="T0" fmla="*/ 0 w 27"/>
                <a:gd name="T1" fmla="*/ 37 h 87"/>
                <a:gd name="T2" fmla="*/ 12 w 27"/>
                <a:gd name="T3" fmla="*/ 74 h 87"/>
                <a:gd name="T4" fmla="*/ 13 w 27"/>
                <a:gd name="T5" fmla="*/ 72 h 87"/>
                <a:gd name="T6" fmla="*/ 20 w 27"/>
                <a:gd name="T7" fmla="*/ 33 h 87"/>
                <a:gd name="T8" fmla="*/ 12 w 27"/>
                <a:gd name="T9" fmla="*/ 37 h 87"/>
                <a:gd name="T10" fmla="*/ 13 w 27"/>
                <a:gd name="T11" fmla="*/ 19 h 87"/>
                <a:gd name="T12" fmla="*/ 20 w 27"/>
                <a:gd name="T13" fmla="*/ 9 h 87"/>
                <a:gd name="T14" fmla="*/ 24 w 27"/>
                <a:gd name="T15" fmla="*/ 0 h 87"/>
                <a:gd name="T16" fmla="*/ 14 w 27"/>
                <a:gd name="T17" fmla="*/ 2 h 87"/>
                <a:gd name="T18" fmla="*/ 0 w 27"/>
                <a:gd name="T19" fmla="*/ 37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87">
                  <a:moveTo>
                    <a:pt x="0" y="43"/>
                  </a:moveTo>
                  <a:lnTo>
                    <a:pt x="12" y="86"/>
                  </a:lnTo>
                  <a:lnTo>
                    <a:pt x="14" y="83"/>
                  </a:lnTo>
                  <a:lnTo>
                    <a:pt x="22" y="38"/>
                  </a:lnTo>
                  <a:lnTo>
                    <a:pt x="12" y="43"/>
                  </a:lnTo>
                  <a:lnTo>
                    <a:pt x="14" y="22"/>
                  </a:lnTo>
                  <a:lnTo>
                    <a:pt x="22" y="11"/>
                  </a:lnTo>
                  <a:lnTo>
                    <a:pt x="26" y="0"/>
                  </a:lnTo>
                  <a:lnTo>
                    <a:pt x="16" y="2"/>
                  </a:lnTo>
                  <a:lnTo>
                    <a:pt x="0" y="43"/>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42" name="Freeform 197"/>
            <p:cNvSpPr>
              <a:spLocks/>
            </p:cNvSpPr>
            <p:nvPr/>
          </p:nvSpPr>
          <p:spPr bwMode="auto">
            <a:xfrm>
              <a:off x="2551" y="2796"/>
              <a:ext cx="93" cy="120"/>
            </a:xfrm>
            <a:custGeom>
              <a:avLst/>
              <a:gdLst>
                <a:gd name="T0" fmla="*/ 0 w 95"/>
                <a:gd name="T1" fmla="*/ 74 h 128"/>
                <a:gd name="T2" fmla="*/ 2 w 95"/>
                <a:gd name="T3" fmla="*/ 56 h 128"/>
                <a:gd name="T4" fmla="*/ 4 w 95"/>
                <a:gd name="T5" fmla="*/ 40 h 128"/>
                <a:gd name="T6" fmla="*/ 12 w 95"/>
                <a:gd name="T7" fmla="*/ 40 h 128"/>
                <a:gd name="T8" fmla="*/ 8 w 95"/>
                <a:gd name="T9" fmla="*/ 9 h 128"/>
                <a:gd name="T10" fmla="*/ 35 w 95"/>
                <a:gd name="T11" fmla="*/ 0 h 128"/>
                <a:gd name="T12" fmla="*/ 52 w 95"/>
                <a:gd name="T13" fmla="*/ 6 h 128"/>
                <a:gd name="T14" fmla="*/ 60 w 95"/>
                <a:gd name="T15" fmla="*/ 18 h 128"/>
                <a:gd name="T16" fmla="*/ 90 w 95"/>
                <a:gd name="T17" fmla="*/ 22 h 128"/>
                <a:gd name="T18" fmla="*/ 83 w 95"/>
                <a:gd name="T19" fmla="*/ 101 h 128"/>
                <a:gd name="T20" fmla="*/ 14 w 95"/>
                <a:gd name="T21" fmla="*/ 112 h 128"/>
                <a:gd name="T22" fmla="*/ 16 w 95"/>
                <a:gd name="T23" fmla="*/ 86 h 128"/>
                <a:gd name="T24" fmla="*/ 0 w 95"/>
                <a:gd name="T25" fmla="*/ 74 h 1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 h="128">
                  <a:moveTo>
                    <a:pt x="0" y="84"/>
                  </a:moveTo>
                  <a:lnTo>
                    <a:pt x="2" y="64"/>
                  </a:lnTo>
                  <a:lnTo>
                    <a:pt x="4" y="46"/>
                  </a:lnTo>
                  <a:lnTo>
                    <a:pt x="12" y="46"/>
                  </a:lnTo>
                  <a:lnTo>
                    <a:pt x="8" y="11"/>
                  </a:lnTo>
                  <a:lnTo>
                    <a:pt x="37" y="0"/>
                  </a:lnTo>
                  <a:lnTo>
                    <a:pt x="54" y="6"/>
                  </a:lnTo>
                  <a:lnTo>
                    <a:pt x="62" y="20"/>
                  </a:lnTo>
                  <a:lnTo>
                    <a:pt x="94" y="24"/>
                  </a:lnTo>
                  <a:lnTo>
                    <a:pt x="87" y="115"/>
                  </a:lnTo>
                  <a:lnTo>
                    <a:pt x="14" y="127"/>
                  </a:lnTo>
                  <a:lnTo>
                    <a:pt x="16" y="98"/>
                  </a:lnTo>
                  <a:lnTo>
                    <a:pt x="0" y="8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43" name="Freeform 198"/>
            <p:cNvSpPr>
              <a:spLocks/>
            </p:cNvSpPr>
            <p:nvPr/>
          </p:nvSpPr>
          <p:spPr bwMode="auto">
            <a:xfrm>
              <a:off x="3227" y="2346"/>
              <a:ext cx="69" cy="91"/>
            </a:xfrm>
            <a:custGeom>
              <a:avLst/>
              <a:gdLst>
                <a:gd name="T0" fmla="*/ 0 w 71"/>
                <a:gd name="T1" fmla="*/ 40 h 97"/>
                <a:gd name="T2" fmla="*/ 2 w 71"/>
                <a:gd name="T3" fmla="*/ 23 h 97"/>
                <a:gd name="T4" fmla="*/ 10 w 71"/>
                <a:gd name="T5" fmla="*/ 13 h 97"/>
                <a:gd name="T6" fmla="*/ 25 w 71"/>
                <a:gd name="T7" fmla="*/ 22 h 97"/>
                <a:gd name="T8" fmla="*/ 57 w 71"/>
                <a:gd name="T9" fmla="*/ 0 h 97"/>
                <a:gd name="T10" fmla="*/ 66 w 71"/>
                <a:gd name="T11" fmla="*/ 23 h 97"/>
                <a:gd name="T12" fmla="*/ 31 w 71"/>
                <a:gd name="T13" fmla="*/ 37 h 97"/>
                <a:gd name="T14" fmla="*/ 48 w 71"/>
                <a:gd name="T15" fmla="*/ 54 h 97"/>
                <a:gd name="T16" fmla="*/ 40 w 71"/>
                <a:gd name="T17" fmla="*/ 68 h 97"/>
                <a:gd name="T18" fmla="*/ 19 w 71"/>
                <a:gd name="T19" fmla="*/ 84 h 97"/>
                <a:gd name="T20" fmla="*/ 2 w 71"/>
                <a:gd name="T21" fmla="*/ 78 h 97"/>
                <a:gd name="T22" fmla="*/ 10 w 71"/>
                <a:gd name="T23" fmla="*/ 37 h 97"/>
                <a:gd name="T24" fmla="*/ 0 w 71"/>
                <a:gd name="T25" fmla="*/ 40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97">
                  <a:moveTo>
                    <a:pt x="0" y="46"/>
                  </a:moveTo>
                  <a:lnTo>
                    <a:pt x="2" y="26"/>
                  </a:lnTo>
                  <a:lnTo>
                    <a:pt x="10" y="15"/>
                  </a:lnTo>
                  <a:lnTo>
                    <a:pt x="27" y="24"/>
                  </a:lnTo>
                  <a:lnTo>
                    <a:pt x="61" y="0"/>
                  </a:lnTo>
                  <a:lnTo>
                    <a:pt x="70" y="26"/>
                  </a:lnTo>
                  <a:lnTo>
                    <a:pt x="33" y="42"/>
                  </a:lnTo>
                  <a:lnTo>
                    <a:pt x="50" y="62"/>
                  </a:lnTo>
                  <a:lnTo>
                    <a:pt x="42" y="78"/>
                  </a:lnTo>
                  <a:lnTo>
                    <a:pt x="21" y="96"/>
                  </a:lnTo>
                  <a:lnTo>
                    <a:pt x="2" y="89"/>
                  </a:lnTo>
                  <a:lnTo>
                    <a:pt x="10" y="42"/>
                  </a:lnTo>
                  <a:lnTo>
                    <a:pt x="0" y="4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44" name="Freeform 199"/>
            <p:cNvSpPr>
              <a:spLocks/>
            </p:cNvSpPr>
            <p:nvPr/>
          </p:nvSpPr>
          <p:spPr bwMode="auto">
            <a:xfrm>
              <a:off x="3216" y="2912"/>
              <a:ext cx="122" cy="175"/>
            </a:xfrm>
            <a:custGeom>
              <a:avLst/>
              <a:gdLst>
                <a:gd name="T0" fmla="*/ 0 w 125"/>
                <a:gd name="T1" fmla="*/ 11 h 185"/>
                <a:gd name="T2" fmla="*/ 14 w 125"/>
                <a:gd name="T3" fmla="*/ 44 h 185"/>
                <a:gd name="T4" fmla="*/ 0 w 125"/>
                <a:gd name="T5" fmla="*/ 77 h 185"/>
                <a:gd name="T6" fmla="*/ 12 w 125"/>
                <a:gd name="T7" fmla="*/ 87 h 185"/>
                <a:gd name="T8" fmla="*/ 2 w 125"/>
                <a:gd name="T9" fmla="*/ 98 h 185"/>
                <a:gd name="T10" fmla="*/ 80 w 125"/>
                <a:gd name="T11" fmla="*/ 165 h 185"/>
                <a:gd name="T12" fmla="*/ 111 w 125"/>
                <a:gd name="T13" fmla="*/ 111 h 185"/>
                <a:gd name="T14" fmla="*/ 103 w 125"/>
                <a:gd name="T15" fmla="*/ 96 h 185"/>
                <a:gd name="T16" fmla="*/ 103 w 125"/>
                <a:gd name="T17" fmla="*/ 31 h 185"/>
                <a:gd name="T18" fmla="*/ 118 w 125"/>
                <a:gd name="T19" fmla="*/ 11 h 185"/>
                <a:gd name="T20" fmla="*/ 74 w 125"/>
                <a:gd name="T21" fmla="*/ 20 h 185"/>
                <a:gd name="T22" fmla="*/ 24 w 125"/>
                <a:gd name="T23" fmla="*/ 0 h 185"/>
                <a:gd name="T24" fmla="*/ 0 w 125"/>
                <a:gd name="T25" fmla="*/ 11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5" h="185">
                  <a:moveTo>
                    <a:pt x="0" y="13"/>
                  </a:moveTo>
                  <a:lnTo>
                    <a:pt x="14" y="50"/>
                  </a:lnTo>
                  <a:lnTo>
                    <a:pt x="0" y="86"/>
                  </a:lnTo>
                  <a:lnTo>
                    <a:pt x="12" y="97"/>
                  </a:lnTo>
                  <a:lnTo>
                    <a:pt x="2" y="110"/>
                  </a:lnTo>
                  <a:lnTo>
                    <a:pt x="84" y="184"/>
                  </a:lnTo>
                  <a:lnTo>
                    <a:pt x="117" y="124"/>
                  </a:lnTo>
                  <a:lnTo>
                    <a:pt x="109" y="108"/>
                  </a:lnTo>
                  <a:lnTo>
                    <a:pt x="109" y="35"/>
                  </a:lnTo>
                  <a:lnTo>
                    <a:pt x="124" y="13"/>
                  </a:lnTo>
                  <a:lnTo>
                    <a:pt x="78" y="22"/>
                  </a:lnTo>
                  <a:lnTo>
                    <a:pt x="26" y="0"/>
                  </a:lnTo>
                  <a:lnTo>
                    <a:pt x="0" y="13"/>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45" name="Freeform 200"/>
            <p:cNvSpPr>
              <a:spLocks/>
            </p:cNvSpPr>
            <p:nvPr/>
          </p:nvSpPr>
          <p:spPr bwMode="auto">
            <a:xfrm>
              <a:off x="3409" y="2420"/>
              <a:ext cx="30" cy="32"/>
            </a:xfrm>
            <a:custGeom>
              <a:avLst/>
              <a:gdLst>
                <a:gd name="T0" fmla="*/ 0 w 30"/>
                <a:gd name="T1" fmla="*/ 16 h 33"/>
                <a:gd name="T2" fmla="*/ 22 w 30"/>
                <a:gd name="T3" fmla="*/ 0 h 33"/>
                <a:gd name="T4" fmla="*/ 29 w 30"/>
                <a:gd name="T5" fmla="*/ 30 h 33"/>
                <a:gd name="T6" fmla="*/ 0 w 30"/>
                <a:gd name="T7" fmla="*/ 16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33">
                  <a:moveTo>
                    <a:pt x="0" y="18"/>
                  </a:moveTo>
                  <a:lnTo>
                    <a:pt x="22" y="0"/>
                  </a:lnTo>
                  <a:lnTo>
                    <a:pt x="29" y="32"/>
                  </a:lnTo>
                  <a:lnTo>
                    <a:pt x="0" y="1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46" name="Freeform 201"/>
            <p:cNvSpPr>
              <a:spLocks/>
            </p:cNvSpPr>
            <p:nvPr/>
          </p:nvSpPr>
          <p:spPr bwMode="auto">
            <a:xfrm>
              <a:off x="3227" y="2318"/>
              <a:ext cx="29" cy="35"/>
            </a:xfrm>
            <a:custGeom>
              <a:avLst/>
              <a:gdLst>
                <a:gd name="T0" fmla="*/ 0 w 30"/>
                <a:gd name="T1" fmla="*/ 31 h 39"/>
                <a:gd name="T2" fmla="*/ 11 w 30"/>
                <a:gd name="T3" fmla="*/ 28 h 39"/>
                <a:gd name="T4" fmla="*/ 27 w 30"/>
                <a:gd name="T5" fmla="*/ 9 h 39"/>
                <a:gd name="T6" fmla="*/ 15 w 30"/>
                <a:gd name="T7" fmla="*/ 0 h 39"/>
                <a:gd name="T8" fmla="*/ 0 w 30"/>
                <a:gd name="T9" fmla="*/ 31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9">
                  <a:moveTo>
                    <a:pt x="0" y="38"/>
                  </a:moveTo>
                  <a:lnTo>
                    <a:pt x="11" y="35"/>
                  </a:lnTo>
                  <a:lnTo>
                    <a:pt x="29" y="11"/>
                  </a:lnTo>
                  <a:lnTo>
                    <a:pt x="17" y="0"/>
                  </a:lnTo>
                  <a:lnTo>
                    <a:pt x="0" y="3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47" name="Freeform 202"/>
            <p:cNvSpPr>
              <a:spLocks/>
            </p:cNvSpPr>
            <p:nvPr/>
          </p:nvSpPr>
          <p:spPr bwMode="auto">
            <a:xfrm>
              <a:off x="2504" y="2842"/>
              <a:ext cx="67" cy="74"/>
            </a:xfrm>
            <a:custGeom>
              <a:avLst/>
              <a:gdLst>
                <a:gd name="T0" fmla="*/ 0 w 68"/>
                <a:gd name="T1" fmla="*/ 24 h 80"/>
                <a:gd name="T2" fmla="*/ 20 w 68"/>
                <a:gd name="T3" fmla="*/ 0 h 80"/>
                <a:gd name="T4" fmla="*/ 31 w 68"/>
                <a:gd name="T5" fmla="*/ 0 h 80"/>
                <a:gd name="T6" fmla="*/ 31 w 68"/>
                <a:gd name="T7" fmla="*/ 17 h 80"/>
                <a:gd name="T8" fmla="*/ 48 w 68"/>
                <a:gd name="T9" fmla="*/ 15 h 80"/>
                <a:gd name="T10" fmla="*/ 46 w 68"/>
                <a:gd name="T11" fmla="*/ 31 h 80"/>
                <a:gd name="T12" fmla="*/ 65 w 68"/>
                <a:gd name="T13" fmla="*/ 43 h 80"/>
                <a:gd name="T14" fmla="*/ 60 w 68"/>
                <a:gd name="T15" fmla="*/ 68 h 80"/>
                <a:gd name="T16" fmla="*/ 0 w 68"/>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80">
                  <a:moveTo>
                    <a:pt x="0" y="28"/>
                  </a:moveTo>
                  <a:lnTo>
                    <a:pt x="20" y="0"/>
                  </a:lnTo>
                  <a:lnTo>
                    <a:pt x="31" y="0"/>
                  </a:lnTo>
                  <a:lnTo>
                    <a:pt x="31" y="19"/>
                  </a:lnTo>
                  <a:lnTo>
                    <a:pt x="50" y="17"/>
                  </a:lnTo>
                  <a:lnTo>
                    <a:pt x="48" y="37"/>
                  </a:lnTo>
                  <a:lnTo>
                    <a:pt x="67" y="50"/>
                  </a:lnTo>
                  <a:lnTo>
                    <a:pt x="62" y="79"/>
                  </a:lnTo>
                  <a:lnTo>
                    <a:pt x="0" y="2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48" name="Freeform 203"/>
            <p:cNvSpPr>
              <a:spLocks/>
            </p:cNvSpPr>
            <p:nvPr/>
          </p:nvSpPr>
          <p:spPr bwMode="auto">
            <a:xfrm>
              <a:off x="2828" y="2355"/>
              <a:ext cx="248" cy="276"/>
            </a:xfrm>
            <a:custGeom>
              <a:avLst/>
              <a:gdLst>
                <a:gd name="T0" fmla="*/ 0 w 255"/>
                <a:gd name="T1" fmla="*/ 134 h 292"/>
                <a:gd name="T2" fmla="*/ 2 w 255"/>
                <a:gd name="T3" fmla="*/ 53 h 292"/>
                <a:gd name="T4" fmla="*/ 30 w 255"/>
                <a:gd name="T5" fmla="*/ 0 h 292"/>
                <a:gd name="T6" fmla="*/ 89 w 255"/>
                <a:gd name="T7" fmla="*/ 15 h 292"/>
                <a:gd name="T8" fmla="*/ 99 w 255"/>
                <a:gd name="T9" fmla="*/ 33 h 292"/>
                <a:gd name="T10" fmla="*/ 145 w 255"/>
                <a:gd name="T11" fmla="*/ 53 h 292"/>
                <a:gd name="T12" fmla="*/ 160 w 255"/>
                <a:gd name="T13" fmla="*/ 47 h 292"/>
                <a:gd name="T14" fmla="*/ 160 w 255"/>
                <a:gd name="T15" fmla="*/ 17 h 292"/>
                <a:gd name="T16" fmla="*/ 177 w 255"/>
                <a:gd name="T17" fmla="*/ 6 h 292"/>
                <a:gd name="T18" fmla="*/ 240 w 255"/>
                <a:gd name="T19" fmla="*/ 26 h 292"/>
                <a:gd name="T20" fmla="*/ 233 w 255"/>
                <a:gd name="T21" fmla="*/ 59 h 292"/>
                <a:gd name="T22" fmla="*/ 240 w 255"/>
                <a:gd name="T23" fmla="*/ 212 h 292"/>
                <a:gd name="T24" fmla="*/ 240 w 255"/>
                <a:gd name="T25" fmla="*/ 248 h 292"/>
                <a:gd name="T26" fmla="*/ 226 w 255"/>
                <a:gd name="T27" fmla="*/ 248 h 292"/>
                <a:gd name="T28" fmla="*/ 226 w 255"/>
                <a:gd name="T29" fmla="*/ 260 h 292"/>
                <a:gd name="T30" fmla="*/ 103 w 255"/>
                <a:gd name="T31" fmla="*/ 184 h 292"/>
                <a:gd name="T32" fmla="*/ 88 w 255"/>
                <a:gd name="T33" fmla="*/ 192 h 292"/>
                <a:gd name="T34" fmla="*/ 38 w 255"/>
                <a:gd name="T35" fmla="*/ 184 h 292"/>
                <a:gd name="T36" fmla="*/ 0 w 255"/>
                <a:gd name="T37" fmla="*/ 134 h 2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5" h="292">
                  <a:moveTo>
                    <a:pt x="0" y="150"/>
                  </a:moveTo>
                  <a:lnTo>
                    <a:pt x="2" y="59"/>
                  </a:lnTo>
                  <a:lnTo>
                    <a:pt x="32" y="0"/>
                  </a:lnTo>
                  <a:lnTo>
                    <a:pt x="95" y="17"/>
                  </a:lnTo>
                  <a:lnTo>
                    <a:pt x="105" y="37"/>
                  </a:lnTo>
                  <a:lnTo>
                    <a:pt x="153" y="59"/>
                  </a:lnTo>
                  <a:lnTo>
                    <a:pt x="170" y="53"/>
                  </a:lnTo>
                  <a:lnTo>
                    <a:pt x="170" y="19"/>
                  </a:lnTo>
                  <a:lnTo>
                    <a:pt x="187" y="6"/>
                  </a:lnTo>
                  <a:lnTo>
                    <a:pt x="254" y="30"/>
                  </a:lnTo>
                  <a:lnTo>
                    <a:pt x="247" y="66"/>
                  </a:lnTo>
                  <a:lnTo>
                    <a:pt x="254" y="237"/>
                  </a:lnTo>
                  <a:lnTo>
                    <a:pt x="254" y="277"/>
                  </a:lnTo>
                  <a:lnTo>
                    <a:pt x="239" y="277"/>
                  </a:lnTo>
                  <a:lnTo>
                    <a:pt x="239" y="291"/>
                  </a:lnTo>
                  <a:lnTo>
                    <a:pt x="109" y="206"/>
                  </a:lnTo>
                  <a:lnTo>
                    <a:pt x="93" y="215"/>
                  </a:lnTo>
                  <a:lnTo>
                    <a:pt x="40" y="206"/>
                  </a:lnTo>
                  <a:lnTo>
                    <a:pt x="0" y="15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49" name="Freeform 204"/>
            <p:cNvSpPr>
              <a:spLocks/>
            </p:cNvSpPr>
            <p:nvPr/>
          </p:nvSpPr>
          <p:spPr bwMode="auto">
            <a:xfrm>
              <a:off x="3354" y="3228"/>
              <a:ext cx="114" cy="264"/>
            </a:xfrm>
            <a:custGeom>
              <a:avLst/>
              <a:gdLst>
                <a:gd name="T0" fmla="*/ 0 w 117"/>
                <a:gd name="T1" fmla="*/ 176 h 280"/>
                <a:gd name="T2" fmla="*/ 12 w 117"/>
                <a:gd name="T3" fmla="*/ 227 h 280"/>
                <a:gd name="T4" fmla="*/ 32 w 117"/>
                <a:gd name="T5" fmla="*/ 248 h 280"/>
                <a:gd name="T6" fmla="*/ 63 w 117"/>
                <a:gd name="T7" fmla="*/ 227 h 280"/>
                <a:gd name="T8" fmla="*/ 101 w 117"/>
                <a:gd name="T9" fmla="*/ 58 h 280"/>
                <a:gd name="T10" fmla="*/ 110 w 117"/>
                <a:gd name="T11" fmla="*/ 64 h 280"/>
                <a:gd name="T12" fmla="*/ 93 w 117"/>
                <a:gd name="T13" fmla="*/ 0 h 280"/>
                <a:gd name="T14" fmla="*/ 74 w 117"/>
                <a:gd name="T15" fmla="*/ 25 h 280"/>
                <a:gd name="T16" fmla="*/ 74 w 117"/>
                <a:gd name="T17" fmla="*/ 44 h 280"/>
                <a:gd name="T18" fmla="*/ 51 w 117"/>
                <a:gd name="T19" fmla="*/ 64 h 280"/>
                <a:gd name="T20" fmla="*/ 18 w 117"/>
                <a:gd name="T21" fmla="*/ 74 h 280"/>
                <a:gd name="T22" fmla="*/ 12 w 117"/>
                <a:gd name="T23" fmla="*/ 98 h 280"/>
                <a:gd name="T24" fmla="*/ 18 w 117"/>
                <a:gd name="T25" fmla="*/ 139 h 280"/>
                <a:gd name="T26" fmla="*/ 0 w 117"/>
                <a:gd name="T27" fmla="*/ 176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7" h="280">
                  <a:moveTo>
                    <a:pt x="0" y="198"/>
                  </a:moveTo>
                  <a:lnTo>
                    <a:pt x="12" y="256"/>
                  </a:lnTo>
                  <a:lnTo>
                    <a:pt x="34" y="279"/>
                  </a:lnTo>
                  <a:lnTo>
                    <a:pt x="67" y="256"/>
                  </a:lnTo>
                  <a:lnTo>
                    <a:pt x="107" y="65"/>
                  </a:lnTo>
                  <a:lnTo>
                    <a:pt x="116" y="72"/>
                  </a:lnTo>
                  <a:lnTo>
                    <a:pt x="97" y="0"/>
                  </a:lnTo>
                  <a:lnTo>
                    <a:pt x="78" y="28"/>
                  </a:lnTo>
                  <a:lnTo>
                    <a:pt x="78" y="50"/>
                  </a:lnTo>
                  <a:lnTo>
                    <a:pt x="53" y="72"/>
                  </a:lnTo>
                  <a:lnTo>
                    <a:pt x="18" y="83"/>
                  </a:lnTo>
                  <a:lnTo>
                    <a:pt x="12" y="110"/>
                  </a:lnTo>
                  <a:lnTo>
                    <a:pt x="18" y="156"/>
                  </a:lnTo>
                  <a:lnTo>
                    <a:pt x="0" y="19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50" name="Freeform 205"/>
            <p:cNvSpPr>
              <a:spLocks/>
            </p:cNvSpPr>
            <p:nvPr/>
          </p:nvSpPr>
          <p:spPr bwMode="auto">
            <a:xfrm>
              <a:off x="3195" y="3178"/>
              <a:ext cx="49" cy="146"/>
            </a:xfrm>
            <a:custGeom>
              <a:avLst/>
              <a:gdLst>
                <a:gd name="T0" fmla="*/ 0 w 51"/>
                <a:gd name="T1" fmla="*/ 73 h 158"/>
                <a:gd name="T2" fmla="*/ 6 w 51"/>
                <a:gd name="T3" fmla="*/ 81 h 158"/>
                <a:gd name="T4" fmla="*/ 23 w 51"/>
                <a:gd name="T5" fmla="*/ 88 h 158"/>
                <a:gd name="T6" fmla="*/ 23 w 51"/>
                <a:gd name="T7" fmla="*/ 115 h 158"/>
                <a:gd name="T8" fmla="*/ 36 w 51"/>
                <a:gd name="T9" fmla="*/ 134 h 158"/>
                <a:gd name="T10" fmla="*/ 46 w 51"/>
                <a:gd name="T11" fmla="*/ 95 h 158"/>
                <a:gd name="T12" fmla="*/ 31 w 51"/>
                <a:gd name="T13" fmla="*/ 70 h 158"/>
                <a:gd name="T14" fmla="*/ 36 w 51"/>
                <a:gd name="T15" fmla="*/ 85 h 158"/>
                <a:gd name="T16" fmla="*/ 27 w 51"/>
                <a:gd name="T17" fmla="*/ 83 h 158"/>
                <a:gd name="T18" fmla="*/ 16 w 51"/>
                <a:gd name="T19" fmla="*/ 49 h 158"/>
                <a:gd name="T20" fmla="*/ 14 w 51"/>
                <a:gd name="T21" fmla="*/ 4 h 158"/>
                <a:gd name="T22" fmla="*/ 4 w 51"/>
                <a:gd name="T23" fmla="*/ 0 h 158"/>
                <a:gd name="T24" fmla="*/ 12 w 51"/>
                <a:gd name="T25" fmla="*/ 22 h 158"/>
                <a:gd name="T26" fmla="*/ 0 w 51"/>
                <a:gd name="T27" fmla="*/ 73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158">
                  <a:moveTo>
                    <a:pt x="0" y="86"/>
                  </a:moveTo>
                  <a:lnTo>
                    <a:pt x="6" y="95"/>
                  </a:lnTo>
                  <a:lnTo>
                    <a:pt x="25" y="103"/>
                  </a:lnTo>
                  <a:lnTo>
                    <a:pt x="25" y="134"/>
                  </a:lnTo>
                  <a:lnTo>
                    <a:pt x="39" y="157"/>
                  </a:lnTo>
                  <a:lnTo>
                    <a:pt x="50" y="112"/>
                  </a:lnTo>
                  <a:lnTo>
                    <a:pt x="33" y="82"/>
                  </a:lnTo>
                  <a:lnTo>
                    <a:pt x="39" y="100"/>
                  </a:lnTo>
                  <a:lnTo>
                    <a:pt x="29" y="97"/>
                  </a:lnTo>
                  <a:lnTo>
                    <a:pt x="18" y="57"/>
                  </a:lnTo>
                  <a:lnTo>
                    <a:pt x="16" y="4"/>
                  </a:lnTo>
                  <a:lnTo>
                    <a:pt x="4" y="0"/>
                  </a:lnTo>
                  <a:lnTo>
                    <a:pt x="14" y="26"/>
                  </a:lnTo>
                  <a:lnTo>
                    <a:pt x="0" y="8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51" name="Freeform 206"/>
            <p:cNvSpPr>
              <a:spLocks/>
            </p:cNvSpPr>
            <p:nvPr/>
          </p:nvSpPr>
          <p:spPr bwMode="auto">
            <a:xfrm>
              <a:off x="2499" y="2521"/>
              <a:ext cx="252" cy="287"/>
            </a:xfrm>
            <a:custGeom>
              <a:avLst/>
              <a:gdLst>
                <a:gd name="T0" fmla="*/ 0 w 259"/>
                <a:gd name="T1" fmla="*/ 186 h 306"/>
                <a:gd name="T2" fmla="*/ 10 w 259"/>
                <a:gd name="T3" fmla="*/ 166 h 306"/>
                <a:gd name="T4" fmla="*/ 20 w 259"/>
                <a:gd name="T5" fmla="*/ 177 h 306"/>
                <a:gd name="T6" fmla="*/ 95 w 259"/>
                <a:gd name="T7" fmla="*/ 173 h 306"/>
                <a:gd name="T8" fmla="*/ 83 w 259"/>
                <a:gd name="T9" fmla="*/ 0 h 306"/>
                <a:gd name="T10" fmla="*/ 108 w 259"/>
                <a:gd name="T11" fmla="*/ 0 h 306"/>
                <a:gd name="T12" fmla="*/ 230 w 259"/>
                <a:gd name="T13" fmla="*/ 94 h 306"/>
                <a:gd name="T14" fmla="*/ 230 w 259"/>
                <a:gd name="T15" fmla="*/ 110 h 306"/>
                <a:gd name="T16" fmla="*/ 241 w 259"/>
                <a:gd name="T17" fmla="*/ 108 h 306"/>
                <a:gd name="T18" fmla="*/ 244 w 259"/>
                <a:gd name="T19" fmla="*/ 164 h 306"/>
                <a:gd name="T20" fmla="*/ 232 w 259"/>
                <a:gd name="T21" fmla="*/ 176 h 306"/>
                <a:gd name="T22" fmla="*/ 185 w 259"/>
                <a:gd name="T23" fmla="*/ 182 h 306"/>
                <a:gd name="T24" fmla="*/ 123 w 259"/>
                <a:gd name="T25" fmla="*/ 213 h 306"/>
                <a:gd name="T26" fmla="*/ 102 w 259"/>
                <a:gd name="T27" fmla="*/ 264 h 306"/>
                <a:gd name="T28" fmla="*/ 88 w 259"/>
                <a:gd name="T29" fmla="*/ 258 h 306"/>
                <a:gd name="T30" fmla="*/ 60 w 259"/>
                <a:gd name="T31" fmla="*/ 268 h 306"/>
                <a:gd name="T32" fmla="*/ 47 w 259"/>
                <a:gd name="T33" fmla="*/ 227 h 306"/>
                <a:gd name="T34" fmla="*/ 20 w 259"/>
                <a:gd name="T35" fmla="*/ 236 h 306"/>
                <a:gd name="T36" fmla="*/ 12 w 259"/>
                <a:gd name="T37" fmla="*/ 227 h 306"/>
                <a:gd name="T38" fmla="*/ 0 w 259"/>
                <a:gd name="T39" fmla="*/ 186 h 3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9" h="306">
                  <a:moveTo>
                    <a:pt x="0" y="211"/>
                  </a:moveTo>
                  <a:lnTo>
                    <a:pt x="10" y="189"/>
                  </a:lnTo>
                  <a:lnTo>
                    <a:pt x="22" y="202"/>
                  </a:lnTo>
                  <a:lnTo>
                    <a:pt x="101" y="196"/>
                  </a:lnTo>
                  <a:lnTo>
                    <a:pt x="87" y="0"/>
                  </a:lnTo>
                  <a:lnTo>
                    <a:pt x="114" y="0"/>
                  </a:lnTo>
                  <a:lnTo>
                    <a:pt x="243" y="107"/>
                  </a:lnTo>
                  <a:lnTo>
                    <a:pt x="243" y="125"/>
                  </a:lnTo>
                  <a:lnTo>
                    <a:pt x="255" y="123"/>
                  </a:lnTo>
                  <a:lnTo>
                    <a:pt x="258" y="187"/>
                  </a:lnTo>
                  <a:lnTo>
                    <a:pt x="245" y="200"/>
                  </a:lnTo>
                  <a:lnTo>
                    <a:pt x="195" y="207"/>
                  </a:lnTo>
                  <a:lnTo>
                    <a:pt x="129" y="242"/>
                  </a:lnTo>
                  <a:lnTo>
                    <a:pt x="108" y="300"/>
                  </a:lnTo>
                  <a:lnTo>
                    <a:pt x="93" y="293"/>
                  </a:lnTo>
                  <a:lnTo>
                    <a:pt x="64" y="305"/>
                  </a:lnTo>
                  <a:lnTo>
                    <a:pt x="49" y="258"/>
                  </a:lnTo>
                  <a:lnTo>
                    <a:pt x="22" y="269"/>
                  </a:lnTo>
                  <a:lnTo>
                    <a:pt x="12" y="258"/>
                  </a:lnTo>
                  <a:lnTo>
                    <a:pt x="0" y="211"/>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52" name="Freeform 207"/>
            <p:cNvSpPr>
              <a:spLocks/>
            </p:cNvSpPr>
            <p:nvPr/>
          </p:nvSpPr>
          <p:spPr bwMode="auto">
            <a:xfrm>
              <a:off x="2420" y="2471"/>
              <a:ext cx="190" cy="249"/>
            </a:xfrm>
            <a:custGeom>
              <a:avLst/>
              <a:gdLst>
                <a:gd name="T0" fmla="*/ 0 w 195"/>
                <a:gd name="T1" fmla="*/ 118 h 264"/>
                <a:gd name="T2" fmla="*/ 12 w 195"/>
                <a:gd name="T3" fmla="*/ 131 h 264"/>
                <a:gd name="T4" fmla="*/ 14 w 195"/>
                <a:gd name="T5" fmla="*/ 166 h 264"/>
                <a:gd name="T6" fmla="*/ 4 w 195"/>
                <a:gd name="T7" fmla="*/ 210 h 264"/>
                <a:gd name="T8" fmla="*/ 39 w 195"/>
                <a:gd name="T9" fmla="*/ 200 h 264"/>
                <a:gd name="T10" fmla="*/ 73 w 195"/>
                <a:gd name="T11" fmla="*/ 234 h 264"/>
                <a:gd name="T12" fmla="*/ 83 w 195"/>
                <a:gd name="T13" fmla="*/ 213 h 264"/>
                <a:gd name="T14" fmla="*/ 96 w 195"/>
                <a:gd name="T15" fmla="*/ 227 h 264"/>
                <a:gd name="T16" fmla="*/ 171 w 195"/>
                <a:gd name="T17" fmla="*/ 220 h 264"/>
                <a:gd name="T18" fmla="*/ 158 w 195"/>
                <a:gd name="T19" fmla="*/ 42 h 264"/>
                <a:gd name="T20" fmla="*/ 184 w 195"/>
                <a:gd name="T21" fmla="*/ 42 h 264"/>
                <a:gd name="T22" fmla="*/ 129 w 195"/>
                <a:gd name="T23" fmla="*/ 0 h 264"/>
                <a:gd name="T24" fmla="*/ 127 w 195"/>
                <a:gd name="T25" fmla="*/ 24 h 264"/>
                <a:gd name="T26" fmla="*/ 79 w 195"/>
                <a:gd name="T27" fmla="*/ 22 h 264"/>
                <a:gd name="T28" fmla="*/ 79 w 195"/>
                <a:gd name="T29" fmla="*/ 72 h 264"/>
                <a:gd name="T30" fmla="*/ 58 w 195"/>
                <a:gd name="T31" fmla="*/ 79 h 264"/>
                <a:gd name="T32" fmla="*/ 60 w 195"/>
                <a:gd name="T33" fmla="*/ 111 h 264"/>
                <a:gd name="T34" fmla="*/ 0 w 195"/>
                <a:gd name="T35" fmla="*/ 118 h 2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5" h="264">
                  <a:moveTo>
                    <a:pt x="0" y="132"/>
                  </a:moveTo>
                  <a:lnTo>
                    <a:pt x="12" y="147"/>
                  </a:lnTo>
                  <a:lnTo>
                    <a:pt x="14" y="187"/>
                  </a:lnTo>
                  <a:lnTo>
                    <a:pt x="4" y="236"/>
                  </a:lnTo>
                  <a:lnTo>
                    <a:pt x="41" y="225"/>
                  </a:lnTo>
                  <a:lnTo>
                    <a:pt x="77" y="263"/>
                  </a:lnTo>
                  <a:lnTo>
                    <a:pt x="87" y="240"/>
                  </a:lnTo>
                  <a:lnTo>
                    <a:pt x="102" y="256"/>
                  </a:lnTo>
                  <a:lnTo>
                    <a:pt x="181" y="247"/>
                  </a:lnTo>
                  <a:lnTo>
                    <a:pt x="166" y="48"/>
                  </a:lnTo>
                  <a:lnTo>
                    <a:pt x="194" y="48"/>
                  </a:lnTo>
                  <a:lnTo>
                    <a:pt x="135" y="0"/>
                  </a:lnTo>
                  <a:lnTo>
                    <a:pt x="133" y="26"/>
                  </a:lnTo>
                  <a:lnTo>
                    <a:pt x="83" y="24"/>
                  </a:lnTo>
                  <a:lnTo>
                    <a:pt x="83" y="81"/>
                  </a:lnTo>
                  <a:lnTo>
                    <a:pt x="62" y="89"/>
                  </a:lnTo>
                  <a:lnTo>
                    <a:pt x="64" y="125"/>
                  </a:lnTo>
                  <a:lnTo>
                    <a:pt x="0" y="132"/>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53" name="Freeform 208"/>
            <p:cNvSpPr>
              <a:spLocks/>
            </p:cNvSpPr>
            <p:nvPr/>
          </p:nvSpPr>
          <p:spPr bwMode="auto">
            <a:xfrm>
              <a:off x="2487" y="2300"/>
              <a:ext cx="178" cy="170"/>
            </a:xfrm>
            <a:custGeom>
              <a:avLst/>
              <a:gdLst>
                <a:gd name="T0" fmla="*/ 0 w 183"/>
                <a:gd name="T1" fmla="*/ 155 h 182"/>
                <a:gd name="T2" fmla="*/ 41 w 183"/>
                <a:gd name="T3" fmla="*/ 126 h 182"/>
                <a:gd name="T4" fmla="*/ 53 w 183"/>
                <a:gd name="T5" fmla="*/ 62 h 182"/>
                <a:gd name="T6" fmla="*/ 91 w 183"/>
                <a:gd name="T7" fmla="*/ 31 h 182"/>
                <a:gd name="T8" fmla="*/ 103 w 183"/>
                <a:gd name="T9" fmla="*/ 0 h 182"/>
                <a:gd name="T10" fmla="*/ 158 w 183"/>
                <a:gd name="T11" fmla="*/ 11 h 182"/>
                <a:gd name="T12" fmla="*/ 172 w 183"/>
                <a:gd name="T13" fmla="*/ 70 h 182"/>
                <a:gd name="T14" fmla="*/ 147 w 183"/>
                <a:gd name="T15" fmla="*/ 70 h 182"/>
                <a:gd name="T16" fmla="*/ 134 w 183"/>
                <a:gd name="T17" fmla="*/ 78 h 182"/>
                <a:gd name="T18" fmla="*/ 136 w 183"/>
                <a:gd name="T19" fmla="*/ 93 h 182"/>
                <a:gd name="T20" fmla="*/ 70 w 183"/>
                <a:gd name="T21" fmla="*/ 128 h 182"/>
                <a:gd name="T22" fmla="*/ 62 w 183"/>
                <a:gd name="T23" fmla="*/ 158 h 182"/>
                <a:gd name="T24" fmla="*/ 0 w 183"/>
                <a:gd name="T25" fmla="*/ 155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3" h="182">
                  <a:moveTo>
                    <a:pt x="0" y="178"/>
                  </a:moveTo>
                  <a:lnTo>
                    <a:pt x="43" y="145"/>
                  </a:lnTo>
                  <a:lnTo>
                    <a:pt x="57" y="71"/>
                  </a:lnTo>
                  <a:lnTo>
                    <a:pt x="97" y="35"/>
                  </a:lnTo>
                  <a:lnTo>
                    <a:pt x="109" y="0"/>
                  </a:lnTo>
                  <a:lnTo>
                    <a:pt x="167" y="13"/>
                  </a:lnTo>
                  <a:lnTo>
                    <a:pt x="182" y="80"/>
                  </a:lnTo>
                  <a:lnTo>
                    <a:pt x="155" y="80"/>
                  </a:lnTo>
                  <a:lnTo>
                    <a:pt x="142" y="89"/>
                  </a:lnTo>
                  <a:lnTo>
                    <a:pt x="144" y="107"/>
                  </a:lnTo>
                  <a:lnTo>
                    <a:pt x="74" y="147"/>
                  </a:lnTo>
                  <a:lnTo>
                    <a:pt x="66" y="181"/>
                  </a:lnTo>
                  <a:lnTo>
                    <a:pt x="0" y="17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54" name="Freeform 209"/>
            <p:cNvSpPr>
              <a:spLocks/>
            </p:cNvSpPr>
            <p:nvPr/>
          </p:nvSpPr>
          <p:spPr bwMode="auto">
            <a:xfrm>
              <a:off x="3151" y="3197"/>
              <a:ext cx="165" cy="315"/>
            </a:xfrm>
            <a:custGeom>
              <a:avLst/>
              <a:gdLst>
                <a:gd name="T0" fmla="*/ 0 w 169"/>
                <a:gd name="T1" fmla="*/ 83 h 335"/>
                <a:gd name="T2" fmla="*/ 4 w 169"/>
                <a:gd name="T3" fmla="*/ 93 h 335"/>
                <a:gd name="T4" fmla="*/ 42 w 169"/>
                <a:gd name="T5" fmla="*/ 106 h 335"/>
                <a:gd name="T6" fmla="*/ 46 w 169"/>
                <a:gd name="T7" fmla="*/ 124 h 335"/>
                <a:gd name="T8" fmla="*/ 44 w 169"/>
                <a:gd name="T9" fmla="*/ 171 h 335"/>
                <a:gd name="T10" fmla="*/ 23 w 169"/>
                <a:gd name="T11" fmla="*/ 218 h 335"/>
                <a:gd name="T12" fmla="*/ 27 w 169"/>
                <a:gd name="T13" fmla="*/ 277 h 335"/>
                <a:gd name="T14" fmla="*/ 29 w 169"/>
                <a:gd name="T15" fmla="*/ 295 h 335"/>
                <a:gd name="T16" fmla="*/ 44 w 169"/>
                <a:gd name="T17" fmla="*/ 295 h 335"/>
                <a:gd name="T18" fmla="*/ 44 w 169"/>
                <a:gd name="T19" fmla="*/ 277 h 335"/>
                <a:gd name="T20" fmla="*/ 82 w 169"/>
                <a:gd name="T21" fmla="*/ 249 h 335"/>
                <a:gd name="T22" fmla="*/ 69 w 169"/>
                <a:gd name="T23" fmla="*/ 171 h 335"/>
                <a:gd name="T24" fmla="*/ 160 w 169"/>
                <a:gd name="T25" fmla="*/ 91 h 335"/>
                <a:gd name="T26" fmla="*/ 160 w 169"/>
                <a:gd name="T27" fmla="*/ 0 h 335"/>
                <a:gd name="T28" fmla="*/ 138 w 169"/>
                <a:gd name="T29" fmla="*/ 17 h 335"/>
                <a:gd name="T30" fmla="*/ 75 w 169"/>
                <a:gd name="T31" fmla="*/ 22 h 335"/>
                <a:gd name="T32" fmla="*/ 75 w 169"/>
                <a:gd name="T33" fmla="*/ 55 h 335"/>
                <a:gd name="T34" fmla="*/ 90 w 169"/>
                <a:gd name="T35" fmla="*/ 82 h 335"/>
                <a:gd name="T36" fmla="*/ 80 w 169"/>
                <a:gd name="T37" fmla="*/ 120 h 335"/>
                <a:gd name="T38" fmla="*/ 65 w 169"/>
                <a:gd name="T39" fmla="*/ 99 h 335"/>
                <a:gd name="T40" fmla="*/ 67 w 169"/>
                <a:gd name="T41" fmla="*/ 73 h 335"/>
                <a:gd name="T42" fmla="*/ 50 w 169"/>
                <a:gd name="T43" fmla="*/ 65 h 335"/>
                <a:gd name="T44" fmla="*/ 0 w 169"/>
                <a:gd name="T45" fmla="*/ 83 h 3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9" h="335">
                  <a:moveTo>
                    <a:pt x="0" y="94"/>
                  </a:moveTo>
                  <a:lnTo>
                    <a:pt x="4" y="105"/>
                  </a:lnTo>
                  <a:lnTo>
                    <a:pt x="44" y="120"/>
                  </a:lnTo>
                  <a:lnTo>
                    <a:pt x="48" y="140"/>
                  </a:lnTo>
                  <a:lnTo>
                    <a:pt x="46" y="194"/>
                  </a:lnTo>
                  <a:lnTo>
                    <a:pt x="25" y="247"/>
                  </a:lnTo>
                  <a:lnTo>
                    <a:pt x="29" y="314"/>
                  </a:lnTo>
                  <a:lnTo>
                    <a:pt x="31" y="334"/>
                  </a:lnTo>
                  <a:lnTo>
                    <a:pt x="46" y="334"/>
                  </a:lnTo>
                  <a:lnTo>
                    <a:pt x="46" y="314"/>
                  </a:lnTo>
                  <a:lnTo>
                    <a:pt x="86" y="282"/>
                  </a:lnTo>
                  <a:lnTo>
                    <a:pt x="73" y="194"/>
                  </a:lnTo>
                  <a:lnTo>
                    <a:pt x="168" y="103"/>
                  </a:lnTo>
                  <a:lnTo>
                    <a:pt x="168" y="0"/>
                  </a:lnTo>
                  <a:lnTo>
                    <a:pt x="144" y="19"/>
                  </a:lnTo>
                  <a:lnTo>
                    <a:pt x="79" y="24"/>
                  </a:lnTo>
                  <a:lnTo>
                    <a:pt x="79" y="62"/>
                  </a:lnTo>
                  <a:lnTo>
                    <a:pt x="94" y="92"/>
                  </a:lnTo>
                  <a:lnTo>
                    <a:pt x="84" y="136"/>
                  </a:lnTo>
                  <a:lnTo>
                    <a:pt x="69" y="112"/>
                  </a:lnTo>
                  <a:lnTo>
                    <a:pt x="71" y="83"/>
                  </a:lnTo>
                  <a:lnTo>
                    <a:pt x="52" y="73"/>
                  </a:lnTo>
                  <a:lnTo>
                    <a:pt x="0" y="9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55" name="Freeform 210"/>
            <p:cNvSpPr>
              <a:spLocks/>
            </p:cNvSpPr>
            <p:nvPr/>
          </p:nvSpPr>
          <p:spPr bwMode="auto">
            <a:xfrm>
              <a:off x="3493" y="2522"/>
              <a:ext cx="121" cy="166"/>
            </a:xfrm>
            <a:custGeom>
              <a:avLst/>
              <a:gdLst>
                <a:gd name="T0" fmla="*/ 0 w 124"/>
                <a:gd name="T1" fmla="*/ 110 h 175"/>
                <a:gd name="T2" fmla="*/ 16 w 124"/>
                <a:gd name="T3" fmla="*/ 157 h 175"/>
                <a:gd name="T4" fmla="*/ 43 w 124"/>
                <a:gd name="T5" fmla="*/ 146 h 175"/>
                <a:gd name="T6" fmla="*/ 87 w 124"/>
                <a:gd name="T7" fmla="*/ 108 h 175"/>
                <a:gd name="T8" fmla="*/ 87 w 124"/>
                <a:gd name="T9" fmla="*/ 90 h 175"/>
                <a:gd name="T10" fmla="*/ 114 w 124"/>
                <a:gd name="T11" fmla="*/ 56 h 175"/>
                <a:gd name="T12" fmla="*/ 117 w 124"/>
                <a:gd name="T13" fmla="*/ 46 h 175"/>
                <a:gd name="T14" fmla="*/ 101 w 124"/>
                <a:gd name="T15" fmla="*/ 27 h 175"/>
                <a:gd name="T16" fmla="*/ 64 w 124"/>
                <a:gd name="T17" fmla="*/ 0 h 175"/>
                <a:gd name="T18" fmla="*/ 58 w 124"/>
                <a:gd name="T19" fmla="*/ 0 h 175"/>
                <a:gd name="T20" fmla="*/ 61 w 124"/>
                <a:gd name="T21" fmla="*/ 13 h 175"/>
                <a:gd name="T22" fmla="*/ 48 w 124"/>
                <a:gd name="T23" fmla="*/ 40 h 175"/>
                <a:gd name="T24" fmla="*/ 58 w 124"/>
                <a:gd name="T25" fmla="*/ 52 h 175"/>
                <a:gd name="T26" fmla="*/ 43 w 124"/>
                <a:gd name="T27" fmla="*/ 92 h 175"/>
                <a:gd name="T28" fmla="*/ 0 w 124"/>
                <a:gd name="T29" fmla="*/ 110 h 1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4" h="175">
                  <a:moveTo>
                    <a:pt x="0" y="122"/>
                  </a:moveTo>
                  <a:lnTo>
                    <a:pt x="16" y="174"/>
                  </a:lnTo>
                  <a:lnTo>
                    <a:pt x="45" y="162"/>
                  </a:lnTo>
                  <a:lnTo>
                    <a:pt x="91" y="120"/>
                  </a:lnTo>
                  <a:lnTo>
                    <a:pt x="91" y="100"/>
                  </a:lnTo>
                  <a:lnTo>
                    <a:pt x="120" y="62"/>
                  </a:lnTo>
                  <a:lnTo>
                    <a:pt x="123" y="51"/>
                  </a:lnTo>
                  <a:lnTo>
                    <a:pt x="106" y="29"/>
                  </a:lnTo>
                  <a:lnTo>
                    <a:pt x="68" y="0"/>
                  </a:lnTo>
                  <a:lnTo>
                    <a:pt x="60" y="0"/>
                  </a:lnTo>
                  <a:lnTo>
                    <a:pt x="64" y="15"/>
                  </a:lnTo>
                  <a:lnTo>
                    <a:pt x="50" y="44"/>
                  </a:lnTo>
                  <a:lnTo>
                    <a:pt x="60" y="58"/>
                  </a:lnTo>
                  <a:lnTo>
                    <a:pt x="45" y="102"/>
                  </a:lnTo>
                  <a:lnTo>
                    <a:pt x="0" y="122"/>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56" name="Freeform 211"/>
            <p:cNvSpPr>
              <a:spLocks/>
            </p:cNvSpPr>
            <p:nvPr/>
          </p:nvSpPr>
          <p:spPr bwMode="auto">
            <a:xfrm>
              <a:off x="2689" y="2551"/>
              <a:ext cx="250" cy="228"/>
            </a:xfrm>
            <a:custGeom>
              <a:avLst/>
              <a:gdLst>
                <a:gd name="T0" fmla="*/ 0 w 256"/>
                <a:gd name="T1" fmla="*/ 154 h 243"/>
                <a:gd name="T2" fmla="*/ 2 w 256"/>
                <a:gd name="T3" fmla="*/ 172 h 243"/>
                <a:gd name="T4" fmla="*/ 31 w 256"/>
                <a:gd name="T5" fmla="*/ 206 h 243"/>
                <a:gd name="T6" fmla="*/ 39 w 256"/>
                <a:gd name="T7" fmla="*/ 199 h 243"/>
                <a:gd name="T8" fmla="*/ 50 w 256"/>
                <a:gd name="T9" fmla="*/ 213 h 243"/>
                <a:gd name="T10" fmla="*/ 67 w 256"/>
                <a:gd name="T11" fmla="*/ 175 h 243"/>
                <a:gd name="T12" fmla="*/ 138 w 256"/>
                <a:gd name="T13" fmla="*/ 195 h 243"/>
                <a:gd name="T14" fmla="*/ 198 w 256"/>
                <a:gd name="T15" fmla="*/ 174 h 243"/>
                <a:gd name="T16" fmla="*/ 200 w 256"/>
                <a:gd name="T17" fmla="*/ 165 h 243"/>
                <a:gd name="T18" fmla="*/ 232 w 256"/>
                <a:gd name="T19" fmla="*/ 119 h 243"/>
                <a:gd name="T20" fmla="*/ 243 w 256"/>
                <a:gd name="T21" fmla="*/ 56 h 243"/>
                <a:gd name="T22" fmla="*/ 227 w 256"/>
                <a:gd name="T23" fmla="*/ 37 h 243"/>
                <a:gd name="T24" fmla="*/ 227 w 256"/>
                <a:gd name="T25" fmla="*/ 9 h 243"/>
                <a:gd name="T26" fmla="*/ 175 w 256"/>
                <a:gd name="T27" fmla="*/ 0 h 243"/>
                <a:gd name="T28" fmla="*/ 84 w 256"/>
                <a:gd name="T29" fmla="*/ 72 h 243"/>
                <a:gd name="T30" fmla="*/ 58 w 256"/>
                <a:gd name="T31" fmla="*/ 80 h 243"/>
                <a:gd name="T32" fmla="*/ 60 w 256"/>
                <a:gd name="T33" fmla="*/ 135 h 243"/>
                <a:gd name="T34" fmla="*/ 48 w 256"/>
                <a:gd name="T35" fmla="*/ 148 h 243"/>
                <a:gd name="T36" fmla="*/ 0 w 256"/>
                <a:gd name="T37" fmla="*/ 154 h 2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6" h="243">
                  <a:moveTo>
                    <a:pt x="0" y="175"/>
                  </a:moveTo>
                  <a:lnTo>
                    <a:pt x="2" y="195"/>
                  </a:lnTo>
                  <a:lnTo>
                    <a:pt x="33" y="235"/>
                  </a:lnTo>
                  <a:lnTo>
                    <a:pt x="41" y="226"/>
                  </a:lnTo>
                  <a:lnTo>
                    <a:pt x="52" y="242"/>
                  </a:lnTo>
                  <a:lnTo>
                    <a:pt x="71" y="199"/>
                  </a:lnTo>
                  <a:lnTo>
                    <a:pt x="144" y="222"/>
                  </a:lnTo>
                  <a:lnTo>
                    <a:pt x="208" y="197"/>
                  </a:lnTo>
                  <a:lnTo>
                    <a:pt x="210" y="188"/>
                  </a:lnTo>
                  <a:lnTo>
                    <a:pt x="244" y="135"/>
                  </a:lnTo>
                  <a:lnTo>
                    <a:pt x="255" y="64"/>
                  </a:lnTo>
                  <a:lnTo>
                    <a:pt x="238" y="42"/>
                  </a:lnTo>
                  <a:lnTo>
                    <a:pt x="238" y="11"/>
                  </a:lnTo>
                  <a:lnTo>
                    <a:pt x="183" y="0"/>
                  </a:lnTo>
                  <a:lnTo>
                    <a:pt x="88" y="82"/>
                  </a:lnTo>
                  <a:lnTo>
                    <a:pt x="60" y="91"/>
                  </a:lnTo>
                  <a:lnTo>
                    <a:pt x="62" y="153"/>
                  </a:lnTo>
                  <a:lnTo>
                    <a:pt x="50" y="168"/>
                  </a:lnTo>
                  <a:lnTo>
                    <a:pt x="0" y="17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57" name="Freeform 212"/>
            <p:cNvSpPr>
              <a:spLocks/>
            </p:cNvSpPr>
            <p:nvPr/>
          </p:nvSpPr>
          <p:spPr bwMode="auto">
            <a:xfrm>
              <a:off x="2729" y="2735"/>
              <a:ext cx="182" cy="186"/>
            </a:xfrm>
            <a:custGeom>
              <a:avLst/>
              <a:gdLst>
                <a:gd name="T0" fmla="*/ 0 w 187"/>
                <a:gd name="T1" fmla="*/ 136 h 197"/>
                <a:gd name="T2" fmla="*/ 12 w 187"/>
                <a:gd name="T3" fmla="*/ 40 h 197"/>
                <a:gd name="T4" fmla="*/ 29 w 187"/>
                <a:gd name="T5" fmla="*/ 0 h 197"/>
                <a:gd name="T6" fmla="*/ 97 w 187"/>
                <a:gd name="T7" fmla="*/ 22 h 197"/>
                <a:gd name="T8" fmla="*/ 159 w 187"/>
                <a:gd name="T9" fmla="*/ 0 h 197"/>
                <a:gd name="T10" fmla="*/ 169 w 187"/>
                <a:gd name="T11" fmla="*/ 24 h 197"/>
                <a:gd name="T12" fmla="*/ 176 w 187"/>
                <a:gd name="T13" fmla="*/ 40 h 197"/>
                <a:gd name="T14" fmla="*/ 162 w 187"/>
                <a:gd name="T15" fmla="*/ 54 h 197"/>
                <a:gd name="T16" fmla="*/ 128 w 187"/>
                <a:gd name="T17" fmla="*/ 133 h 197"/>
                <a:gd name="T18" fmla="*/ 97 w 187"/>
                <a:gd name="T19" fmla="*/ 127 h 197"/>
                <a:gd name="T20" fmla="*/ 85 w 187"/>
                <a:gd name="T21" fmla="*/ 167 h 197"/>
                <a:gd name="T22" fmla="*/ 52 w 187"/>
                <a:gd name="T23" fmla="*/ 175 h 197"/>
                <a:gd name="T24" fmla="*/ 29 w 187"/>
                <a:gd name="T25" fmla="*/ 143 h 197"/>
                <a:gd name="T26" fmla="*/ 0 w 187"/>
                <a:gd name="T27" fmla="*/ 136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7" h="197">
                  <a:moveTo>
                    <a:pt x="0" y="153"/>
                  </a:moveTo>
                  <a:lnTo>
                    <a:pt x="12" y="44"/>
                  </a:lnTo>
                  <a:lnTo>
                    <a:pt x="31" y="0"/>
                  </a:lnTo>
                  <a:lnTo>
                    <a:pt x="103" y="24"/>
                  </a:lnTo>
                  <a:lnTo>
                    <a:pt x="167" y="0"/>
                  </a:lnTo>
                  <a:lnTo>
                    <a:pt x="179" y="26"/>
                  </a:lnTo>
                  <a:lnTo>
                    <a:pt x="186" y="44"/>
                  </a:lnTo>
                  <a:lnTo>
                    <a:pt x="171" y="60"/>
                  </a:lnTo>
                  <a:lnTo>
                    <a:pt x="136" y="149"/>
                  </a:lnTo>
                  <a:lnTo>
                    <a:pt x="103" y="142"/>
                  </a:lnTo>
                  <a:lnTo>
                    <a:pt x="89" y="187"/>
                  </a:lnTo>
                  <a:lnTo>
                    <a:pt x="54" y="196"/>
                  </a:lnTo>
                  <a:lnTo>
                    <a:pt x="31" y="160"/>
                  </a:lnTo>
                  <a:lnTo>
                    <a:pt x="0" y="153"/>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58" name="Freeform 213"/>
            <p:cNvSpPr>
              <a:spLocks/>
            </p:cNvSpPr>
            <p:nvPr/>
          </p:nvSpPr>
          <p:spPr bwMode="auto">
            <a:xfrm>
              <a:off x="2423" y="2757"/>
              <a:ext cx="48" cy="35"/>
            </a:xfrm>
            <a:custGeom>
              <a:avLst/>
              <a:gdLst>
                <a:gd name="T0" fmla="*/ 0 w 49"/>
                <a:gd name="T1" fmla="*/ 6 h 37"/>
                <a:gd name="T2" fmla="*/ 14 w 49"/>
                <a:gd name="T3" fmla="*/ 19 h 37"/>
                <a:gd name="T4" fmla="*/ 29 w 49"/>
                <a:gd name="T5" fmla="*/ 12 h 37"/>
                <a:gd name="T6" fmla="*/ 20 w 49"/>
                <a:gd name="T7" fmla="*/ 19 h 37"/>
                <a:gd name="T8" fmla="*/ 27 w 49"/>
                <a:gd name="T9" fmla="*/ 32 h 37"/>
                <a:gd name="T10" fmla="*/ 46 w 49"/>
                <a:gd name="T11" fmla="*/ 19 h 37"/>
                <a:gd name="T12" fmla="*/ 46 w 49"/>
                <a:gd name="T13" fmla="*/ 0 h 37"/>
                <a:gd name="T14" fmla="*/ 0 w 49"/>
                <a:gd name="T15" fmla="*/ 6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7">
                  <a:moveTo>
                    <a:pt x="0" y="6"/>
                  </a:moveTo>
                  <a:lnTo>
                    <a:pt x="14" y="21"/>
                  </a:lnTo>
                  <a:lnTo>
                    <a:pt x="31" y="14"/>
                  </a:lnTo>
                  <a:lnTo>
                    <a:pt x="20" y="21"/>
                  </a:lnTo>
                  <a:lnTo>
                    <a:pt x="29" y="36"/>
                  </a:lnTo>
                  <a:lnTo>
                    <a:pt x="48" y="21"/>
                  </a:lnTo>
                  <a:lnTo>
                    <a:pt x="48" y="0"/>
                  </a:lnTo>
                  <a:lnTo>
                    <a:pt x="0" y="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59" name="Freeform 214"/>
            <p:cNvSpPr>
              <a:spLocks/>
            </p:cNvSpPr>
            <p:nvPr/>
          </p:nvSpPr>
          <p:spPr bwMode="auto">
            <a:xfrm>
              <a:off x="3473" y="2497"/>
              <a:ext cx="18" cy="33"/>
            </a:xfrm>
            <a:custGeom>
              <a:avLst/>
              <a:gdLst>
                <a:gd name="T0" fmla="*/ 0 w 19"/>
                <a:gd name="T1" fmla="*/ 23 h 37"/>
                <a:gd name="T2" fmla="*/ 9 w 19"/>
                <a:gd name="T3" fmla="*/ 29 h 37"/>
                <a:gd name="T4" fmla="*/ 16 w 19"/>
                <a:gd name="T5" fmla="*/ 26 h 37"/>
                <a:gd name="T6" fmla="*/ 9 w 19"/>
                <a:gd name="T7" fmla="*/ 0 h 37"/>
                <a:gd name="T8" fmla="*/ 0 w 19"/>
                <a:gd name="T9" fmla="*/ 23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7">
                  <a:moveTo>
                    <a:pt x="0" y="29"/>
                  </a:moveTo>
                  <a:lnTo>
                    <a:pt x="9" y="36"/>
                  </a:lnTo>
                  <a:lnTo>
                    <a:pt x="18" y="33"/>
                  </a:lnTo>
                  <a:lnTo>
                    <a:pt x="9" y="0"/>
                  </a:lnTo>
                  <a:lnTo>
                    <a:pt x="0" y="2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0" name="Freeform 215"/>
            <p:cNvSpPr>
              <a:spLocks/>
            </p:cNvSpPr>
            <p:nvPr/>
          </p:nvSpPr>
          <p:spPr bwMode="auto">
            <a:xfrm>
              <a:off x="3137" y="3020"/>
              <a:ext cx="27" cy="27"/>
            </a:xfrm>
            <a:custGeom>
              <a:avLst/>
              <a:gdLst>
                <a:gd name="T0" fmla="*/ 0 w 28"/>
                <a:gd name="T1" fmla="*/ 24 h 29"/>
                <a:gd name="T2" fmla="*/ 10 w 28"/>
                <a:gd name="T3" fmla="*/ 4 h 29"/>
                <a:gd name="T4" fmla="*/ 20 w 28"/>
                <a:gd name="T5" fmla="*/ 0 h 29"/>
                <a:gd name="T6" fmla="*/ 25 w 28"/>
                <a:gd name="T7" fmla="*/ 20 h 29"/>
                <a:gd name="T8" fmla="*/ 0 w 28"/>
                <a:gd name="T9" fmla="*/ 24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9">
                  <a:moveTo>
                    <a:pt x="0" y="28"/>
                  </a:moveTo>
                  <a:lnTo>
                    <a:pt x="10" y="4"/>
                  </a:lnTo>
                  <a:lnTo>
                    <a:pt x="22" y="0"/>
                  </a:lnTo>
                  <a:lnTo>
                    <a:pt x="27" y="23"/>
                  </a:lnTo>
                  <a:lnTo>
                    <a:pt x="0" y="2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1" name="Freeform 216"/>
            <p:cNvSpPr>
              <a:spLocks/>
            </p:cNvSpPr>
            <p:nvPr/>
          </p:nvSpPr>
          <p:spPr bwMode="auto">
            <a:xfrm>
              <a:off x="3223" y="2376"/>
              <a:ext cx="329" cy="329"/>
            </a:xfrm>
            <a:custGeom>
              <a:avLst/>
              <a:gdLst>
                <a:gd name="T0" fmla="*/ 0 w 337"/>
                <a:gd name="T1" fmla="*/ 80 h 351"/>
                <a:gd name="T2" fmla="*/ 4 w 337"/>
                <a:gd name="T3" fmla="*/ 52 h 351"/>
                <a:gd name="T4" fmla="*/ 21 w 337"/>
                <a:gd name="T5" fmla="*/ 58 h 351"/>
                <a:gd name="T6" fmla="*/ 43 w 337"/>
                <a:gd name="T7" fmla="*/ 42 h 351"/>
                <a:gd name="T8" fmla="*/ 50 w 337"/>
                <a:gd name="T9" fmla="*/ 31 h 351"/>
                <a:gd name="T10" fmla="*/ 33 w 337"/>
                <a:gd name="T11" fmla="*/ 13 h 351"/>
                <a:gd name="T12" fmla="*/ 68 w 337"/>
                <a:gd name="T13" fmla="*/ 0 h 351"/>
                <a:gd name="T14" fmla="*/ 135 w 337"/>
                <a:gd name="T15" fmla="*/ 35 h 351"/>
                <a:gd name="T16" fmla="*/ 137 w 337"/>
                <a:gd name="T17" fmla="*/ 49 h 351"/>
                <a:gd name="T18" fmla="*/ 155 w 337"/>
                <a:gd name="T19" fmla="*/ 56 h 351"/>
                <a:gd name="T20" fmla="*/ 169 w 337"/>
                <a:gd name="T21" fmla="*/ 66 h 351"/>
                <a:gd name="T22" fmla="*/ 181 w 337"/>
                <a:gd name="T23" fmla="*/ 58 h 351"/>
                <a:gd name="T24" fmla="*/ 209 w 337"/>
                <a:gd name="T25" fmla="*/ 70 h 351"/>
                <a:gd name="T26" fmla="*/ 247 w 337"/>
                <a:gd name="T27" fmla="*/ 139 h 351"/>
                <a:gd name="T28" fmla="*/ 251 w 337"/>
                <a:gd name="T29" fmla="*/ 145 h 351"/>
                <a:gd name="T30" fmla="*/ 264 w 337"/>
                <a:gd name="T31" fmla="*/ 172 h 351"/>
                <a:gd name="T32" fmla="*/ 311 w 337"/>
                <a:gd name="T33" fmla="*/ 180 h 351"/>
                <a:gd name="T34" fmla="*/ 320 w 337"/>
                <a:gd name="T35" fmla="*/ 191 h 351"/>
                <a:gd name="T36" fmla="*/ 308 w 337"/>
                <a:gd name="T37" fmla="*/ 230 h 351"/>
                <a:gd name="T38" fmla="*/ 264 w 337"/>
                <a:gd name="T39" fmla="*/ 248 h 351"/>
                <a:gd name="T40" fmla="*/ 215 w 337"/>
                <a:gd name="T41" fmla="*/ 259 h 351"/>
                <a:gd name="T42" fmla="*/ 178 w 337"/>
                <a:gd name="T43" fmla="*/ 307 h 351"/>
                <a:gd name="T44" fmla="*/ 178 w 337"/>
                <a:gd name="T45" fmla="*/ 290 h 351"/>
                <a:gd name="T46" fmla="*/ 151 w 337"/>
                <a:gd name="T47" fmla="*/ 277 h 351"/>
                <a:gd name="T48" fmla="*/ 122 w 337"/>
                <a:gd name="T49" fmla="*/ 293 h 351"/>
                <a:gd name="T50" fmla="*/ 95 w 337"/>
                <a:gd name="T51" fmla="*/ 239 h 351"/>
                <a:gd name="T52" fmla="*/ 70 w 337"/>
                <a:gd name="T53" fmla="*/ 216 h 351"/>
                <a:gd name="T54" fmla="*/ 60 w 337"/>
                <a:gd name="T55" fmla="*/ 159 h 351"/>
                <a:gd name="T56" fmla="*/ 0 w 337"/>
                <a:gd name="T57" fmla="*/ 80 h 3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7" h="351">
                  <a:moveTo>
                    <a:pt x="0" y="91"/>
                  </a:moveTo>
                  <a:lnTo>
                    <a:pt x="4" y="60"/>
                  </a:lnTo>
                  <a:lnTo>
                    <a:pt x="22" y="66"/>
                  </a:lnTo>
                  <a:lnTo>
                    <a:pt x="45" y="48"/>
                  </a:lnTo>
                  <a:lnTo>
                    <a:pt x="52" y="35"/>
                  </a:lnTo>
                  <a:lnTo>
                    <a:pt x="35" y="15"/>
                  </a:lnTo>
                  <a:lnTo>
                    <a:pt x="72" y="0"/>
                  </a:lnTo>
                  <a:lnTo>
                    <a:pt x="141" y="40"/>
                  </a:lnTo>
                  <a:lnTo>
                    <a:pt x="143" y="55"/>
                  </a:lnTo>
                  <a:lnTo>
                    <a:pt x="163" y="64"/>
                  </a:lnTo>
                  <a:lnTo>
                    <a:pt x="177" y="75"/>
                  </a:lnTo>
                  <a:lnTo>
                    <a:pt x="190" y="66"/>
                  </a:lnTo>
                  <a:lnTo>
                    <a:pt x="219" y="80"/>
                  </a:lnTo>
                  <a:lnTo>
                    <a:pt x="259" y="158"/>
                  </a:lnTo>
                  <a:lnTo>
                    <a:pt x="263" y="165"/>
                  </a:lnTo>
                  <a:lnTo>
                    <a:pt x="277" y="196"/>
                  </a:lnTo>
                  <a:lnTo>
                    <a:pt x="327" y="205"/>
                  </a:lnTo>
                  <a:lnTo>
                    <a:pt x="336" y="218"/>
                  </a:lnTo>
                  <a:lnTo>
                    <a:pt x="323" y="261"/>
                  </a:lnTo>
                  <a:lnTo>
                    <a:pt x="277" y="283"/>
                  </a:lnTo>
                  <a:lnTo>
                    <a:pt x="225" y="294"/>
                  </a:lnTo>
                  <a:lnTo>
                    <a:pt x="186" y="350"/>
                  </a:lnTo>
                  <a:lnTo>
                    <a:pt x="186" y="330"/>
                  </a:lnTo>
                  <a:lnTo>
                    <a:pt x="159" y="316"/>
                  </a:lnTo>
                  <a:lnTo>
                    <a:pt x="128" y="334"/>
                  </a:lnTo>
                  <a:lnTo>
                    <a:pt x="99" y="272"/>
                  </a:lnTo>
                  <a:lnTo>
                    <a:pt x="74" y="245"/>
                  </a:lnTo>
                  <a:lnTo>
                    <a:pt x="62" y="181"/>
                  </a:lnTo>
                  <a:lnTo>
                    <a:pt x="0" y="91"/>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2" name="Freeform 217"/>
            <p:cNvSpPr>
              <a:spLocks/>
            </p:cNvSpPr>
            <p:nvPr/>
          </p:nvSpPr>
          <p:spPr bwMode="auto">
            <a:xfrm>
              <a:off x="2413" y="2684"/>
              <a:ext cx="99" cy="78"/>
            </a:xfrm>
            <a:custGeom>
              <a:avLst/>
              <a:gdLst>
                <a:gd name="T0" fmla="*/ 0 w 102"/>
                <a:gd name="T1" fmla="*/ 31 h 83"/>
                <a:gd name="T2" fmla="*/ 14 w 102"/>
                <a:gd name="T3" fmla="*/ 52 h 83"/>
                <a:gd name="T4" fmla="*/ 57 w 102"/>
                <a:gd name="T5" fmla="*/ 56 h 83"/>
                <a:gd name="T6" fmla="*/ 12 w 102"/>
                <a:gd name="T7" fmla="*/ 62 h 83"/>
                <a:gd name="T8" fmla="*/ 12 w 102"/>
                <a:gd name="T9" fmla="*/ 72 h 83"/>
                <a:gd name="T10" fmla="*/ 57 w 102"/>
                <a:gd name="T11" fmla="*/ 68 h 83"/>
                <a:gd name="T12" fmla="*/ 95 w 102"/>
                <a:gd name="T13" fmla="*/ 72 h 83"/>
                <a:gd name="T14" fmla="*/ 81 w 102"/>
                <a:gd name="T15" fmla="*/ 31 h 83"/>
                <a:gd name="T16" fmla="*/ 48 w 102"/>
                <a:gd name="T17" fmla="*/ 0 h 83"/>
                <a:gd name="T18" fmla="*/ 14 w 102"/>
                <a:gd name="T19" fmla="*/ 8 h 83"/>
                <a:gd name="T20" fmla="*/ 0 w 102"/>
                <a:gd name="T21" fmla="*/ 31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83">
                  <a:moveTo>
                    <a:pt x="0" y="35"/>
                  </a:moveTo>
                  <a:lnTo>
                    <a:pt x="14" y="59"/>
                  </a:lnTo>
                  <a:lnTo>
                    <a:pt x="61" y="64"/>
                  </a:lnTo>
                  <a:lnTo>
                    <a:pt x="12" y="70"/>
                  </a:lnTo>
                  <a:lnTo>
                    <a:pt x="12" y="82"/>
                  </a:lnTo>
                  <a:lnTo>
                    <a:pt x="61" y="77"/>
                  </a:lnTo>
                  <a:lnTo>
                    <a:pt x="101" y="82"/>
                  </a:lnTo>
                  <a:lnTo>
                    <a:pt x="86" y="35"/>
                  </a:lnTo>
                  <a:lnTo>
                    <a:pt x="50" y="0"/>
                  </a:lnTo>
                  <a:lnTo>
                    <a:pt x="14" y="8"/>
                  </a:lnTo>
                  <a:lnTo>
                    <a:pt x="0" y="3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3" name="Freeform 218"/>
            <p:cNvSpPr>
              <a:spLocks/>
            </p:cNvSpPr>
            <p:nvPr/>
          </p:nvSpPr>
          <p:spPr bwMode="auto">
            <a:xfrm>
              <a:off x="2477" y="2809"/>
              <a:ext cx="49" cy="59"/>
            </a:xfrm>
            <a:custGeom>
              <a:avLst/>
              <a:gdLst>
                <a:gd name="T0" fmla="*/ 0 w 50"/>
                <a:gd name="T1" fmla="*/ 16 h 63"/>
                <a:gd name="T2" fmla="*/ 8 w 50"/>
                <a:gd name="T3" fmla="*/ 36 h 63"/>
                <a:gd name="T4" fmla="*/ 29 w 50"/>
                <a:gd name="T5" fmla="*/ 54 h 63"/>
                <a:gd name="T6" fmla="*/ 47 w 50"/>
                <a:gd name="T7" fmla="*/ 28 h 63"/>
                <a:gd name="T8" fmla="*/ 32 w 50"/>
                <a:gd name="T9" fmla="*/ 0 h 63"/>
                <a:gd name="T10" fmla="*/ 0 w 50"/>
                <a:gd name="T11" fmla="*/ 16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63">
                  <a:moveTo>
                    <a:pt x="0" y="18"/>
                  </a:moveTo>
                  <a:lnTo>
                    <a:pt x="8" y="41"/>
                  </a:lnTo>
                  <a:lnTo>
                    <a:pt x="31" y="62"/>
                  </a:lnTo>
                  <a:lnTo>
                    <a:pt x="49" y="32"/>
                  </a:lnTo>
                  <a:lnTo>
                    <a:pt x="34" y="0"/>
                  </a:lnTo>
                  <a:lnTo>
                    <a:pt x="0" y="1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4" name="Freeform 219"/>
            <p:cNvSpPr>
              <a:spLocks/>
            </p:cNvSpPr>
            <p:nvPr/>
          </p:nvSpPr>
          <p:spPr bwMode="auto">
            <a:xfrm>
              <a:off x="3323" y="2774"/>
              <a:ext cx="159" cy="256"/>
            </a:xfrm>
            <a:custGeom>
              <a:avLst/>
              <a:gdLst>
                <a:gd name="T0" fmla="*/ 0 w 163"/>
                <a:gd name="T1" fmla="*/ 223 h 273"/>
                <a:gd name="T2" fmla="*/ 0 w 163"/>
                <a:gd name="T3" fmla="*/ 161 h 273"/>
                <a:gd name="T4" fmla="*/ 12 w 163"/>
                <a:gd name="T5" fmla="*/ 142 h 273"/>
                <a:gd name="T6" fmla="*/ 59 w 163"/>
                <a:gd name="T7" fmla="*/ 122 h 273"/>
                <a:gd name="T8" fmla="*/ 104 w 163"/>
                <a:gd name="T9" fmla="*/ 68 h 273"/>
                <a:gd name="T10" fmla="*/ 45 w 163"/>
                <a:gd name="T11" fmla="*/ 50 h 273"/>
                <a:gd name="T12" fmla="*/ 24 w 163"/>
                <a:gd name="T13" fmla="*/ 17 h 273"/>
                <a:gd name="T14" fmla="*/ 33 w 163"/>
                <a:gd name="T15" fmla="*/ 8 h 273"/>
                <a:gd name="T16" fmla="*/ 59 w 163"/>
                <a:gd name="T17" fmla="*/ 26 h 273"/>
                <a:gd name="T18" fmla="*/ 143 w 163"/>
                <a:gd name="T19" fmla="*/ 0 h 273"/>
                <a:gd name="T20" fmla="*/ 154 w 163"/>
                <a:gd name="T21" fmla="*/ 29 h 273"/>
                <a:gd name="T22" fmla="*/ 99 w 163"/>
                <a:gd name="T23" fmla="*/ 140 h 273"/>
                <a:gd name="T24" fmla="*/ 8 w 163"/>
                <a:gd name="T25" fmla="*/ 239 h 273"/>
                <a:gd name="T26" fmla="*/ 0 w 163"/>
                <a:gd name="T27" fmla="*/ 223 h 2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3" h="273">
                  <a:moveTo>
                    <a:pt x="0" y="254"/>
                  </a:moveTo>
                  <a:lnTo>
                    <a:pt x="0" y="183"/>
                  </a:lnTo>
                  <a:lnTo>
                    <a:pt x="12" y="161"/>
                  </a:lnTo>
                  <a:lnTo>
                    <a:pt x="62" y="139"/>
                  </a:lnTo>
                  <a:lnTo>
                    <a:pt x="110" y="77"/>
                  </a:lnTo>
                  <a:lnTo>
                    <a:pt x="47" y="57"/>
                  </a:lnTo>
                  <a:lnTo>
                    <a:pt x="26" y="19"/>
                  </a:lnTo>
                  <a:lnTo>
                    <a:pt x="35" y="8"/>
                  </a:lnTo>
                  <a:lnTo>
                    <a:pt x="62" y="30"/>
                  </a:lnTo>
                  <a:lnTo>
                    <a:pt x="151" y="0"/>
                  </a:lnTo>
                  <a:lnTo>
                    <a:pt x="162" y="33"/>
                  </a:lnTo>
                  <a:lnTo>
                    <a:pt x="104" y="159"/>
                  </a:lnTo>
                  <a:lnTo>
                    <a:pt x="8" y="272"/>
                  </a:lnTo>
                  <a:lnTo>
                    <a:pt x="0" y="25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5" name="Freeform 220"/>
            <p:cNvSpPr>
              <a:spLocks/>
            </p:cNvSpPr>
            <p:nvPr/>
          </p:nvSpPr>
          <p:spPr bwMode="auto">
            <a:xfrm>
              <a:off x="3075" y="3296"/>
              <a:ext cx="122" cy="135"/>
            </a:xfrm>
            <a:custGeom>
              <a:avLst/>
              <a:gdLst>
                <a:gd name="T0" fmla="*/ 0 w 125"/>
                <a:gd name="T1" fmla="*/ 38 h 144"/>
                <a:gd name="T2" fmla="*/ 26 w 125"/>
                <a:gd name="T3" fmla="*/ 38 h 144"/>
                <a:gd name="T4" fmla="*/ 51 w 125"/>
                <a:gd name="T5" fmla="*/ 18 h 144"/>
                <a:gd name="T6" fmla="*/ 55 w 125"/>
                <a:gd name="T7" fmla="*/ 6 h 144"/>
                <a:gd name="T8" fmla="*/ 76 w 125"/>
                <a:gd name="T9" fmla="*/ 0 h 144"/>
                <a:gd name="T10" fmla="*/ 113 w 125"/>
                <a:gd name="T11" fmla="*/ 13 h 144"/>
                <a:gd name="T12" fmla="*/ 118 w 125"/>
                <a:gd name="T13" fmla="*/ 31 h 144"/>
                <a:gd name="T14" fmla="*/ 115 w 125"/>
                <a:gd name="T15" fmla="*/ 78 h 144"/>
                <a:gd name="T16" fmla="*/ 97 w 125"/>
                <a:gd name="T17" fmla="*/ 126 h 144"/>
                <a:gd name="T18" fmla="*/ 61 w 125"/>
                <a:gd name="T19" fmla="*/ 118 h 144"/>
                <a:gd name="T20" fmla="*/ 41 w 125"/>
                <a:gd name="T21" fmla="*/ 107 h 144"/>
                <a:gd name="T22" fmla="*/ 0 w 125"/>
                <a:gd name="T23" fmla="*/ 38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 h="144">
                  <a:moveTo>
                    <a:pt x="0" y="44"/>
                  </a:moveTo>
                  <a:lnTo>
                    <a:pt x="28" y="44"/>
                  </a:lnTo>
                  <a:lnTo>
                    <a:pt x="53" y="20"/>
                  </a:lnTo>
                  <a:lnTo>
                    <a:pt x="57" y="6"/>
                  </a:lnTo>
                  <a:lnTo>
                    <a:pt x="80" y="0"/>
                  </a:lnTo>
                  <a:lnTo>
                    <a:pt x="119" y="15"/>
                  </a:lnTo>
                  <a:lnTo>
                    <a:pt x="124" y="35"/>
                  </a:lnTo>
                  <a:lnTo>
                    <a:pt x="121" y="89"/>
                  </a:lnTo>
                  <a:lnTo>
                    <a:pt x="101" y="143"/>
                  </a:lnTo>
                  <a:lnTo>
                    <a:pt x="64" y="134"/>
                  </a:lnTo>
                  <a:lnTo>
                    <a:pt x="43" y="122"/>
                  </a:lnTo>
                  <a:lnTo>
                    <a:pt x="0" y="44"/>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6" name="Freeform 221"/>
            <p:cNvSpPr>
              <a:spLocks/>
            </p:cNvSpPr>
            <p:nvPr/>
          </p:nvSpPr>
          <p:spPr bwMode="auto">
            <a:xfrm>
              <a:off x="2864" y="3321"/>
              <a:ext cx="212" cy="241"/>
            </a:xfrm>
            <a:custGeom>
              <a:avLst/>
              <a:gdLst>
                <a:gd name="T0" fmla="*/ 0 w 218"/>
                <a:gd name="T1" fmla="*/ 7 h 258"/>
                <a:gd name="T2" fmla="*/ 23 w 218"/>
                <a:gd name="T3" fmla="*/ 0 h 258"/>
                <a:gd name="T4" fmla="*/ 148 w 218"/>
                <a:gd name="T5" fmla="*/ 21 h 258"/>
                <a:gd name="T6" fmla="*/ 175 w 218"/>
                <a:gd name="T7" fmla="*/ 13 h 258"/>
                <a:gd name="T8" fmla="*/ 205 w 218"/>
                <a:gd name="T9" fmla="*/ 15 h 258"/>
                <a:gd name="T10" fmla="*/ 181 w 218"/>
                <a:gd name="T11" fmla="*/ 33 h 258"/>
                <a:gd name="T12" fmla="*/ 171 w 218"/>
                <a:gd name="T13" fmla="*/ 21 h 258"/>
                <a:gd name="T14" fmla="*/ 140 w 218"/>
                <a:gd name="T15" fmla="*/ 29 h 258"/>
                <a:gd name="T16" fmla="*/ 140 w 218"/>
                <a:gd name="T17" fmla="*/ 92 h 258"/>
                <a:gd name="T18" fmla="*/ 125 w 218"/>
                <a:gd name="T19" fmla="*/ 92 h 258"/>
                <a:gd name="T20" fmla="*/ 125 w 218"/>
                <a:gd name="T21" fmla="*/ 142 h 258"/>
                <a:gd name="T22" fmla="*/ 125 w 218"/>
                <a:gd name="T23" fmla="*/ 214 h 258"/>
                <a:gd name="T24" fmla="*/ 112 w 218"/>
                <a:gd name="T25" fmla="*/ 224 h 258"/>
                <a:gd name="T26" fmla="*/ 94 w 218"/>
                <a:gd name="T27" fmla="*/ 224 h 258"/>
                <a:gd name="T28" fmla="*/ 83 w 218"/>
                <a:gd name="T29" fmla="*/ 208 h 258"/>
                <a:gd name="T30" fmla="*/ 73 w 218"/>
                <a:gd name="T31" fmla="*/ 217 h 258"/>
                <a:gd name="T32" fmla="*/ 53 w 218"/>
                <a:gd name="T33" fmla="*/ 192 h 258"/>
                <a:gd name="T34" fmla="*/ 43 w 218"/>
                <a:gd name="T35" fmla="*/ 113 h 258"/>
                <a:gd name="T36" fmla="*/ 43 w 218"/>
                <a:gd name="T37" fmla="*/ 104 h 258"/>
                <a:gd name="T38" fmla="*/ 0 w 218"/>
                <a:gd name="T39" fmla="*/ 7 h 2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8" h="258">
                  <a:moveTo>
                    <a:pt x="0" y="8"/>
                  </a:moveTo>
                  <a:lnTo>
                    <a:pt x="25" y="0"/>
                  </a:lnTo>
                  <a:lnTo>
                    <a:pt x="156" y="24"/>
                  </a:lnTo>
                  <a:lnTo>
                    <a:pt x="185" y="15"/>
                  </a:lnTo>
                  <a:lnTo>
                    <a:pt x="217" y="17"/>
                  </a:lnTo>
                  <a:lnTo>
                    <a:pt x="191" y="37"/>
                  </a:lnTo>
                  <a:lnTo>
                    <a:pt x="181" y="24"/>
                  </a:lnTo>
                  <a:lnTo>
                    <a:pt x="148" y="33"/>
                  </a:lnTo>
                  <a:lnTo>
                    <a:pt x="148" y="106"/>
                  </a:lnTo>
                  <a:lnTo>
                    <a:pt x="133" y="106"/>
                  </a:lnTo>
                  <a:lnTo>
                    <a:pt x="133" y="163"/>
                  </a:lnTo>
                  <a:lnTo>
                    <a:pt x="133" y="245"/>
                  </a:lnTo>
                  <a:lnTo>
                    <a:pt x="118" y="257"/>
                  </a:lnTo>
                  <a:lnTo>
                    <a:pt x="100" y="257"/>
                  </a:lnTo>
                  <a:lnTo>
                    <a:pt x="87" y="239"/>
                  </a:lnTo>
                  <a:lnTo>
                    <a:pt x="77" y="248"/>
                  </a:lnTo>
                  <a:lnTo>
                    <a:pt x="56" y="221"/>
                  </a:lnTo>
                  <a:lnTo>
                    <a:pt x="45" y="130"/>
                  </a:lnTo>
                  <a:lnTo>
                    <a:pt x="45" y="119"/>
                  </a:lnTo>
                  <a:lnTo>
                    <a:pt x="0" y="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7" name="Freeform 222"/>
            <p:cNvSpPr>
              <a:spLocks/>
            </p:cNvSpPr>
            <p:nvPr/>
          </p:nvSpPr>
          <p:spPr bwMode="auto">
            <a:xfrm>
              <a:off x="2421" y="2463"/>
              <a:ext cx="131" cy="134"/>
            </a:xfrm>
            <a:custGeom>
              <a:avLst/>
              <a:gdLst>
                <a:gd name="T0" fmla="*/ 0 w 134"/>
                <a:gd name="T1" fmla="*/ 126 h 142"/>
                <a:gd name="T2" fmla="*/ 62 w 134"/>
                <a:gd name="T3" fmla="*/ 0 h 142"/>
                <a:gd name="T4" fmla="*/ 127 w 134"/>
                <a:gd name="T5" fmla="*/ 2 h 142"/>
                <a:gd name="T6" fmla="*/ 127 w 134"/>
                <a:gd name="T7" fmla="*/ 9 h 142"/>
                <a:gd name="T8" fmla="*/ 127 w 134"/>
                <a:gd name="T9" fmla="*/ 33 h 142"/>
                <a:gd name="T10" fmla="*/ 77 w 134"/>
                <a:gd name="T11" fmla="*/ 31 h 142"/>
                <a:gd name="T12" fmla="*/ 77 w 134"/>
                <a:gd name="T13" fmla="*/ 82 h 142"/>
                <a:gd name="T14" fmla="*/ 60 w 134"/>
                <a:gd name="T15" fmla="*/ 90 h 142"/>
                <a:gd name="T16" fmla="*/ 62 w 134"/>
                <a:gd name="T17" fmla="*/ 119 h 142"/>
                <a:gd name="T18" fmla="*/ 0 w 134"/>
                <a:gd name="T19" fmla="*/ 126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142">
                  <a:moveTo>
                    <a:pt x="0" y="141"/>
                  </a:moveTo>
                  <a:lnTo>
                    <a:pt x="64" y="0"/>
                  </a:lnTo>
                  <a:lnTo>
                    <a:pt x="133" y="2"/>
                  </a:lnTo>
                  <a:lnTo>
                    <a:pt x="133" y="11"/>
                  </a:lnTo>
                  <a:lnTo>
                    <a:pt x="133" y="37"/>
                  </a:lnTo>
                  <a:lnTo>
                    <a:pt x="81" y="35"/>
                  </a:lnTo>
                  <a:lnTo>
                    <a:pt x="81" y="92"/>
                  </a:lnTo>
                  <a:lnTo>
                    <a:pt x="62" y="101"/>
                  </a:lnTo>
                  <a:lnTo>
                    <a:pt x="64" y="134"/>
                  </a:lnTo>
                  <a:lnTo>
                    <a:pt x="0" y="141"/>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8" name="Freeform 223"/>
            <p:cNvSpPr>
              <a:spLocks/>
            </p:cNvSpPr>
            <p:nvPr/>
          </p:nvSpPr>
          <p:spPr bwMode="auto">
            <a:xfrm>
              <a:off x="3027" y="2558"/>
              <a:ext cx="256" cy="373"/>
            </a:xfrm>
            <a:custGeom>
              <a:avLst/>
              <a:gdLst>
                <a:gd name="T0" fmla="*/ 0 w 263"/>
                <a:gd name="T1" fmla="*/ 184 h 397"/>
                <a:gd name="T2" fmla="*/ 12 w 263"/>
                <a:gd name="T3" fmla="*/ 220 h 397"/>
                <a:gd name="T4" fmla="*/ 20 w 263"/>
                <a:gd name="T5" fmla="*/ 256 h 397"/>
                <a:gd name="T6" fmla="*/ 45 w 263"/>
                <a:gd name="T7" fmla="*/ 271 h 397"/>
                <a:gd name="T8" fmla="*/ 83 w 263"/>
                <a:gd name="T9" fmla="*/ 324 h 397"/>
                <a:gd name="T10" fmla="*/ 131 w 263"/>
                <a:gd name="T11" fmla="*/ 350 h 397"/>
                <a:gd name="T12" fmla="*/ 179 w 263"/>
                <a:gd name="T13" fmla="*/ 343 h 397"/>
                <a:gd name="T14" fmla="*/ 206 w 263"/>
                <a:gd name="T15" fmla="*/ 331 h 397"/>
                <a:gd name="T16" fmla="*/ 191 w 263"/>
                <a:gd name="T17" fmla="*/ 294 h 397"/>
                <a:gd name="T18" fmla="*/ 165 w 263"/>
                <a:gd name="T19" fmla="*/ 274 h 397"/>
                <a:gd name="T20" fmla="*/ 181 w 263"/>
                <a:gd name="T21" fmla="*/ 258 h 397"/>
                <a:gd name="T22" fmla="*/ 183 w 263"/>
                <a:gd name="T23" fmla="*/ 227 h 397"/>
                <a:gd name="T24" fmla="*/ 212 w 263"/>
                <a:gd name="T25" fmla="*/ 184 h 397"/>
                <a:gd name="T26" fmla="*/ 222 w 263"/>
                <a:gd name="T27" fmla="*/ 110 h 397"/>
                <a:gd name="T28" fmla="*/ 248 w 263"/>
                <a:gd name="T29" fmla="*/ 92 h 397"/>
                <a:gd name="T30" fmla="*/ 231 w 263"/>
                <a:gd name="T31" fmla="*/ 76 h 397"/>
                <a:gd name="T32" fmla="*/ 220 w 263"/>
                <a:gd name="T33" fmla="*/ 20 h 397"/>
                <a:gd name="T34" fmla="*/ 202 w 263"/>
                <a:gd name="T35" fmla="*/ 0 h 397"/>
                <a:gd name="T36" fmla="*/ 179 w 263"/>
                <a:gd name="T37" fmla="*/ 23 h 397"/>
                <a:gd name="T38" fmla="*/ 43 w 263"/>
                <a:gd name="T39" fmla="*/ 20 h 397"/>
                <a:gd name="T40" fmla="*/ 43 w 263"/>
                <a:gd name="T41" fmla="*/ 54 h 397"/>
                <a:gd name="T42" fmla="*/ 31 w 263"/>
                <a:gd name="T43" fmla="*/ 54 h 397"/>
                <a:gd name="T44" fmla="*/ 31 w 263"/>
                <a:gd name="T45" fmla="*/ 66 h 397"/>
                <a:gd name="T46" fmla="*/ 29 w 263"/>
                <a:gd name="T47" fmla="*/ 133 h 397"/>
                <a:gd name="T48" fmla="*/ 14 w 263"/>
                <a:gd name="T49" fmla="*/ 137 h 397"/>
                <a:gd name="T50" fmla="*/ 0 w 263"/>
                <a:gd name="T51" fmla="*/ 184 h 3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3" h="397">
                  <a:moveTo>
                    <a:pt x="0" y="209"/>
                  </a:moveTo>
                  <a:lnTo>
                    <a:pt x="12" y="249"/>
                  </a:lnTo>
                  <a:lnTo>
                    <a:pt x="22" y="291"/>
                  </a:lnTo>
                  <a:lnTo>
                    <a:pt x="47" y="307"/>
                  </a:lnTo>
                  <a:lnTo>
                    <a:pt x="87" y="367"/>
                  </a:lnTo>
                  <a:lnTo>
                    <a:pt x="139" y="396"/>
                  </a:lnTo>
                  <a:lnTo>
                    <a:pt x="189" y="389"/>
                  </a:lnTo>
                  <a:lnTo>
                    <a:pt x="218" y="375"/>
                  </a:lnTo>
                  <a:lnTo>
                    <a:pt x="201" y="333"/>
                  </a:lnTo>
                  <a:lnTo>
                    <a:pt x="174" y="311"/>
                  </a:lnTo>
                  <a:lnTo>
                    <a:pt x="191" y="293"/>
                  </a:lnTo>
                  <a:lnTo>
                    <a:pt x="193" y="258"/>
                  </a:lnTo>
                  <a:lnTo>
                    <a:pt x="224" y="209"/>
                  </a:lnTo>
                  <a:lnTo>
                    <a:pt x="234" y="124"/>
                  </a:lnTo>
                  <a:lnTo>
                    <a:pt x="262" y="104"/>
                  </a:lnTo>
                  <a:lnTo>
                    <a:pt x="243" y="86"/>
                  </a:lnTo>
                  <a:lnTo>
                    <a:pt x="232" y="22"/>
                  </a:lnTo>
                  <a:lnTo>
                    <a:pt x="214" y="0"/>
                  </a:lnTo>
                  <a:lnTo>
                    <a:pt x="189" y="26"/>
                  </a:lnTo>
                  <a:lnTo>
                    <a:pt x="45" y="22"/>
                  </a:lnTo>
                  <a:lnTo>
                    <a:pt x="45" y="62"/>
                  </a:lnTo>
                  <a:lnTo>
                    <a:pt x="33" y="62"/>
                  </a:lnTo>
                  <a:lnTo>
                    <a:pt x="33" y="75"/>
                  </a:lnTo>
                  <a:lnTo>
                    <a:pt x="31" y="151"/>
                  </a:lnTo>
                  <a:lnTo>
                    <a:pt x="14" y="155"/>
                  </a:lnTo>
                  <a:lnTo>
                    <a:pt x="0" y="209"/>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9" name="Freeform 224"/>
            <p:cNvSpPr>
              <a:spLocks/>
            </p:cNvSpPr>
            <p:nvPr/>
          </p:nvSpPr>
          <p:spPr bwMode="auto">
            <a:xfrm>
              <a:off x="3163" y="3493"/>
              <a:ext cx="20" cy="31"/>
            </a:xfrm>
            <a:custGeom>
              <a:avLst/>
              <a:gdLst>
                <a:gd name="T0" fmla="*/ 0 w 20"/>
                <a:gd name="T1" fmla="*/ 15 h 33"/>
                <a:gd name="T2" fmla="*/ 11 w 20"/>
                <a:gd name="T3" fmla="*/ 28 h 33"/>
                <a:gd name="T4" fmla="*/ 19 w 20"/>
                <a:gd name="T5" fmla="*/ 19 h 33"/>
                <a:gd name="T6" fmla="*/ 17 w 20"/>
                <a:gd name="T7" fmla="*/ 0 h 33"/>
                <a:gd name="T8" fmla="*/ 0 w 20"/>
                <a:gd name="T9" fmla="*/ 15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33">
                  <a:moveTo>
                    <a:pt x="0" y="17"/>
                  </a:moveTo>
                  <a:lnTo>
                    <a:pt x="11" y="32"/>
                  </a:lnTo>
                  <a:lnTo>
                    <a:pt x="19" y="21"/>
                  </a:lnTo>
                  <a:lnTo>
                    <a:pt x="17" y="0"/>
                  </a:lnTo>
                  <a:lnTo>
                    <a:pt x="0" y="1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70" name="Freeform 225"/>
            <p:cNvSpPr>
              <a:spLocks/>
            </p:cNvSpPr>
            <p:nvPr/>
          </p:nvSpPr>
          <p:spPr bwMode="auto">
            <a:xfrm>
              <a:off x="3236" y="2268"/>
              <a:ext cx="113" cy="106"/>
            </a:xfrm>
            <a:custGeom>
              <a:avLst/>
              <a:gdLst>
                <a:gd name="T0" fmla="*/ 0 w 116"/>
                <a:gd name="T1" fmla="*/ 91 h 113"/>
                <a:gd name="T2" fmla="*/ 2 w 116"/>
                <a:gd name="T3" fmla="*/ 80 h 113"/>
                <a:gd name="T4" fmla="*/ 18 w 116"/>
                <a:gd name="T5" fmla="*/ 59 h 113"/>
                <a:gd name="T6" fmla="*/ 8 w 116"/>
                <a:gd name="T7" fmla="*/ 50 h 113"/>
                <a:gd name="T8" fmla="*/ 8 w 116"/>
                <a:gd name="T9" fmla="*/ 23 h 113"/>
                <a:gd name="T10" fmla="*/ 18 w 116"/>
                <a:gd name="T11" fmla="*/ 4 h 113"/>
                <a:gd name="T12" fmla="*/ 109 w 116"/>
                <a:gd name="T13" fmla="*/ 0 h 113"/>
                <a:gd name="T14" fmla="*/ 93 w 116"/>
                <a:gd name="T15" fmla="*/ 15 h 113"/>
                <a:gd name="T16" fmla="*/ 88 w 116"/>
                <a:gd name="T17" fmla="*/ 53 h 113"/>
                <a:gd name="T18" fmla="*/ 50 w 116"/>
                <a:gd name="T19" fmla="*/ 77 h 113"/>
                <a:gd name="T20" fmla="*/ 18 w 116"/>
                <a:gd name="T21" fmla="*/ 98 h 113"/>
                <a:gd name="T22" fmla="*/ 0 w 116"/>
                <a:gd name="T23" fmla="*/ 91 h 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6" h="113">
                  <a:moveTo>
                    <a:pt x="0" y="103"/>
                  </a:moveTo>
                  <a:lnTo>
                    <a:pt x="2" y="91"/>
                  </a:lnTo>
                  <a:lnTo>
                    <a:pt x="18" y="67"/>
                  </a:lnTo>
                  <a:lnTo>
                    <a:pt x="8" y="56"/>
                  </a:lnTo>
                  <a:lnTo>
                    <a:pt x="8" y="26"/>
                  </a:lnTo>
                  <a:lnTo>
                    <a:pt x="18" y="4"/>
                  </a:lnTo>
                  <a:lnTo>
                    <a:pt x="115" y="0"/>
                  </a:lnTo>
                  <a:lnTo>
                    <a:pt x="98" y="17"/>
                  </a:lnTo>
                  <a:lnTo>
                    <a:pt x="92" y="60"/>
                  </a:lnTo>
                  <a:lnTo>
                    <a:pt x="52" y="87"/>
                  </a:lnTo>
                  <a:lnTo>
                    <a:pt x="18" y="112"/>
                  </a:lnTo>
                  <a:lnTo>
                    <a:pt x="0" y="103"/>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71" name="Freeform 226"/>
            <p:cNvSpPr>
              <a:spLocks/>
            </p:cNvSpPr>
            <p:nvPr/>
          </p:nvSpPr>
          <p:spPr bwMode="auto">
            <a:xfrm>
              <a:off x="3148" y="3019"/>
              <a:ext cx="169" cy="201"/>
            </a:xfrm>
            <a:custGeom>
              <a:avLst/>
              <a:gdLst>
                <a:gd name="T0" fmla="*/ 0 w 174"/>
                <a:gd name="T1" fmla="*/ 58 h 214"/>
                <a:gd name="T2" fmla="*/ 2 w 174"/>
                <a:gd name="T3" fmla="*/ 95 h 214"/>
                <a:gd name="T4" fmla="*/ 18 w 174"/>
                <a:gd name="T5" fmla="*/ 131 h 214"/>
                <a:gd name="T6" fmla="*/ 50 w 174"/>
                <a:gd name="T7" fmla="*/ 148 h 214"/>
                <a:gd name="T8" fmla="*/ 62 w 174"/>
                <a:gd name="T9" fmla="*/ 150 h 214"/>
                <a:gd name="T10" fmla="*/ 81 w 174"/>
                <a:gd name="T11" fmla="*/ 188 h 214"/>
                <a:gd name="T12" fmla="*/ 139 w 174"/>
                <a:gd name="T13" fmla="*/ 183 h 214"/>
                <a:gd name="T14" fmla="*/ 163 w 174"/>
                <a:gd name="T15" fmla="*/ 166 h 214"/>
                <a:gd name="T16" fmla="*/ 139 w 174"/>
                <a:gd name="T17" fmla="*/ 94 h 214"/>
                <a:gd name="T18" fmla="*/ 146 w 174"/>
                <a:gd name="T19" fmla="*/ 65 h 214"/>
                <a:gd name="T20" fmla="*/ 66 w 174"/>
                <a:gd name="T21" fmla="*/ 0 h 214"/>
                <a:gd name="T22" fmla="*/ 48 w 174"/>
                <a:gd name="T23" fmla="*/ 33 h 214"/>
                <a:gd name="T24" fmla="*/ 39 w 174"/>
                <a:gd name="T25" fmla="*/ 23 h 214"/>
                <a:gd name="T26" fmla="*/ 33 w 174"/>
                <a:gd name="T27" fmla="*/ 31 h 214"/>
                <a:gd name="T28" fmla="*/ 31 w 174"/>
                <a:gd name="T29" fmla="*/ 0 h 214"/>
                <a:gd name="T30" fmla="*/ 12 w 174"/>
                <a:gd name="T31" fmla="*/ 2 h 214"/>
                <a:gd name="T32" fmla="*/ 14 w 174"/>
                <a:gd name="T33" fmla="*/ 24 h 214"/>
                <a:gd name="T34" fmla="*/ 16 w 174"/>
                <a:gd name="T35" fmla="*/ 39 h 214"/>
                <a:gd name="T36" fmla="*/ 0 w 174"/>
                <a:gd name="T37" fmla="*/ 58 h 2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4" h="214">
                  <a:moveTo>
                    <a:pt x="0" y="66"/>
                  </a:moveTo>
                  <a:lnTo>
                    <a:pt x="2" y="108"/>
                  </a:lnTo>
                  <a:lnTo>
                    <a:pt x="20" y="148"/>
                  </a:lnTo>
                  <a:lnTo>
                    <a:pt x="52" y="168"/>
                  </a:lnTo>
                  <a:lnTo>
                    <a:pt x="66" y="170"/>
                  </a:lnTo>
                  <a:lnTo>
                    <a:pt x="85" y="213"/>
                  </a:lnTo>
                  <a:lnTo>
                    <a:pt x="147" y="208"/>
                  </a:lnTo>
                  <a:lnTo>
                    <a:pt x="173" y="188"/>
                  </a:lnTo>
                  <a:lnTo>
                    <a:pt x="147" y="106"/>
                  </a:lnTo>
                  <a:lnTo>
                    <a:pt x="154" y="73"/>
                  </a:lnTo>
                  <a:lnTo>
                    <a:pt x="70" y="0"/>
                  </a:lnTo>
                  <a:lnTo>
                    <a:pt x="50" y="37"/>
                  </a:lnTo>
                  <a:lnTo>
                    <a:pt x="41" y="26"/>
                  </a:lnTo>
                  <a:lnTo>
                    <a:pt x="35" y="35"/>
                  </a:lnTo>
                  <a:lnTo>
                    <a:pt x="33" y="0"/>
                  </a:lnTo>
                  <a:lnTo>
                    <a:pt x="12" y="2"/>
                  </a:lnTo>
                  <a:lnTo>
                    <a:pt x="14" y="28"/>
                  </a:lnTo>
                  <a:lnTo>
                    <a:pt x="16" y="44"/>
                  </a:lnTo>
                  <a:lnTo>
                    <a:pt x="0" y="6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72" name="Freeform 227"/>
            <p:cNvSpPr>
              <a:spLocks/>
            </p:cNvSpPr>
            <p:nvPr/>
          </p:nvSpPr>
          <p:spPr bwMode="auto">
            <a:xfrm>
              <a:off x="2679" y="2789"/>
              <a:ext cx="35" cy="96"/>
            </a:xfrm>
            <a:custGeom>
              <a:avLst/>
              <a:gdLst>
                <a:gd name="T0" fmla="*/ 0 w 36"/>
                <a:gd name="T1" fmla="*/ 0 h 103"/>
                <a:gd name="T2" fmla="*/ 16 w 36"/>
                <a:gd name="T3" fmla="*/ 4 h 103"/>
                <a:gd name="T4" fmla="*/ 33 w 36"/>
                <a:gd name="T5" fmla="*/ 86 h 103"/>
                <a:gd name="T6" fmla="*/ 20 w 36"/>
                <a:gd name="T7" fmla="*/ 89 h 103"/>
                <a:gd name="T8" fmla="*/ 0 w 36"/>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03">
                  <a:moveTo>
                    <a:pt x="0" y="0"/>
                  </a:moveTo>
                  <a:lnTo>
                    <a:pt x="16" y="4"/>
                  </a:lnTo>
                  <a:lnTo>
                    <a:pt x="35" y="99"/>
                  </a:lnTo>
                  <a:lnTo>
                    <a:pt x="22" y="102"/>
                  </a:lnTo>
                  <a:lnTo>
                    <a:pt x="0" y="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73" name="Freeform 228"/>
            <p:cNvSpPr>
              <a:spLocks/>
            </p:cNvSpPr>
            <p:nvPr/>
          </p:nvSpPr>
          <p:spPr bwMode="auto">
            <a:xfrm>
              <a:off x="3481" y="2494"/>
              <a:ext cx="81" cy="72"/>
            </a:xfrm>
            <a:custGeom>
              <a:avLst/>
              <a:gdLst>
                <a:gd name="T0" fmla="*/ 0 w 83"/>
                <a:gd name="T1" fmla="*/ 31 h 77"/>
                <a:gd name="T2" fmla="*/ 4 w 83"/>
                <a:gd name="T3" fmla="*/ 31 h 77"/>
                <a:gd name="T4" fmla="*/ 10 w 83"/>
                <a:gd name="T5" fmla="*/ 40 h 77"/>
                <a:gd name="T6" fmla="*/ 44 w 83"/>
                <a:gd name="T7" fmla="*/ 38 h 77"/>
                <a:gd name="T8" fmla="*/ 73 w 83"/>
                <a:gd name="T9" fmla="*/ 0 h 77"/>
                <a:gd name="T10" fmla="*/ 78 w 83"/>
                <a:gd name="T11" fmla="*/ 23 h 77"/>
                <a:gd name="T12" fmla="*/ 69 w 83"/>
                <a:gd name="T13" fmla="*/ 23 h 77"/>
                <a:gd name="T14" fmla="*/ 73 w 83"/>
                <a:gd name="T15" fmla="*/ 38 h 77"/>
                <a:gd name="T16" fmla="*/ 60 w 83"/>
                <a:gd name="T17" fmla="*/ 66 h 77"/>
                <a:gd name="T18" fmla="*/ 14 w 83"/>
                <a:gd name="T19" fmla="*/ 61 h 77"/>
                <a:gd name="T20" fmla="*/ 0 w 83"/>
                <a:gd name="T21" fmla="*/ 31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 h="77">
                  <a:moveTo>
                    <a:pt x="0" y="35"/>
                  </a:moveTo>
                  <a:lnTo>
                    <a:pt x="4" y="35"/>
                  </a:lnTo>
                  <a:lnTo>
                    <a:pt x="10" y="46"/>
                  </a:lnTo>
                  <a:lnTo>
                    <a:pt x="46" y="44"/>
                  </a:lnTo>
                  <a:lnTo>
                    <a:pt x="77" y="0"/>
                  </a:lnTo>
                  <a:lnTo>
                    <a:pt x="82" y="27"/>
                  </a:lnTo>
                  <a:lnTo>
                    <a:pt x="73" y="27"/>
                  </a:lnTo>
                  <a:lnTo>
                    <a:pt x="77" y="44"/>
                  </a:lnTo>
                  <a:lnTo>
                    <a:pt x="63" y="76"/>
                  </a:lnTo>
                  <a:lnTo>
                    <a:pt x="14" y="69"/>
                  </a:lnTo>
                  <a:lnTo>
                    <a:pt x="0" y="3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74" name="Freeform 229"/>
            <p:cNvSpPr>
              <a:spLocks/>
            </p:cNvSpPr>
            <p:nvPr/>
          </p:nvSpPr>
          <p:spPr bwMode="auto">
            <a:xfrm>
              <a:off x="2794" y="2270"/>
              <a:ext cx="69" cy="141"/>
            </a:xfrm>
            <a:custGeom>
              <a:avLst/>
              <a:gdLst>
                <a:gd name="T0" fmla="*/ 0 w 70"/>
                <a:gd name="T1" fmla="*/ 60 h 150"/>
                <a:gd name="T2" fmla="*/ 14 w 70"/>
                <a:gd name="T3" fmla="*/ 49 h 150"/>
                <a:gd name="T4" fmla="*/ 23 w 70"/>
                <a:gd name="T5" fmla="*/ 0 h 150"/>
                <a:gd name="T6" fmla="*/ 62 w 70"/>
                <a:gd name="T7" fmla="*/ 0 h 150"/>
                <a:gd name="T8" fmla="*/ 52 w 70"/>
                <a:gd name="T9" fmla="*/ 15 h 150"/>
                <a:gd name="T10" fmla="*/ 64 w 70"/>
                <a:gd name="T11" fmla="*/ 36 h 150"/>
                <a:gd name="T12" fmla="*/ 40 w 70"/>
                <a:gd name="T13" fmla="*/ 60 h 150"/>
                <a:gd name="T14" fmla="*/ 67 w 70"/>
                <a:gd name="T15" fmla="*/ 76 h 150"/>
                <a:gd name="T16" fmla="*/ 33 w 70"/>
                <a:gd name="T17" fmla="*/ 132 h 150"/>
                <a:gd name="T18" fmla="*/ 29 w 70"/>
                <a:gd name="T19" fmla="*/ 96 h 150"/>
                <a:gd name="T20" fmla="*/ 0 w 70"/>
                <a:gd name="T21" fmla="*/ 60 h 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 h="150">
                  <a:moveTo>
                    <a:pt x="0" y="68"/>
                  </a:moveTo>
                  <a:lnTo>
                    <a:pt x="14" y="55"/>
                  </a:lnTo>
                  <a:lnTo>
                    <a:pt x="23" y="0"/>
                  </a:lnTo>
                  <a:lnTo>
                    <a:pt x="64" y="0"/>
                  </a:lnTo>
                  <a:lnTo>
                    <a:pt x="54" y="17"/>
                  </a:lnTo>
                  <a:lnTo>
                    <a:pt x="66" y="40"/>
                  </a:lnTo>
                  <a:lnTo>
                    <a:pt x="42" y="68"/>
                  </a:lnTo>
                  <a:lnTo>
                    <a:pt x="69" y="86"/>
                  </a:lnTo>
                  <a:lnTo>
                    <a:pt x="33" y="149"/>
                  </a:lnTo>
                  <a:lnTo>
                    <a:pt x="29" y="108"/>
                  </a:lnTo>
                  <a:lnTo>
                    <a:pt x="0" y="6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75" name="Freeform 230"/>
            <p:cNvSpPr>
              <a:spLocks/>
            </p:cNvSpPr>
            <p:nvPr/>
          </p:nvSpPr>
          <p:spPr bwMode="auto">
            <a:xfrm>
              <a:off x="3146" y="2927"/>
              <a:ext cx="82" cy="102"/>
            </a:xfrm>
            <a:custGeom>
              <a:avLst/>
              <a:gdLst>
                <a:gd name="T0" fmla="*/ 0 w 84"/>
                <a:gd name="T1" fmla="*/ 96 h 107"/>
                <a:gd name="T2" fmla="*/ 12 w 84"/>
                <a:gd name="T3" fmla="*/ 90 h 107"/>
                <a:gd name="T4" fmla="*/ 31 w 84"/>
                <a:gd name="T5" fmla="*/ 90 h 107"/>
                <a:gd name="T6" fmla="*/ 33 w 84"/>
                <a:gd name="T7" fmla="*/ 73 h 107"/>
                <a:gd name="T8" fmla="*/ 62 w 84"/>
                <a:gd name="T9" fmla="*/ 68 h 107"/>
                <a:gd name="T10" fmla="*/ 79 w 84"/>
                <a:gd name="T11" fmla="*/ 33 h 107"/>
                <a:gd name="T12" fmla="*/ 62 w 84"/>
                <a:gd name="T13" fmla="*/ 0 h 107"/>
                <a:gd name="T14" fmla="*/ 18 w 84"/>
                <a:gd name="T15" fmla="*/ 6 h 107"/>
                <a:gd name="T16" fmla="*/ 22 w 84"/>
                <a:gd name="T17" fmla="*/ 31 h 107"/>
                <a:gd name="T18" fmla="*/ 14 w 84"/>
                <a:gd name="T19" fmla="*/ 49 h 107"/>
                <a:gd name="T20" fmla="*/ 0 w 84"/>
                <a:gd name="T21" fmla="*/ 96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107">
                  <a:moveTo>
                    <a:pt x="0" y="106"/>
                  </a:moveTo>
                  <a:lnTo>
                    <a:pt x="12" y="99"/>
                  </a:lnTo>
                  <a:lnTo>
                    <a:pt x="33" y="99"/>
                  </a:lnTo>
                  <a:lnTo>
                    <a:pt x="35" y="81"/>
                  </a:lnTo>
                  <a:lnTo>
                    <a:pt x="66" y="75"/>
                  </a:lnTo>
                  <a:lnTo>
                    <a:pt x="83" y="37"/>
                  </a:lnTo>
                  <a:lnTo>
                    <a:pt x="66" y="0"/>
                  </a:lnTo>
                  <a:lnTo>
                    <a:pt x="18" y="6"/>
                  </a:lnTo>
                  <a:lnTo>
                    <a:pt x="24" y="35"/>
                  </a:lnTo>
                  <a:lnTo>
                    <a:pt x="14" y="53"/>
                  </a:lnTo>
                  <a:lnTo>
                    <a:pt x="0" y="10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76" name="Freeform 231"/>
            <p:cNvSpPr>
              <a:spLocks/>
            </p:cNvSpPr>
            <p:nvPr/>
          </p:nvSpPr>
          <p:spPr bwMode="auto">
            <a:xfrm>
              <a:off x="3067" y="2384"/>
              <a:ext cx="173" cy="197"/>
            </a:xfrm>
            <a:custGeom>
              <a:avLst/>
              <a:gdLst>
                <a:gd name="T0" fmla="*/ 0 w 178"/>
                <a:gd name="T1" fmla="*/ 31 h 212"/>
                <a:gd name="T2" fmla="*/ 6 w 178"/>
                <a:gd name="T3" fmla="*/ 177 h 212"/>
                <a:gd name="T4" fmla="*/ 141 w 178"/>
                <a:gd name="T5" fmla="*/ 182 h 212"/>
                <a:gd name="T6" fmla="*/ 164 w 178"/>
                <a:gd name="T7" fmla="*/ 159 h 212"/>
                <a:gd name="T8" fmla="*/ 167 w 178"/>
                <a:gd name="T9" fmla="*/ 141 h 212"/>
                <a:gd name="T10" fmla="*/ 118 w 178"/>
                <a:gd name="T11" fmla="*/ 38 h 212"/>
                <a:gd name="T12" fmla="*/ 141 w 178"/>
                <a:gd name="T13" fmla="*/ 72 h 212"/>
                <a:gd name="T14" fmla="*/ 155 w 178"/>
                <a:gd name="T15" fmla="*/ 43 h 212"/>
                <a:gd name="T16" fmla="*/ 141 w 178"/>
                <a:gd name="T17" fmla="*/ 6 h 212"/>
                <a:gd name="T18" fmla="*/ 110 w 178"/>
                <a:gd name="T19" fmla="*/ 13 h 212"/>
                <a:gd name="T20" fmla="*/ 108 w 178"/>
                <a:gd name="T21" fmla="*/ 4 h 212"/>
                <a:gd name="T22" fmla="*/ 91 w 178"/>
                <a:gd name="T23" fmla="*/ 4 h 212"/>
                <a:gd name="T24" fmla="*/ 64 w 178"/>
                <a:gd name="T25" fmla="*/ 15 h 212"/>
                <a:gd name="T26" fmla="*/ 6 w 178"/>
                <a:gd name="T27" fmla="*/ 0 h 212"/>
                <a:gd name="T28" fmla="*/ 0 w 178"/>
                <a:gd name="T29" fmla="*/ 31 h 2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8" h="212">
                  <a:moveTo>
                    <a:pt x="0" y="35"/>
                  </a:moveTo>
                  <a:lnTo>
                    <a:pt x="6" y="206"/>
                  </a:lnTo>
                  <a:lnTo>
                    <a:pt x="149" y="211"/>
                  </a:lnTo>
                  <a:lnTo>
                    <a:pt x="174" y="184"/>
                  </a:lnTo>
                  <a:lnTo>
                    <a:pt x="177" y="164"/>
                  </a:lnTo>
                  <a:lnTo>
                    <a:pt x="124" y="44"/>
                  </a:lnTo>
                  <a:lnTo>
                    <a:pt x="149" y="83"/>
                  </a:lnTo>
                  <a:lnTo>
                    <a:pt x="164" y="50"/>
                  </a:lnTo>
                  <a:lnTo>
                    <a:pt x="149" y="6"/>
                  </a:lnTo>
                  <a:lnTo>
                    <a:pt x="116" y="15"/>
                  </a:lnTo>
                  <a:lnTo>
                    <a:pt x="114" y="4"/>
                  </a:lnTo>
                  <a:lnTo>
                    <a:pt x="97" y="4"/>
                  </a:lnTo>
                  <a:lnTo>
                    <a:pt x="68" y="17"/>
                  </a:lnTo>
                  <a:lnTo>
                    <a:pt x="6" y="0"/>
                  </a:lnTo>
                  <a:lnTo>
                    <a:pt x="0" y="35"/>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77" name="Freeform 232"/>
            <p:cNvSpPr>
              <a:spLocks/>
            </p:cNvSpPr>
            <p:nvPr/>
          </p:nvSpPr>
          <p:spPr bwMode="auto">
            <a:xfrm>
              <a:off x="2603" y="2713"/>
              <a:ext cx="119" cy="106"/>
            </a:xfrm>
            <a:custGeom>
              <a:avLst/>
              <a:gdLst>
                <a:gd name="T0" fmla="*/ 0 w 122"/>
                <a:gd name="T1" fmla="*/ 84 h 114"/>
                <a:gd name="T2" fmla="*/ 8 w 122"/>
                <a:gd name="T3" fmla="*/ 93 h 114"/>
                <a:gd name="T4" fmla="*/ 39 w 122"/>
                <a:gd name="T5" fmla="*/ 98 h 114"/>
                <a:gd name="T6" fmla="*/ 35 w 122"/>
                <a:gd name="T7" fmla="*/ 73 h 114"/>
                <a:gd name="T8" fmla="*/ 75 w 122"/>
                <a:gd name="T9" fmla="*/ 68 h 114"/>
                <a:gd name="T10" fmla="*/ 91 w 122"/>
                <a:gd name="T11" fmla="*/ 73 h 114"/>
                <a:gd name="T12" fmla="*/ 115 w 122"/>
                <a:gd name="T13" fmla="*/ 56 h 114"/>
                <a:gd name="T14" fmla="*/ 83 w 122"/>
                <a:gd name="T15" fmla="*/ 19 h 114"/>
                <a:gd name="T16" fmla="*/ 83 w 122"/>
                <a:gd name="T17" fmla="*/ 0 h 114"/>
                <a:gd name="T18" fmla="*/ 18 w 122"/>
                <a:gd name="T19" fmla="*/ 32 h 114"/>
                <a:gd name="T20" fmla="*/ 0 w 122"/>
                <a:gd name="T21" fmla="*/ 84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114">
                  <a:moveTo>
                    <a:pt x="0" y="97"/>
                  </a:moveTo>
                  <a:lnTo>
                    <a:pt x="8" y="108"/>
                  </a:lnTo>
                  <a:lnTo>
                    <a:pt x="41" y="113"/>
                  </a:lnTo>
                  <a:lnTo>
                    <a:pt x="37" y="84"/>
                  </a:lnTo>
                  <a:lnTo>
                    <a:pt x="79" y="79"/>
                  </a:lnTo>
                  <a:lnTo>
                    <a:pt x="95" y="84"/>
                  </a:lnTo>
                  <a:lnTo>
                    <a:pt x="121" y="64"/>
                  </a:lnTo>
                  <a:lnTo>
                    <a:pt x="87" y="22"/>
                  </a:lnTo>
                  <a:lnTo>
                    <a:pt x="87" y="0"/>
                  </a:lnTo>
                  <a:lnTo>
                    <a:pt x="18" y="37"/>
                  </a:lnTo>
                  <a:lnTo>
                    <a:pt x="0" y="9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78" name="Freeform 233"/>
            <p:cNvSpPr>
              <a:spLocks/>
            </p:cNvSpPr>
            <p:nvPr/>
          </p:nvSpPr>
          <p:spPr bwMode="auto">
            <a:xfrm>
              <a:off x="3358" y="2637"/>
              <a:ext cx="150" cy="123"/>
            </a:xfrm>
            <a:custGeom>
              <a:avLst/>
              <a:gdLst>
                <a:gd name="T0" fmla="*/ 0 w 154"/>
                <a:gd name="T1" fmla="*/ 115 h 131"/>
                <a:gd name="T2" fmla="*/ 38 w 154"/>
                <a:gd name="T3" fmla="*/ 88 h 131"/>
                <a:gd name="T4" fmla="*/ 32 w 154"/>
                <a:gd name="T5" fmla="*/ 77 h 131"/>
                <a:gd name="T6" fmla="*/ 44 w 154"/>
                <a:gd name="T7" fmla="*/ 61 h 131"/>
                <a:gd name="T8" fmla="*/ 82 w 154"/>
                <a:gd name="T9" fmla="*/ 11 h 131"/>
                <a:gd name="T10" fmla="*/ 131 w 154"/>
                <a:gd name="T11" fmla="*/ 0 h 131"/>
                <a:gd name="T12" fmla="*/ 145 w 154"/>
                <a:gd name="T13" fmla="*/ 43 h 131"/>
                <a:gd name="T14" fmla="*/ 132 w 154"/>
                <a:gd name="T15" fmla="*/ 61 h 131"/>
                <a:gd name="T16" fmla="*/ 80 w 154"/>
                <a:gd name="T17" fmla="*/ 93 h 131"/>
                <a:gd name="T18" fmla="*/ 0 w 154"/>
                <a:gd name="T19" fmla="*/ 115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 h="131">
                  <a:moveTo>
                    <a:pt x="0" y="130"/>
                  </a:moveTo>
                  <a:lnTo>
                    <a:pt x="40" y="100"/>
                  </a:lnTo>
                  <a:lnTo>
                    <a:pt x="34" y="87"/>
                  </a:lnTo>
                  <a:lnTo>
                    <a:pt x="46" y="69"/>
                  </a:lnTo>
                  <a:lnTo>
                    <a:pt x="86" y="13"/>
                  </a:lnTo>
                  <a:lnTo>
                    <a:pt x="138" y="0"/>
                  </a:lnTo>
                  <a:lnTo>
                    <a:pt x="153" y="49"/>
                  </a:lnTo>
                  <a:lnTo>
                    <a:pt x="140" y="69"/>
                  </a:lnTo>
                  <a:lnTo>
                    <a:pt x="84" y="105"/>
                  </a:lnTo>
                  <a:lnTo>
                    <a:pt x="0" y="130"/>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79" name="Freeform 234"/>
            <p:cNvSpPr>
              <a:spLocks/>
            </p:cNvSpPr>
            <p:nvPr/>
          </p:nvSpPr>
          <p:spPr bwMode="auto">
            <a:xfrm>
              <a:off x="3351" y="2671"/>
              <a:ext cx="54" cy="89"/>
            </a:xfrm>
            <a:custGeom>
              <a:avLst/>
              <a:gdLst>
                <a:gd name="T0" fmla="*/ 0 w 56"/>
                <a:gd name="T1" fmla="*/ 15 h 95"/>
                <a:gd name="T2" fmla="*/ 10 w 56"/>
                <a:gd name="T3" fmla="*/ 82 h 95"/>
                <a:gd name="T4" fmla="*/ 45 w 56"/>
                <a:gd name="T5" fmla="*/ 56 h 95"/>
                <a:gd name="T6" fmla="*/ 40 w 56"/>
                <a:gd name="T7" fmla="*/ 45 h 95"/>
                <a:gd name="T8" fmla="*/ 51 w 56"/>
                <a:gd name="T9" fmla="*/ 31 h 95"/>
                <a:gd name="T10" fmla="*/ 51 w 56"/>
                <a:gd name="T11" fmla="*/ 11 h 95"/>
                <a:gd name="T12" fmla="*/ 25 w 56"/>
                <a:gd name="T13" fmla="*/ 0 h 95"/>
                <a:gd name="T14" fmla="*/ 0 w 56"/>
                <a:gd name="T15" fmla="*/ 15 h 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95">
                  <a:moveTo>
                    <a:pt x="0" y="17"/>
                  </a:moveTo>
                  <a:lnTo>
                    <a:pt x="10" y="94"/>
                  </a:lnTo>
                  <a:lnTo>
                    <a:pt x="49" y="64"/>
                  </a:lnTo>
                  <a:lnTo>
                    <a:pt x="43" y="51"/>
                  </a:lnTo>
                  <a:lnTo>
                    <a:pt x="55" y="35"/>
                  </a:lnTo>
                  <a:lnTo>
                    <a:pt x="55" y="13"/>
                  </a:lnTo>
                  <a:lnTo>
                    <a:pt x="27" y="0"/>
                  </a:lnTo>
                  <a:lnTo>
                    <a:pt x="0" y="17"/>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80" name="Freeform 235"/>
            <p:cNvSpPr>
              <a:spLocks/>
            </p:cNvSpPr>
            <p:nvPr/>
          </p:nvSpPr>
          <p:spPr bwMode="auto">
            <a:xfrm>
              <a:off x="3024" y="3154"/>
              <a:ext cx="184" cy="186"/>
            </a:xfrm>
            <a:custGeom>
              <a:avLst/>
              <a:gdLst>
                <a:gd name="T0" fmla="*/ 0 w 189"/>
                <a:gd name="T1" fmla="*/ 84 h 199"/>
                <a:gd name="T2" fmla="*/ 0 w 189"/>
                <a:gd name="T3" fmla="*/ 151 h 199"/>
                <a:gd name="T4" fmla="*/ 18 w 189"/>
                <a:gd name="T5" fmla="*/ 168 h 199"/>
                <a:gd name="T6" fmla="*/ 48 w 189"/>
                <a:gd name="T7" fmla="*/ 173 h 199"/>
                <a:gd name="T8" fmla="*/ 75 w 189"/>
                <a:gd name="T9" fmla="*/ 173 h 199"/>
                <a:gd name="T10" fmla="*/ 100 w 189"/>
                <a:gd name="T11" fmla="*/ 151 h 199"/>
                <a:gd name="T12" fmla="*/ 104 w 189"/>
                <a:gd name="T13" fmla="*/ 139 h 199"/>
                <a:gd name="T14" fmla="*/ 126 w 189"/>
                <a:gd name="T15" fmla="*/ 132 h 199"/>
                <a:gd name="T16" fmla="*/ 123 w 189"/>
                <a:gd name="T17" fmla="*/ 124 h 199"/>
                <a:gd name="T18" fmla="*/ 169 w 189"/>
                <a:gd name="T19" fmla="*/ 103 h 199"/>
                <a:gd name="T20" fmla="*/ 162 w 189"/>
                <a:gd name="T21" fmla="*/ 97 h 199"/>
                <a:gd name="T22" fmla="*/ 178 w 189"/>
                <a:gd name="T23" fmla="*/ 43 h 199"/>
                <a:gd name="T24" fmla="*/ 167 w 189"/>
                <a:gd name="T25" fmla="*/ 21 h 199"/>
                <a:gd name="T26" fmla="*/ 138 w 189"/>
                <a:gd name="T27" fmla="*/ 6 h 199"/>
                <a:gd name="T28" fmla="*/ 129 w 189"/>
                <a:gd name="T29" fmla="*/ 0 h 199"/>
                <a:gd name="T30" fmla="*/ 104 w 189"/>
                <a:gd name="T31" fmla="*/ 18 h 199"/>
                <a:gd name="T32" fmla="*/ 100 w 189"/>
                <a:gd name="T33" fmla="*/ 62 h 199"/>
                <a:gd name="T34" fmla="*/ 117 w 189"/>
                <a:gd name="T35" fmla="*/ 70 h 199"/>
                <a:gd name="T36" fmla="*/ 117 w 189"/>
                <a:gd name="T37" fmla="*/ 89 h 199"/>
                <a:gd name="T38" fmla="*/ 31 w 189"/>
                <a:gd name="T39" fmla="*/ 48 h 199"/>
                <a:gd name="T40" fmla="*/ 33 w 189"/>
                <a:gd name="T41" fmla="*/ 84 h 199"/>
                <a:gd name="T42" fmla="*/ 0 w 189"/>
                <a:gd name="T43" fmla="*/ 84 h 1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9" h="199">
                  <a:moveTo>
                    <a:pt x="0" y="96"/>
                  </a:moveTo>
                  <a:lnTo>
                    <a:pt x="0" y="173"/>
                  </a:lnTo>
                  <a:lnTo>
                    <a:pt x="18" y="193"/>
                  </a:lnTo>
                  <a:lnTo>
                    <a:pt x="50" y="198"/>
                  </a:lnTo>
                  <a:lnTo>
                    <a:pt x="79" y="198"/>
                  </a:lnTo>
                  <a:lnTo>
                    <a:pt x="106" y="173"/>
                  </a:lnTo>
                  <a:lnTo>
                    <a:pt x="110" y="159"/>
                  </a:lnTo>
                  <a:lnTo>
                    <a:pt x="133" y="151"/>
                  </a:lnTo>
                  <a:lnTo>
                    <a:pt x="129" y="142"/>
                  </a:lnTo>
                  <a:lnTo>
                    <a:pt x="179" y="118"/>
                  </a:lnTo>
                  <a:lnTo>
                    <a:pt x="171" y="111"/>
                  </a:lnTo>
                  <a:lnTo>
                    <a:pt x="188" y="49"/>
                  </a:lnTo>
                  <a:lnTo>
                    <a:pt x="177" y="24"/>
                  </a:lnTo>
                  <a:lnTo>
                    <a:pt x="146" y="6"/>
                  </a:lnTo>
                  <a:lnTo>
                    <a:pt x="137" y="0"/>
                  </a:lnTo>
                  <a:lnTo>
                    <a:pt x="110" y="20"/>
                  </a:lnTo>
                  <a:lnTo>
                    <a:pt x="106" y="71"/>
                  </a:lnTo>
                  <a:lnTo>
                    <a:pt x="123" y="80"/>
                  </a:lnTo>
                  <a:lnTo>
                    <a:pt x="123" y="102"/>
                  </a:lnTo>
                  <a:lnTo>
                    <a:pt x="33" y="55"/>
                  </a:lnTo>
                  <a:lnTo>
                    <a:pt x="35" y="96"/>
                  </a:lnTo>
                  <a:lnTo>
                    <a:pt x="0" y="96"/>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81" name="Freeform 236"/>
            <p:cNvSpPr>
              <a:spLocks/>
            </p:cNvSpPr>
            <p:nvPr/>
          </p:nvSpPr>
          <p:spPr bwMode="auto">
            <a:xfrm>
              <a:off x="2941" y="3423"/>
              <a:ext cx="253" cy="249"/>
            </a:xfrm>
            <a:custGeom>
              <a:avLst/>
              <a:gdLst>
                <a:gd name="T0" fmla="*/ 0 w 259"/>
                <a:gd name="T1" fmla="*/ 121 h 266"/>
                <a:gd name="T2" fmla="*/ 8 w 259"/>
                <a:gd name="T3" fmla="*/ 113 h 266"/>
                <a:gd name="T4" fmla="*/ 20 w 259"/>
                <a:gd name="T5" fmla="*/ 128 h 266"/>
                <a:gd name="T6" fmla="*/ 37 w 259"/>
                <a:gd name="T7" fmla="*/ 128 h 266"/>
                <a:gd name="T8" fmla="*/ 52 w 259"/>
                <a:gd name="T9" fmla="*/ 117 h 266"/>
                <a:gd name="T10" fmla="*/ 52 w 259"/>
                <a:gd name="T11" fmla="*/ 45 h 266"/>
                <a:gd name="T12" fmla="*/ 64 w 259"/>
                <a:gd name="T13" fmla="*/ 64 h 266"/>
                <a:gd name="T14" fmla="*/ 63 w 259"/>
                <a:gd name="T15" fmla="*/ 83 h 266"/>
                <a:gd name="T16" fmla="*/ 85 w 259"/>
                <a:gd name="T17" fmla="*/ 81 h 266"/>
                <a:gd name="T18" fmla="*/ 103 w 259"/>
                <a:gd name="T19" fmla="*/ 61 h 266"/>
                <a:gd name="T20" fmla="*/ 135 w 259"/>
                <a:gd name="T21" fmla="*/ 61 h 266"/>
                <a:gd name="T22" fmla="*/ 191 w 259"/>
                <a:gd name="T23" fmla="*/ 0 h 266"/>
                <a:gd name="T24" fmla="*/ 227 w 259"/>
                <a:gd name="T25" fmla="*/ 7 h 266"/>
                <a:gd name="T26" fmla="*/ 232 w 259"/>
                <a:gd name="T27" fmla="*/ 64 h 266"/>
                <a:gd name="T28" fmla="*/ 216 w 259"/>
                <a:gd name="T29" fmla="*/ 80 h 266"/>
                <a:gd name="T30" fmla="*/ 227 w 259"/>
                <a:gd name="T31" fmla="*/ 93 h 266"/>
                <a:gd name="T32" fmla="*/ 233 w 259"/>
                <a:gd name="T33" fmla="*/ 83 h 266"/>
                <a:gd name="T34" fmla="*/ 246 w 259"/>
                <a:gd name="T35" fmla="*/ 83 h 266"/>
                <a:gd name="T36" fmla="*/ 239 w 259"/>
                <a:gd name="T37" fmla="*/ 117 h 266"/>
                <a:gd name="T38" fmla="*/ 204 w 259"/>
                <a:gd name="T39" fmla="*/ 169 h 266"/>
                <a:gd name="T40" fmla="*/ 158 w 259"/>
                <a:gd name="T41" fmla="*/ 213 h 266"/>
                <a:gd name="T42" fmla="*/ 127 w 259"/>
                <a:gd name="T43" fmla="*/ 229 h 266"/>
                <a:gd name="T44" fmla="*/ 29 w 259"/>
                <a:gd name="T45" fmla="*/ 232 h 266"/>
                <a:gd name="T46" fmla="*/ 21 w 259"/>
                <a:gd name="T47" fmla="*/ 204 h 266"/>
                <a:gd name="T48" fmla="*/ 25 w 259"/>
                <a:gd name="T49" fmla="*/ 185 h 266"/>
                <a:gd name="T50" fmla="*/ 0 w 259"/>
                <a:gd name="T51" fmla="*/ 121 h 2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9" h="266">
                  <a:moveTo>
                    <a:pt x="0" y="138"/>
                  </a:moveTo>
                  <a:lnTo>
                    <a:pt x="8" y="129"/>
                  </a:lnTo>
                  <a:lnTo>
                    <a:pt x="20" y="146"/>
                  </a:lnTo>
                  <a:lnTo>
                    <a:pt x="39" y="146"/>
                  </a:lnTo>
                  <a:lnTo>
                    <a:pt x="54" y="133"/>
                  </a:lnTo>
                  <a:lnTo>
                    <a:pt x="54" y="51"/>
                  </a:lnTo>
                  <a:lnTo>
                    <a:pt x="68" y="73"/>
                  </a:lnTo>
                  <a:lnTo>
                    <a:pt x="66" y="95"/>
                  </a:lnTo>
                  <a:lnTo>
                    <a:pt x="89" y="93"/>
                  </a:lnTo>
                  <a:lnTo>
                    <a:pt x="108" y="69"/>
                  </a:lnTo>
                  <a:lnTo>
                    <a:pt x="141" y="69"/>
                  </a:lnTo>
                  <a:lnTo>
                    <a:pt x="201" y="0"/>
                  </a:lnTo>
                  <a:lnTo>
                    <a:pt x="237" y="8"/>
                  </a:lnTo>
                  <a:lnTo>
                    <a:pt x="243" y="73"/>
                  </a:lnTo>
                  <a:lnTo>
                    <a:pt x="226" y="91"/>
                  </a:lnTo>
                  <a:lnTo>
                    <a:pt x="237" y="106"/>
                  </a:lnTo>
                  <a:lnTo>
                    <a:pt x="245" y="95"/>
                  </a:lnTo>
                  <a:lnTo>
                    <a:pt x="258" y="95"/>
                  </a:lnTo>
                  <a:lnTo>
                    <a:pt x="251" y="133"/>
                  </a:lnTo>
                  <a:lnTo>
                    <a:pt x="214" y="193"/>
                  </a:lnTo>
                  <a:lnTo>
                    <a:pt x="166" y="244"/>
                  </a:lnTo>
                  <a:lnTo>
                    <a:pt x="133" y="262"/>
                  </a:lnTo>
                  <a:lnTo>
                    <a:pt x="31" y="265"/>
                  </a:lnTo>
                  <a:lnTo>
                    <a:pt x="22" y="233"/>
                  </a:lnTo>
                  <a:lnTo>
                    <a:pt x="27" y="211"/>
                  </a:lnTo>
                  <a:lnTo>
                    <a:pt x="0" y="138"/>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82" name="Freeform 237"/>
            <p:cNvSpPr>
              <a:spLocks/>
            </p:cNvSpPr>
            <p:nvPr/>
          </p:nvSpPr>
          <p:spPr bwMode="auto">
            <a:xfrm>
              <a:off x="3103" y="3560"/>
              <a:ext cx="38" cy="42"/>
            </a:xfrm>
            <a:custGeom>
              <a:avLst/>
              <a:gdLst>
                <a:gd name="T0" fmla="*/ 0 w 39"/>
                <a:gd name="T1" fmla="*/ 20 h 45"/>
                <a:gd name="T2" fmla="*/ 14 w 39"/>
                <a:gd name="T3" fmla="*/ 38 h 45"/>
                <a:gd name="T4" fmla="*/ 36 w 39"/>
                <a:gd name="T5" fmla="*/ 20 h 45"/>
                <a:gd name="T6" fmla="*/ 25 w 39"/>
                <a:gd name="T7" fmla="*/ 0 h 45"/>
                <a:gd name="T8" fmla="*/ 0 w 39"/>
                <a:gd name="T9" fmla="*/ 2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5">
                  <a:moveTo>
                    <a:pt x="0" y="22"/>
                  </a:moveTo>
                  <a:lnTo>
                    <a:pt x="14" y="44"/>
                  </a:lnTo>
                  <a:lnTo>
                    <a:pt x="38" y="22"/>
                  </a:lnTo>
                  <a:lnTo>
                    <a:pt x="27" y="0"/>
                  </a:lnTo>
                  <a:lnTo>
                    <a:pt x="0" y="22"/>
                  </a:lnTo>
                </a:path>
              </a:pathLst>
            </a:custGeom>
            <a:grpFill/>
            <a:ln w="0" cap="rnd" cmpd="sng">
              <a:solidFill>
                <a:schemeClr val="bg2">
                  <a:lumMod val="6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83" name="Oval 238"/>
            <p:cNvSpPr>
              <a:spLocks noChangeArrowheads="1"/>
            </p:cNvSpPr>
            <p:nvPr/>
          </p:nvSpPr>
          <p:spPr bwMode="auto">
            <a:xfrm>
              <a:off x="1260" y="2612"/>
              <a:ext cx="69" cy="28"/>
            </a:xfrm>
            <a:prstGeom prst="ellipse">
              <a:avLst/>
            </a:prstGeom>
            <a:grpFill/>
            <a:ln w="0">
              <a:solidFill>
                <a:schemeClr val="bg2">
                  <a:lumMod val="6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9900"/>
                </a:buClr>
                <a:buChar char="•"/>
                <a:defRPr sz="2000">
                  <a:solidFill>
                    <a:srgbClr val="5F5F5F"/>
                  </a:solidFill>
                  <a:latin typeface="Arial" charset="0"/>
                </a:defRPr>
              </a:lvl1pPr>
              <a:lvl2pPr marL="742950" indent="-285750" algn="l" eaLnBrk="0" hangingPunct="0">
                <a:spcBef>
                  <a:spcPct val="20000"/>
                </a:spcBef>
                <a:buClr>
                  <a:srgbClr val="009900"/>
                </a:buClr>
                <a:buChar char="–"/>
                <a:defRPr>
                  <a:solidFill>
                    <a:srgbClr val="5F5F5F"/>
                  </a:solidFill>
                  <a:latin typeface="Arial" charset="0"/>
                </a:defRPr>
              </a:lvl2pPr>
              <a:lvl3pPr marL="1143000" indent="-228600" algn="l" eaLnBrk="0" hangingPunct="0">
                <a:spcBef>
                  <a:spcPct val="20000"/>
                </a:spcBef>
                <a:buClr>
                  <a:srgbClr val="009900"/>
                </a:buClr>
                <a:buChar char="•"/>
                <a:defRPr sz="1600">
                  <a:solidFill>
                    <a:srgbClr val="5F5F5F"/>
                  </a:solidFill>
                  <a:latin typeface="Arial" charset="0"/>
                </a:defRPr>
              </a:lvl3pPr>
              <a:lvl4pPr marL="1600200" indent="-228600" algn="l" eaLnBrk="0" hangingPunct="0">
                <a:spcBef>
                  <a:spcPct val="20000"/>
                </a:spcBef>
                <a:buClr>
                  <a:srgbClr val="009900"/>
                </a:buClr>
                <a:buChar char="–"/>
                <a:defRPr sz="1400">
                  <a:solidFill>
                    <a:srgbClr val="5F5F5F"/>
                  </a:solidFill>
                  <a:latin typeface="Arial" charset="0"/>
                </a:defRPr>
              </a:lvl4pPr>
              <a:lvl5pPr marL="2057400" indent="-228600" algn="l" eaLnBrk="0" hangingPunct="0">
                <a:spcBef>
                  <a:spcPct val="20000"/>
                </a:spcBef>
                <a:buClr>
                  <a:srgbClr val="009900"/>
                </a:buClr>
                <a:buChar char="»"/>
                <a:defRPr sz="1400">
                  <a:solidFill>
                    <a:srgbClr val="5F5F5F"/>
                  </a:solidFill>
                  <a:latin typeface="Arial" charset="0"/>
                </a:defRPr>
              </a:lvl5pPr>
              <a:lvl6pPr marL="2514600" indent="-228600" eaLnBrk="0" fontAlgn="base" hangingPunct="0">
                <a:spcBef>
                  <a:spcPct val="20000"/>
                </a:spcBef>
                <a:spcAft>
                  <a:spcPct val="0"/>
                </a:spcAft>
                <a:buClr>
                  <a:srgbClr val="009900"/>
                </a:buClr>
                <a:buChar char="»"/>
                <a:defRPr sz="1400">
                  <a:solidFill>
                    <a:srgbClr val="5F5F5F"/>
                  </a:solidFill>
                  <a:latin typeface="Arial" charset="0"/>
                </a:defRPr>
              </a:lvl6pPr>
              <a:lvl7pPr marL="2971800" indent="-228600" eaLnBrk="0" fontAlgn="base" hangingPunct="0">
                <a:spcBef>
                  <a:spcPct val="20000"/>
                </a:spcBef>
                <a:spcAft>
                  <a:spcPct val="0"/>
                </a:spcAft>
                <a:buClr>
                  <a:srgbClr val="009900"/>
                </a:buClr>
                <a:buChar char="»"/>
                <a:defRPr sz="1400">
                  <a:solidFill>
                    <a:srgbClr val="5F5F5F"/>
                  </a:solidFill>
                  <a:latin typeface="Arial" charset="0"/>
                </a:defRPr>
              </a:lvl7pPr>
              <a:lvl8pPr marL="3429000" indent="-228600" eaLnBrk="0" fontAlgn="base" hangingPunct="0">
                <a:spcBef>
                  <a:spcPct val="20000"/>
                </a:spcBef>
                <a:spcAft>
                  <a:spcPct val="0"/>
                </a:spcAft>
                <a:buClr>
                  <a:srgbClr val="009900"/>
                </a:buClr>
                <a:buChar char="»"/>
                <a:defRPr sz="1400">
                  <a:solidFill>
                    <a:srgbClr val="5F5F5F"/>
                  </a:solidFill>
                  <a:latin typeface="Arial" charset="0"/>
                </a:defRPr>
              </a:lvl8pPr>
              <a:lvl9pPr marL="3886200" indent="-228600" eaLnBrk="0" fontAlgn="base" hangingPunct="0">
                <a:spcBef>
                  <a:spcPct val="20000"/>
                </a:spcBef>
                <a:spcAft>
                  <a:spcPct val="0"/>
                </a:spcAft>
                <a:buClr>
                  <a:srgbClr val="009900"/>
                </a:buClr>
                <a:buChar char="»"/>
                <a:defRPr sz="1400">
                  <a:solidFill>
                    <a:srgbClr val="5F5F5F"/>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l-GR" altLang="el-GR" sz="2000" b="0" i="0" u="none" strike="noStrike" kern="1200" cap="none" spc="0" normalizeH="0" baseline="0" noProof="0">
                <a:ln>
                  <a:noFill/>
                </a:ln>
                <a:solidFill>
                  <a:srgbClr val="007833"/>
                </a:solidFill>
                <a:effectLst/>
                <a:uLnTx/>
                <a:uFillTx/>
                <a:latin typeface="Univers 45 Light" pitchFamily="2" charset="0"/>
                <a:ea typeface="+mn-ea"/>
                <a:cs typeface="+mn-cs"/>
              </a:endParaRPr>
            </a:p>
          </p:txBody>
        </p:sp>
        <p:sp>
          <p:nvSpPr>
            <p:cNvPr id="484" name="Oval 239"/>
            <p:cNvSpPr>
              <a:spLocks noChangeArrowheads="1"/>
            </p:cNvSpPr>
            <p:nvPr/>
          </p:nvSpPr>
          <p:spPr bwMode="auto">
            <a:xfrm>
              <a:off x="3249" y="2310"/>
              <a:ext cx="21" cy="18"/>
            </a:xfrm>
            <a:prstGeom prst="ellipse">
              <a:avLst/>
            </a:prstGeom>
            <a:grpFill/>
            <a:ln w="0">
              <a:solidFill>
                <a:schemeClr val="bg2">
                  <a:lumMod val="6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9900"/>
                </a:buClr>
                <a:buChar char="•"/>
                <a:defRPr sz="2000">
                  <a:solidFill>
                    <a:srgbClr val="5F5F5F"/>
                  </a:solidFill>
                  <a:latin typeface="Arial" charset="0"/>
                </a:defRPr>
              </a:lvl1pPr>
              <a:lvl2pPr marL="742950" indent="-285750" algn="l" eaLnBrk="0" hangingPunct="0">
                <a:spcBef>
                  <a:spcPct val="20000"/>
                </a:spcBef>
                <a:buClr>
                  <a:srgbClr val="009900"/>
                </a:buClr>
                <a:buChar char="–"/>
                <a:defRPr>
                  <a:solidFill>
                    <a:srgbClr val="5F5F5F"/>
                  </a:solidFill>
                  <a:latin typeface="Arial" charset="0"/>
                </a:defRPr>
              </a:lvl2pPr>
              <a:lvl3pPr marL="1143000" indent="-228600" algn="l" eaLnBrk="0" hangingPunct="0">
                <a:spcBef>
                  <a:spcPct val="20000"/>
                </a:spcBef>
                <a:buClr>
                  <a:srgbClr val="009900"/>
                </a:buClr>
                <a:buChar char="•"/>
                <a:defRPr sz="1600">
                  <a:solidFill>
                    <a:srgbClr val="5F5F5F"/>
                  </a:solidFill>
                  <a:latin typeface="Arial" charset="0"/>
                </a:defRPr>
              </a:lvl3pPr>
              <a:lvl4pPr marL="1600200" indent="-228600" algn="l" eaLnBrk="0" hangingPunct="0">
                <a:spcBef>
                  <a:spcPct val="20000"/>
                </a:spcBef>
                <a:buClr>
                  <a:srgbClr val="009900"/>
                </a:buClr>
                <a:buChar char="–"/>
                <a:defRPr sz="1400">
                  <a:solidFill>
                    <a:srgbClr val="5F5F5F"/>
                  </a:solidFill>
                  <a:latin typeface="Arial" charset="0"/>
                </a:defRPr>
              </a:lvl4pPr>
              <a:lvl5pPr marL="2057400" indent="-228600" algn="l" eaLnBrk="0" hangingPunct="0">
                <a:spcBef>
                  <a:spcPct val="20000"/>
                </a:spcBef>
                <a:buClr>
                  <a:srgbClr val="009900"/>
                </a:buClr>
                <a:buChar char="»"/>
                <a:defRPr sz="1400">
                  <a:solidFill>
                    <a:srgbClr val="5F5F5F"/>
                  </a:solidFill>
                  <a:latin typeface="Arial" charset="0"/>
                </a:defRPr>
              </a:lvl5pPr>
              <a:lvl6pPr marL="2514600" indent="-228600" eaLnBrk="0" fontAlgn="base" hangingPunct="0">
                <a:spcBef>
                  <a:spcPct val="20000"/>
                </a:spcBef>
                <a:spcAft>
                  <a:spcPct val="0"/>
                </a:spcAft>
                <a:buClr>
                  <a:srgbClr val="009900"/>
                </a:buClr>
                <a:buChar char="»"/>
                <a:defRPr sz="1400">
                  <a:solidFill>
                    <a:srgbClr val="5F5F5F"/>
                  </a:solidFill>
                  <a:latin typeface="Arial" charset="0"/>
                </a:defRPr>
              </a:lvl6pPr>
              <a:lvl7pPr marL="2971800" indent="-228600" eaLnBrk="0" fontAlgn="base" hangingPunct="0">
                <a:spcBef>
                  <a:spcPct val="20000"/>
                </a:spcBef>
                <a:spcAft>
                  <a:spcPct val="0"/>
                </a:spcAft>
                <a:buClr>
                  <a:srgbClr val="009900"/>
                </a:buClr>
                <a:buChar char="»"/>
                <a:defRPr sz="1400">
                  <a:solidFill>
                    <a:srgbClr val="5F5F5F"/>
                  </a:solidFill>
                  <a:latin typeface="Arial" charset="0"/>
                </a:defRPr>
              </a:lvl7pPr>
              <a:lvl8pPr marL="3429000" indent="-228600" eaLnBrk="0" fontAlgn="base" hangingPunct="0">
                <a:spcBef>
                  <a:spcPct val="20000"/>
                </a:spcBef>
                <a:spcAft>
                  <a:spcPct val="0"/>
                </a:spcAft>
                <a:buClr>
                  <a:srgbClr val="009900"/>
                </a:buClr>
                <a:buChar char="»"/>
                <a:defRPr sz="1400">
                  <a:solidFill>
                    <a:srgbClr val="5F5F5F"/>
                  </a:solidFill>
                  <a:latin typeface="Arial" charset="0"/>
                </a:defRPr>
              </a:lvl8pPr>
              <a:lvl9pPr marL="3886200" indent="-228600" eaLnBrk="0" fontAlgn="base" hangingPunct="0">
                <a:spcBef>
                  <a:spcPct val="20000"/>
                </a:spcBef>
                <a:spcAft>
                  <a:spcPct val="0"/>
                </a:spcAft>
                <a:buClr>
                  <a:srgbClr val="009900"/>
                </a:buClr>
                <a:buChar char="»"/>
                <a:defRPr sz="1400">
                  <a:solidFill>
                    <a:srgbClr val="5F5F5F"/>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l-GR" altLang="el-GR" sz="2000" b="0" i="0" u="none" strike="noStrike" kern="1200" cap="none" spc="0" normalizeH="0" baseline="0" noProof="0">
                <a:ln>
                  <a:noFill/>
                </a:ln>
                <a:solidFill>
                  <a:srgbClr val="007833"/>
                </a:solidFill>
                <a:effectLst/>
                <a:uLnTx/>
                <a:uFillTx/>
                <a:latin typeface="Univers 45 Light" pitchFamily="2" charset="0"/>
                <a:ea typeface="+mn-ea"/>
                <a:cs typeface="+mn-cs"/>
              </a:endParaRPr>
            </a:p>
          </p:txBody>
        </p:sp>
      </p:grpSp>
      <p:grpSp>
        <p:nvGrpSpPr>
          <p:cNvPr id="63" name="Group 62"/>
          <p:cNvGrpSpPr/>
          <p:nvPr/>
        </p:nvGrpSpPr>
        <p:grpSpPr>
          <a:xfrm>
            <a:off x="2267824" y="3470876"/>
            <a:ext cx="4573675" cy="1016897"/>
            <a:chOff x="2279332" y="3470876"/>
            <a:chExt cx="4573675" cy="1016897"/>
          </a:xfrm>
        </p:grpSpPr>
        <p:sp>
          <p:nvSpPr>
            <p:cNvPr id="3" name="Oval 2"/>
            <p:cNvSpPr/>
            <p:nvPr/>
          </p:nvSpPr>
          <p:spPr>
            <a:xfrm>
              <a:off x="6769177" y="4163386"/>
              <a:ext cx="83830" cy="838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485" name="Oval 484"/>
            <p:cNvSpPr/>
            <p:nvPr/>
          </p:nvSpPr>
          <p:spPr>
            <a:xfrm>
              <a:off x="5719776" y="4403943"/>
              <a:ext cx="83830" cy="838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486" name="Oval 485"/>
            <p:cNvSpPr/>
            <p:nvPr/>
          </p:nvSpPr>
          <p:spPr>
            <a:xfrm>
              <a:off x="2279332" y="3830761"/>
              <a:ext cx="83830" cy="838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490" name="Oval 489"/>
            <p:cNvSpPr/>
            <p:nvPr/>
          </p:nvSpPr>
          <p:spPr>
            <a:xfrm>
              <a:off x="4137623" y="3470876"/>
              <a:ext cx="83830" cy="838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grpSp>
      <p:grpSp>
        <p:nvGrpSpPr>
          <p:cNvPr id="535" name="Group 534"/>
          <p:cNvGrpSpPr/>
          <p:nvPr/>
        </p:nvGrpSpPr>
        <p:grpSpPr>
          <a:xfrm>
            <a:off x="2610682" y="3579597"/>
            <a:ext cx="4780778" cy="2558162"/>
            <a:chOff x="2604115" y="3583851"/>
            <a:chExt cx="4780778" cy="2558162"/>
          </a:xfrm>
        </p:grpSpPr>
        <p:sp>
          <p:nvSpPr>
            <p:cNvPr id="2" name="Rectangle 1"/>
            <p:cNvSpPr/>
            <p:nvPr/>
          </p:nvSpPr>
          <p:spPr>
            <a:xfrm>
              <a:off x="6737190" y="4043121"/>
              <a:ext cx="84219" cy="842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488" name="Rectangle 487"/>
            <p:cNvSpPr/>
            <p:nvPr/>
          </p:nvSpPr>
          <p:spPr>
            <a:xfrm>
              <a:off x="2604115" y="3824710"/>
              <a:ext cx="84219" cy="842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491" name="Rectangle 490"/>
            <p:cNvSpPr/>
            <p:nvPr/>
          </p:nvSpPr>
          <p:spPr>
            <a:xfrm>
              <a:off x="4239032" y="3583851"/>
              <a:ext cx="84219" cy="842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493" name="Rectangle 492"/>
            <p:cNvSpPr/>
            <p:nvPr/>
          </p:nvSpPr>
          <p:spPr>
            <a:xfrm>
              <a:off x="4405709" y="3584484"/>
              <a:ext cx="84219" cy="842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506" name="Rectangle 505"/>
            <p:cNvSpPr/>
            <p:nvPr/>
          </p:nvSpPr>
          <p:spPr>
            <a:xfrm>
              <a:off x="7300674" y="6057794"/>
              <a:ext cx="84219" cy="842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grpSp>
      <p:grpSp>
        <p:nvGrpSpPr>
          <p:cNvPr id="53" name="Group 52"/>
          <p:cNvGrpSpPr/>
          <p:nvPr/>
        </p:nvGrpSpPr>
        <p:grpSpPr>
          <a:xfrm>
            <a:off x="2020788" y="3794838"/>
            <a:ext cx="1251627" cy="929562"/>
            <a:chOff x="2020788" y="3794838"/>
            <a:chExt cx="1251627" cy="929562"/>
          </a:xfrm>
        </p:grpSpPr>
        <p:grpSp>
          <p:nvGrpSpPr>
            <p:cNvPr id="500" name="Group 499"/>
            <p:cNvGrpSpPr/>
            <p:nvPr/>
          </p:nvGrpSpPr>
          <p:grpSpPr>
            <a:xfrm>
              <a:off x="2020788" y="4293839"/>
              <a:ext cx="1251627" cy="430561"/>
              <a:chOff x="2144431" y="6043416"/>
              <a:chExt cx="1251627" cy="430561"/>
            </a:xfrm>
          </p:grpSpPr>
          <p:sp>
            <p:nvSpPr>
              <p:cNvPr id="501" name="Rectangle 500"/>
              <p:cNvSpPr/>
              <p:nvPr/>
            </p:nvSpPr>
            <p:spPr>
              <a:xfrm>
                <a:off x="2144431" y="6043416"/>
                <a:ext cx="1251627" cy="42358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502" name="Rectangle 501"/>
              <p:cNvSpPr/>
              <p:nvPr/>
            </p:nvSpPr>
            <p:spPr>
              <a:xfrm>
                <a:off x="2272959" y="6073867"/>
                <a:ext cx="1007007"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a:ln>
                      <a:noFill/>
                    </a:ln>
                    <a:solidFill>
                      <a:srgbClr val="009343"/>
                    </a:solidFill>
                    <a:effectLst/>
                    <a:uLnTx/>
                    <a:uFillTx/>
                    <a:latin typeface="Arial Narrow" charset="0"/>
                    <a:ea typeface="Arial Narrow" charset="0"/>
                    <a:cs typeface="Arial Narrow" charset="0"/>
                  </a:rPr>
                  <a:t>WARMINSTER, </a:t>
                </a:r>
                <a:br>
                  <a:rPr kumimoji="0" lang="de-DE" altLang="de-DE" sz="1000" b="1" i="0" u="none" strike="noStrike" kern="1200" cap="none" spc="0" normalizeH="0" baseline="0" noProof="0" dirty="0">
                    <a:ln>
                      <a:noFill/>
                    </a:ln>
                    <a:solidFill>
                      <a:srgbClr val="009343"/>
                    </a:solidFill>
                    <a:effectLst/>
                    <a:uLnTx/>
                    <a:uFillTx/>
                    <a:latin typeface="Arial Narrow" charset="0"/>
                    <a:ea typeface="Arial Narrow" charset="0"/>
                    <a:cs typeface="Arial Narrow" charset="0"/>
                  </a:rPr>
                </a:br>
                <a:r>
                  <a:rPr kumimoji="0" lang="de-DE" altLang="de-DE" sz="1000" b="0" i="0" u="none" strike="noStrike" kern="1200" cap="none" spc="0" normalizeH="0" baseline="0" noProof="0" dirty="0">
                    <a:ln>
                      <a:noFill/>
                    </a:ln>
                    <a:solidFill>
                      <a:srgbClr val="000000"/>
                    </a:solidFill>
                    <a:effectLst/>
                    <a:uLnTx/>
                    <a:uFillTx/>
                    <a:latin typeface="Arial Narrow" charset="0"/>
                    <a:ea typeface="Arial Narrow" charset="0"/>
                    <a:cs typeface="Arial Narrow" charset="0"/>
                  </a:rPr>
                  <a:t>PENNSYLVANIA</a:t>
                </a:r>
              </a:p>
            </p:txBody>
          </p:sp>
        </p:grpSp>
        <p:cxnSp>
          <p:nvCxnSpPr>
            <p:cNvPr id="13" name="Straight Connector 12"/>
            <p:cNvCxnSpPr/>
            <p:nvPr/>
          </p:nvCxnSpPr>
          <p:spPr>
            <a:xfrm flipH="1" flipV="1">
              <a:off x="2639519" y="3794838"/>
              <a:ext cx="4496" cy="50426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381000" y="3722652"/>
            <a:ext cx="1943650" cy="423580"/>
            <a:chOff x="375723" y="3804003"/>
            <a:chExt cx="1943650" cy="423580"/>
          </a:xfrm>
        </p:grpSpPr>
        <p:grpSp>
          <p:nvGrpSpPr>
            <p:cNvPr id="497" name="Group 496"/>
            <p:cNvGrpSpPr/>
            <p:nvPr/>
          </p:nvGrpSpPr>
          <p:grpSpPr>
            <a:xfrm>
              <a:off x="375723" y="3804003"/>
              <a:ext cx="1261297" cy="423580"/>
              <a:chOff x="2144431" y="6043416"/>
              <a:chExt cx="1261297" cy="423580"/>
            </a:xfrm>
          </p:grpSpPr>
          <p:sp>
            <p:nvSpPr>
              <p:cNvPr id="498" name="Rectangle 497"/>
              <p:cNvSpPr/>
              <p:nvPr/>
            </p:nvSpPr>
            <p:spPr>
              <a:xfrm>
                <a:off x="2144431" y="6043416"/>
                <a:ext cx="1251627" cy="423580"/>
              </a:xfrm>
              <a:prstGeom prst="rect">
                <a:avLst/>
              </a:prstGeom>
              <a:solidFill>
                <a:schemeClr val="bg2"/>
              </a:solidFill>
              <a:ln cmpd="sng">
                <a:gradFill flip="none" rotWithShape="1">
                  <a:gsLst>
                    <a:gs pos="0">
                      <a:schemeClr val="accent1"/>
                    </a:gs>
                    <a:gs pos="100000">
                      <a:schemeClr val="accent2"/>
                    </a:gs>
                  </a:gsLst>
                  <a:lin ang="0" scaled="1"/>
                  <a:tileRect/>
                </a:gra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499" name="Rectangle 498"/>
              <p:cNvSpPr/>
              <p:nvPr/>
            </p:nvSpPr>
            <p:spPr>
              <a:xfrm>
                <a:off x="2144431" y="6055151"/>
                <a:ext cx="1261297" cy="4001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a:ln>
                      <a:noFill/>
                    </a:ln>
                    <a:solidFill>
                      <a:srgbClr val="009343"/>
                    </a:solidFill>
                    <a:effectLst/>
                    <a:uLnTx/>
                    <a:uFillTx/>
                    <a:latin typeface="Arial Narrow" charset="0"/>
                    <a:ea typeface="Arial Narrow" charset="0"/>
                    <a:cs typeface="Arial Narrow" charset="0"/>
                  </a:rPr>
                  <a:t>NAPERVILLE,</a:t>
                </a:r>
                <a:br>
                  <a:rPr kumimoji="0" lang="de-DE" altLang="de-DE" sz="1000" b="1" i="0" u="none" strike="noStrike" kern="1200" cap="none" spc="0" normalizeH="0" baseline="0" noProof="0" dirty="0">
                    <a:ln>
                      <a:noFill/>
                    </a:ln>
                    <a:solidFill>
                      <a:srgbClr val="009343"/>
                    </a:solidFill>
                    <a:effectLst/>
                    <a:uLnTx/>
                    <a:uFillTx/>
                    <a:latin typeface="Arial Narrow" charset="0"/>
                    <a:ea typeface="Arial Narrow" charset="0"/>
                    <a:cs typeface="Arial Narrow" charset="0"/>
                  </a:rPr>
                </a:br>
                <a:r>
                  <a:rPr kumimoji="0" lang="de-DE" altLang="de-DE" sz="1000" b="0" i="0" u="none" strike="noStrike" kern="1200" cap="none" spc="0" normalizeH="0" baseline="0" noProof="0" dirty="0">
                    <a:ln>
                      <a:noFill/>
                    </a:ln>
                    <a:solidFill>
                      <a:srgbClr val="000000"/>
                    </a:solidFill>
                    <a:effectLst/>
                    <a:uLnTx/>
                    <a:uFillTx/>
                    <a:latin typeface="Arial Narrow" charset="0"/>
                    <a:ea typeface="Arial Narrow" charset="0"/>
                    <a:cs typeface="Arial Narrow" charset="0"/>
                  </a:rPr>
                  <a:t>ILLINOIS</a:t>
                </a:r>
              </a:p>
            </p:txBody>
          </p:sp>
        </p:grpSp>
        <p:cxnSp>
          <p:nvCxnSpPr>
            <p:cNvPr id="15" name="Elbow Connector 14"/>
            <p:cNvCxnSpPr/>
            <p:nvPr/>
          </p:nvCxnSpPr>
          <p:spPr>
            <a:xfrm flipV="1">
              <a:off x="1643891" y="3934765"/>
              <a:ext cx="675482" cy="292314"/>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4756130" y="4445858"/>
            <a:ext cx="1251627" cy="905865"/>
            <a:chOff x="4756130" y="4445858"/>
            <a:chExt cx="1251627" cy="905865"/>
          </a:xfrm>
        </p:grpSpPr>
        <p:grpSp>
          <p:nvGrpSpPr>
            <p:cNvPr id="503" name="Group 502"/>
            <p:cNvGrpSpPr/>
            <p:nvPr/>
          </p:nvGrpSpPr>
          <p:grpSpPr>
            <a:xfrm>
              <a:off x="4756130" y="4928143"/>
              <a:ext cx="1251627" cy="423580"/>
              <a:chOff x="2144431" y="6043416"/>
              <a:chExt cx="1251627" cy="423580"/>
            </a:xfrm>
          </p:grpSpPr>
          <p:sp>
            <p:nvSpPr>
              <p:cNvPr id="504" name="Rectangle 503"/>
              <p:cNvSpPr/>
              <p:nvPr/>
            </p:nvSpPr>
            <p:spPr>
              <a:xfrm>
                <a:off x="2144431" y="6043416"/>
                <a:ext cx="1251627" cy="42358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505" name="Rectangle 504"/>
              <p:cNvSpPr/>
              <p:nvPr/>
            </p:nvSpPr>
            <p:spPr>
              <a:xfrm>
                <a:off x="2433453" y="6055151"/>
                <a:ext cx="673582"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a:ln>
                      <a:noFill/>
                    </a:ln>
                    <a:solidFill>
                      <a:srgbClr val="F00023"/>
                    </a:solidFill>
                    <a:effectLst/>
                    <a:uLnTx/>
                    <a:uFillTx/>
                    <a:latin typeface="Arial Narrow" charset="0"/>
                    <a:ea typeface="Arial Narrow" charset="0"/>
                    <a:cs typeface="Arial Narrow" charset="0"/>
                  </a:rPr>
                  <a:t>MUMBAI, </a:t>
                </a:r>
                <a:br>
                  <a:rPr kumimoji="0" lang="de-DE" altLang="de-DE" sz="1000" b="0" i="0" u="none" strike="noStrike" kern="1200" cap="none" spc="0" normalizeH="0" baseline="0" noProof="0" dirty="0">
                    <a:ln>
                      <a:noFill/>
                    </a:ln>
                    <a:solidFill>
                      <a:srgbClr val="F00023"/>
                    </a:solidFill>
                    <a:effectLst/>
                    <a:uLnTx/>
                    <a:uFillTx/>
                    <a:latin typeface="Arial Narrow" charset="0"/>
                    <a:ea typeface="Arial Narrow" charset="0"/>
                    <a:cs typeface="Arial Narrow" charset="0"/>
                  </a:rPr>
                </a:br>
                <a:r>
                  <a:rPr kumimoji="0" lang="de-DE" altLang="de-DE" sz="1000" b="0" i="0" u="none" strike="noStrike" kern="1200" cap="none" spc="0" normalizeH="0" baseline="0" noProof="0" dirty="0">
                    <a:ln>
                      <a:noFill/>
                    </a:ln>
                    <a:solidFill>
                      <a:srgbClr val="000000"/>
                    </a:solidFill>
                    <a:effectLst/>
                    <a:uLnTx/>
                    <a:uFillTx/>
                    <a:latin typeface="Arial Narrow" charset="0"/>
                    <a:ea typeface="Arial Narrow" charset="0"/>
                    <a:cs typeface="Arial Narrow" charset="0"/>
                  </a:rPr>
                  <a:t>INDIA</a:t>
                </a:r>
              </a:p>
            </p:txBody>
          </p:sp>
        </p:grpSp>
        <p:cxnSp>
          <p:nvCxnSpPr>
            <p:cNvPr id="17" name="Elbow Connector 16"/>
            <p:cNvCxnSpPr>
              <a:stCxn id="504" idx="0"/>
              <a:endCxn id="485" idx="2"/>
            </p:cNvCxnSpPr>
            <p:nvPr/>
          </p:nvCxnSpPr>
          <p:spPr>
            <a:xfrm rot="5400000" flipH="1" flipV="1">
              <a:off x="5303964" y="4523839"/>
              <a:ext cx="482285" cy="326324"/>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799585" y="4160776"/>
            <a:ext cx="1827597" cy="423580"/>
            <a:chOff x="6799585" y="4160776"/>
            <a:chExt cx="1827597" cy="423580"/>
          </a:xfrm>
        </p:grpSpPr>
        <p:grpSp>
          <p:nvGrpSpPr>
            <p:cNvPr id="507" name="Group 506"/>
            <p:cNvGrpSpPr/>
            <p:nvPr/>
          </p:nvGrpSpPr>
          <p:grpSpPr>
            <a:xfrm>
              <a:off x="7375555" y="4160776"/>
              <a:ext cx="1251627" cy="423580"/>
              <a:chOff x="2144431" y="6043416"/>
              <a:chExt cx="1251627" cy="423580"/>
            </a:xfrm>
          </p:grpSpPr>
          <p:sp>
            <p:nvSpPr>
              <p:cNvPr id="508" name="Rectangle 507"/>
              <p:cNvSpPr/>
              <p:nvPr/>
            </p:nvSpPr>
            <p:spPr>
              <a:xfrm>
                <a:off x="2144431" y="6043416"/>
                <a:ext cx="1251627" cy="42358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509" name="Rectangle 508"/>
              <p:cNvSpPr/>
              <p:nvPr/>
            </p:nvSpPr>
            <p:spPr>
              <a:xfrm>
                <a:off x="2370135" y="6055151"/>
                <a:ext cx="800220"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a:ln>
                      <a:noFill/>
                    </a:ln>
                    <a:solidFill>
                      <a:srgbClr val="F00023"/>
                    </a:solidFill>
                    <a:effectLst/>
                    <a:uLnTx/>
                    <a:uFillTx/>
                    <a:latin typeface="Arial Narrow" charset="0"/>
                    <a:ea typeface="Arial Narrow" charset="0"/>
                    <a:cs typeface="Arial Narrow" charset="0"/>
                  </a:rPr>
                  <a:t>SHANGHAI, </a:t>
                </a:r>
                <a:br>
                  <a:rPr kumimoji="0" lang="de-DE" altLang="de-DE" sz="1000" b="0" i="0" u="none" strike="noStrike" kern="1200" cap="none" spc="0" normalizeH="0" baseline="0" noProof="0" dirty="0">
                    <a:ln>
                      <a:noFill/>
                    </a:ln>
                    <a:solidFill>
                      <a:srgbClr val="F00023"/>
                    </a:solidFill>
                    <a:effectLst/>
                    <a:uLnTx/>
                    <a:uFillTx/>
                    <a:latin typeface="Arial Narrow" charset="0"/>
                    <a:ea typeface="Arial Narrow" charset="0"/>
                    <a:cs typeface="Arial Narrow" charset="0"/>
                  </a:rPr>
                </a:br>
                <a:r>
                  <a:rPr kumimoji="0" lang="de-DE" altLang="de-DE" sz="1000" b="0" i="0" u="none" strike="noStrike" kern="1200" cap="none" spc="0" normalizeH="0" baseline="0" noProof="0" dirty="0">
                    <a:ln>
                      <a:noFill/>
                    </a:ln>
                    <a:solidFill>
                      <a:srgbClr val="000000"/>
                    </a:solidFill>
                    <a:effectLst/>
                    <a:uLnTx/>
                    <a:uFillTx/>
                    <a:latin typeface="Arial Narrow" charset="0"/>
                    <a:ea typeface="Arial Narrow" charset="0"/>
                    <a:cs typeface="Arial Narrow" charset="0"/>
                  </a:rPr>
                  <a:t>CHINA</a:t>
                </a:r>
              </a:p>
            </p:txBody>
          </p:sp>
        </p:grpSp>
        <p:cxnSp>
          <p:nvCxnSpPr>
            <p:cNvPr id="19" name="Elbow Connector 18"/>
            <p:cNvCxnSpPr>
              <a:stCxn id="508" idx="1"/>
              <a:endCxn id="3" idx="4"/>
            </p:cNvCxnSpPr>
            <p:nvPr/>
          </p:nvCxnSpPr>
          <p:spPr>
            <a:xfrm rot="10800000">
              <a:off x="6799585" y="4247216"/>
              <a:ext cx="575971" cy="125350"/>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6785867" y="3380928"/>
            <a:ext cx="1924769" cy="657938"/>
            <a:chOff x="6785867" y="3369052"/>
            <a:chExt cx="1924769" cy="657938"/>
          </a:xfrm>
        </p:grpSpPr>
        <p:grpSp>
          <p:nvGrpSpPr>
            <p:cNvPr id="510" name="Group 509"/>
            <p:cNvGrpSpPr/>
            <p:nvPr/>
          </p:nvGrpSpPr>
          <p:grpSpPr>
            <a:xfrm>
              <a:off x="7459009" y="3369052"/>
              <a:ext cx="1251627" cy="423580"/>
              <a:chOff x="2144431" y="6043416"/>
              <a:chExt cx="1251627" cy="423580"/>
            </a:xfrm>
          </p:grpSpPr>
          <p:sp>
            <p:nvSpPr>
              <p:cNvPr id="511" name="Rectangle 510"/>
              <p:cNvSpPr/>
              <p:nvPr/>
            </p:nvSpPr>
            <p:spPr>
              <a:xfrm>
                <a:off x="2144431" y="6043416"/>
                <a:ext cx="1251627" cy="42358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512" name="Rectangle 511"/>
              <p:cNvSpPr/>
              <p:nvPr/>
            </p:nvSpPr>
            <p:spPr>
              <a:xfrm>
                <a:off x="2411013" y="6055151"/>
                <a:ext cx="718466"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a:ln>
                      <a:noFill/>
                    </a:ln>
                    <a:solidFill>
                      <a:srgbClr val="009343"/>
                    </a:solidFill>
                    <a:effectLst/>
                    <a:uLnTx/>
                    <a:uFillTx/>
                    <a:latin typeface="Arial Narrow" charset="0"/>
                    <a:ea typeface="Arial Narrow" charset="0"/>
                    <a:cs typeface="Arial Narrow" charset="0"/>
                  </a:rPr>
                  <a:t>TAICANG, </a:t>
                </a:r>
                <a:br>
                  <a:rPr kumimoji="0" lang="de-DE" altLang="de-DE" sz="1000" b="0" i="0" u="none" strike="noStrike" kern="1200" cap="none" spc="0" normalizeH="0" baseline="0" noProof="0" dirty="0">
                    <a:ln>
                      <a:noFill/>
                    </a:ln>
                    <a:solidFill>
                      <a:srgbClr val="000000"/>
                    </a:solidFill>
                    <a:effectLst/>
                    <a:uLnTx/>
                    <a:uFillTx/>
                    <a:latin typeface="Arial Narrow" charset="0"/>
                    <a:ea typeface="Arial Narrow" charset="0"/>
                    <a:cs typeface="Arial Narrow" charset="0"/>
                  </a:rPr>
                </a:br>
                <a:r>
                  <a:rPr kumimoji="0" lang="de-DE" altLang="de-DE" sz="1000" b="0" i="0" u="none" strike="noStrike" kern="1200" cap="none" spc="0" normalizeH="0" baseline="0" noProof="0" dirty="0">
                    <a:ln>
                      <a:noFill/>
                    </a:ln>
                    <a:solidFill>
                      <a:srgbClr val="000000"/>
                    </a:solidFill>
                    <a:effectLst/>
                    <a:uLnTx/>
                    <a:uFillTx/>
                    <a:latin typeface="Arial Narrow" charset="0"/>
                    <a:ea typeface="Arial Narrow" charset="0"/>
                    <a:cs typeface="Arial Narrow" charset="0"/>
                  </a:rPr>
                  <a:t>CHINA</a:t>
                </a:r>
              </a:p>
            </p:txBody>
          </p:sp>
        </p:grpSp>
        <p:cxnSp>
          <p:nvCxnSpPr>
            <p:cNvPr id="21" name="Elbow Connector 20"/>
            <p:cNvCxnSpPr>
              <a:stCxn id="511" idx="1"/>
              <a:endCxn id="2" idx="0"/>
            </p:cNvCxnSpPr>
            <p:nvPr/>
          </p:nvCxnSpPr>
          <p:spPr>
            <a:xfrm rot="10800000" flipV="1">
              <a:off x="6785867" y="3580841"/>
              <a:ext cx="673142" cy="446149"/>
            </a:xfrm>
            <a:prstGeom prst="bentConnector2">
              <a:avLst/>
            </a:prstGeom>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7339398" y="5341355"/>
            <a:ext cx="1477989" cy="713904"/>
            <a:chOff x="7397351" y="5271972"/>
            <a:chExt cx="1477989" cy="713904"/>
          </a:xfrm>
        </p:grpSpPr>
        <p:grpSp>
          <p:nvGrpSpPr>
            <p:cNvPr id="528" name="Group 527"/>
            <p:cNvGrpSpPr/>
            <p:nvPr/>
          </p:nvGrpSpPr>
          <p:grpSpPr>
            <a:xfrm>
              <a:off x="7623713" y="5271972"/>
              <a:ext cx="1251627" cy="455964"/>
              <a:chOff x="2268451" y="6055151"/>
              <a:chExt cx="1251627" cy="455964"/>
            </a:xfrm>
          </p:grpSpPr>
          <p:sp>
            <p:nvSpPr>
              <p:cNvPr id="529" name="Rectangle 528"/>
              <p:cNvSpPr/>
              <p:nvPr/>
            </p:nvSpPr>
            <p:spPr>
              <a:xfrm>
                <a:off x="2268451" y="6087535"/>
                <a:ext cx="1251627" cy="42358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530" name="Rectangle 529"/>
              <p:cNvSpPr/>
              <p:nvPr/>
            </p:nvSpPr>
            <p:spPr>
              <a:xfrm>
                <a:off x="2310826" y="6055151"/>
                <a:ext cx="918842"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a:ln>
                      <a:noFill/>
                    </a:ln>
                    <a:solidFill>
                      <a:srgbClr val="009343"/>
                    </a:solidFill>
                    <a:effectLst/>
                    <a:uLnTx/>
                    <a:uFillTx/>
                    <a:latin typeface="Arial Narrow" charset="0"/>
                    <a:ea typeface="Arial Narrow" charset="0"/>
                    <a:cs typeface="Arial Narrow" charset="0"/>
                  </a:rPr>
                  <a:t>MELBOURNE, </a:t>
                </a:r>
                <a:br>
                  <a:rPr kumimoji="0" lang="de-DE" altLang="de-DE" sz="1000" b="0" i="0" u="none" strike="noStrike" kern="1200" cap="none" spc="0" normalizeH="0" baseline="0" noProof="0" dirty="0">
                    <a:ln>
                      <a:noFill/>
                    </a:ln>
                    <a:solidFill>
                      <a:srgbClr val="009343"/>
                    </a:solidFill>
                    <a:effectLst/>
                    <a:uLnTx/>
                    <a:uFillTx/>
                    <a:latin typeface="Arial Narrow" charset="0"/>
                    <a:ea typeface="Arial Narrow" charset="0"/>
                    <a:cs typeface="Arial Narrow" charset="0"/>
                  </a:rPr>
                </a:br>
                <a:r>
                  <a:rPr kumimoji="0" lang="de-DE" altLang="de-DE" sz="1000" b="0" i="0" u="none" strike="noStrike" kern="1200" cap="none" spc="0" normalizeH="0" baseline="0" noProof="0" dirty="0">
                    <a:ln>
                      <a:noFill/>
                    </a:ln>
                    <a:solidFill>
                      <a:srgbClr val="000000"/>
                    </a:solidFill>
                    <a:effectLst/>
                    <a:uLnTx/>
                    <a:uFillTx/>
                    <a:latin typeface="Arial Narrow" charset="0"/>
                    <a:ea typeface="Arial Narrow" charset="0"/>
                    <a:cs typeface="Arial Narrow" charset="0"/>
                  </a:rPr>
                  <a:t>AUSTRALIA</a:t>
                </a:r>
              </a:p>
            </p:txBody>
          </p:sp>
        </p:grpSp>
        <p:cxnSp>
          <p:nvCxnSpPr>
            <p:cNvPr id="23" name="Elbow Connector 22"/>
            <p:cNvCxnSpPr/>
            <p:nvPr/>
          </p:nvCxnSpPr>
          <p:spPr>
            <a:xfrm rot="10800000" flipV="1">
              <a:off x="7397351" y="5525517"/>
              <a:ext cx="232342" cy="460359"/>
            </a:xfrm>
            <a:prstGeom prst="bentConnector2">
              <a:avLst/>
            </a:prstGeom>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4496495" y="2694843"/>
            <a:ext cx="1844892" cy="927497"/>
            <a:chOff x="4496495" y="2694843"/>
            <a:chExt cx="1844892" cy="927497"/>
          </a:xfrm>
        </p:grpSpPr>
        <p:grpSp>
          <p:nvGrpSpPr>
            <p:cNvPr id="516" name="Group 515"/>
            <p:cNvGrpSpPr/>
            <p:nvPr/>
          </p:nvGrpSpPr>
          <p:grpSpPr>
            <a:xfrm>
              <a:off x="5089760" y="2694843"/>
              <a:ext cx="1251627" cy="423580"/>
              <a:chOff x="2144431" y="6043416"/>
              <a:chExt cx="1251627" cy="423580"/>
            </a:xfrm>
          </p:grpSpPr>
          <p:sp>
            <p:nvSpPr>
              <p:cNvPr id="517" name="Rectangle 516"/>
              <p:cNvSpPr/>
              <p:nvPr/>
            </p:nvSpPr>
            <p:spPr>
              <a:xfrm>
                <a:off x="2144431" y="6043416"/>
                <a:ext cx="1251627" cy="42358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518" name="Rectangle 517"/>
              <p:cNvSpPr/>
              <p:nvPr/>
            </p:nvSpPr>
            <p:spPr>
              <a:xfrm>
                <a:off x="2411815" y="6055151"/>
                <a:ext cx="716863"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a:ln>
                      <a:noFill/>
                    </a:ln>
                    <a:solidFill>
                      <a:srgbClr val="009343"/>
                    </a:solidFill>
                    <a:effectLst/>
                    <a:uLnTx/>
                    <a:uFillTx/>
                    <a:latin typeface="Arial Narrow" charset="0"/>
                    <a:ea typeface="Arial Narrow" charset="0"/>
                    <a:cs typeface="Arial Narrow" charset="0"/>
                  </a:rPr>
                  <a:t>LANDAU,</a:t>
                </a:r>
                <a:br>
                  <a:rPr kumimoji="0" lang="de-DE" altLang="de-DE" sz="1000" b="0" i="0" u="none" strike="noStrike" kern="1200" cap="none" spc="0" normalizeH="0" baseline="0" noProof="0" dirty="0">
                    <a:ln>
                      <a:noFill/>
                    </a:ln>
                    <a:solidFill>
                      <a:srgbClr val="000000"/>
                    </a:solidFill>
                    <a:effectLst/>
                    <a:uLnTx/>
                    <a:uFillTx/>
                    <a:latin typeface="Arial Narrow" charset="0"/>
                    <a:ea typeface="Arial Narrow" charset="0"/>
                    <a:cs typeface="Arial Narrow" charset="0"/>
                  </a:rPr>
                </a:br>
                <a:r>
                  <a:rPr kumimoji="0" lang="de-DE" altLang="de-DE" sz="1000" b="0" i="0" u="none" strike="noStrike" kern="1200" cap="none" spc="0" normalizeH="0" baseline="0" noProof="0" dirty="0">
                    <a:ln>
                      <a:noFill/>
                    </a:ln>
                    <a:solidFill>
                      <a:srgbClr val="000000"/>
                    </a:solidFill>
                    <a:effectLst/>
                    <a:uLnTx/>
                    <a:uFillTx/>
                    <a:latin typeface="Arial Narrow" charset="0"/>
                    <a:ea typeface="Arial Narrow" charset="0"/>
                    <a:cs typeface="Arial Narrow" charset="0"/>
                  </a:rPr>
                  <a:t>GERMANY</a:t>
                </a:r>
              </a:p>
            </p:txBody>
          </p:sp>
        </p:grpSp>
        <p:cxnSp>
          <p:nvCxnSpPr>
            <p:cNvPr id="29" name="Elbow Connector 28"/>
            <p:cNvCxnSpPr>
              <a:stCxn id="493" idx="3"/>
              <a:endCxn id="517" idx="1"/>
            </p:cNvCxnSpPr>
            <p:nvPr/>
          </p:nvCxnSpPr>
          <p:spPr>
            <a:xfrm flipV="1">
              <a:off x="4496495" y="2906633"/>
              <a:ext cx="593265" cy="71570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410465" y="2049249"/>
            <a:ext cx="1661719" cy="1455934"/>
            <a:chOff x="4476250" y="1982467"/>
            <a:chExt cx="1661719" cy="1455934"/>
          </a:xfrm>
        </p:grpSpPr>
        <p:grpSp>
          <p:nvGrpSpPr>
            <p:cNvPr id="513" name="Group 512"/>
            <p:cNvGrpSpPr/>
            <p:nvPr/>
          </p:nvGrpSpPr>
          <p:grpSpPr>
            <a:xfrm>
              <a:off x="4685327" y="1982467"/>
              <a:ext cx="1452642" cy="423580"/>
              <a:chOff x="2043926" y="6043416"/>
              <a:chExt cx="1452642" cy="423580"/>
            </a:xfrm>
          </p:grpSpPr>
          <p:sp>
            <p:nvSpPr>
              <p:cNvPr id="514" name="Rectangle 513"/>
              <p:cNvSpPr/>
              <p:nvPr/>
            </p:nvSpPr>
            <p:spPr>
              <a:xfrm>
                <a:off x="2065687" y="6043416"/>
                <a:ext cx="1330371" cy="423580"/>
              </a:xfrm>
              <a:prstGeom prst="rect">
                <a:avLst/>
              </a:prstGeom>
              <a:solidFill>
                <a:schemeClr val="bg2"/>
              </a:solidFill>
              <a:ln>
                <a:gradFill flip="none" rotWithShape="1">
                  <a:gsLst>
                    <a:gs pos="0">
                      <a:schemeClr val="accent2"/>
                    </a:gs>
                    <a:gs pos="99000">
                      <a:schemeClr val="accent2"/>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515" name="Rectangle 514"/>
              <p:cNvSpPr/>
              <p:nvPr/>
            </p:nvSpPr>
            <p:spPr>
              <a:xfrm>
                <a:off x="2043926" y="6055151"/>
                <a:ext cx="1452642" cy="400110"/>
              </a:xfrm>
              <a:prstGeom prst="rect">
                <a:avLst/>
              </a:prstGeom>
              <a:ln>
                <a:noFill/>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a:ln>
                      <a:noFill/>
                    </a:ln>
                    <a:solidFill>
                      <a:srgbClr val="F00023"/>
                    </a:solidFill>
                    <a:effectLst/>
                    <a:uLnTx/>
                    <a:uFillTx/>
                    <a:latin typeface="Arial Narrow" charset="0"/>
                    <a:ea typeface="Arial Narrow" charset="0"/>
                    <a:cs typeface="Arial Narrow" charset="0"/>
                  </a:rPr>
                  <a:t>MOENCHENGLADBACH,</a:t>
                </a:r>
                <a:r>
                  <a:rPr kumimoji="0" lang="de-DE" altLang="de-DE" sz="1000" b="1" i="0" u="none" strike="noStrike" kern="1200" cap="none" spc="0" normalizeH="0" baseline="0" noProof="0" dirty="0">
                    <a:ln>
                      <a:noFill/>
                    </a:ln>
                    <a:solidFill>
                      <a:srgbClr val="009343"/>
                    </a:solidFill>
                    <a:effectLst/>
                    <a:uLnTx/>
                    <a:uFillTx/>
                    <a:latin typeface="Arial Narrow" charset="0"/>
                    <a:ea typeface="Arial Narrow" charset="0"/>
                    <a:cs typeface="Arial Narrow" charset="0"/>
                  </a:rPr>
                  <a:t> </a:t>
                </a:r>
                <a:br>
                  <a:rPr kumimoji="0" lang="de-DE" altLang="de-DE" sz="1000" b="0" i="0" u="none" strike="noStrike" kern="1200" cap="none" spc="0" normalizeH="0" baseline="0" noProof="0" dirty="0">
                    <a:ln>
                      <a:noFill/>
                    </a:ln>
                    <a:solidFill>
                      <a:srgbClr val="009343"/>
                    </a:solidFill>
                    <a:effectLst/>
                    <a:uLnTx/>
                    <a:uFillTx/>
                    <a:latin typeface="Arial Narrow" charset="0"/>
                    <a:ea typeface="Arial Narrow" charset="0"/>
                    <a:cs typeface="Arial Narrow" charset="0"/>
                  </a:rPr>
                </a:br>
                <a:r>
                  <a:rPr kumimoji="0" lang="de-DE" altLang="de-DE" sz="1000" b="0" i="0" u="none" strike="noStrike" kern="1200" cap="none" spc="0" normalizeH="0" baseline="0" noProof="0" dirty="0">
                    <a:ln>
                      <a:noFill/>
                    </a:ln>
                    <a:solidFill>
                      <a:srgbClr val="000000"/>
                    </a:solidFill>
                    <a:effectLst/>
                    <a:uLnTx/>
                    <a:uFillTx/>
                    <a:latin typeface="Arial Narrow" charset="0"/>
                    <a:ea typeface="Arial Narrow" charset="0"/>
                    <a:cs typeface="Arial Narrow" charset="0"/>
                  </a:rPr>
                  <a:t>GERMANY</a:t>
                </a:r>
              </a:p>
            </p:txBody>
          </p:sp>
        </p:grpSp>
        <p:cxnSp>
          <p:nvCxnSpPr>
            <p:cNvPr id="32" name="Elbow Connector 31"/>
            <p:cNvCxnSpPr>
              <a:stCxn id="514" idx="1"/>
            </p:cNvCxnSpPr>
            <p:nvPr/>
          </p:nvCxnSpPr>
          <p:spPr>
            <a:xfrm rot="10800000" flipV="1">
              <a:off x="4476250" y="2194257"/>
              <a:ext cx="230839" cy="1244144"/>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2564175" y="2835240"/>
            <a:ext cx="1681425" cy="786466"/>
            <a:chOff x="2564175" y="2835240"/>
            <a:chExt cx="1681425" cy="786466"/>
          </a:xfrm>
        </p:grpSpPr>
        <p:grpSp>
          <p:nvGrpSpPr>
            <p:cNvPr id="522" name="Group 521"/>
            <p:cNvGrpSpPr/>
            <p:nvPr/>
          </p:nvGrpSpPr>
          <p:grpSpPr>
            <a:xfrm>
              <a:off x="2564175" y="2835240"/>
              <a:ext cx="1251627" cy="423580"/>
              <a:chOff x="2144431" y="6043416"/>
              <a:chExt cx="1251627" cy="423580"/>
            </a:xfrm>
          </p:grpSpPr>
          <p:sp>
            <p:nvSpPr>
              <p:cNvPr id="523" name="Rectangle 522"/>
              <p:cNvSpPr/>
              <p:nvPr/>
            </p:nvSpPr>
            <p:spPr>
              <a:xfrm>
                <a:off x="2144431" y="6043416"/>
                <a:ext cx="1251627" cy="42358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524" name="Rectangle 523"/>
              <p:cNvSpPr/>
              <p:nvPr/>
            </p:nvSpPr>
            <p:spPr>
              <a:xfrm>
                <a:off x="2404664" y="6055151"/>
                <a:ext cx="761747"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a:ln>
                      <a:noFill/>
                    </a:ln>
                    <a:solidFill>
                      <a:srgbClr val="009343"/>
                    </a:solidFill>
                    <a:effectLst/>
                    <a:uLnTx/>
                    <a:uFillTx/>
                    <a:latin typeface="Arial Narrow" charset="0"/>
                    <a:ea typeface="Arial Narrow" charset="0"/>
                    <a:cs typeface="Arial Narrow" charset="0"/>
                  </a:rPr>
                  <a:t>PÉRONNE, </a:t>
                </a:r>
                <a:br>
                  <a:rPr kumimoji="0" lang="de-DE" altLang="de-DE" sz="1000" b="1" i="0" u="none" strike="noStrike" kern="1200" cap="none" spc="0" normalizeH="0" baseline="0" noProof="0" dirty="0">
                    <a:ln>
                      <a:noFill/>
                    </a:ln>
                    <a:solidFill>
                      <a:srgbClr val="009343"/>
                    </a:solidFill>
                    <a:effectLst/>
                    <a:uLnTx/>
                    <a:uFillTx/>
                    <a:latin typeface="Arial Narrow" charset="0"/>
                    <a:ea typeface="Arial Narrow" charset="0"/>
                    <a:cs typeface="Arial Narrow" charset="0"/>
                  </a:rPr>
                </a:br>
                <a:r>
                  <a:rPr kumimoji="0" lang="de-DE" altLang="de-DE" sz="1000" b="0" i="0" u="none" strike="noStrike" kern="1200" cap="none" spc="0" normalizeH="0" baseline="0" noProof="0" dirty="0">
                    <a:ln>
                      <a:noFill/>
                    </a:ln>
                    <a:solidFill>
                      <a:srgbClr val="000000"/>
                    </a:solidFill>
                    <a:effectLst/>
                    <a:uLnTx/>
                    <a:uFillTx/>
                    <a:latin typeface="Arial Narrow" charset="0"/>
                    <a:ea typeface="Arial Narrow" charset="0"/>
                    <a:cs typeface="Arial Narrow" charset="0"/>
                  </a:rPr>
                  <a:t>FRANCE</a:t>
                </a:r>
              </a:p>
            </p:txBody>
          </p:sp>
        </p:grpSp>
        <p:cxnSp>
          <p:nvCxnSpPr>
            <p:cNvPr id="34" name="Elbow Connector 33"/>
            <p:cNvCxnSpPr>
              <a:stCxn id="523" idx="2"/>
              <a:endCxn id="491" idx="1"/>
            </p:cNvCxnSpPr>
            <p:nvPr/>
          </p:nvCxnSpPr>
          <p:spPr>
            <a:xfrm rot="16200000" flipH="1">
              <a:off x="3536351" y="2912458"/>
              <a:ext cx="362887" cy="1055610"/>
            </a:xfrm>
            <a:prstGeom prst="bentConnector2">
              <a:avLst/>
            </a:prstGeom>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3013455" y="2065619"/>
            <a:ext cx="1251627" cy="1405256"/>
            <a:chOff x="3013455" y="2065619"/>
            <a:chExt cx="1251627" cy="1405256"/>
          </a:xfrm>
        </p:grpSpPr>
        <p:grpSp>
          <p:nvGrpSpPr>
            <p:cNvPr id="525" name="Group 524"/>
            <p:cNvGrpSpPr/>
            <p:nvPr/>
          </p:nvGrpSpPr>
          <p:grpSpPr>
            <a:xfrm>
              <a:off x="3013455" y="2065619"/>
              <a:ext cx="1251627" cy="423580"/>
              <a:chOff x="2144431" y="6043416"/>
              <a:chExt cx="1251627" cy="423580"/>
            </a:xfrm>
          </p:grpSpPr>
          <p:sp>
            <p:nvSpPr>
              <p:cNvPr id="526" name="Rectangle 525"/>
              <p:cNvSpPr/>
              <p:nvPr/>
            </p:nvSpPr>
            <p:spPr>
              <a:xfrm>
                <a:off x="2144431" y="6043416"/>
                <a:ext cx="1251627" cy="42358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527" name="Rectangle 526"/>
              <p:cNvSpPr/>
              <p:nvPr/>
            </p:nvSpPr>
            <p:spPr>
              <a:xfrm>
                <a:off x="2285179" y="6055151"/>
                <a:ext cx="970138"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altLang="de-DE" sz="1000" b="1" i="0" u="none" strike="noStrike" kern="1200" cap="none" spc="0" normalizeH="0" baseline="0" noProof="0" dirty="0">
                    <a:ln>
                      <a:noFill/>
                    </a:ln>
                    <a:solidFill>
                      <a:srgbClr val="F00023"/>
                    </a:solidFill>
                    <a:effectLst/>
                    <a:uLnTx/>
                    <a:uFillTx/>
                    <a:latin typeface="Arial Narrow" charset="0"/>
                    <a:ea typeface="Arial Narrow" charset="0"/>
                    <a:cs typeface="Arial Narrow" charset="0"/>
                  </a:rPr>
                  <a:t>PANGBOURNE,</a:t>
                </a:r>
                <a:br>
                  <a:rPr kumimoji="0" lang="de-DE" altLang="de-DE" sz="1000" b="0" i="0" u="none" strike="noStrike" kern="1200" cap="none" spc="0" normalizeH="0" baseline="0" noProof="0" dirty="0">
                    <a:ln>
                      <a:noFill/>
                    </a:ln>
                    <a:solidFill>
                      <a:srgbClr val="F00023"/>
                    </a:solidFill>
                    <a:effectLst/>
                    <a:uLnTx/>
                    <a:uFillTx/>
                    <a:latin typeface="Arial Narrow" charset="0"/>
                    <a:ea typeface="Arial Narrow" charset="0"/>
                    <a:cs typeface="Arial Narrow" charset="0"/>
                  </a:rPr>
                </a:br>
                <a:r>
                  <a:rPr kumimoji="0" lang="de-DE" altLang="de-DE" sz="1000" b="0" i="0" u="none" strike="noStrike" kern="1200" cap="none" spc="0" normalizeH="0" baseline="0" noProof="0" dirty="0">
                    <a:ln>
                      <a:noFill/>
                    </a:ln>
                    <a:solidFill>
                      <a:srgbClr val="000000"/>
                    </a:solidFill>
                    <a:effectLst/>
                    <a:uLnTx/>
                    <a:uFillTx/>
                    <a:latin typeface="Arial Narrow" charset="0"/>
                    <a:ea typeface="Arial Narrow" charset="0"/>
                    <a:cs typeface="Arial Narrow" charset="0"/>
                  </a:rPr>
                  <a:t>UK</a:t>
                </a:r>
              </a:p>
            </p:txBody>
          </p:sp>
        </p:grpSp>
        <p:cxnSp>
          <p:nvCxnSpPr>
            <p:cNvPr id="36" name="Elbow Connector 35"/>
            <p:cNvCxnSpPr>
              <a:stCxn id="526" idx="2"/>
              <a:endCxn id="490" idx="0"/>
            </p:cNvCxnSpPr>
            <p:nvPr/>
          </p:nvCxnSpPr>
          <p:spPr>
            <a:xfrm rot="16200000" flipH="1">
              <a:off x="3412811" y="2715656"/>
              <a:ext cx="981677" cy="528761"/>
            </a:xfrm>
            <a:prstGeom prst="bentConnector3">
              <a:avLst>
                <a:gd name="adj1" fmla="val 20954"/>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4783761" y="6159187"/>
            <a:ext cx="1513839" cy="261610"/>
            <a:chOff x="4778817" y="6172200"/>
            <a:chExt cx="1513839" cy="261610"/>
          </a:xfrm>
        </p:grpSpPr>
        <p:sp>
          <p:nvSpPr>
            <p:cNvPr id="533" name="Rectangle 532"/>
            <p:cNvSpPr/>
            <p:nvPr/>
          </p:nvSpPr>
          <p:spPr>
            <a:xfrm>
              <a:off x="4778817" y="6242772"/>
              <a:ext cx="149215" cy="1492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43" name="Rectangle 42"/>
            <p:cNvSpPr/>
            <p:nvPr/>
          </p:nvSpPr>
          <p:spPr>
            <a:xfrm>
              <a:off x="4932988" y="6172200"/>
              <a:ext cx="1359668" cy="261610"/>
            </a:xfrm>
            <a:prstGeom prst="rect">
              <a:avLst/>
            </a:prstGeom>
          </p:spPr>
          <p:txBody>
            <a:bodyPr wrap="non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de-DE" altLang="de-DE" sz="1100" b="0" i="0" u="none" strike="noStrike" kern="1200" cap="none" spc="0" normalizeH="0" baseline="0" noProof="0" dirty="0">
                  <a:ln>
                    <a:noFill/>
                  </a:ln>
                  <a:solidFill>
                    <a:srgbClr val="666666"/>
                  </a:solidFill>
                  <a:effectLst/>
                  <a:uLnTx/>
                  <a:uFillTx/>
                  <a:latin typeface="Arial" charset="0"/>
                  <a:ea typeface="Arial" charset="0"/>
                  <a:cs typeface="Arial" charset="0"/>
                </a:rPr>
                <a:t>Production centres</a:t>
              </a:r>
            </a:p>
          </p:txBody>
        </p:sp>
      </p:grpSp>
      <p:grpSp>
        <p:nvGrpSpPr>
          <p:cNvPr id="57" name="Group 56"/>
          <p:cNvGrpSpPr/>
          <p:nvPr/>
        </p:nvGrpSpPr>
        <p:grpSpPr>
          <a:xfrm>
            <a:off x="4773862" y="6427110"/>
            <a:ext cx="1504366" cy="261610"/>
            <a:chOff x="4773862" y="6427110"/>
            <a:chExt cx="1504366" cy="261610"/>
          </a:xfrm>
        </p:grpSpPr>
        <p:sp>
          <p:nvSpPr>
            <p:cNvPr id="531" name="Oval 530"/>
            <p:cNvSpPr/>
            <p:nvPr/>
          </p:nvSpPr>
          <p:spPr>
            <a:xfrm>
              <a:off x="4773862" y="6493475"/>
              <a:ext cx="159126" cy="1591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534" name="Rectangle 533"/>
            <p:cNvSpPr/>
            <p:nvPr/>
          </p:nvSpPr>
          <p:spPr>
            <a:xfrm>
              <a:off x="4932988" y="6427110"/>
              <a:ext cx="1345240" cy="261610"/>
            </a:xfrm>
            <a:prstGeom prst="rect">
              <a:avLst/>
            </a:prstGeom>
          </p:spPr>
          <p:txBody>
            <a:bodyPr wrap="non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de-DE" altLang="de-DE" sz="1100" b="0" i="0" u="none" strike="noStrike" kern="1200" cap="none" spc="0" normalizeH="0" baseline="0" noProof="0" dirty="0">
                  <a:ln>
                    <a:noFill/>
                  </a:ln>
                  <a:solidFill>
                    <a:srgbClr val="666666"/>
                  </a:solidFill>
                  <a:effectLst/>
                  <a:uLnTx/>
                  <a:uFillTx/>
                  <a:latin typeface="Arial" charset="0"/>
                  <a:ea typeface="Arial" charset="0"/>
                  <a:cs typeface="Arial" charset="0"/>
                </a:rPr>
                <a:t>Technology centre</a:t>
              </a:r>
            </a:p>
          </p:txBody>
        </p:sp>
      </p:grpSp>
      <p:sp>
        <p:nvSpPr>
          <p:cNvPr id="487" name="Oval 486"/>
          <p:cNvSpPr/>
          <p:nvPr/>
        </p:nvSpPr>
        <p:spPr>
          <a:xfrm>
            <a:off x="4368458" y="3469740"/>
            <a:ext cx="83830" cy="838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5" name="Title 4"/>
          <p:cNvSpPr>
            <a:spLocks noGrp="1"/>
          </p:cNvSpPr>
          <p:nvPr>
            <p:ph type="title"/>
          </p:nvPr>
        </p:nvSpPr>
        <p:spPr/>
        <p:txBody>
          <a:bodyPr/>
          <a:lstStyle/>
          <a:p>
            <a:r>
              <a:rPr lang="en-GB" dirty="0"/>
              <a:t>OUR TECHNOLOGY AND MANUFACTURING </a:t>
            </a:r>
            <a:br>
              <a:rPr lang="en-GB" dirty="0"/>
            </a:br>
            <a:r>
              <a:rPr lang="en-GB" dirty="0"/>
              <a:t>CENTRES FOR INDUSTRIAL PRODUCTS</a:t>
            </a:r>
          </a:p>
        </p:txBody>
      </p:sp>
    </p:spTree>
    <p:extLst>
      <p:ext uri="{BB962C8B-B14F-4D97-AF65-F5344CB8AC3E}">
        <p14:creationId xmlns:p14="http://schemas.microsoft.com/office/powerpoint/2010/main" val="184686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1896" y="102802"/>
            <a:ext cx="1087477" cy="255070"/>
          </a:xfrm>
          <a:prstGeom prst="rect">
            <a:avLst/>
          </a:prstGeom>
        </p:spPr>
        <p:txBody>
          <a:bodyPr wrap="none">
            <a:spAutoFit/>
          </a:bodyPr>
          <a:lstStyle/>
          <a:p>
            <a:pPr marL="12700" marR="5080" lvl="0" indent="0" algn="l" defTabSz="457200" rtl="0" eaLnBrk="1" fontAlgn="auto" latinLnBrk="0" hangingPunct="1">
              <a:lnSpc>
                <a:spcPct val="1026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THE SITUATION</a:t>
            </a:r>
            <a:endParaRPr kumimoji="0" lang="en-US" sz="11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11" name="object 256"/>
          <p:cNvSpPr/>
          <p:nvPr/>
        </p:nvSpPr>
        <p:spPr>
          <a:xfrm>
            <a:off x="338658" y="789762"/>
            <a:ext cx="4157142" cy="1694583"/>
          </a:xfrm>
          <a:custGeom>
            <a:avLst/>
            <a:gdLst/>
            <a:ahLst/>
            <a:cxnLst/>
            <a:rect l="l" t="t" r="r" b="b"/>
            <a:pathLst>
              <a:path w="4212590" h="1854200">
                <a:moveTo>
                  <a:pt x="0" y="1854200"/>
                </a:moveTo>
                <a:lnTo>
                  <a:pt x="4212005" y="1854200"/>
                </a:lnTo>
                <a:lnTo>
                  <a:pt x="4212005" y="0"/>
                </a:lnTo>
                <a:lnTo>
                  <a:pt x="0" y="0"/>
                </a:lnTo>
                <a:lnTo>
                  <a:pt x="0" y="1854200"/>
                </a:lnTo>
                <a:close/>
              </a:path>
            </a:pathLst>
          </a:custGeom>
          <a:solidFill>
            <a:srgbClr val="FFFFFF">
              <a:alpha val="90000"/>
            </a:srgb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2" name="Title 1"/>
          <p:cNvSpPr txBox="1">
            <a:spLocks/>
          </p:cNvSpPr>
          <p:nvPr/>
        </p:nvSpPr>
        <p:spPr>
          <a:xfrm>
            <a:off x="685800" y="1120763"/>
            <a:ext cx="5562600" cy="1904199"/>
          </a:xfrm>
          <a:prstGeom prst="rect">
            <a:avLst/>
          </a:prstGeom>
        </p:spPr>
        <p:txBody>
          <a:bodyPr wrap="square" lIns="0" tIns="0" rIns="0" bIns="0">
            <a:noAutofit/>
          </a:bodyPr>
          <a:lstStyle>
            <a:lvl1pPr>
              <a:defRPr sz="3200" b="0" i="0">
                <a:solidFill>
                  <a:srgbClr val="525759"/>
                </a:solidFill>
                <a:latin typeface="CastrolSansCon-Medium"/>
                <a:ea typeface="+mj-ea"/>
                <a:cs typeface="CastrolSansCon-Medium"/>
              </a:defRPr>
            </a:lvl1pPr>
          </a:lstStyle>
          <a:p>
            <a:pPr marL="0" marR="0" lvl="0" indent="0" algn="l" defTabSz="914400" rtl="0" eaLnBrk="1" fontAlgn="auto" latinLnBrk="0" hangingPunct="1">
              <a:lnSpc>
                <a:spcPts val="4080"/>
              </a:lnSpc>
              <a:spcBef>
                <a:spcPts val="0"/>
              </a:spcBef>
              <a:spcAft>
                <a:spcPts val="600"/>
              </a:spcAft>
              <a:buClrTx/>
              <a:buSzTx/>
              <a:buFontTx/>
              <a:buNone/>
              <a:tabLst/>
              <a:defRPr/>
            </a:pPr>
            <a:r>
              <a:rPr kumimoji="0" lang="de-DE" sz="4400" b="1" i="0" u="none" strike="noStrike" kern="0" cap="none" spc="0" normalizeH="0" baseline="0" noProof="0" dirty="0">
                <a:ln>
                  <a:noFill/>
                </a:ln>
                <a:solidFill>
                  <a:srgbClr val="525759"/>
                </a:solidFill>
                <a:effectLst/>
                <a:uLnTx/>
                <a:uFillTx/>
                <a:latin typeface="Arial Narrow" charset="0"/>
                <a:ea typeface="Arial Narrow" charset="0"/>
                <a:cs typeface="Arial Narrow" charset="0"/>
              </a:rPr>
              <a:t>SECTION 2</a:t>
            </a:r>
          </a:p>
          <a:p>
            <a:pPr marL="0" marR="0" lvl="0" indent="0" algn="l" defTabSz="914400" rtl="0" eaLnBrk="1" fontAlgn="auto" latinLnBrk="0" hangingPunct="1">
              <a:lnSpc>
                <a:spcPts val="4080"/>
              </a:lnSpc>
              <a:spcBef>
                <a:spcPts val="0"/>
              </a:spcBef>
              <a:spcAft>
                <a:spcPts val="600"/>
              </a:spcAft>
              <a:buClrTx/>
              <a:buSzTx/>
              <a:buFontTx/>
              <a:buNone/>
              <a:tabLst/>
              <a:defRPr/>
            </a:pPr>
            <a:r>
              <a:rPr kumimoji="0" lang="de-DE" sz="4400" b="0" i="0" u="none" strike="noStrike" kern="0" cap="none" spc="0" normalizeH="0" baseline="0" noProof="0" dirty="0">
                <a:ln>
                  <a:noFill/>
                </a:ln>
                <a:solidFill>
                  <a:srgbClr val="525759"/>
                </a:solidFill>
                <a:effectLst/>
                <a:uLnTx/>
                <a:uFillTx/>
                <a:latin typeface="Arial Narrow" charset="0"/>
                <a:ea typeface="Arial Narrow" charset="0"/>
                <a:cs typeface="Arial Narrow" charset="0"/>
              </a:rPr>
              <a:t>THE SITUATION</a:t>
            </a:r>
            <a:endParaRPr kumimoji="0" lang="de-DE" sz="4000" b="0" i="0" u="none" strike="noStrike" kern="0" cap="none" spc="0" normalizeH="0" baseline="0" noProof="0" dirty="0">
              <a:ln>
                <a:noFill/>
              </a:ln>
              <a:solidFill>
                <a:srgbClr val="525759"/>
              </a:solidFill>
              <a:effectLst/>
              <a:uLnTx/>
              <a:uFillTx/>
              <a:latin typeface="Arial Narrow" charset="0"/>
              <a:ea typeface="Arial Narrow" charset="0"/>
              <a:cs typeface="Arial Narrow" charset="0"/>
            </a:endParaRPr>
          </a:p>
        </p:txBody>
      </p:sp>
      <p:sp>
        <p:nvSpPr>
          <p:cNvPr id="14" name="object 257"/>
          <p:cNvSpPr/>
          <p:nvPr/>
        </p:nvSpPr>
        <p:spPr>
          <a:xfrm>
            <a:off x="698368" y="2286000"/>
            <a:ext cx="3416432" cy="198345"/>
          </a:xfrm>
          <a:custGeom>
            <a:avLst/>
            <a:gdLst/>
            <a:ahLst/>
            <a:cxnLst/>
            <a:rect l="l" t="t" r="r" b="b"/>
            <a:pathLst>
              <a:path w="3924300">
                <a:moveTo>
                  <a:pt x="0" y="0"/>
                </a:moveTo>
                <a:lnTo>
                  <a:pt x="3923995" y="0"/>
                </a:lnTo>
              </a:path>
            </a:pathLst>
          </a:custGeom>
          <a:ln w="12700">
            <a:solidFill>
              <a:schemeClr val="bg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Narrow"/>
              <a:ea typeface="+mn-ea"/>
              <a:cs typeface="+mn-cs"/>
            </a:endParaRPr>
          </a:p>
        </p:txBody>
      </p:sp>
    </p:spTree>
    <p:extLst>
      <p:ext uri="{BB962C8B-B14F-4D97-AF65-F5344CB8AC3E}">
        <p14:creationId xmlns:p14="http://schemas.microsoft.com/office/powerpoint/2010/main" val="400650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24862" y="2667000"/>
          <a:ext cx="3447801" cy="2362198"/>
        </p:xfrm>
        <a:graphic>
          <a:graphicData uri="http://schemas.openxmlformats.org/drawingml/2006/table">
            <a:tbl>
              <a:tblPr firstRow="1" bandRow="1">
                <a:tableStyleId>{69CF1AB2-1976-4502-BF36-3FF5EA218861}</a:tableStyleId>
              </a:tblPr>
              <a:tblGrid>
                <a:gridCol w="1578390">
                  <a:extLst>
                    <a:ext uri="{9D8B030D-6E8A-4147-A177-3AD203B41FA5}">
                      <a16:colId xmlns:a16="http://schemas.microsoft.com/office/drawing/2014/main" val="3022197983"/>
                    </a:ext>
                  </a:extLst>
                </a:gridCol>
                <a:gridCol w="933221">
                  <a:extLst>
                    <a:ext uri="{9D8B030D-6E8A-4147-A177-3AD203B41FA5}">
                      <a16:colId xmlns:a16="http://schemas.microsoft.com/office/drawing/2014/main" val="1885403563"/>
                    </a:ext>
                  </a:extLst>
                </a:gridCol>
                <a:gridCol w="936190">
                  <a:extLst>
                    <a:ext uri="{9D8B030D-6E8A-4147-A177-3AD203B41FA5}">
                      <a16:colId xmlns:a16="http://schemas.microsoft.com/office/drawing/2014/main" val="2996130913"/>
                    </a:ext>
                  </a:extLst>
                </a:gridCol>
              </a:tblGrid>
              <a:tr h="425779">
                <a:tc>
                  <a:txBody>
                    <a:bodyPr/>
                    <a:lstStyle/>
                    <a:p>
                      <a:r>
                        <a:rPr lang="en-GB" sz="1000" dirty="0">
                          <a:solidFill>
                            <a:schemeClr val="bg2"/>
                          </a:solidFill>
                          <a:latin typeface="Arial Narrow" charset="0"/>
                          <a:ea typeface="Arial Narrow" charset="0"/>
                          <a:cs typeface="Arial Narrow" charset="0"/>
                        </a:rPr>
                        <a:t>EVOLUTION</a:t>
                      </a:r>
                    </a:p>
                  </a:txBody>
                  <a:tcPr anchor="ctr">
                    <a:lnL w="3175"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009342"/>
                    </a:solidFill>
                  </a:tcPr>
                </a:tc>
                <a:tc>
                  <a:txBody>
                    <a:bodyPr/>
                    <a:lstStyle/>
                    <a:p>
                      <a:pPr algn="ctr"/>
                      <a:r>
                        <a:rPr lang="en-GB" sz="1000" dirty="0">
                          <a:solidFill>
                            <a:schemeClr val="bg2"/>
                          </a:solidFill>
                          <a:latin typeface="Arial Narrow" charset="0"/>
                          <a:ea typeface="Arial Narrow" charset="0"/>
                          <a:cs typeface="Arial Narrow" charset="0"/>
                        </a:rPr>
                        <a:t>COST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00934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bg2"/>
                          </a:solidFill>
                          <a:latin typeface="Arial Narrow" charset="0"/>
                          <a:ea typeface="Arial Narrow" charset="0"/>
                          <a:cs typeface="Arial Narrow" charset="0"/>
                        </a:rPr>
                        <a:t>TIME</a:t>
                      </a:r>
                    </a:p>
                  </a:txBody>
                  <a:tcPr anchor="ctr">
                    <a:lnL w="12700" cap="flat" cmpd="sng" algn="ctr">
                      <a:solidFill>
                        <a:schemeClr val="bg2"/>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009342"/>
                    </a:solidFill>
                  </a:tcPr>
                </a:tc>
                <a:extLst>
                  <a:ext uri="{0D108BD9-81ED-4DB2-BD59-A6C34878D82A}">
                    <a16:rowId xmlns:a16="http://schemas.microsoft.com/office/drawing/2014/main" val="4054159485"/>
                  </a:ext>
                </a:extLst>
              </a:tr>
              <a:tr h="645473">
                <a:tc>
                  <a:txBody>
                    <a:bodyPr/>
                    <a:lstStyle/>
                    <a:p>
                      <a:r>
                        <a:rPr lang="en-GB" sz="1000" dirty="0">
                          <a:solidFill>
                            <a:srgbClr val="525759"/>
                          </a:solidFill>
                          <a:latin typeface="Arial" charset="0"/>
                          <a:ea typeface="Arial" charset="0"/>
                          <a:cs typeface="Arial" charset="0"/>
                        </a:rPr>
                        <a:t>Grease pitch and</a:t>
                      </a:r>
                    </a:p>
                    <a:p>
                      <a:r>
                        <a:rPr lang="en-GB" sz="1000" dirty="0">
                          <a:solidFill>
                            <a:srgbClr val="525759"/>
                          </a:solidFill>
                          <a:latin typeface="Arial" charset="0"/>
                          <a:ea typeface="Arial" charset="0"/>
                          <a:cs typeface="Arial" charset="0"/>
                        </a:rPr>
                        <a:t>yaw</a:t>
                      </a:r>
                      <a:r>
                        <a:rPr lang="en-GB" sz="1000" baseline="0" dirty="0">
                          <a:solidFill>
                            <a:srgbClr val="525759"/>
                          </a:solidFill>
                          <a:latin typeface="Arial" charset="0"/>
                          <a:ea typeface="Arial" charset="0"/>
                          <a:cs typeface="Arial" charset="0"/>
                        </a:rPr>
                        <a:t> </a:t>
                      </a:r>
                      <a:r>
                        <a:rPr lang="en-GB" sz="1000" dirty="0">
                          <a:solidFill>
                            <a:srgbClr val="525759"/>
                          </a:solidFill>
                          <a:latin typeface="Arial" charset="0"/>
                          <a:ea typeface="Arial" charset="0"/>
                          <a:cs typeface="Arial" charset="0"/>
                        </a:rPr>
                        <a:t>bearings</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E0C2"/>
                    </a:solidFill>
                  </a:tcPr>
                </a:tc>
                <a:tc rowSpan="3">
                  <a:txBody>
                    <a:bodyPr/>
                    <a:lstStyle/>
                    <a:p>
                      <a:pPr algn="ctr"/>
                      <a:r>
                        <a:rPr lang="en-GB" sz="1000" dirty="0">
                          <a:solidFill>
                            <a:srgbClr val="525759"/>
                          </a:solidFill>
                          <a:latin typeface="Arial" charset="0"/>
                          <a:ea typeface="Arial" charset="0"/>
                          <a:cs typeface="Arial" charset="0"/>
                        </a:rPr>
                        <a:t>USD 600 per wind turbine generator</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rowSpan="3">
                  <a:txBody>
                    <a:bodyPr/>
                    <a:lstStyle/>
                    <a:p>
                      <a:pPr algn="ctr"/>
                      <a:r>
                        <a:rPr lang="en-GB" sz="1000" dirty="0">
                          <a:solidFill>
                            <a:srgbClr val="525759"/>
                          </a:solidFill>
                          <a:latin typeface="Arial" charset="0"/>
                          <a:ea typeface="Arial" charset="0"/>
                          <a:cs typeface="Arial" charset="0"/>
                        </a:rPr>
                        <a:t>12 </a:t>
                      </a:r>
                    </a:p>
                    <a:p>
                      <a:pPr algn="ctr"/>
                      <a:r>
                        <a:rPr lang="en-GB" sz="1000" dirty="0">
                          <a:solidFill>
                            <a:srgbClr val="525759"/>
                          </a:solidFill>
                          <a:latin typeface="Arial" charset="0"/>
                          <a:ea typeface="Arial" charset="0"/>
                          <a:cs typeface="Arial" charset="0"/>
                        </a:rPr>
                        <a:t>man-hours</a:t>
                      </a:r>
                    </a:p>
                  </a:txBody>
                  <a:tcPr anchor="ctr">
                    <a:lnL w="3175" cap="flat" cmpd="sng" algn="ctr">
                      <a:solidFill>
                        <a:schemeClr val="bg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890217852"/>
                  </a:ext>
                </a:extLst>
              </a:tr>
              <a:tr h="645473">
                <a:tc>
                  <a:txBody>
                    <a:bodyPr/>
                    <a:lstStyle/>
                    <a:p>
                      <a:r>
                        <a:rPr lang="en-GB" sz="1000" dirty="0">
                          <a:solidFill>
                            <a:srgbClr val="525759"/>
                          </a:solidFill>
                          <a:latin typeface="Arial" charset="0"/>
                          <a:ea typeface="Arial" charset="0"/>
                          <a:cs typeface="Arial" charset="0"/>
                        </a:rPr>
                        <a:t>Grease main bearing</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5F5EB"/>
                    </a:solidFill>
                  </a:tcPr>
                </a:tc>
                <a:tc vMerge="1">
                  <a:txBody>
                    <a:bodyPr/>
                    <a:lstStyle/>
                    <a:p>
                      <a:endParaRPr lang="en-GB" sz="1100" dirty="0">
                        <a:solidFill>
                          <a:schemeClr val="bg1"/>
                        </a:solidFill>
                        <a:latin typeface="Arial Narrow" panose="020B0606020202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5F5EB"/>
                    </a:solidFill>
                  </a:tcPr>
                </a:tc>
                <a:tc vMerge="1">
                  <a:txBody>
                    <a:bodyPr/>
                    <a:lstStyle/>
                    <a:p>
                      <a:endParaRPr lang="en-GB" sz="1100" dirty="0">
                        <a:solidFill>
                          <a:schemeClr val="bg1"/>
                        </a:solidFill>
                        <a:latin typeface="Arial Narrow" panose="020B0606020202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5F5EB"/>
                    </a:solidFill>
                  </a:tcPr>
                </a:tc>
                <a:extLst>
                  <a:ext uri="{0D108BD9-81ED-4DB2-BD59-A6C34878D82A}">
                    <a16:rowId xmlns:a16="http://schemas.microsoft.com/office/drawing/2014/main" val="3213034491"/>
                  </a:ext>
                </a:extLst>
              </a:tr>
              <a:tr h="645473">
                <a:tc>
                  <a:txBody>
                    <a:bodyPr/>
                    <a:lstStyle/>
                    <a:p>
                      <a:r>
                        <a:rPr lang="en-GB" sz="1000" dirty="0">
                          <a:solidFill>
                            <a:srgbClr val="525759"/>
                          </a:solidFill>
                          <a:latin typeface="Arial" charset="0"/>
                          <a:ea typeface="Arial" charset="0"/>
                          <a:cs typeface="Arial" charset="0"/>
                        </a:rPr>
                        <a:t>Grease generator bearings</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B3E0C2"/>
                    </a:solidFill>
                  </a:tcPr>
                </a:tc>
                <a:tc vMerge="1">
                  <a:txBody>
                    <a:bodyPr/>
                    <a:lstStyle/>
                    <a:p>
                      <a:endParaRPr lang="en-GB" sz="1100" dirty="0">
                        <a:solidFill>
                          <a:schemeClr val="bg1"/>
                        </a:solidFill>
                        <a:latin typeface="Arial Narrow" panose="020B0606020202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E0C2"/>
                    </a:solidFill>
                  </a:tcPr>
                </a:tc>
                <a:tc vMerge="1">
                  <a:txBody>
                    <a:bodyPr/>
                    <a:lstStyle/>
                    <a:p>
                      <a:endParaRPr lang="en-GB" sz="1100" dirty="0">
                        <a:solidFill>
                          <a:schemeClr val="bg1"/>
                        </a:solidFill>
                        <a:latin typeface="Arial Narrow" panose="020B0606020202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E0C2"/>
                    </a:solidFill>
                  </a:tcPr>
                </a:tc>
                <a:extLst>
                  <a:ext uri="{0D108BD9-81ED-4DB2-BD59-A6C34878D82A}">
                    <a16:rowId xmlns:a16="http://schemas.microsoft.com/office/drawing/2014/main" val="2358321472"/>
                  </a:ext>
                </a:extLst>
              </a:tr>
            </a:tbl>
          </a:graphicData>
        </a:graphic>
      </p:graphicFrame>
      <p:sp>
        <p:nvSpPr>
          <p:cNvPr id="4" name="Content Placeholder 6"/>
          <p:cNvSpPr txBox="1">
            <a:spLocks/>
          </p:cNvSpPr>
          <p:nvPr/>
        </p:nvSpPr>
        <p:spPr>
          <a:xfrm>
            <a:off x="417691" y="2212487"/>
            <a:ext cx="3925710" cy="19236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0" cap="none" spc="0" normalizeH="0" baseline="0" noProof="0" dirty="0">
                <a:ln>
                  <a:noFill/>
                </a:ln>
                <a:solidFill>
                  <a:srgbClr val="525759"/>
                </a:solidFill>
                <a:effectLst/>
                <a:uLnTx/>
                <a:uFillTx/>
                <a:latin typeface="Arial" charset="0"/>
                <a:ea typeface="Arial" charset="0"/>
                <a:cs typeface="Arial" charset="0"/>
              </a:rPr>
              <a:t>Semi annual/annual planned maintenance</a:t>
            </a:r>
            <a:endParaRPr kumimoji="0" lang="en-US" sz="1250" b="0" i="0" u="none" strike="noStrike" kern="0" cap="none" spc="0" normalizeH="0" baseline="0" noProof="0" dirty="0">
              <a:ln>
                <a:noFill/>
              </a:ln>
              <a:solidFill>
                <a:srgbClr val="000000"/>
              </a:solidFill>
              <a:effectLst/>
              <a:uLnTx/>
              <a:uFillTx/>
              <a:latin typeface="Arial Regular" charset="0"/>
              <a:ea typeface="+mn-ea"/>
              <a:cs typeface="+mn-cs"/>
            </a:endParaRPr>
          </a:p>
        </p:txBody>
      </p:sp>
      <p:sp>
        <p:nvSpPr>
          <p:cNvPr id="5" name="Content Placeholder 6"/>
          <p:cNvSpPr txBox="1">
            <a:spLocks/>
          </p:cNvSpPr>
          <p:nvPr/>
        </p:nvSpPr>
        <p:spPr>
          <a:xfrm>
            <a:off x="5181600" y="2226759"/>
            <a:ext cx="3925710" cy="19236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0" cap="none" spc="0" normalizeH="0" baseline="0" noProof="0" dirty="0">
                <a:ln>
                  <a:noFill/>
                </a:ln>
                <a:solidFill>
                  <a:srgbClr val="525759"/>
                </a:solidFill>
                <a:effectLst/>
                <a:uLnTx/>
                <a:uFillTx/>
                <a:latin typeface="Arial" charset="0"/>
                <a:ea typeface="Arial" charset="0"/>
                <a:cs typeface="Arial" charset="0"/>
              </a:rPr>
              <a:t>Cost of component failures (hours/USD):</a:t>
            </a:r>
            <a:endParaRPr kumimoji="0" lang="en-US" sz="1250" b="0" i="0" u="none" strike="noStrike" kern="0" cap="none" spc="0" normalizeH="0" baseline="0" noProof="0" dirty="0">
              <a:ln>
                <a:noFill/>
              </a:ln>
              <a:solidFill>
                <a:srgbClr val="00B050"/>
              </a:solidFill>
              <a:effectLst/>
              <a:uLnTx/>
              <a:uFillTx/>
              <a:latin typeface="Arial Regular" charset="0"/>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047" y="2514599"/>
            <a:ext cx="4495798" cy="3657599"/>
          </a:xfrm>
          <a:prstGeom prst="rect">
            <a:avLst/>
          </a:prstGeom>
        </p:spPr>
      </p:pic>
      <p:sp>
        <p:nvSpPr>
          <p:cNvPr id="8" name="Title 7"/>
          <p:cNvSpPr>
            <a:spLocks noGrp="1"/>
          </p:cNvSpPr>
          <p:nvPr>
            <p:ph type="title"/>
          </p:nvPr>
        </p:nvSpPr>
        <p:spPr/>
        <p:txBody>
          <a:bodyPr/>
          <a:lstStyle/>
          <a:p>
            <a:r>
              <a:rPr lang="en-US" dirty="0"/>
              <a:t>BEARINGs MAINTENANCE COST</a:t>
            </a:r>
            <a:br>
              <a:rPr lang="en-GB" spc="-35" dirty="0"/>
            </a:br>
            <a:r>
              <a:rPr lang="en-GB" b="0" spc="-15" dirty="0"/>
              <a:t>PLANNED VS UNPLANNED MAINTENANCE</a:t>
            </a:r>
            <a:br>
              <a:rPr lang="en-US" b="0" dirty="0"/>
            </a:br>
            <a:endParaRPr lang="en-GB" dirty="0"/>
          </a:p>
        </p:txBody>
      </p:sp>
    </p:spTree>
    <p:extLst>
      <p:ext uri="{BB962C8B-B14F-4D97-AF65-F5344CB8AC3E}">
        <p14:creationId xmlns:p14="http://schemas.microsoft.com/office/powerpoint/2010/main" val="3544356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lelogram 21"/>
          <p:cNvSpPr/>
          <p:nvPr/>
        </p:nvSpPr>
        <p:spPr>
          <a:xfrm>
            <a:off x="463209" y="2895600"/>
            <a:ext cx="6547191" cy="796840"/>
          </a:xfrm>
          <a:prstGeom prst="parallelogram">
            <a:avLst>
              <a:gd name="adj" fmla="val 0"/>
            </a:avLst>
          </a:prstGeom>
          <a:solidFill>
            <a:srgbClr val="B3E0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21" name="Parallelogram 20"/>
          <p:cNvSpPr/>
          <p:nvPr/>
        </p:nvSpPr>
        <p:spPr>
          <a:xfrm>
            <a:off x="463209" y="5137974"/>
            <a:ext cx="5661279" cy="796840"/>
          </a:xfrm>
          <a:prstGeom prst="parallelogram">
            <a:avLst>
              <a:gd name="adj" fmla="val 0"/>
            </a:avLst>
          </a:prstGeom>
          <a:solidFill>
            <a:srgbClr val="B3E0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20" name="Parallelogram 19"/>
          <p:cNvSpPr/>
          <p:nvPr/>
        </p:nvSpPr>
        <p:spPr>
          <a:xfrm>
            <a:off x="463209" y="4012574"/>
            <a:ext cx="5175591" cy="796840"/>
          </a:xfrm>
          <a:prstGeom prst="parallelogram">
            <a:avLst>
              <a:gd name="adj" fmla="val 0"/>
            </a:avLst>
          </a:prstGeom>
          <a:solidFill>
            <a:srgbClr val="E5F6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7" name="object 7"/>
          <p:cNvSpPr txBox="1"/>
          <p:nvPr/>
        </p:nvSpPr>
        <p:spPr>
          <a:xfrm>
            <a:off x="850192" y="3140131"/>
            <a:ext cx="6658609" cy="307777"/>
          </a:xfrm>
          <a:prstGeom prst="rect">
            <a:avLst/>
          </a:prstGeom>
        </p:spPr>
        <p:txBody>
          <a:bodyPr vert="horz" wrap="square" lIns="0" tIns="0" rIns="0" bIns="0"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 normalizeH="0" baseline="0" noProof="0" dirty="0">
                <a:ln>
                  <a:noFill/>
                </a:ln>
                <a:solidFill>
                  <a:srgbClr val="525759"/>
                </a:solidFill>
                <a:effectLst/>
                <a:uLnTx/>
                <a:uFillTx/>
                <a:latin typeface="Arial" panose="020B0604020202020204" pitchFamily="34" charset="0"/>
                <a:ea typeface="Arial Narrow" charset="0"/>
                <a:cs typeface="Arial" panose="020B0604020202020204" pitchFamily="34" charset="0"/>
              </a:rPr>
              <a:t>Vibration, fretting corrosion and false brinelling</a:t>
            </a:r>
          </a:p>
        </p:txBody>
      </p:sp>
      <p:sp>
        <p:nvSpPr>
          <p:cNvPr id="30" name="Oval 29"/>
          <p:cNvSpPr/>
          <p:nvPr/>
        </p:nvSpPr>
        <p:spPr>
          <a:xfrm>
            <a:off x="5872588" y="5146400"/>
            <a:ext cx="759049" cy="77998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32" name="Oval 31"/>
          <p:cNvSpPr/>
          <p:nvPr/>
        </p:nvSpPr>
        <p:spPr>
          <a:xfrm>
            <a:off x="5948971" y="5212358"/>
            <a:ext cx="648072" cy="648072"/>
          </a:xfrm>
          <a:prstGeom prst="ellipse">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Regular" charset="0"/>
              <a:ea typeface="+mn-ea"/>
              <a:cs typeface="+mn-cs"/>
            </a:endParaRPr>
          </a:p>
        </p:txBody>
      </p:sp>
      <p:sp>
        <p:nvSpPr>
          <p:cNvPr id="34" name="object 7"/>
          <p:cNvSpPr txBox="1"/>
          <p:nvPr/>
        </p:nvSpPr>
        <p:spPr>
          <a:xfrm>
            <a:off x="850193" y="4240734"/>
            <a:ext cx="4179008" cy="307777"/>
          </a:xfrm>
          <a:prstGeom prst="rect">
            <a:avLst/>
          </a:prstGeom>
        </p:spPr>
        <p:txBody>
          <a:bodyPr vert="horz" wrap="square" lIns="0" tIns="0" rIns="0" bIns="0"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 normalizeH="0" baseline="0" noProof="0" dirty="0">
                <a:ln>
                  <a:noFill/>
                </a:ln>
                <a:solidFill>
                  <a:srgbClr val="525759"/>
                </a:solidFill>
                <a:effectLst/>
                <a:uLnTx/>
                <a:uFillTx/>
                <a:latin typeface="Arial" panose="020B0604020202020204" pitchFamily="34" charset="0"/>
                <a:ea typeface="Arial Narrow" charset="0"/>
                <a:cs typeface="Arial" panose="020B0604020202020204" pitchFamily="34" charset="0"/>
              </a:rPr>
              <a:t>Difficult environmental conditions</a:t>
            </a:r>
          </a:p>
        </p:txBody>
      </p:sp>
      <p:sp>
        <p:nvSpPr>
          <p:cNvPr id="35" name="object 7"/>
          <p:cNvSpPr txBox="1"/>
          <p:nvPr/>
        </p:nvSpPr>
        <p:spPr>
          <a:xfrm>
            <a:off x="850192" y="5374079"/>
            <a:ext cx="6658609" cy="615553"/>
          </a:xfrm>
          <a:prstGeom prst="rect">
            <a:avLst/>
          </a:prstGeom>
        </p:spPr>
        <p:txBody>
          <a:bodyPr vert="horz" wrap="square" lIns="0" tIns="0" rIns="0" bIns="0"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 normalizeH="0" baseline="0" noProof="0" dirty="0">
                <a:ln>
                  <a:noFill/>
                </a:ln>
                <a:solidFill>
                  <a:srgbClr val="525759"/>
                </a:solidFill>
                <a:effectLst/>
                <a:uLnTx/>
                <a:uFillTx/>
                <a:latin typeface="Arial" panose="020B0604020202020204" pitchFamily="34" charset="0"/>
                <a:ea typeface="Arial Narrow" charset="0"/>
                <a:cs typeface="Arial" panose="020B0604020202020204" pitchFamily="34" charset="0"/>
              </a:rPr>
              <a:t>Extremely long re-lubrication intervals </a:t>
            </a:r>
          </a:p>
          <a:p>
            <a:pPr marL="1270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5" normalizeH="0" baseline="0" noProof="0" dirty="0">
              <a:ln>
                <a:noFill/>
              </a:ln>
              <a:solidFill>
                <a:srgbClr val="525759"/>
              </a:solidFill>
              <a:effectLst/>
              <a:uLnTx/>
              <a:uFillTx/>
              <a:latin typeface="Arial" panose="020B0604020202020204" pitchFamily="34" charset="0"/>
              <a:ea typeface="Arial Narrow" charset="0"/>
              <a:cs typeface="Arial" panose="020B0604020202020204" pitchFamily="34" charset="0"/>
            </a:endParaRPr>
          </a:p>
        </p:txBody>
      </p:sp>
      <p:pic>
        <p:nvPicPr>
          <p:cNvPr id="38" name="Picture 3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03776" y="5267163"/>
            <a:ext cx="538462" cy="538462"/>
          </a:xfrm>
          <a:prstGeom prst="rect">
            <a:avLst/>
          </a:prstGeom>
          <a:noFill/>
        </p:spPr>
      </p:pic>
      <p:sp>
        <p:nvSpPr>
          <p:cNvPr id="12" name="Oval 11"/>
          <p:cNvSpPr/>
          <p:nvPr/>
        </p:nvSpPr>
        <p:spPr>
          <a:xfrm>
            <a:off x="6711529" y="2904026"/>
            <a:ext cx="759049" cy="77998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18" name="Oval 17"/>
          <p:cNvSpPr/>
          <p:nvPr/>
        </p:nvSpPr>
        <p:spPr>
          <a:xfrm>
            <a:off x="6781800" y="2969984"/>
            <a:ext cx="648072" cy="648072"/>
          </a:xfrm>
          <a:prstGeom prst="ellipse">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Regular" charset="0"/>
              <a:ea typeface="+mn-ea"/>
              <a:cs typeface="+mn-cs"/>
            </a:endParaRPr>
          </a:p>
        </p:txBody>
      </p:sp>
      <p:pic>
        <p:nvPicPr>
          <p:cNvPr id="36" name="Picture 3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36605" y="3024789"/>
            <a:ext cx="538462" cy="538462"/>
          </a:xfrm>
          <a:prstGeom prst="rect">
            <a:avLst/>
          </a:prstGeom>
          <a:noFill/>
        </p:spPr>
      </p:pic>
      <p:sp>
        <p:nvSpPr>
          <p:cNvPr id="25" name="Oval 24"/>
          <p:cNvSpPr/>
          <p:nvPr/>
        </p:nvSpPr>
        <p:spPr>
          <a:xfrm>
            <a:off x="5365439" y="4021000"/>
            <a:ext cx="759049" cy="77998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27" name="Oval 26"/>
          <p:cNvSpPr/>
          <p:nvPr/>
        </p:nvSpPr>
        <p:spPr>
          <a:xfrm>
            <a:off x="5441822" y="4086958"/>
            <a:ext cx="648072" cy="648072"/>
          </a:xfrm>
          <a:prstGeom prst="ellipse">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Regular" charset="0"/>
              <a:ea typeface="+mn-ea"/>
              <a:cs typeface="+mn-cs"/>
            </a:endParaRPr>
          </a:p>
        </p:txBody>
      </p:sp>
      <p:pic>
        <p:nvPicPr>
          <p:cNvPr id="37" name="Picture 3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00372" y="4141763"/>
            <a:ext cx="538462" cy="538462"/>
          </a:xfrm>
          <a:prstGeom prst="rect">
            <a:avLst/>
          </a:prstGeom>
          <a:noFill/>
        </p:spPr>
      </p:pic>
      <p:sp>
        <p:nvSpPr>
          <p:cNvPr id="2" name="Title 1"/>
          <p:cNvSpPr>
            <a:spLocks noGrp="1"/>
          </p:cNvSpPr>
          <p:nvPr>
            <p:ph type="title"/>
          </p:nvPr>
        </p:nvSpPr>
        <p:spPr/>
        <p:txBody>
          <a:bodyPr/>
          <a:lstStyle/>
          <a:p>
            <a:r>
              <a:rPr lang="en-GB" spc="-35" dirty="0"/>
              <a:t>WIND TURBINE BEARINGS:</a:t>
            </a:r>
            <a:br>
              <a:rPr lang="en-GB" spc="-35" dirty="0"/>
            </a:br>
            <a:r>
              <a:rPr lang="en-GB" b="0" spc="-15" dirty="0"/>
              <a:t>A UNIQUE CHALLENGE</a:t>
            </a:r>
            <a:endParaRPr lang="en-GB" dirty="0"/>
          </a:p>
        </p:txBody>
      </p:sp>
      <p:sp>
        <p:nvSpPr>
          <p:cNvPr id="19" name="Parallelogram 18"/>
          <p:cNvSpPr/>
          <p:nvPr/>
        </p:nvSpPr>
        <p:spPr>
          <a:xfrm>
            <a:off x="463209" y="1839107"/>
            <a:ext cx="5175591" cy="796840"/>
          </a:xfrm>
          <a:prstGeom prst="parallelogram">
            <a:avLst>
              <a:gd name="adj" fmla="val 0"/>
            </a:avLst>
          </a:prstGeom>
          <a:solidFill>
            <a:srgbClr val="E5F6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23" name="object 7"/>
          <p:cNvSpPr txBox="1"/>
          <p:nvPr/>
        </p:nvSpPr>
        <p:spPr>
          <a:xfrm>
            <a:off x="850193" y="2067267"/>
            <a:ext cx="4179008" cy="307777"/>
          </a:xfrm>
          <a:prstGeom prst="rect">
            <a:avLst/>
          </a:prstGeom>
        </p:spPr>
        <p:txBody>
          <a:bodyPr vert="horz" wrap="square" lIns="0" tIns="0" rIns="0" bIns="0"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 normalizeH="0" baseline="0" noProof="0" dirty="0">
                <a:ln>
                  <a:noFill/>
                </a:ln>
                <a:solidFill>
                  <a:srgbClr val="525759"/>
                </a:solidFill>
                <a:effectLst/>
                <a:uLnTx/>
                <a:uFillTx/>
                <a:latin typeface="Arial" panose="020B0604020202020204" pitchFamily="34" charset="0"/>
                <a:ea typeface="Arial Narrow" charset="0"/>
                <a:cs typeface="Arial" panose="020B0604020202020204" pitchFamily="34" charset="0"/>
              </a:rPr>
              <a:t>Sliding and axial loading</a:t>
            </a:r>
          </a:p>
        </p:txBody>
      </p:sp>
      <p:sp>
        <p:nvSpPr>
          <p:cNvPr id="24" name="Oval 23"/>
          <p:cNvSpPr/>
          <p:nvPr/>
        </p:nvSpPr>
        <p:spPr>
          <a:xfrm>
            <a:off x="5365439" y="1847533"/>
            <a:ext cx="759049" cy="77998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grpSp>
        <p:nvGrpSpPr>
          <p:cNvPr id="4" name="Group 3"/>
          <p:cNvGrpSpPr/>
          <p:nvPr/>
        </p:nvGrpSpPr>
        <p:grpSpPr>
          <a:xfrm>
            <a:off x="5365439" y="1847533"/>
            <a:ext cx="759049" cy="779988"/>
            <a:chOff x="7620000" y="2904026"/>
            <a:chExt cx="759049" cy="779988"/>
          </a:xfrm>
        </p:grpSpPr>
        <p:sp>
          <p:nvSpPr>
            <p:cNvPr id="39" name="Oval 38"/>
            <p:cNvSpPr/>
            <p:nvPr/>
          </p:nvSpPr>
          <p:spPr>
            <a:xfrm>
              <a:off x="7620000" y="2904026"/>
              <a:ext cx="759049" cy="77998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Arial Regular" charset="0"/>
                <a:ea typeface="+mn-ea"/>
                <a:cs typeface="+mn-cs"/>
              </a:endParaRPr>
            </a:p>
          </p:txBody>
        </p:sp>
        <p:sp>
          <p:nvSpPr>
            <p:cNvPr id="40" name="Oval 39"/>
            <p:cNvSpPr/>
            <p:nvPr/>
          </p:nvSpPr>
          <p:spPr>
            <a:xfrm>
              <a:off x="7690271" y="2969984"/>
              <a:ext cx="648072" cy="648072"/>
            </a:xfrm>
            <a:prstGeom prst="ellipse">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Regular" charset="0"/>
                <a:ea typeface="+mn-ea"/>
                <a:cs typeface="+mn-cs"/>
              </a:endParaRPr>
            </a:p>
          </p:txBody>
        </p:sp>
      </p:grpSp>
      <p:sp>
        <p:nvSpPr>
          <p:cNvPr id="5" name="Oval 4"/>
          <p:cNvSpPr/>
          <p:nvPr/>
        </p:nvSpPr>
        <p:spPr>
          <a:xfrm>
            <a:off x="5494844" y="1972625"/>
            <a:ext cx="529804" cy="529804"/>
          </a:xfrm>
          <a:prstGeom prst="ellipse">
            <a:avLst/>
          </a:prstGeom>
          <a:noFill/>
          <a:ln>
            <a:solidFill>
              <a:srgbClr val="009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66666"/>
              </a:solidFill>
              <a:effectLst/>
              <a:uLnTx/>
              <a:uFillTx/>
              <a:latin typeface="Calibri"/>
              <a:ea typeface="+mn-ea"/>
              <a:cs typeface="+mn-cs"/>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4508" y="2082288"/>
            <a:ext cx="310476" cy="310476"/>
          </a:xfrm>
          <a:prstGeom prst="rect">
            <a:avLst/>
          </a:prstGeom>
        </p:spPr>
      </p:pic>
    </p:spTree>
    <p:extLst>
      <p:ext uri="{BB962C8B-B14F-4D97-AF65-F5344CB8AC3E}">
        <p14:creationId xmlns:p14="http://schemas.microsoft.com/office/powerpoint/2010/main" val="1853095368"/>
      </p:ext>
    </p:extLst>
  </p:cSld>
  <p:clrMapOvr>
    <a:masterClrMapping/>
  </p:clrMapOvr>
</p:sld>
</file>

<file path=ppt/theme/theme1.xml><?xml version="1.0" encoding="utf-8"?>
<a:theme xmlns:a="http://schemas.openxmlformats.org/drawingml/2006/main" name="Office Theme">
  <a:themeElements>
    <a:clrScheme name="NEW BP-June 17">
      <a:dk1>
        <a:srgbClr val="000000"/>
      </a:dk1>
      <a:lt1>
        <a:srgbClr val="666666"/>
      </a:lt1>
      <a:dk2>
        <a:srgbClr val="999999"/>
      </a:dk2>
      <a:lt2>
        <a:srgbClr val="FFFFFF"/>
      </a:lt2>
      <a:accent1>
        <a:srgbClr val="009343"/>
      </a:accent1>
      <a:accent2>
        <a:srgbClr val="F00023"/>
      </a:accent2>
      <a:accent3>
        <a:srgbClr val="6A8DB6"/>
      </a:accent3>
      <a:accent4>
        <a:srgbClr val="FE4110"/>
      </a:accent4>
      <a:accent5>
        <a:srgbClr val="AC9F83"/>
      </a:accent5>
      <a:accent6>
        <a:srgbClr val="C9015C"/>
      </a:accent6>
      <a:hlink>
        <a:srgbClr val="666666"/>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STROL ELT 2014">
  <a:themeElements>
    <a:clrScheme name="NEW BP-June 17">
      <a:dk1>
        <a:srgbClr val="000000"/>
      </a:dk1>
      <a:lt1>
        <a:srgbClr val="666666"/>
      </a:lt1>
      <a:dk2>
        <a:srgbClr val="999999"/>
      </a:dk2>
      <a:lt2>
        <a:srgbClr val="FFFFFF"/>
      </a:lt2>
      <a:accent1>
        <a:srgbClr val="009343"/>
      </a:accent1>
      <a:accent2>
        <a:srgbClr val="F00023"/>
      </a:accent2>
      <a:accent3>
        <a:srgbClr val="6A8DB6"/>
      </a:accent3>
      <a:accent4>
        <a:srgbClr val="FE4110"/>
      </a:accent4>
      <a:accent5>
        <a:srgbClr val="AC9F83"/>
      </a:accent5>
      <a:accent6>
        <a:srgbClr val="C9015C"/>
      </a:accent6>
      <a:hlink>
        <a:srgbClr val="666666"/>
      </a:hlink>
      <a:folHlink>
        <a:srgbClr val="66666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solidFill>
            <a:schemeClr val="accent3"/>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25000">
            <a:ln>
              <a:noFill/>
            </a:ln>
            <a:solidFill>
              <a:schemeClr val="tx1"/>
            </a:solidFill>
            <a:effectLst/>
            <a:latin typeface="Arial" pitchFamily="-1"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25000">
            <a:ln>
              <a:noFill/>
            </a:ln>
            <a:solidFill>
              <a:schemeClr val="tx1"/>
            </a:solidFill>
            <a:effectLst/>
            <a:latin typeface="Arial" pitchFamily="-1" charset="0"/>
          </a:defRPr>
        </a:defPPr>
      </a:lstStyle>
    </a:lnDef>
    <a:txDef>
      <a:spPr>
        <a:noFill/>
      </a:spPr>
      <a:bodyPr wrap="none" rtlCol="0">
        <a:spAutoFit/>
      </a:bodyPr>
      <a:lstStyle>
        <a:defPPr>
          <a:defRPr sz="1600" baseline="0" dirty="0">
            <a:solidFill>
              <a:schemeClr val="accent4"/>
            </a:solidFill>
            <a:latin typeface="+mn-lt"/>
          </a:defRPr>
        </a:defPPr>
      </a:lstStyle>
    </a:txDef>
  </a:objectDefaults>
  <a:extraClrSchemeLst>
    <a:extraClrScheme>
      <a:clrScheme name="PPT master - FIFA 1">
        <a:dk1>
          <a:srgbClr val="000000"/>
        </a:dk1>
        <a:lt1>
          <a:srgbClr val="FFFFFF"/>
        </a:lt1>
        <a:dk2>
          <a:srgbClr val="009933"/>
        </a:dk2>
        <a:lt2>
          <a:srgbClr val="E3E3E3"/>
        </a:lt2>
        <a:accent1>
          <a:srgbClr val="009933"/>
        </a:accent1>
        <a:accent2>
          <a:srgbClr val="FFFFFF"/>
        </a:accent2>
        <a:accent3>
          <a:srgbClr val="FFFFFF"/>
        </a:accent3>
        <a:accent4>
          <a:srgbClr val="000000"/>
        </a:accent4>
        <a:accent5>
          <a:srgbClr val="AACAAD"/>
        </a:accent5>
        <a:accent6>
          <a:srgbClr val="E7E7E7"/>
        </a:accent6>
        <a:hlink>
          <a:srgbClr val="FF0000"/>
        </a:hlink>
        <a:folHlink>
          <a:srgbClr val="52575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NEW BP-June 17">
      <a:dk1>
        <a:srgbClr val="000000"/>
      </a:dk1>
      <a:lt1>
        <a:srgbClr val="666666"/>
      </a:lt1>
      <a:dk2>
        <a:srgbClr val="999999"/>
      </a:dk2>
      <a:lt2>
        <a:srgbClr val="FFFFFF"/>
      </a:lt2>
      <a:accent1>
        <a:srgbClr val="009343"/>
      </a:accent1>
      <a:accent2>
        <a:srgbClr val="F00023"/>
      </a:accent2>
      <a:accent3>
        <a:srgbClr val="6A8DB6"/>
      </a:accent3>
      <a:accent4>
        <a:srgbClr val="FE4110"/>
      </a:accent4>
      <a:accent5>
        <a:srgbClr val="AC9F83"/>
      </a:accent5>
      <a:accent6>
        <a:srgbClr val="C9015C"/>
      </a:accent6>
      <a:hlink>
        <a:srgbClr val="666666"/>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194</TotalTime>
  <Words>3683</Words>
  <Application>Microsoft Office PowerPoint</Application>
  <PresentationFormat>On-screen Show (4:3)</PresentationFormat>
  <Paragraphs>895</Paragraphs>
  <Slides>43</Slides>
  <Notes>25</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43</vt:i4>
      </vt:variant>
    </vt:vector>
  </HeadingPairs>
  <TitlesOfParts>
    <vt:vector size="57" baseType="lpstr">
      <vt:lpstr>Arial</vt:lpstr>
      <vt:lpstr>Arial Narrow</vt:lpstr>
      <vt:lpstr>Arial Narrow Bold</vt:lpstr>
      <vt:lpstr>Arial Regular</vt:lpstr>
      <vt:lpstr>Calibri</vt:lpstr>
      <vt:lpstr>CastrolSansCon-Regular</vt:lpstr>
      <vt:lpstr>Symbol</vt:lpstr>
      <vt:lpstr>Times New Roman</vt:lpstr>
      <vt:lpstr>Univers 45 Light</vt:lpstr>
      <vt:lpstr>Wingdings</vt:lpstr>
      <vt:lpstr>Office Theme</vt:lpstr>
      <vt:lpstr>2_CASTROL ELT 2014</vt:lpstr>
      <vt:lpstr>1_Office Theme</vt:lpstr>
      <vt:lpstr>Photo Editor Photo</vt:lpstr>
      <vt:lpstr>PowerPoint Presentation</vt:lpstr>
      <vt:lpstr>PowerPoint Presentation</vt:lpstr>
      <vt:lpstr>PowerPoint Presentation</vt:lpstr>
      <vt:lpstr>PowerPoint Presentation</vt:lpstr>
      <vt:lpstr>CASTROL: A SPECIALIST  LUBRICANTS BUSINESS AND PART OF BP</vt:lpstr>
      <vt:lpstr>OUR TECHNOLOGY AND MANUFACTURING  CENTRES FOR INDUSTRIAL PRODUCTS</vt:lpstr>
      <vt:lpstr>PowerPoint Presentation</vt:lpstr>
      <vt:lpstr>BEARINGs MAINTENANCE COST PLANNED VS UNPLANNED MAINTENANCE </vt:lpstr>
      <vt:lpstr>WIND TURBINE BEARINGS: A UNIQUE CHALLENGE</vt:lpstr>
      <vt:lpstr>Improved Maintenance  Increases Reliability</vt:lpstr>
      <vt:lpstr>PowerPoint Presentation</vt:lpstr>
      <vt:lpstr>MAIN BEARING GREASE FORMULATING TO MEET THE CHALLENGES</vt:lpstr>
      <vt:lpstr>A NEW, LONG-LASTING APPROACH: MICROFLUX  TRANS PLASTIC DEFORMATION TECHNOLOGY*</vt:lpstr>
      <vt:lpstr>MFT PLASTIC DEFORMATION  TECHNOLOGY*</vt:lpstr>
      <vt:lpstr>SUMMARY ANIMATION  OF MFT-PD TECHNOLOGY*</vt:lpstr>
      <vt:lpstr>INTRODUCING CASTROL TRIBOL GR SW 460-1 CUSTOM-DESIGNED FOR WIND TURBINES</vt:lpstr>
      <vt:lpstr>PowerPoint Presentation</vt:lpstr>
      <vt:lpstr>DESIGNED SPECIFICALLY FOR WIND TURBINE USE:  CASTROL TRIBOL GR SW 460-1 TOP IN LAB TESTS</vt:lpstr>
      <vt:lpstr>DESIGNED SPECIFICALLY FOR WIND TURBINE USE:  CASTROL TRIBOL GR SW 460-1 TOP IN LAB TESTS</vt:lpstr>
      <vt:lpstr>CASTROL TRIBOL GR SW 460-1 WITH MFT-PD TECHNOLOGY*: IDEAL FOR WIND TURBINE USE</vt:lpstr>
      <vt:lpstr>DESIGNED SPECIFICALLY FOR WIND TURBINE USE:  CASTROL TRIBOL GR SW 460-1 TOP IN LAB TESTS</vt:lpstr>
      <vt:lpstr>MECHANICAL STABILITY:  ROLL STABILITY TEST</vt:lpstr>
      <vt:lpstr>CORROSION PREVENTIVE  PROPERTIES</vt:lpstr>
      <vt:lpstr>PROTECTION AGAINST WEAR &amp; WELD: 4 BALL  APPARATUS LOAD CARRYING PROPERTIES</vt:lpstr>
      <vt:lpstr>FLOW PRESSURE: DIN 51805 DETERMINATION OF FLOW PRESSURE OF GREASES  LOW TEMPERATURE EFFECTIVENESS: ASTM D1478 BEARING ROTATION BELOW -20 °C</vt:lpstr>
      <vt:lpstr>PROTECTION AND ENERGY EFFICIENCY: STEADY STATE TEMPERATURE AND FRICTION TORQUE – FE8 TEST – DIN 51819-2  </vt:lpstr>
      <vt:lpstr>PROTECTION AGAINST WEAR AT LOW SPEED  AND HIGH LOADS: MODIFIED FE8 TEST </vt:lpstr>
      <vt:lpstr>PROTECTION AGAINST FALSE BRINELLING:  FAFNIR TEST – ASTM D4170</vt:lpstr>
      <vt:lpstr>PROTECTION AGAINST FALSE BRINELLING: SRV FRETTING TEST – ASTM D7594</vt:lpstr>
      <vt:lpstr>PROTECTION AGAINST FALSE BRINELLING AT LOW TEMPERATURE: SRV FRETTING TEST - ASTM 7594 at 0 °C</vt:lpstr>
      <vt:lpstr>PROTECTION AGAINST FALSE BRINELLING: RIPPLE &amp; CORROSION PROTECTION PROPERTY TEST AT IME AACHEN</vt:lpstr>
      <vt:lpstr>HIGH TEMPERATURE PERFORMANCE: DEFINING MAXIMUM OPERATING TEMPERATURE – FE9 TEST-DIN 51821-2</vt:lpstr>
      <vt:lpstr>PowerPoint Presentation</vt:lpstr>
      <vt:lpstr>PROVEN IN FIELD </vt:lpstr>
      <vt:lpstr>PowerPoint Presentation</vt:lpstr>
      <vt:lpstr>GREASE  COMPATIBILITY </vt:lpstr>
      <vt:lpstr>TURBINE:  SIEMENS 2.3 MW</vt:lpstr>
      <vt:lpstr>Changeover PROCEDURE</vt:lpstr>
      <vt:lpstr>Changeover procedure</vt:lpstr>
      <vt:lpstr>TURBINE:  GE 1.X MW</vt:lpstr>
      <vt:lpstr>Changeover  procedure</vt:lpstr>
      <vt:lpstr>GREASE PERFORMANCE METRICS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CASTROL ALUSOL SL 61 XBB</dc:title>
  <dc:creator>Helen Ling</dc:creator>
  <cp:lastModifiedBy>West, Scott</cp:lastModifiedBy>
  <cp:revision>483</cp:revision>
  <cp:lastPrinted>2017-08-18T16:19:39Z</cp:lastPrinted>
  <dcterms:created xsi:type="dcterms:W3CDTF">2017-01-19T09:52:46Z</dcterms:created>
  <dcterms:modified xsi:type="dcterms:W3CDTF">2019-11-27T19:06:46Z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2017-01-19T00:00:00Z</vt:filetime>
  </property>
  <property fmtid="{D5CDD505-2E9C-101B-9397-08002B2CF9AE}" pid="3" name="Creator">
    <vt:lpwstr>Adobe InDesign CC 2017 (Macintosh)</vt:lpwstr>
  </property>
  <property fmtid="{D5CDD505-2E9C-101B-9397-08002B2CF9AE}" pid="4" name="LastSaved">
    <vt:filetime>2017-01-19T00:00:00Z</vt:filetime>
  </property>
  <property fmtid="{D5CDD505-2E9C-101B-9397-08002B2CF9AE}" pid="5" name="MSIP_Label_569bf4a9-87bd-4dbf-a36c-1db5158e5def_Enabled">
    <vt:lpwstr>True</vt:lpwstr>
  </property>
  <property fmtid="{D5CDD505-2E9C-101B-9397-08002B2CF9AE}" pid="6" name="MSIP_Label_569bf4a9-87bd-4dbf-a36c-1db5158e5def_SiteId">
    <vt:lpwstr>ea80952e-a476-42d4-aaf4-5457852b0f7e</vt:lpwstr>
  </property>
  <property fmtid="{D5CDD505-2E9C-101B-9397-08002B2CF9AE}" pid="7" name="MSIP_Label_569bf4a9-87bd-4dbf-a36c-1db5158e5def_Owner">
    <vt:lpwstr>Scott.West@bp.com</vt:lpwstr>
  </property>
  <property fmtid="{D5CDD505-2E9C-101B-9397-08002B2CF9AE}" pid="8" name="MSIP_Label_569bf4a9-87bd-4dbf-a36c-1db5158e5def_SetDate">
    <vt:lpwstr>2019-11-27T19:04:30.0194644Z</vt:lpwstr>
  </property>
  <property fmtid="{D5CDD505-2E9C-101B-9397-08002B2CF9AE}" pid="9" name="MSIP_Label_569bf4a9-87bd-4dbf-a36c-1db5158e5def_Name">
    <vt:lpwstr>General</vt:lpwstr>
  </property>
  <property fmtid="{D5CDD505-2E9C-101B-9397-08002B2CF9AE}" pid="10" name="MSIP_Label_569bf4a9-87bd-4dbf-a36c-1db5158e5def_Application">
    <vt:lpwstr>Microsoft Azure Information Protection</vt:lpwstr>
  </property>
  <property fmtid="{D5CDD505-2E9C-101B-9397-08002B2CF9AE}" pid="11" name="MSIP_Label_569bf4a9-87bd-4dbf-a36c-1db5158e5def_ActionId">
    <vt:lpwstr>98e2e585-56ee-48b3-8378-9985864a5705</vt:lpwstr>
  </property>
  <property fmtid="{D5CDD505-2E9C-101B-9397-08002B2CF9AE}" pid="12" name="MSIP_Label_569bf4a9-87bd-4dbf-a36c-1db5158e5def_Extended_MSFT_Method">
    <vt:lpwstr>Manual</vt:lpwstr>
  </property>
  <property fmtid="{D5CDD505-2E9C-101B-9397-08002B2CF9AE}" pid="13" name="Sensitivity">
    <vt:lpwstr>General</vt:lpwstr>
  </property>
</Properties>
</file>