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3" r:id="rId5"/>
    <p:sldId id="288" r:id="rId6"/>
    <p:sldId id="307" r:id="rId7"/>
    <p:sldId id="2147481791" r:id="rId8"/>
    <p:sldId id="2147481798" r:id="rId9"/>
    <p:sldId id="2147481797" r:id="rId10"/>
    <p:sldId id="2147481799" r:id="rId11"/>
    <p:sldId id="2147481792" r:id="rId12"/>
    <p:sldId id="2147481795" r:id="rId13"/>
    <p:sldId id="2147481796" r:id="rId14"/>
    <p:sldId id="2147481800" r:id="rId15"/>
    <p:sldId id="2147481801" r:id="rId16"/>
    <p:sldId id="2147481802" r:id="rId17"/>
    <p:sldId id="2147481808" r:id="rId18"/>
    <p:sldId id="2147481806" r:id="rId19"/>
    <p:sldId id="2147481807" r:id="rId20"/>
    <p:sldId id="2147481805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8F7F9968-989D-4847-BFD1-7BAC9319589C}">
          <p14:sldIdLst>
            <p14:sldId id="273"/>
            <p14:sldId id="288"/>
            <p14:sldId id="307"/>
            <p14:sldId id="2147481791"/>
            <p14:sldId id="2147481798"/>
            <p14:sldId id="2147481797"/>
            <p14:sldId id="2147481799"/>
            <p14:sldId id="2147481792"/>
            <p14:sldId id="2147481795"/>
            <p14:sldId id="2147481796"/>
            <p14:sldId id="2147481800"/>
            <p14:sldId id="2147481801"/>
            <p14:sldId id="2147481802"/>
            <p14:sldId id="2147481808"/>
            <p14:sldId id="2147481806"/>
            <p14:sldId id="2147481807"/>
            <p14:sldId id="214748180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B2B2B2"/>
    <a:srgbClr val="666699"/>
    <a:srgbClr val="D9D9D9"/>
    <a:srgbClr val="00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14FBE-0C6E-4DA3-8D1C-29997EE78A1A}" v="97" dt="2024-02-22T20:59:36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6327" autoAdjust="0"/>
  </p:normalViewPr>
  <p:slideViewPr>
    <p:cSldViewPr snapToGrid="0">
      <p:cViewPr varScale="1">
        <p:scale>
          <a:sx n="109" d="100"/>
          <a:sy n="109" d="100"/>
        </p:scale>
        <p:origin x="1800" y="4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5D143-D8C1-9CA9-879C-F5ED0BB99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59E87-6442-A0DE-F8F5-7C0CEC2EB7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CDD-4886-9446-86A7-56705BC4882F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5DAC6-1AA0-5977-D6DC-2C41E4ADC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55AB-7175-0835-6C3F-A6E76E961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AD98-38FC-7D47-82E4-489865889F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4D2-C813-5144-9D2A-E28CF25809B9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8CCE-57F4-E146-ABEF-38174111F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9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8153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72798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Subject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7D3BB9-B550-63A3-75F3-2F756AABF57C}"/>
              </a:ext>
            </a:extLst>
          </p:cNvPr>
          <p:cNvCxnSpPr>
            <a:cxnSpLocks/>
          </p:cNvCxnSpPr>
          <p:nvPr userDrawn="1"/>
        </p:nvCxnSpPr>
        <p:spPr>
          <a:xfrm>
            <a:off x="4444096" y="1381516"/>
            <a:ext cx="720656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B32B04-3F6C-3A45-9C14-F742BE646FA1}"/>
              </a:ext>
            </a:extLst>
          </p:cNvPr>
          <p:cNvCxnSpPr>
            <a:cxnSpLocks/>
          </p:cNvCxnSpPr>
          <p:nvPr userDrawn="1"/>
        </p:nvCxnSpPr>
        <p:spPr>
          <a:xfrm>
            <a:off x="4444096" y="2082029"/>
            <a:ext cx="720656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55C3368-51EA-6D0D-664E-E033DAB41E94}"/>
              </a:ext>
            </a:extLst>
          </p:cNvPr>
          <p:cNvCxnSpPr>
            <a:cxnSpLocks/>
          </p:cNvCxnSpPr>
          <p:nvPr userDrawn="1"/>
        </p:nvCxnSpPr>
        <p:spPr>
          <a:xfrm>
            <a:off x="4451305" y="2800610"/>
            <a:ext cx="720656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46AEBD-BFA7-4F5D-05DD-E8C048EB8329}"/>
              </a:ext>
            </a:extLst>
          </p:cNvPr>
          <p:cNvCxnSpPr>
            <a:cxnSpLocks/>
          </p:cNvCxnSpPr>
          <p:nvPr userDrawn="1"/>
        </p:nvCxnSpPr>
        <p:spPr>
          <a:xfrm>
            <a:off x="4438652" y="3514045"/>
            <a:ext cx="720656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079178" y="288153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7279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5E7AA37-670F-892F-0C2C-0C77EFA8643C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427983" y="436384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Subject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319B84-BEB5-8A32-49FA-E4CFD569AF9D}"/>
              </a:ext>
            </a:extLst>
          </p:cNvPr>
          <p:cNvCxnSpPr>
            <a:cxnSpLocks/>
          </p:cNvCxnSpPr>
          <p:nvPr userDrawn="1"/>
        </p:nvCxnSpPr>
        <p:spPr>
          <a:xfrm>
            <a:off x="4427983" y="4292443"/>
            <a:ext cx="722989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E69553-A1AB-6F34-9F30-FD61C2B44B72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083941" y="4360643"/>
            <a:ext cx="556054" cy="3836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1719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524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67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020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3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0" r:id="rId2"/>
    <p:sldLayoutId id="2147483832" r:id="rId3"/>
    <p:sldLayoutId id="2147483808" r:id="rId4"/>
    <p:sldLayoutId id="2147483781" r:id="rId5"/>
    <p:sldLayoutId id="2147483825" r:id="rId6"/>
    <p:sldLayoutId id="2147483829" r:id="rId7"/>
    <p:sldLayoutId id="2147483828" r:id="rId8"/>
    <p:sldLayoutId id="2147483833" r:id="rId9"/>
    <p:sldLayoutId id="2147483677" r:id="rId10"/>
    <p:sldLayoutId id="2147483762" r:id="rId11"/>
    <p:sldLayoutId id="2147483768" r:id="rId12"/>
    <p:sldLayoutId id="2147483763" r:id="rId13"/>
    <p:sldLayoutId id="2147483746" r:id="rId14"/>
    <p:sldLayoutId id="2147483661" r:id="rId15"/>
    <p:sldLayoutId id="2147483747" r:id="rId16"/>
    <p:sldLayoutId id="2147483835" r:id="rId17"/>
    <p:sldLayoutId id="2147483839" r:id="rId18"/>
    <p:sldLayoutId id="2147483840" r:id="rId19"/>
    <p:sldLayoutId id="2147483841" r:id="rId20"/>
    <p:sldLayoutId id="2147483843" r:id="rId21"/>
    <p:sldLayoutId id="2147483844" r:id="rId22"/>
    <p:sldLayoutId id="2147483834" r:id="rId23"/>
    <p:sldLayoutId id="2147483738" r:id="rId24"/>
    <p:sldLayoutId id="2147483749" r:id="rId25"/>
    <p:sldLayoutId id="2147483750" r:id="rId26"/>
    <p:sldLayoutId id="2147483651" r:id="rId27"/>
    <p:sldLayoutId id="2147483652" r:id="rId28"/>
    <p:sldLayoutId id="2147483654" r:id="rId29"/>
    <p:sldLayoutId id="2147483753" r:id="rId30"/>
    <p:sldLayoutId id="2147483754" r:id="rId31"/>
    <p:sldLayoutId id="2147483761" r:id="rId32"/>
    <p:sldLayoutId id="2147483653" r:id="rId33"/>
    <p:sldLayoutId id="2147483658" r:id="rId34"/>
    <p:sldLayoutId id="2147483751" r:id="rId35"/>
    <p:sldLayoutId id="2147483752" r:id="rId36"/>
    <p:sldLayoutId id="2147483659" r:id="rId37"/>
    <p:sldLayoutId id="2147483691" r:id="rId38"/>
    <p:sldLayoutId id="2147483848" r:id="rId39"/>
    <p:sldLayoutId id="2147483783" r:id="rId40"/>
    <p:sldLayoutId id="2147483847" r:id="rId41"/>
    <p:sldLayoutId id="2147483759" r:id="rId42"/>
    <p:sldLayoutId id="2147483796" r:id="rId43"/>
    <p:sldLayoutId id="2147483827" r:id="rId44"/>
    <p:sldLayoutId id="2147483826" r:id="rId45"/>
    <p:sldLayoutId id="2147483845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astrolstreetview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astrolstreetview.com/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astrolstreetview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astrolstreetview.com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9D1EAD-6B27-5304-DDB3-20F5A17D9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Claim Accounts and Spend Points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5400" dirty="0"/>
              <a:t>Castrol Distributor Rewards</a:t>
            </a:r>
          </a:p>
        </p:txBody>
      </p:sp>
    </p:spTree>
    <p:extLst>
      <p:ext uri="{BB962C8B-B14F-4D97-AF65-F5344CB8AC3E}">
        <p14:creationId xmlns:p14="http://schemas.microsoft.com/office/powerpoint/2010/main" val="312342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FEB6DDE-E0B3-EAA2-0806-EAF81B2F6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7"/>
          <a:stretch/>
        </p:blipFill>
        <p:spPr>
          <a:xfrm>
            <a:off x="903157" y="2120210"/>
            <a:ext cx="5355772" cy="879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134159"/>
            <a:ext cx="11090274" cy="80190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DSR must select “Yes” to link account with DSR SCORE Rewards account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DSR must choose their name from the list </a:t>
            </a:r>
            <a:r>
              <a:rPr lang="en-US" sz="1400" i="1" dirty="0"/>
              <a:t>(example below)</a:t>
            </a:r>
            <a:r>
              <a:rPr lang="en-US" sz="1800" dirty="0"/>
              <a:t> to claim the account under their name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DSR must review and certify data entered is correct, then click approve to finish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2453828" y="4809271"/>
            <a:ext cx="3503246" cy="2498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*Customer information removed for demo purposes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A30F57-F249-D34F-D056-4D6A82397692}"/>
              </a:ext>
            </a:extLst>
          </p:cNvPr>
          <p:cNvSpPr/>
          <p:nvPr/>
        </p:nvSpPr>
        <p:spPr bwMode="auto">
          <a:xfrm>
            <a:off x="3890353" y="4573003"/>
            <a:ext cx="1634962" cy="69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602CFC-D7FE-FE95-1B2D-B1D6D1AF757B}"/>
              </a:ext>
            </a:extLst>
          </p:cNvPr>
          <p:cNvSpPr/>
          <p:nvPr/>
        </p:nvSpPr>
        <p:spPr bwMode="auto">
          <a:xfrm>
            <a:off x="4913142" y="3882173"/>
            <a:ext cx="455850" cy="20445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29063CCF-9C66-1156-2497-01AEB2D95B58}"/>
              </a:ext>
            </a:extLst>
          </p:cNvPr>
          <p:cNvSpPr/>
          <p:nvPr/>
        </p:nvSpPr>
        <p:spPr>
          <a:xfrm>
            <a:off x="5287669" y="231521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CAD14FB-1B80-D65A-386D-88F8592CF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1" r="12974"/>
          <a:stretch/>
        </p:blipFill>
        <p:spPr>
          <a:xfrm>
            <a:off x="2453828" y="2909133"/>
            <a:ext cx="5355772" cy="1869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A1D431-1CC3-9655-0264-6E1194B3615B}"/>
              </a:ext>
            </a:extLst>
          </p:cNvPr>
          <p:cNvSpPr/>
          <p:nvPr/>
        </p:nvSpPr>
        <p:spPr bwMode="auto">
          <a:xfrm>
            <a:off x="4576978" y="3931726"/>
            <a:ext cx="626783" cy="641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rgbClr val="AAAAAA"/>
                </a:solidFill>
                <a:latin typeface="Akzidenz Grotesk BE LightCn" panose="02000506020000020004" pitchFamily="50" charset="0"/>
              </a:rPr>
              <a:t>Sarah Mayer</a:t>
            </a:r>
          </a:p>
          <a:p>
            <a:pPr algn="ctr"/>
            <a:r>
              <a:rPr lang="en-US" sz="800" dirty="0">
                <a:solidFill>
                  <a:srgbClr val="AAAAAA"/>
                </a:solidFill>
                <a:latin typeface="Akzidenz Grotesk BE LightCn" panose="02000506020000020004" pitchFamily="50" charset="0"/>
              </a:rPr>
              <a:t>Santa Claus</a:t>
            </a:r>
          </a:p>
          <a:p>
            <a:pPr algn="ctr"/>
            <a:r>
              <a:rPr lang="en-US" sz="800" dirty="0">
                <a:solidFill>
                  <a:srgbClr val="AAAAAA"/>
                </a:solidFill>
                <a:latin typeface="Akzidenz Grotesk BE LightCn" panose="02000506020000020004" pitchFamily="50" charset="0"/>
              </a:rPr>
              <a:t>Jim Bay</a:t>
            </a:r>
            <a:endParaRPr lang="en-US" sz="800" dirty="0">
              <a:solidFill>
                <a:srgbClr val="FFFFFF"/>
              </a:solidFill>
              <a:latin typeface="Akzidenz Grotesk BE LightCn" panose="02000506020000020004" pitchFamily="50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435A575D-463D-8A6F-9392-D4C48AE52ECF}"/>
              </a:ext>
            </a:extLst>
          </p:cNvPr>
          <p:cNvSpPr/>
          <p:nvPr/>
        </p:nvSpPr>
        <p:spPr bwMode="auto">
          <a:xfrm>
            <a:off x="4605607" y="2987156"/>
            <a:ext cx="223247" cy="1009304"/>
          </a:xfrm>
          <a:prstGeom prst="downArrow">
            <a:avLst>
              <a:gd name="adj1" fmla="val 50000"/>
              <a:gd name="adj2" fmla="val 81006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53A097-F783-4FA7-1ADA-F5CB4EF6D68F}"/>
              </a:ext>
            </a:extLst>
          </p:cNvPr>
          <p:cNvSpPr/>
          <p:nvPr/>
        </p:nvSpPr>
        <p:spPr bwMode="auto">
          <a:xfrm>
            <a:off x="4516127" y="2702483"/>
            <a:ext cx="771542" cy="25361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22083B0D-BBB2-22E1-2F97-C2228BBBD5EB}"/>
              </a:ext>
            </a:extLst>
          </p:cNvPr>
          <p:cNvSpPr/>
          <p:nvPr/>
        </p:nvSpPr>
        <p:spPr>
          <a:xfrm>
            <a:off x="4248072" y="4086624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4A2AA10-2F10-8690-8E1C-767B57FA1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74" y="4252760"/>
            <a:ext cx="4906693" cy="1984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D5024B-A00A-1A90-5165-CF0D0AC08E65}"/>
              </a:ext>
            </a:extLst>
          </p:cNvPr>
          <p:cNvSpPr/>
          <p:nvPr/>
        </p:nvSpPr>
        <p:spPr bwMode="auto">
          <a:xfrm>
            <a:off x="10536720" y="6018435"/>
            <a:ext cx="337321" cy="23951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B6C5FD27-7A3C-AA52-F182-FFF0D3D1FB9A}"/>
              </a:ext>
            </a:extLst>
          </p:cNvPr>
          <p:cNvSpPr/>
          <p:nvPr/>
        </p:nvSpPr>
        <p:spPr>
          <a:xfrm>
            <a:off x="10413089" y="5600210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A350AF9-EFDC-A1C2-83C9-D4E133B8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/>
          <a:p>
            <a:r>
              <a:rPr lang="en-US" dirty="0"/>
              <a:t>How to Claim Accounts that are not activated </a:t>
            </a:r>
            <a:r>
              <a:rPr lang="en-US" sz="2800" dirty="0"/>
              <a:t>…finish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031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Spend Points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64" y="3171276"/>
            <a:ext cx="6658111" cy="1300843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 startAt="2"/>
            </a:pPr>
            <a:r>
              <a:rPr lang="en-US" dirty="0"/>
              <a:t>Click the current balance to access the merchandise, travel, entertainment, and gift card area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8100138" y="4913764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86766-53C5-B41B-5420-B894C6CDF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995" b="73840"/>
          <a:stretch/>
        </p:blipFill>
        <p:spPr>
          <a:xfrm>
            <a:off x="7975075" y="2667301"/>
            <a:ext cx="3692571" cy="7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FD1F4-C9A4-547D-33E2-37E5F925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7747" b="35501"/>
          <a:stretch/>
        </p:blipFill>
        <p:spPr>
          <a:xfrm>
            <a:off x="7975075" y="3490338"/>
            <a:ext cx="3692571" cy="137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0ED8BA16-B096-54F8-14ED-6673F53E1A65}"/>
              </a:ext>
            </a:extLst>
          </p:cNvPr>
          <p:cNvSpPr/>
          <p:nvPr/>
        </p:nvSpPr>
        <p:spPr bwMode="auto">
          <a:xfrm rot="16200000">
            <a:off x="8469964" y="2190684"/>
            <a:ext cx="233646" cy="3495675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CB0B0C-D0AE-0410-8E65-A4EFF92E04A2}"/>
              </a:ext>
            </a:extLst>
          </p:cNvPr>
          <p:cNvSpPr txBox="1">
            <a:spLocks/>
          </p:cNvSpPr>
          <p:nvPr/>
        </p:nvSpPr>
        <p:spPr>
          <a:xfrm>
            <a:off x="555176" y="1737425"/>
            <a:ext cx="9862819" cy="34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Log into your SCORE Rewards dashboard (IMI) at: </a:t>
            </a:r>
            <a:r>
              <a:rPr lang="en-US" dirty="0">
                <a:hlinkClick r:id="rId4"/>
              </a:rPr>
              <a:t>https://castrolstreetview.com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6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Spend Points … continued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CB0B0C-D0AE-0410-8E65-A4EFF92E04A2}"/>
              </a:ext>
            </a:extLst>
          </p:cNvPr>
          <p:cNvSpPr txBox="1">
            <a:spLocks/>
          </p:cNvSpPr>
          <p:nvPr/>
        </p:nvSpPr>
        <p:spPr>
          <a:xfrm>
            <a:off x="555176" y="1233202"/>
            <a:ext cx="10904454" cy="740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Use the Menu to search through all merchandise categories for items to purchase with Castrol points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Search for specific merchandise in the Featured Reward Categories 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7D5A8-F31D-7B16-3FE8-DC3D5985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17" y="2015980"/>
            <a:ext cx="8104283" cy="160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4AC6F1-2E32-F48F-86F6-7A994168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97" y="3863899"/>
            <a:ext cx="4764403" cy="2331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F46984-BFD4-CF5C-3549-B4144A7C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18" y="3328956"/>
            <a:ext cx="4180247" cy="2134074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C72C1B2-9BB3-B72C-67E5-B4303111EB3E}"/>
              </a:ext>
            </a:extLst>
          </p:cNvPr>
          <p:cNvSpPr/>
          <p:nvPr/>
        </p:nvSpPr>
        <p:spPr>
          <a:xfrm>
            <a:off x="1553158" y="3328956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03D7CB-ED50-C62C-B6D0-D3921E188BA2}"/>
              </a:ext>
            </a:extLst>
          </p:cNvPr>
          <p:cNvSpPr/>
          <p:nvPr/>
        </p:nvSpPr>
        <p:spPr>
          <a:xfrm>
            <a:off x="10810199" y="4395993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410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FF181B-19C0-1413-77A4-697A7D5F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92" y="3343965"/>
            <a:ext cx="7332760" cy="2872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Spend Points on Gift Cards*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CB0B0C-D0AE-0410-8E65-A4EFF92E04A2}"/>
              </a:ext>
            </a:extLst>
          </p:cNvPr>
          <p:cNvSpPr txBox="1">
            <a:spLocks/>
          </p:cNvSpPr>
          <p:nvPr/>
        </p:nvSpPr>
        <p:spPr>
          <a:xfrm>
            <a:off x="555176" y="1233202"/>
            <a:ext cx="11085962" cy="1945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Choose Gift Cards on the left side of the Redeem points tab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Site tracks amount spent.  Once limit is reached site blocks any other gift card purchases until January 1 of the following year when limits are replenished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Select US or BP/Castrol Gift Cards from the drop-down menu</a:t>
            </a:r>
          </a:p>
          <a:p>
            <a:pPr marL="927735" lvl="2" indent="-328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tx1"/>
                </a:solidFill>
              </a:rPr>
              <a:t>US gift cards can be redeemed from any vendors in the featured category section</a:t>
            </a:r>
          </a:p>
          <a:p>
            <a:pPr marL="927735" lvl="2" indent="-328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tx1"/>
                </a:solidFill>
              </a:rPr>
              <a:t>BP/Castrol gift cards can be redeemed for Castrol branded merchandise in the Castrol store</a:t>
            </a:r>
            <a:endParaRPr lang="en-US" sz="18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C72C1B2-9BB3-B72C-67E5-B4303111EB3E}"/>
              </a:ext>
            </a:extLst>
          </p:cNvPr>
          <p:cNvSpPr/>
          <p:nvPr/>
        </p:nvSpPr>
        <p:spPr>
          <a:xfrm>
            <a:off x="806593" y="3987140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03D7CB-ED50-C62C-B6D0-D3921E188BA2}"/>
              </a:ext>
            </a:extLst>
          </p:cNvPr>
          <p:cNvSpPr/>
          <p:nvPr/>
        </p:nvSpPr>
        <p:spPr>
          <a:xfrm>
            <a:off x="7365627" y="3916674"/>
            <a:ext cx="247261" cy="247261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BCE25-91ED-5111-D4CD-89AF7BB23598}"/>
              </a:ext>
            </a:extLst>
          </p:cNvPr>
          <p:cNvSpPr txBox="1"/>
          <p:nvPr/>
        </p:nvSpPr>
        <p:spPr>
          <a:xfrm>
            <a:off x="2101211" y="6285674"/>
            <a:ext cx="5849213" cy="2498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*Note: Per Castrol program guidelines gift card renewal limits are $1,000 annually.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CBD14A4-E931-22D5-BC68-33820E2B2B85}"/>
              </a:ext>
            </a:extLst>
          </p:cNvPr>
          <p:cNvSpPr/>
          <p:nvPr/>
        </p:nvSpPr>
        <p:spPr>
          <a:xfrm>
            <a:off x="7365627" y="4656781"/>
            <a:ext cx="247261" cy="247261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9D108B-25E9-FE68-C1FF-DD734E454803}"/>
              </a:ext>
            </a:extLst>
          </p:cNvPr>
          <p:cNvSpPr/>
          <p:nvPr/>
        </p:nvSpPr>
        <p:spPr>
          <a:xfrm>
            <a:off x="2275366" y="3884775"/>
            <a:ext cx="5465135" cy="31772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4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DE919-9DBD-0184-0DC2-62776467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88" y="3247336"/>
            <a:ext cx="7003438" cy="260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Spend Points on Gift Cards*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CB0B0C-D0AE-0410-8E65-A4EFF92E04A2}"/>
              </a:ext>
            </a:extLst>
          </p:cNvPr>
          <p:cNvSpPr txBox="1">
            <a:spLocks/>
          </p:cNvSpPr>
          <p:nvPr/>
        </p:nvSpPr>
        <p:spPr>
          <a:xfrm>
            <a:off x="555175" y="1233202"/>
            <a:ext cx="11257597" cy="1714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 startAt="3"/>
            </a:pPr>
            <a:r>
              <a:rPr lang="en-US" dirty="0"/>
              <a:t>Select a </a:t>
            </a:r>
            <a:r>
              <a:rPr lang="en-US" dirty="0">
                <a:highlight>
                  <a:srgbClr val="FFFF00"/>
                </a:highlight>
              </a:rPr>
              <a:t>merchant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virtual delivery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denomination</a:t>
            </a:r>
            <a:r>
              <a:rPr lang="en-US" dirty="0"/>
              <a:t>, and </a:t>
            </a:r>
            <a:r>
              <a:rPr lang="en-US" dirty="0">
                <a:highlight>
                  <a:srgbClr val="FFFF00"/>
                </a:highlight>
              </a:rPr>
              <a:t>quantity</a:t>
            </a:r>
            <a:r>
              <a:rPr lang="en-US" dirty="0"/>
              <a:t>.  Then click </a:t>
            </a:r>
            <a:r>
              <a:rPr lang="en-US" dirty="0">
                <a:highlight>
                  <a:srgbClr val="FFFF00"/>
                </a:highlight>
              </a:rPr>
              <a:t>add to cart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 startAt="3"/>
            </a:pPr>
            <a:r>
              <a:rPr lang="en-US" dirty="0"/>
              <a:t>Choose </a:t>
            </a:r>
            <a:r>
              <a:rPr lang="en-US" dirty="0">
                <a:highlight>
                  <a:srgbClr val="FFFF00"/>
                </a:highlight>
              </a:rPr>
              <a:t>View Cart</a:t>
            </a:r>
            <a:r>
              <a:rPr lang="en-US" dirty="0"/>
              <a:t> to review the order and enter your mailing address/shipping details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 startAt="3"/>
            </a:pPr>
            <a:r>
              <a:rPr lang="en-US" dirty="0"/>
              <a:t>Follow the prompts to complete the order</a:t>
            </a:r>
          </a:p>
          <a:p>
            <a:pPr marL="927735" lvl="2" indent="-2190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Watch for the virtual card to arrive by email</a:t>
            </a:r>
          </a:p>
          <a:p>
            <a:pPr marL="927735" lvl="2" indent="-2190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If you experience issues and need assistance with your order, see slide 17 for support details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C72C1B2-9BB3-B72C-67E5-B4303111EB3E}"/>
              </a:ext>
            </a:extLst>
          </p:cNvPr>
          <p:cNvSpPr/>
          <p:nvPr/>
        </p:nvSpPr>
        <p:spPr>
          <a:xfrm>
            <a:off x="2635393" y="4153436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03D7CB-ED50-C62C-B6D0-D3921E188BA2}"/>
              </a:ext>
            </a:extLst>
          </p:cNvPr>
          <p:cNvSpPr/>
          <p:nvPr/>
        </p:nvSpPr>
        <p:spPr>
          <a:xfrm>
            <a:off x="4760246" y="5115050"/>
            <a:ext cx="247261" cy="247261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BCE25-91ED-5111-D4CD-89AF7BB23598}"/>
              </a:ext>
            </a:extLst>
          </p:cNvPr>
          <p:cNvSpPr txBox="1"/>
          <p:nvPr/>
        </p:nvSpPr>
        <p:spPr>
          <a:xfrm>
            <a:off x="1505788" y="5848082"/>
            <a:ext cx="5849213" cy="2498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*Note: Per Castrol program guidelines gift card renewal limits are $1,000 annually.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AE73A-215A-A833-351F-511049F3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355001" y="3780193"/>
            <a:ext cx="3184323" cy="1535033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5A255AC-190D-A4D3-6B54-F3422301629F}"/>
              </a:ext>
            </a:extLst>
          </p:cNvPr>
          <p:cNvSpPr/>
          <p:nvPr/>
        </p:nvSpPr>
        <p:spPr>
          <a:xfrm>
            <a:off x="7443195" y="4119378"/>
            <a:ext cx="247261" cy="247261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513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Information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414370"/>
            <a:ext cx="11090274" cy="40292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Points: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 limit on points members can spend on merchandise, travel and events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Members have 30 days to spend points following resignation from company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Members will stop accruing points immediately after resignation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Point balances will be zeroed out after 30-day grace period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Order Issues: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Allow 24 hours to receive a reply for order support request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Returns are available if product is damaged, or the wrong item was shipped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Points will be refunded after returns have been received</a:t>
            </a:r>
          </a:p>
        </p:txBody>
      </p:sp>
    </p:spTree>
    <p:extLst>
      <p:ext uri="{BB962C8B-B14F-4D97-AF65-F5344CB8AC3E}">
        <p14:creationId xmlns:p14="http://schemas.microsoft.com/office/powerpoint/2010/main" val="238327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Information … continued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399991"/>
            <a:ext cx="11090274" cy="43816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Gift Cards: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Purchases must comply with Castrol Corporate guidelines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 Authorization required for gift cards purchases up to $500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DOB must be supplied for gift card purchases between $500 and $1,000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Gift card site tracks amount spent.  Once limit is reached site will block any further gift card purchases until limits are replenished on January 1 of the following year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Unspent points for gift cards do not carry over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Gift cards are ELECTRONIC, not a hard copy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Gift cards are issued via email (save the email) within 24 hours of placing order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Gift cards are NOT refundable for cash equivalent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Service fees included - some charges may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075DB-2EE8-4321-4DE1-83EE7400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4" y="4407985"/>
            <a:ext cx="5772151" cy="1864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D29E7B-90BA-68C3-AD5B-79C2DCC0D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2065922"/>
            <a:ext cx="7258190" cy="949994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7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 startAt="2"/>
            </a:pPr>
            <a:r>
              <a:rPr lang="en-US" sz="1800" dirty="0"/>
              <a:t>Click the current balance oval to access the Rewards Status, Information, Redeem Points, Order Help, and Sellout tabs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422B7-C03A-E217-2E5D-F0094017326F}"/>
              </a:ext>
            </a:extLst>
          </p:cNvPr>
          <p:cNvSpPr txBox="1"/>
          <p:nvPr/>
        </p:nvSpPr>
        <p:spPr>
          <a:xfrm>
            <a:off x="9124949" y="3527453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B8140-EA10-CC5C-B3B0-2E5D6F804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6995" b="73840"/>
          <a:stretch/>
        </p:blipFill>
        <p:spPr>
          <a:xfrm>
            <a:off x="8677275" y="1675019"/>
            <a:ext cx="2990371" cy="59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4BA3C6-FCFD-56B1-2789-0231447CB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7747" b="35501"/>
          <a:stretch/>
        </p:blipFill>
        <p:spPr>
          <a:xfrm>
            <a:off x="8677275" y="2349857"/>
            <a:ext cx="2990371" cy="111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45DADA5-FB01-48F5-EBCB-18E3A35C0789}"/>
              </a:ext>
            </a:extLst>
          </p:cNvPr>
          <p:cNvSpPr/>
          <p:nvPr/>
        </p:nvSpPr>
        <p:spPr bwMode="auto">
          <a:xfrm rot="16200000">
            <a:off x="8617606" y="1121017"/>
            <a:ext cx="233646" cy="3200401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9A3275-D4F2-B184-AD7D-69DFCA301015}"/>
              </a:ext>
            </a:extLst>
          </p:cNvPr>
          <p:cNvSpPr txBox="1">
            <a:spLocks/>
          </p:cNvSpPr>
          <p:nvPr/>
        </p:nvSpPr>
        <p:spPr>
          <a:xfrm>
            <a:off x="555176" y="1251650"/>
            <a:ext cx="9862819" cy="34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Log into your SCORE Rewards dashboard (IMI) at: </a:t>
            </a:r>
            <a:r>
              <a:rPr lang="en-US" sz="1800" dirty="0">
                <a:hlinkClick r:id="rId5"/>
              </a:rPr>
              <a:t>https://castrolstreetview.com</a:t>
            </a:r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0FEAB7-7124-FD8E-EC6F-94031135C227}"/>
              </a:ext>
            </a:extLst>
          </p:cNvPr>
          <p:cNvSpPr txBox="1">
            <a:spLocks/>
          </p:cNvSpPr>
          <p:nvPr/>
        </p:nvSpPr>
        <p:spPr>
          <a:xfrm>
            <a:off x="555175" y="4044255"/>
            <a:ext cx="10960549" cy="34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3.   Under the Order Help Tab choose Email or Phone Support for assistance with any order related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25EE5-C16D-71AE-B99F-15DDBEF6DFD1}"/>
              </a:ext>
            </a:extLst>
          </p:cNvPr>
          <p:cNvSpPr txBox="1"/>
          <p:nvPr/>
        </p:nvSpPr>
        <p:spPr>
          <a:xfrm>
            <a:off x="4991099" y="6266865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189751-E6E0-A5AA-4D3F-AF9A7BD975D9}"/>
              </a:ext>
            </a:extLst>
          </p:cNvPr>
          <p:cNvSpPr/>
          <p:nvPr/>
        </p:nvSpPr>
        <p:spPr bwMode="auto">
          <a:xfrm>
            <a:off x="4682273" y="4610099"/>
            <a:ext cx="394551" cy="22249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A1477-51FA-47A9-3386-282F32439A3D}"/>
              </a:ext>
            </a:extLst>
          </p:cNvPr>
          <p:cNvSpPr/>
          <p:nvPr/>
        </p:nvSpPr>
        <p:spPr bwMode="auto">
          <a:xfrm>
            <a:off x="4353658" y="5298989"/>
            <a:ext cx="1161317" cy="628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7F5EEC-FC0F-ABBC-ACFE-5CA917724E7E}"/>
              </a:ext>
            </a:extLst>
          </p:cNvPr>
          <p:cNvSpPr/>
          <p:nvPr/>
        </p:nvSpPr>
        <p:spPr bwMode="auto">
          <a:xfrm>
            <a:off x="7658103" y="5298989"/>
            <a:ext cx="1161317" cy="628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7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Order Support … continued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10806-96CF-6DEF-2539-0AF5D125847C}"/>
              </a:ext>
            </a:extLst>
          </p:cNvPr>
          <p:cNvSpPr txBox="1"/>
          <p:nvPr/>
        </p:nvSpPr>
        <p:spPr>
          <a:xfrm>
            <a:off x="550862" y="1565614"/>
            <a:ext cx="11081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Questions on the Castrol Distributor Rewards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contact your support team noted below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Primary: Castrol Distributor Business Managers &amp; Castrol Area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Sales Managers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3626E-004F-D93F-0B57-A836B095A7D0}"/>
              </a:ext>
            </a:extLst>
          </p:cNvPr>
          <p:cNvSpPr txBox="1">
            <a:spLocks/>
          </p:cNvSpPr>
          <p:nvPr/>
        </p:nvSpPr>
        <p:spPr>
          <a:xfrm>
            <a:off x="3065255" y="5147846"/>
            <a:ext cx="6053137" cy="8863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81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464-BA5F-D8D8-ED6E-3FE52023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DECF212-C20A-1199-E077-13E615EA2A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How to Claim Activated Accounts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CCBE2D4-A013-BBBC-C5AD-36AE8E3A2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How to Claim Accounts that are not Activated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C19231-53B3-A311-9F50-324CAC7876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How to Spend Points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A08568C-9ACA-FF4E-47B0-B6DC42C923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38653" y="3551865"/>
            <a:ext cx="6640526" cy="380434"/>
          </a:xfrm>
        </p:spPr>
        <p:txBody>
          <a:bodyPr/>
          <a:lstStyle/>
          <a:p>
            <a:r>
              <a:rPr lang="en-US" sz="1800" dirty="0"/>
              <a:t>Additional Information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E08EEFA-0BAE-10CF-BA23-43A9D964AF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907486" y="1449650"/>
            <a:ext cx="732509" cy="380434"/>
          </a:xfrm>
        </p:spPr>
        <p:txBody>
          <a:bodyPr/>
          <a:lstStyle/>
          <a:p>
            <a:r>
              <a:rPr lang="en-US" dirty="0"/>
              <a:t>3-5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D5E4B89-4FCC-1E8E-086D-C1DD7D693E3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6-10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4B69BCC-6073-CEE6-4FEC-97F5B5320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991461" y="2835594"/>
            <a:ext cx="643771" cy="380434"/>
          </a:xfrm>
        </p:spPr>
        <p:txBody>
          <a:bodyPr/>
          <a:lstStyle/>
          <a:p>
            <a:r>
              <a:rPr lang="en-US" dirty="0"/>
              <a:t>11-14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E8D4967-1A48-E9B5-3C72-993F2C297A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91461" y="3551865"/>
            <a:ext cx="643771" cy="380434"/>
          </a:xfrm>
        </p:spPr>
        <p:txBody>
          <a:bodyPr/>
          <a:lstStyle/>
          <a:p>
            <a:pPr algn="r"/>
            <a:r>
              <a:rPr lang="en-US" sz="1800" dirty="0"/>
              <a:t>15-16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6DD1A68-C5CF-FAEA-B25C-3FC23E339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8FCCB05E-B7AD-7BA7-CCF3-249946CEA429}"/>
              </a:ext>
            </a:extLst>
          </p:cNvPr>
          <p:cNvSpPr txBox="1">
            <a:spLocks/>
          </p:cNvSpPr>
          <p:nvPr/>
        </p:nvSpPr>
        <p:spPr>
          <a:xfrm>
            <a:off x="4436207" y="4342912"/>
            <a:ext cx="6640526" cy="380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Order Support</a:t>
            </a:r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D985BE8F-4C84-564B-37EE-A3B38E5D8AE7}"/>
              </a:ext>
            </a:extLst>
          </p:cNvPr>
          <p:cNvSpPr txBox="1">
            <a:spLocks/>
          </p:cNvSpPr>
          <p:nvPr/>
        </p:nvSpPr>
        <p:spPr>
          <a:xfrm>
            <a:off x="10991461" y="4342912"/>
            <a:ext cx="641325" cy="380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17-18</a:t>
            </a:r>
          </a:p>
        </p:txBody>
      </p:sp>
    </p:spTree>
    <p:extLst>
      <p:ext uri="{BB962C8B-B14F-4D97-AF65-F5344CB8AC3E}">
        <p14:creationId xmlns:p14="http://schemas.microsoft.com/office/powerpoint/2010/main" val="391423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Claim Activated Accounts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364" y="2685530"/>
            <a:ext cx="6510571" cy="1300843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 startAt="2"/>
            </a:pPr>
            <a:r>
              <a:rPr lang="en-US" dirty="0"/>
              <a:t>After logging in, click “All Activated” to explore accounts you can claim for Castrol awards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8100138" y="5147711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86766-53C5-B41B-5420-B894C6CDF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995" b="73840"/>
          <a:stretch/>
        </p:blipFill>
        <p:spPr>
          <a:xfrm>
            <a:off x="7975075" y="2901248"/>
            <a:ext cx="3692571" cy="7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FD1F4-C9A4-547D-33E2-37E5F925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7747" b="35501"/>
          <a:stretch/>
        </p:blipFill>
        <p:spPr>
          <a:xfrm>
            <a:off x="7975075" y="3724285"/>
            <a:ext cx="3692571" cy="137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0ED8BA16-B096-54F8-14ED-6673F53E1A65}"/>
              </a:ext>
            </a:extLst>
          </p:cNvPr>
          <p:cNvSpPr/>
          <p:nvPr/>
        </p:nvSpPr>
        <p:spPr bwMode="auto">
          <a:xfrm rot="16200000">
            <a:off x="8573219" y="902883"/>
            <a:ext cx="233646" cy="4727776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CB0B0C-D0AE-0410-8E65-A4EFF92E04A2}"/>
              </a:ext>
            </a:extLst>
          </p:cNvPr>
          <p:cNvSpPr txBox="1">
            <a:spLocks/>
          </p:cNvSpPr>
          <p:nvPr/>
        </p:nvSpPr>
        <p:spPr>
          <a:xfrm>
            <a:off x="555176" y="1912216"/>
            <a:ext cx="9862819" cy="34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Log into your SCORE Rewards dashboard (IMI) at: </a:t>
            </a:r>
            <a:r>
              <a:rPr lang="en-US" dirty="0">
                <a:hlinkClick r:id="rId4"/>
              </a:rPr>
              <a:t>https://castrolstreetview.com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ECB400-0650-8F0C-6018-2640CB77AB81}"/>
              </a:ext>
            </a:extLst>
          </p:cNvPr>
          <p:cNvSpPr txBox="1">
            <a:spLocks/>
          </p:cNvSpPr>
          <p:nvPr/>
        </p:nvSpPr>
        <p:spPr>
          <a:xfrm>
            <a:off x="869361" y="1139658"/>
            <a:ext cx="9862819" cy="34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Activated accounts here are those that have not been claimed by a current DSR</a:t>
            </a:r>
          </a:p>
        </p:txBody>
      </p:sp>
    </p:spTree>
    <p:extLst>
      <p:ext uri="{BB962C8B-B14F-4D97-AF65-F5344CB8AC3E}">
        <p14:creationId xmlns:p14="http://schemas.microsoft.com/office/powerpoint/2010/main" val="407157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5E2DD01-F57F-4D45-0EE6-CD5A18DB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29" y="2890817"/>
            <a:ext cx="9318171" cy="319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Claim Activated Accounts</a:t>
            </a:r>
            <a:r>
              <a:rPr lang="en-US" sz="2800" dirty="0"/>
              <a:t>…continued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66641"/>
            <a:ext cx="11090274" cy="1510008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Castrol recommends DSRs select </a:t>
            </a:r>
            <a:r>
              <a:rPr lang="en-US" sz="1800" dirty="0">
                <a:highlight>
                  <a:srgbClr val="FFFF00"/>
                </a:highlight>
              </a:rPr>
              <a:t>Activated</a:t>
            </a:r>
            <a:r>
              <a:rPr lang="en-US" sz="1800" dirty="0"/>
              <a:t> in Status, </a:t>
            </a:r>
            <a:r>
              <a:rPr lang="en-US" sz="1800" dirty="0">
                <a:highlight>
                  <a:srgbClr val="FFFF00"/>
                </a:highlight>
              </a:rPr>
              <a:t>Un-Claimed</a:t>
            </a:r>
            <a:r>
              <a:rPr lang="en-US" sz="1800" dirty="0"/>
              <a:t> in SCORE Rewards, </a:t>
            </a:r>
            <a:r>
              <a:rPr lang="en-US" sz="1800" dirty="0">
                <a:highlight>
                  <a:srgbClr val="FFFF00"/>
                </a:highlight>
              </a:rPr>
              <a:t>last 3 months</a:t>
            </a:r>
            <a:r>
              <a:rPr lang="en-US" sz="1800" dirty="0"/>
              <a:t> in time frame, and </a:t>
            </a:r>
            <a:r>
              <a:rPr lang="en-US" sz="1800" dirty="0">
                <a:highlight>
                  <a:srgbClr val="FFFF00"/>
                </a:highlight>
              </a:rPr>
              <a:t>enter 250 gallons</a:t>
            </a:r>
            <a:r>
              <a:rPr lang="en-US" sz="1800" dirty="0"/>
              <a:t> to filter accounts with volume that will generate immediate points</a:t>
            </a:r>
          </a:p>
          <a:p>
            <a:pPr marL="815023" lvl="2" indent="-215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Otherwise run the search with no filters and look for accounts you can grow and earn points with for Castrol sales 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Review and choose accounts from the results field and proceed to the next step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1014650" y="6206570"/>
            <a:ext cx="4107856" cy="213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*Customer information removed for demonstration purposes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0CE6-7B04-6977-1A07-BD0A8BDEE783}"/>
              </a:ext>
            </a:extLst>
          </p:cNvPr>
          <p:cNvSpPr txBox="1"/>
          <p:nvPr/>
        </p:nvSpPr>
        <p:spPr>
          <a:xfrm>
            <a:off x="1014650" y="5254832"/>
            <a:ext cx="21670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CR123456</a:t>
            </a:r>
          </a:p>
          <a:p>
            <a:r>
              <a:rPr lang="en-US" sz="1100" i="1" dirty="0"/>
              <a:t>Example Lube 1500</a:t>
            </a:r>
          </a:p>
          <a:p>
            <a:r>
              <a:rPr lang="en-US" sz="1100" i="1" dirty="0"/>
              <a:t>Pittsburgh Street</a:t>
            </a:r>
          </a:p>
          <a:p>
            <a:r>
              <a:rPr lang="en-US" sz="1100" i="1" dirty="0"/>
              <a:t>Distributor: XYZ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E4576-2180-0710-2B4C-5CB8851C10F5}"/>
              </a:ext>
            </a:extLst>
          </p:cNvPr>
          <p:cNvSpPr/>
          <p:nvPr/>
        </p:nvSpPr>
        <p:spPr>
          <a:xfrm>
            <a:off x="927529" y="4718189"/>
            <a:ext cx="2422161" cy="1442433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3E4B250-8743-ADBB-553C-9E3DE27033C9}"/>
              </a:ext>
            </a:extLst>
          </p:cNvPr>
          <p:cNvSpPr/>
          <p:nvPr/>
        </p:nvSpPr>
        <p:spPr>
          <a:xfrm>
            <a:off x="590516" y="372395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BBCA8A4-D6A0-C617-C259-5C41758FCC1B}"/>
              </a:ext>
            </a:extLst>
          </p:cNvPr>
          <p:cNvSpPr/>
          <p:nvPr/>
        </p:nvSpPr>
        <p:spPr>
          <a:xfrm>
            <a:off x="4042118" y="371874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E3C0A-028A-277C-5994-FD145CEF9D9F}"/>
              </a:ext>
            </a:extLst>
          </p:cNvPr>
          <p:cNvSpPr/>
          <p:nvPr/>
        </p:nvSpPr>
        <p:spPr>
          <a:xfrm>
            <a:off x="4042118" y="5095641"/>
            <a:ext cx="6137580" cy="99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2590A19-9759-ECBA-C9CD-3B519222C7CF}"/>
              </a:ext>
            </a:extLst>
          </p:cNvPr>
          <p:cNvSpPr/>
          <p:nvPr/>
        </p:nvSpPr>
        <p:spPr>
          <a:xfrm>
            <a:off x="5848737" y="371874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2FC1B77-4BA9-0CE9-BF8D-7E62A19BAF80}"/>
              </a:ext>
            </a:extLst>
          </p:cNvPr>
          <p:cNvSpPr/>
          <p:nvPr/>
        </p:nvSpPr>
        <p:spPr>
          <a:xfrm>
            <a:off x="1014650" y="4885596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0DD6DD76-0053-357D-1B9C-D6CDFAD975A6}"/>
              </a:ext>
            </a:extLst>
          </p:cNvPr>
          <p:cNvSpPr/>
          <p:nvPr/>
        </p:nvSpPr>
        <p:spPr>
          <a:xfrm>
            <a:off x="8767996" y="371874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90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565A73-7624-9247-DA3D-E5FECA5CE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6"/>
          <a:stretch/>
        </p:blipFill>
        <p:spPr>
          <a:xfrm>
            <a:off x="1383974" y="2339460"/>
            <a:ext cx="4691478" cy="3653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4BA45-39DB-55D9-D28C-3C7B6BD2E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" t="2150" r="1917" b="4670"/>
          <a:stretch/>
        </p:blipFill>
        <p:spPr>
          <a:xfrm>
            <a:off x="5355819" y="3873288"/>
            <a:ext cx="2905399" cy="1915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Claim Activated Accounts</a:t>
            </a:r>
            <a:r>
              <a:rPr lang="en-US" sz="2800" dirty="0"/>
              <a:t>…finish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66641"/>
            <a:ext cx="11090274" cy="961605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/>
              <a:t>Select “Claim Location”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/>
              <a:t>Select the date when claiming the Account – then click Claim to finish the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0CE6-7B04-6977-1A07-BD0A8BDEE783}"/>
              </a:ext>
            </a:extLst>
          </p:cNvPr>
          <p:cNvSpPr txBox="1"/>
          <p:nvPr/>
        </p:nvSpPr>
        <p:spPr>
          <a:xfrm>
            <a:off x="2306502" y="3477286"/>
            <a:ext cx="2522353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CR123456</a:t>
            </a:r>
          </a:p>
          <a:p>
            <a:r>
              <a:rPr lang="en-US" sz="1100" i="1" dirty="0"/>
              <a:t>Example Lube 1500</a:t>
            </a:r>
          </a:p>
          <a:p>
            <a:r>
              <a:rPr lang="en-US" sz="1100" i="1" dirty="0"/>
              <a:t>Pittsburgh Street</a:t>
            </a:r>
          </a:p>
          <a:p>
            <a:r>
              <a:rPr lang="en-US" sz="1100" i="1" dirty="0"/>
              <a:t>Distributor: XYZ</a:t>
            </a:r>
          </a:p>
          <a:p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E4576-2180-0710-2B4C-5CB8851C10F5}"/>
              </a:ext>
            </a:extLst>
          </p:cNvPr>
          <p:cNvSpPr/>
          <p:nvPr/>
        </p:nvSpPr>
        <p:spPr>
          <a:xfrm>
            <a:off x="2223704" y="5681560"/>
            <a:ext cx="971559" cy="357272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3E4B250-8743-ADBB-553C-9E3DE27033C9}"/>
              </a:ext>
            </a:extLst>
          </p:cNvPr>
          <p:cNvSpPr/>
          <p:nvPr/>
        </p:nvSpPr>
        <p:spPr>
          <a:xfrm>
            <a:off x="1826807" y="5745494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2FC1B77-4BA9-0CE9-BF8D-7E62A19BAF80}"/>
              </a:ext>
            </a:extLst>
          </p:cNvPr>
          <p:cNvSpPr/>
          <p:nvPr/>
        </p:nvSpPr>
        <p:spPr>
          <a:xfrm>
            <a:off x="8293682" y="5024625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7BF11-FCED-296C-2546-B11ED85D88C2}"/>
              </a:ext>
            </a:extLst>
          </p:cNvPr>
          <p:cNvSpPr txBox="1"/>
          <p:nvPr/>
        </p:nvSpPr>
        <p:spPr>
          <a:xfrm>
            <a:off x="1383974" y="2623741"/>
            <a:ext cx="3249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33"/>
                </a:solidFill>
              </a:rPr>
              <a:t>Customer Name / Location info</a:t>
            </a:r>
            <a:endParaRPr lang="en-US" sz="1600" b="1" dirty="0">
              <a:solidFill>
                <a:srgbClr val="00993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92917-8542-0195-582A-8BEB441706CD}"/>
              </a:ext>
            </a:extLst>
          </p:cNvPr>
          <p:cNvSpPr txBox="1"/>
          <p:nvPr/>
        </p:nvSpPr>
        <p:spPr>
          <a:xfrm>
            <a:off x="1513750" y="6193938"/>
            <a:ext cx="4107856" cy="213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*Customer information removed for demonstration purposes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403D8-225A-23F3-C685-6856DF39F98F}"/>
              </a:ext>
            </a:extLst>
          </p:cNvPr>
          <p:cNvSpPr/>
          <p:nvPr/>
        </p:nvSpPr>
        <p:spPr>
          <a:xfrm>
            <a:off x="7739955" y="5481634"/>
            <a:ext cx="485780" cy="297028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Claim Accounts that are not activated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CB0B0C-D0AE-0410-8E65-A4EFF92E04A2}"/>
              </a:ext>
            </a:extLst>
          </p:cNvPr>
          <p:cNvSpPr txBox="1">
            <a:spLocks/>
          </p:cNvSpPr>
          <p:nvPr/>
        </p:nvSpPr>
        <p:spPr>
          <a:xfrm>
            <a:off x="555176" y="2259713"/>
            <a:ext cx="9862819" cy="34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Log into your SCORE Rewards dashboard (IMI) at: </a:t>
            </a:r>
            <a:r>
              <a:rPr lang="en-US" dirty="0">
                <a:hlinkClick r:id="rId2"/>
              </a:rPr>
              <a:t>https://castrolstreetview.com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ECB400-0650-8F0C-6018-2640CB77AB81}"/>
              </a:ext>
            </a:extLst>
          </p:cNvPr>
          <p:cNvSpPr txBox="1">
            <a:spLocks/>
          </p:cNvSpPr>
          <p:nvPr/>
        </p:nvSpPr>
        <p:spPr>
          <a:xfrm>
            <a:off x="869361" y="1139658"/>
            <a:ext cx="10329470" cy="620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Not activated accounts are those that require confirmation of address, owner information, and other account details to support account management within Castrol programs</a:t>
            </a:r>
            <a:r>
              <a:rPr lang="en-US" i="1" dirty="0"/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C3B223-83F0-F484-674D-6F71AB18DE9A}"/>
              </a:ext>
            </a:extLst>
          </p:cNvPr>
          <p:cNvSpPr txBox="1">
            <a:spLocks/>
          </p:cNvSpPr>
          <p:nvPr/>
        </p:nvSpPr>
        <p:spPr>
          <a:xfrm>
            <a:off x="571364" y="3096159"/>
            <a:ext cx="6510571" cy="1300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 startAt="2"/>
            </a:pPr>
            <a:r>
              <a:rPr lang="en-US" dirty="0"/>
              <a:t>After logging in, click “Not Activated” to explore accounts you can claim for Castrol awards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0B705-C28C-9BC6-90D7-2BCA7B9EB87B}"/>
              </a:ext>
            </a:extLst>
          </p:cNvPr>
          <p:cNvSpPr txBox="1"/>
          <p:nvPr/>
        </p:nvSpPr>
        <p:spPr>
          <a:xfrm>
            <a:off x="8100138" y="5621472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19D166-FF03-327F-053A-7D963892F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995" b="73840"/>
          <a:stretch/>
        </p:blipFill>
        <p:spPr>
          <a:xfrm>
            <a:off x="7975075" y="3375009"/>
            <a:ext cx="3692571" cy="7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E22E6D-E495-61FB-AF58-30F32C69E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27747" b="35501"/>
          <a:stretch/>
        </p:blipFill>
        <p:spPr>
          <a:xfrm>
            <a:off x="7975075" y="4198046"/>
            <a:ext cx="3692571" cy="137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E6FEB08B-CF2D-675D-E7E8-60FA8EC4B24E}"/>
              </a:ext>
            </a:extLst>
          </p:cNvPr>
          <p:cNvSpPr/>
          <p:nvPr/>
        </p:nvSpPr>
        <p:spPr bwMode="auto">
          <a:xfrm rot="16200000">
            <a:off x="7138314" y="2904861"/>
            <a:ext cx="233646" cy="1690004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4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5E2DD01-F57F-4D45-0EE6-CD5A18DB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29" y="2890817"/>
            <a:ext cx="9318171" cy="319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66641"/>
            <a:ext cx="11090274" cy="1510008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Castrol recommends DSRs select </a:t>
            </a:r>
            <a:r>
              <a:rPr lang="en-US" sz="1800" dirty="0">
                <a:highlight>
                  <a:srgbClr val="FFFF00"/>
                </a:highlight>
              </a:rPr>
              <a:t>Not Activated</a:t>
            </a:r>
            <a:r>
              <a:rPr lang="en-US" sz="1800" dirty="0"/>
              <a:t> in Status, </a:t>
            </a:r>
            <a:r>
              <a:rPr lang="en-US" sz="1800" dirty="0">
                <a:highlight>
                  <a:srgbClr val="FFFF00"/>
                </a:highlight>
              </a:rPr>
              <a:t>Un-Claimed</a:t>
            </a:r>
            <a:r>
              <a:rPr lang="en-US" sz="1800" dirty="0"/>
              <a:t> in SCORE Rewards, </a:t>
            </a:r>
            <a:r>
              <a:rPr lang="en-US" sz="1800" dirty="0">
                <a:highlight>
                  <a:srgbClr val="FFFF00"/>
                </a:highlight>
              </a:rPr>
              <a:t>last 3 months</a:t>
            </a:r>
            <a:r>
              <a:rPr lang="en-US" sz="1800" dirty="0"/>
              <a:t> in time frame, and </a:t>
            </a:r>
            <a:r>
              <a:rPr lang="en-US" sz="1800" dirty="0">
                <a:highlight>
                  <a:srgbClr val="FFFF00"/>
                </a:highlight>
              </a:rPr>
              <a:t>enter 250 gallons</a:t>
            </a:r>
            <a:r>
              <a:rPr lang="en-US" sz="1800" dirty="0"/>
              <a:t> to filter accounts with volume that will generate immediate points</a:t>
            </a:r>
          </a:p>
          <a:p>
            <a:pPr marL="815023" lvl="2" indent="-215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Otherwise run the search with no filters and look for accounts you can grow and earn points with for Castrol sales 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Review and choose accounts from the results field and proceed to the next step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1014650" y="6206570"/>
            <a:ext cx="4107856" cy="213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*Customer information removed for demonstration purposes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0CE6-7B04-6977-1A07-BD0A8BDEE783}"/>
              </a:ext>
            </a:extLst>
          </p:cNvPr>
          <p:cNvSpPr txBox="1"/>
          <p:nvPr/>
        </p:nvSpPr>
        <p:spPr>
          <a:xfrm>
            <a:off x="1014650" y="5254832"/>
            <a:ext cx="21670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CR123456</a:t>
            </a:r>
          </a:p>
          <a:p>
            <a:r>
              <a:rPr lang="en-US" sz="1100" i="1" dirty="0"/>
              <a:t>Example Lube 1500</a:t>
            </a:r>
          </a:p>
          <a:p>
            <a:r>
              <a:rPr lang="en-US" sz="1100" i="1" dirty="0"/>
              <a:t>Pittsburgh Street</a:t>
            </a:r>
          </a:p>
          <a:p>
            <a:r>
              <a:rPr lang="en-US" sz="1100" i="1" dirty="0"/>
              <a:t>Distributor: XYZ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E4576-2180-0710-2B4C-5CB8851C10F5}"/>
              </a:ext>
            </a:extLst>
          </p:cNvPr>
          <p:cNvSpPr/>
          <p:nvPr/>
        </p:nvSpPr>
        <p:spPr>
          <a:xfrm>
            <a:off x="927529" y="4718189"/>
            <a:ext cx="2422161" cy="1442433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3E4B250-8743-ADBB-553C-9E3DE27033C9}"/>
              </a:ext>
            </a:extLst>
          </p:cNvPr>
          <p:cNvSpPr/>
          <p:nvPr/>
        </p:nvSpPr>
        <p:spPr>
          <a:xfrm>
            <a:off x="590516" y="372395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BBCA8A4-D6A0-C617-C259-5C41758FCC1B}"/>
              </a:ext>
            </a:extLst>
          </p:cNvPr>
          <p:cNvSpPr/>
          <p:nvPr/>
        </p:nvSpPr>
        <p:spPr>
          <a:xfrm>
            <a:off x="4042118" y="371874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E3C0A-028A-277C-5994-FD145CEF9D9F}"/>
              </a:ext>
            </a:extLst>
          </p:cNvPr>
          <p:cNvSpPr/>
          <p:nvPr/>
        </p:nvSpPr>
        <p:spPr>
          <a:xfrm>
            <a:off x="4042118" y="5095641"/>
            <a:ext cx="6137580" cy="99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2590A19-9759-ECBA-C9CD-3B519222C7CF}"/>
              </a:ext>
            </a:extLst>
          </p:cNvPr>
          <p:cNvSpPr/>
          <p:nvPr/>
        </p:nvSpPr>
        <p:spPr>
          <a:xfrm>
            <a:off x="5848737" y="371874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2FC1B77-4BA9-0CE9-BF8D-7E62A19BAF80}"/>
              </a:ext>
            </a:extLst>
          </p:cNvPr>
          <p:cNvSpPr/>
          <p:nvPr/>
        </p:nvSpPr>
        <p:spPr>
          <a:xfrm>
            <a:off x="1014650" y="4885596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0DD6DD76-0053-357D-1B9C-D6CDFAD975A6}"/>
              </a:ext>
            </a:extLst>
          </p:cNvPr>
          <p:cNvSpPr/>
          <p:nvPr/>
        </p:nvSpPr>
        <p:spPr>
          <a:xfrm>
            <a:off x="8767996" y="3718742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2A2D1-6C30-486B-8613-DBCD42E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to Claim Accounts that are not activated </a:t>
            </a:r>
            <a:r>
              <a:rPr lang="en-US" sz="2800" dirty="0"/>
              <a:t>…continued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AD71F-729B-63AC-1AFF-7C76E4949772}"/>
              </a:ext>
            </a:extLst>
          </p:cNvPr>
          <p:cNvSpPr txBox="1"/>
          <p:nvPr/>
        </p:nvSpPr>
        <p:spPr>
          <a:xfrm>
            <a:off x="1072761" y="3813175"/>
            <a:ext cx="495300" cy="92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5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Not-Activated</a:t>
            </a:r>
          </a:p>
        </p:txBody>
      </p:sp>
    </p:spTree>
    <p:extLst>
      <p:ext uri="{BB962C8B-B14F-4D97-AF65-F5344CB8AC3E}">
        <p14:creationId xmlns:p14="http://schemas.microsoft.com/office/powerpoint/2010/main" val="313054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5B46C8C-F7C4-14EB-C89A-CBADB40D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82" y="2218496"/>
            <a:ext cx="7747572" cy="30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413633"/>
            <a:ext cx="11090274" cy="801908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DSR should click Edit/Approve and proceed to the next sections for entering customer info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1063282" y="5265983"/>
            <a:ext cx="4107856" cy="213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*Customer information removed for demonstration purposes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6E0E5-49FD-B541-A83D-36FFCFAF968D}"/>
              </a:ext>
            </a:extLst>
          </p:cNvPr>
          <p:cNvSpPr txBox="1"/>
          <p:nvPr/>
        </p:nvSpPr>
        <p:spPr>
          <a:xfrm>
            <a:off x="2806959" y="3222122"/>
            <a:ext cx="17907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CR123456</a:t>
            </a:r>
          </a:p>
          <a:p>
            <a:r>
              <a:rPr lang="en-US" sz="800" dirty="0"/>
              <a:t>Example Lube 1500 Pittsburgh Street</a:t>
            </a:r>
          </a:p>
          <a:p>
            <a:r>
              <a:rPr lang="en-US" sz="800" dirty="0"/>
              <a:t>Pittsburgh, PA 15222</a:t>
            </a:r>
          </a:p>
          <a:p>
            <a:r>
              <a:rPr lang="en-US" sz="800" dirty="0"/>
              <a:t>Distributor: XYZ(123456789)</a:t>
            </a:r>
          </a:p>
          <a:p>
            <a:r>
              <a:rPr lang="en-US" sz="800" dirty="0"/>
              <a:t>Sector: PCO</a:t>
            </a:r>
          </a:p>
          <a:p>
            <a:endParaRPr 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E219C-A42F-FB8D-2331-6C2919005646}"/>
              </a:ext>
            </a:extLst>
          </p:cNvPr>
          <p:cNvSpPr txBox="1"/>
          <p:nvPr/>
        </p:nvSpPr>
        <p:spPr>
          <a:xfrm>
            <a:off x="4421029" y="3446812"/>
            <a:ext cx="45466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E9D-5603-01D0-1FDB-53DBE7924B6C}"/>
              </a:ext>
            </a:extLst>
          </p:cNvPr>
          <p:cNvSpPr/>
          <p:nvPr/>
        </p:nvSpPr>
        <p:spPr bwMode="auto">
          <a:xfrm>
            <a:off x="4513499" y="3179098"/>
            <a:ext cx="761514" cy="30215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45965-DD1D-ECBD-EF89-4EE590352ECC}"/>
              </a:ext>
            </a:extLst>
          </p:cNvPr>
          <p:cNvSpPr txBox="1"/>
          <p:nvPr/>
        </p:nvSpPr>
        <p:spPr>
          <a:xfrm>
            <a:off x="1063282" y="2544357"/>
            <a:ext cx="424030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8D3E"/>
                </a:solidFill>
              </a:rPr>
              <a:t>Customer Name / Location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2386312-B208-0DD0-6C6A-03D92D0D9828}"/>
              </a:ext>
            </a:extLst>
          </p:cNvPr>
          <p:cNvSpPr/>
          <p:nvPr/>
        </p:nvSpPr>
        <p:spPr bwMode="auto">
          <a:xfrm>
            <a:off x="4777433" y="1791478"/>
            <a:ext cx="233646" cy="1296082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43568C-D2AA-DEEF-B752-6D32A3DD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to Claim Accounts that are not activated </a:t>
            </a:r>
            <a:r>
              <a:rPr lang="en-US" sz="2800" dirty="0"/>
              <a:t>…continued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972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F848234-A7E6-3819-B9E0-F24B18B0D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08"/>
          <a:stretch/>
        </p:blipFill>
        <p:spPr>
          <a:xfrm>
            <a:off x="1866840" y="5951445"/>
            <a:ext cx="5355772" cy="258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E2741E-92AC-957B-493D-B1E03212B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00"/>
          <a:stretch/>
        </p:blipFill>
        <p:spPr>
          <a:xfrm>
            <a:off x="1866122" y="4504124"/>
            <a:ext cx="5355772" cy="1383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35535"/>
            <a:ext cx="11090274" cy="112422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/>
              <a:t>DSR must verify parent customer details and make changes as necessary, if no changes click continue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1800" dirty="0"/>
              <a:t>DSR must validate account data provided from Turfview, enter required* customer info, and estimated annual volume / estimated premium mix - then click continue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1866122" y="6281734"/>
            <a:ext cx="4107856" cy="213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kern="0" dirty="0"/>
              <a:t>*Customer information removed for demonstration purposes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788CD-7B06-B361-84C3-D329B5F17CE7}"/>
              </a:ext>
            </a:extLst>
          </p:cNvPr>
          <p:cNvSpPr/>
          <p:nvPr/>
        </p:nvSpPr>
        <p:spPr bwMode="auto">
          <a:xfrm>
            <a:off x="2185419" y="3037039"/>
            <a:ext cx="1764189" cy="86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68179-2AFD-8A50-9645-5FE7B483B10A}"/>
              </a:ext>
            </a:extLst>
          </p:cNvPr>
          <p:cNvSpPr/>
          <p:nvPr/>
        </p:nvSpPr>
        <p:spPr bwMode="auto">
          <a:xfrm>
            <a:off x="2261619" y="3534034"/>
            <a:ext cx="2927626" cy="80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64B1B-1CC3-6DB0-3A97-C716A52714D1}"/>
              </a:ext>
            </a:extLst>
          </p:cNvPr>
          <p:cNvSpPr/>
          <p:nvPr/>
        </p:nvSpPr>
        <p:spPr bwMode="auto">
          <a:xfrm>
            <a:off x="2261619" y="3670102"/>
            <a:ext cx="2927626" cy="80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60020B-27A2-0DCA-8A97-07E67D0E35B4}"/>
              </a:ext>
            </a:extLst>
          </p:cNvPr>
          <p:cNvSpPr/>
          <p:nvPr/>
        </p:nvSpPr>
        <p:spPr bwMode="auto">
          <a:xfrm>
            <a:off x="2254437" y="3765742"/>
            <a:ext cx="2927626" cy="80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BAB637-B0A1-FCEE-3588-93772D3158EB}"/>
              </a:ext>
            </a:extLst>
          </p:cNvPr>
          <p:cNvSpPr/>
          <p:nvPr/>
        </p:nvSpPr>
        <p:spPr bwMode="auto">
          <a:xfrm>
            <a:off x="2254437" y="3876132"/>
            <a:ext cx="2927626" cy="80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20835-5392-AEFC-2302-E9A0BACFAE11}"/>
              </a:ext>
            </a:extLst>
          </p:cNvPr>
          <p:cNvSpPr/>
          <p:nvPr/>
        </p:nvSpPr>
        <p:spPr bwMode="auto">
          <a:xfrm>
            <a:off x="2197287" y="3981650"/>
            <a:ext cx="2927626" cy="80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5C04F-08D4-25CC-46FE-8FE45C8C7055}"/>
              </a:ext>
            </a:extLst>
          </p:cNvPr>
          <p:cNvSpPr/>
          <p:nvPr/>
        </p:nvSpPr>
        <p:spPr bwMode="auto">
          <a:xfrm>
            <a:off x="2794483" y="4949665"/>
            <a:ext cx="1634962" cy="69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903D-2BDB-2BAB-59AF-5374797B0AAB}"/>
              </a:ext>
            </a:extLst>
          </p:cNvPr>
          <p:cNvSpPr/>
          <p:nvPr/>
        </p:nvSpPr>
        <p:spPr bwMode="auto">
          <a:xfrm>
            <a:off x="2796831" y="4840948"/>
            <a:ext cx="1634962" cy="69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A30F57-F249-D34F-D056-4D6A82397692}"/>
              </a:ext>
            </a:extLst>
          </p:cNvPr>
          <p:cNvSpPr/>
          <p:nvPr/>
        </p:nvSpPr>
        <p:spPr bwMode="auto">
          <a:xfrm>
            <a:off x="5431477" y="4940470"/>
            <a:ext cx="1634962" cy="69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B91358-F555-C15E-356E-2CED379A6658}"/>
              </a:ext>
            </a:extLst>
          </p:cNvPr>
          <p:cNvSpPr/>
          <p:nvPr/>
        </p:nvSpPr>
        <p:spPr bwMode="auto">
          <a:xfrm>
            <a:off x="5443069" y="5164138"/>
            <a:ext cx="1634962" cy="69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BC9361-1254-1D4F-D1F1-305DDD93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34" y="2448369"/>
            <a:ext cx="5696582" cy="20445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45E135-E76A-0EF3-BB6B-994616271138}"/>
              </a:ext>
            </a:extLst>
          </p:cNvPr>
          <p:cNvSpPr/>
          <p:nvPr/>
        </p:nvSpPr>
        <p:spPr bwMode="auto">
          <a:xfrm>
            <a:off x="2261619" y="3657948"/>
            <a:ext cx="2114826" cy="466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</a:pPr>
            <a:r>
              <a:rPr lang="en-US" sz="800" dirty="0">
                <a:latin typeface="Arial" charset="0"/>
                <a:cs typeface="Times New Roman" pitchFamily="18" charset="0"/>
              </a:rPr>
              <a:t>ACCT INFORMATION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0EB537-6778-C97B-03C6-E0593944AADA}"/>
              </a:ext>
            </a:extLst>
          </p:cNvPr>
          <p:cNvSpPr txBox="1"/>
          <p:nvPr/>
        </p:nvSpPr>
        <p:spPr>
          <a:xfrm>
            <a:off x="1293222" y="2498014"/>
            <a:ext cx="4240305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bIns="0" rtlCol="0">
            <a:spAutoFit/>
          </a:bodyPr>
          <a:lstStyle/>
          <a:p>
            <a:r>
              <a:rPr lang="en-US" sz="800" b="1" dirty="0">
                <a:solidFill>
                  <a:srgbClr val="008D3E"/>
                </a:solidFill>
              </a:rPr>
              <a:t>Customer Name / Location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602CFC-D7FE-FE95-1B2D-B1D6D1AF757B}"/>
              </a:ext>
            </a:extLst>
          </p:cNvPr>
          <p:cNvSpPr/>
          <p:nvPr/>
        </p:nvSpPr>
        <p:spPr bwMode="auto">
          <a:xfrm>
            <a:off x="6454266" y="4249640"/>
            <a:ext cx="455850" cy="20445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D5024B-A00A-1A90-5165-CF0D0AC08E65}"/>
              </a:ext>
            </a:extLst>
          </p:cNvPr>
          <p:cNvSpPr/>
          <p:nvPr/>
        </p:nvSpPr>
        <p:spPr bwMode="auto">
          <a:xfrm>
            <a:off x="2144230" y="3561291"/>
            <a:ext cx="3146226" cy="68834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53A097-F783-4FA7-1ADA-F5CB4EF6D68F}"/>
              </a:ext>
            </a:extLst>
          </p:cNvPr>
          <p:cNvSpPr/>
          <p:nvPr/>
        </p:nvSpPr>
        <p:spPr bwMode="auto">
          <a:xfrm>
            <a:off x="1302553" y="2756538"/>
            <a:ext cx="675536" cy="22832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EAAF83-794F-39A0-53FA-E10560338305}"/>
              </a:ext>
            </a:extLst>
          </p:cNvPr>
          <p:cNvSpPr/>
          <p:nvPr/>
        </p:nvSpPr>
        <p:spPr bwMode="auto">
          <a:xfrm>
            <a:off x="2766359" y="5107634"/>
            <a:ext cx="1734563" cy="61458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7342D2-7BB6-BC16-A791-88A1F577A38E}"/>
              </a:ext>
            </a:extLst>
          </p:cNvPr>
          <p:cNvSpPr/>
          <p:nvPr/>
        </p:nvSpPr>
        <p:spPr bwMode="auto">
          <a:xfrm>
            <a:off x="5420461" y="5653392"/>
            <a:ext cx="1709397" cy="16652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02B2B4-B470-D189-A5EB-D80699CC6E41}"/>
              </a:ext>
            </a:extLst>
          </p:cNvPr>
          <p:cNvSpPr/>
          <p:nvPr/>
        </p:nvSpPr>
        <p:spPr bwMode="auto">
          <a:xfrm>
            <a:off x="6930439" y="6014292"/>
            <a:ext cx="311778" cy="19760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6E748C-55F6-D6FD-996B-71EC6650FEC4}"/>
              </a:ext>
            </a:extLst>
          </p:cNvPr>
          <p:cNvSpPr/>
          <p:nvPr/>
        </p:nvSpPr>
        <p:spPr bwMode="auto">
          <a:xfrm>
            <a:off x="3179509" y="4496088"/>
            <a:ext cx="498187" cy="22220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6944812-39D5-B85B-3987-A080DD14EAF3}"/>
              </a:ext>
            </a:extLst>
          </p:cNvPr>
          <p:cNvSpPr/>
          <p:nvPr/>
        </p:nvSpPr>
        <p:spPr bwMode="auto">
          <a:xfrm rot="5400000">
            <a:off x="7159860" y="2304339"/>
            <a:ext cx="204453" cy="818575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19ED61-7851-43E8-F24C-93F80D880059}"/>
              </a:ext>
            </a:extLst>
          </p:cNvPr>
          <p:cNvSpPr txBox="1"/>
          <p:nvPr/>
        </p:nvSpPr>
        <p:spPr>
          <a:xfrm>
            <a:off x="7842284" y="2449451"/>
            <a:ext cx="3693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Click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cancel to stop the claim process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at any time </a:t>
            </a:r>
            <a:r>
              <a:rPr lang="en-US" sz="1800" i="1" kern="0" dirty="0">
                <a:solidFill>
                  <a:srgbClr val="000000"/>
                </a:solidFill>
                <a:latin typeface="Arial"/>
              </a:rPr>
              <a:t>(if necessary)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29063CCF-9C66-1156-2497-01AEB2D95B58}"/>
              </a:ext>
            </a:extLst>
          </p:cNvPr>
          <p:cNvSpPr/>
          <p:nvPr/>
        </p:nvSpPr>
        <p:spPr>
          <a:xfrm>
            <a:off x="921763" y="2956876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22083B0D-BBB2-22E1-2F97-C2228BBBD5EB}"/>
              </a:ext>
            </a:extLst>
          </p:cNvPr>
          <p:cNvSpPr/>
          <p:nvPr/>
        </p:nvSpPr>
        <p:spPr>
          <a:xfrm>
            <a:off x="1478142" y="5336889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42F4639-D181-0086-8C30-FE84167E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to Claim Accounts that are not activated </a:t>
            </a:r>
            <a:r>
              <a:rPr lang="en-US" sz="2800" dirty="0"/>
              <a:t>…continued</a:t>
            </a:r>
            <a:endParaRPr lang="en-US" i="1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C1BAF5AE-DE79-6299-C778-63B11A4B1D50}"/>
              </a:ext>
            </a:extLst>
          </p:cNvPr>
          <p:cNvSpPr/>
          <p:nvPr/>
        </p:nvSpPr>
        <p:spPr>
          <a:xfrm>
            <a:off x="7331546" y="5995983"/>
            <a:ext cx="247261" cy="247261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4465691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resh document" ma:contentTypeID="0x01010036DF8ACB058DF9489700B19236AAD5940064FF16D48819FC47A9672DD7BAC5DECD" ma:contentTypeVersion="31" ma:contentTypeDescription="" ma:contentTypeScope="" ma:versionID="7773f83132367f20324065074326b9ff">
  <xsd:schema xmlns:xsd="http://www.w3.org/2001/XMLSchema" xmlns:xs="http://www.w3.org/2001/XMLSchema" xmlns:p="http://schemas.microsoft.com/office/2006/metadata/properties" xmlns:ns1="5595e567-94aa-4c0d-a8a7-6a00631eccfe" xmlns:ns2="b23b8984-eafa-4e79-985e-54f52f3da58e" xmlns:ns3="4ca9bab2-2aca-4fd9-9657-56a4c58137fc" xmlns:ns5="dea9b0d4-57a4-4338-8df0-96347fcc03ed" targetNamespace="http://schemas.microsoft.com/office/2006/metadata/properties" ma:root="true" ma:fieldsID="db3c80021b76d57178d6adcd80d6d92b" ns1:_="" ns2:_="" ns3:_="" ns5:_="">
    <xsd:import namespace="5595e567-94aa-4c0d-a8a7-6a00631eccfe"/>
    <xsd:import namespace="b23b8984-eafa-4e79-985e-54f52f3da58e"/>
    <xsd:import namespace="4ca9bab2-2aca-4fd9-9657-56a4c58137fc"/>
    <xsd:import namespace="dea9b0d4-57a4-4338-8df0-96347fcc03ed"/>
    <xsd:element name="properties">
      <xsd:complexType>
        <xsd:sequence>
          <xsd:element name="documentManagement">
            <xsd:complexType>
              <xsd:all>
                <xsd:element ref="ns1:CandC_Tax_1TaxHTField" minOccurs="0"/>
                <xsd:element ref="ns1:CandC_Tax_2TaxHTField" minOccurs="0"/>
                <xsd:element ref="ns1:CandC_Tax_3TaxHTField" minOccurs="0"/>
                <xsd:element ref="ns1:CandC_Tax_4TaxHTField" minOccurs="0"/>
                <xsd:element ref="ns1:CandC_Tax_5TaxHTField" minOccurs="0"/>
                <xsd:element ref="ns1:CandC_Tax_6TaxHTField" minOccurs="0"/>
                <xsd:element ref="ns1:CandC_Tax_7TaxHTField" minOccurs="0"/>
                <xsd:element ref="ns1:CandC_Tax_8TaxHTField" minOccurs="0"/>
                <xsd:element ref="ns2:TaxCatchAll" minOccurs="0"/>
                <xsd:element ref="ns2:TaxCatchAllLabel" minOccurs="0"/>
                <xsd:element ref="ns3:CandC_Description" minOccurs="0"/>
                <xsd:element ref="ns1:CandC_Feature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1:SharedWithUsers" minOccurs="0"/>
                <xsd:element ref="ns1:SharedWithDetails" minOccurs="0"/>
                <xsd:element ref="ns1:CandC_ReviewDate" minOccurs="0"/>
                <xsd:element ref="ns1:CandC_ContentOwne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e567-94aa-4c0d-a8a7-6a00631eccfe" elementFormDefault="qualified">
    <xsd:import namespace="http://schemas.microsoft.com/office/2006/documentManagement/types"/>
    <xsd:import namespace="http://schemas.microsoft.com/office/infopath/2007/PartnerControls"/>
    <xsd:element name="CandC_Tax_1TaxHTField" ma:index="0" nillable="true" ma:taxonomy="true" ma:internalName="CandC_Tax_1TaxHTField" ma:taxonomyFieldName="CandC_Tax_1" ma:displayName="Category" ma:fieldId="{f0f184d7-0b9b-444f-94bc-10343587c733}" ma:taxonomyMulti="true" ma:sspId="a1e0e634-2f09-4e55-a821-ed671eb111cd" ma:termSetId="f6fb3b19-1f67-4527-9ebf-46e19271da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" nillable="true" ma:taxonomy="true" ma:internalName="CandC_Tax_2TaxHTField" ma:taxonomyFieldName="CandC_Tax_2" ma:displayName="Country" ma:default="1;#Global|e2144b11-86d6-4225-b76b-60b3773a8377" ma:fieldId="{6454b680-6f34-4f01-97ca-34334082f070}" ma:taxonomyMulti="true" ma:sspId="a1e0e634-2f09-4e55-a821-ed671eb111cd" ma:termSetId="ab4db0ee-ccf9-4393-8b0d-fe9e19698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3TaxHTField" ma:index="2" nillable="true" ma:taxonomy="true" ma:internalName="CandC_Tax_3TaxHTField" ma:taxonomyFieldName="CandC_Tax_3" ma:displayName="Entity" ma:fieldId="{759fb41c-e9f4-4f8d-a428-53bd45fa9de8}" ma:taxonomyMulti="true" ma:sspId="a1e0e634-2f09-4e55-a821-ed671eb111cd" ma:termSetId="190fd59c-538a-4891-9fee-3f2f9a48cc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4TaxHTField" ma:index="3" nillable="true" ma:taxonomy="true" ma:internalName="CandC_Tax_4TaxHTField" ma:taxonomyFieldName="CandC_Tax_4" ma:displayName="Language" ma:fieldId="{7884c4a6-666a-4c96-8d95-b481dcac504b}" ma:taxonomyMulti="true" ma:sspId="a1e0e634-2f09-4e55-a821-ed671eb111cd" ma:termSetId="f9fab71f-022e-457d-8a5c-c5a555744a8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5TaxHTField" ma:index="4" nillable="true" ma:taxonomy="true" ma:internalName="CandC_Tax_5TaxHTField" ma:taxonomyFieldName="CandC_Tax_5" ma:displayName="Location" ma:fieldId="{8ec7b074-a3be-4541-acc0-5ffdcce0b2ed}" ma:taxonomyMulti="true" ma:sspId="a1e0e634-2f09-4e55-a821-ed671eb111cd" ma:termSetId="ee5e26c2-1879-48d8-a11b-635120b0ea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6TaxHTField" ma:index="5" nillable="true" ma:taxonomy="true" ma:internalName="CandC_Tax_6TaxHTField" ma:taxonomyFieldName="CandC_Tax_6" ma:displayName="Region" ma:fieldId="{265a5956-1c57-4a67-958f-c252aefd9f60}" ma:taxonomyMulti="true" ma:sspId="a1e0e634-2f09-4e55-a821-ed671eb111cd" ma:termSetId="f1959473-f882-4715-b823-0525fb0d3e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7TaxHTField" ma:index="6" nillable="true" ma:taxonomy="true" ma:internalName="CandC_Tax_7TaxHTField" ma:taxonomyFieldName="CandC_Tax_7" ma:displayName="Sub-entity" ma:fieldId="{95b187bc-b8e0-4cc3-9d90-48d038784e6d}" ma:taxonomyMulti="true" ma:sspId="a1e0e634-2f09-4e55-a821-ed671eb111cd" ma:termSetId="122135a8-dcaa-440f-9c21-6856cf7f46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7" nillable="true" ma:taxonomy="true" ma:internalName="CandC_Tax_8TaxHTField" ma:taxonomyFieldName="CandC_Tax_8" ma:displayName="Global topic" ma:fieldId="{36cccf54-ed80-4bef-98cb-ca575c7ad017}" ma:taxonomyMulti="true" ma:sspId="a1e0e634-2f09-4e55-a821-ed671eb111cd" ma:termSetId="783cfff5-1738-46b7-a743-bfa84c66eb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Featured" ma:index="19" nillable="true" ma:displayName="Featured" ma:default="0" ma:internalName="CandC_Featured">
      <xsd:simpleType>
        <xsd:restriction base="dms:Boolean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CandC_ReviewDate" ma:index="34" nillable="true" ma:displayName="Review date" ma:description="Date for revision" ma:format="DateOnly" ma:internalName="CandC_ReviewDate">
      <xsd:simpleType>
        <xsd:restriction base="dms:DateTime"/>
      </xsd:simpleType>
    </xsd:element>
    <xsd:element name="CandC_ContentOwner" ma:index="35" nillable="true" ma:displayName="Content owner" ma:list="UserInfo" ma:SharePointGroup="0" ma:internalName="CandC_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468b9a6-4e92-4919-b25c-d66250d687a7}" ma:internalName="TaxCatchAll" ma:showField="CatchAllData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468b9a6-4e92-4919-b25c-d66250d687a7}" ma:internalName="TaxCatchAllLabel" ma:readOnly="true" ma:showField="CatchAllDataLabel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Description" ma:index="18" nillable="true" ma:displayName="Short description" ma:internalName="CandC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b0d4-57a4-4338-8df0-96347fcc0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3b8984-eafa-4e79-985e-54f52f3da58e" xsi:nil="true"/>
    <CandC_Tax_8TaxHTField xmlns="5595e567-94aa-4c0d-a8a7-6a00631eccfe">
      <Terms xmlns="http://schemas.microsoft.com/office/infopath/2007/PartnerControls"/>
    </CandC_Tax_8TaxHTField>
    <CandC_ContentOwner xmlns="5595e567-94aa-4c0d-a8a7-6a00631eccfe">
      <UserInfo>
        <DisplayName/>
        <AccountId xsi:nil="true"/>
        <AccountType/>
      </UserInfo>
    </CandC_ContentOwner>
    <CandC_ReviewDate xmlns="5595e567-94aa-4c0d-a8a7-6a00631eccfe" xsi:nil="true"/>
    <CandC_Description xmlns="4ca9bab2-2aca-4fd9-9657-56a4c58137fc" xsi:nil="true"/>
    <CandC_Tax_1TaxHTField xmlns="5595e567-94aa-4c0d-a8a7-6a00631eccfe">
      <Terms xmlns="http://schemas.microsoft.com/office/infopath/2007/PartnerControls"/>
    </CandC_Tax_1TaxHTField>
    <CandC_Featured xmlns="5595e567-94aa-4c0d-a8a7-6a00631eccfe">false</CandC_Featured>
    <CandC_Tax_2TaxHTField xmlns="5595e567-94aa-4c0d-a8a7-6a00631e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e2144b11-86d6-4225-b76b-60b3773a8377</TermId>
        </TermInfo>
      </Terms>
    </CandC_Tax_2TaxHTField>
    <CandC_Tax_3TaxHTField xmlns="5595e567-94aa-4c0d-a8a7-6a00631eccfe">
      <Terms xmlns="http://schemas.microsoft.com/office/infopath/2007/PartnerControls"/>
    </CandC_Tax_3TaxHTField>
    <CandC_Tax_4TaxHTField xmlns="5595e567-94aa-4c0d-a8a7-6a00631eccfe">
      <Terms xmlns="http://schemas.microsoft.com/office/infopath/2007/PartnerControls"/>
    </CandC_Tax_4TaxHTField>
    <CandC_Tax_5TaxHTField xmlns="5595e567-94aa-4c0d-a8a7-6a00631eccfe">
      <Terms xmlns="http://schemas.microsoft.com/office/infopath/2007/PartnerControls"/>
    </CandC_Tax_5TaxHTField>
    <CandC_Tax_6TaxHTField xmlns="5595e567-94aa-4c0d-a8a7-6a00631eccfe">
      <Terms xmlns="http://schemas.microsoft.com/office/infopath/2007/PartnerControls"/>
    </CandC_Tax_6TaxHTField>
    <CandC_Tax_7TaxHTField xmlns="5595e567-94aa-4c0d-a8a7-6a00631eccfe">
      <Terms xmlns="http://schemas.microsoft.com/office/infopath/2007/PartnerControls"/>
    </CandC_Tax_7TaxHTField>
  </documentManagement>
</p:properties>
</file>

<file path=customXml/itemProps1.xml><?xml version="1.0" encoding="utf-8"?>
<ds:datastoreItem xmlns:ds="http://schemas.openxmlformats.org/officeDocument/2006/customXml" ds:itemID="{09E3C120-8EB5-4804-A092-9814C9BCF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5e567-94aa-4c0d-a8a7-6a00631eccfe"/>
    <ds:schemaRef ds:uri="b23b8984-eafa-4e79-985e-54f52f3da58e"/>
    <ds:schemaRef ds:uri="4ca9bab2-2aca-4fd9-9657-56a4c58137fc"/>
    <ds:schemaRef ds:uri="dea9b0d4-57a4-4338-8df0-96347fcc0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62AC92-436A-4674-B556-52ECF9948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01ABBD-99D5-4EA2-9CBC-86A34EA62261}">
  <ds:schemaRefs>
    <ds:schemaRef ds:uri="http://www.w3.org/XML/1998/namespace"/>
    <ds:schemaRef ds:uri="http://schemas.microsoft.com/office/2006/metadata/properties"/>
    <ds:schemaRef ds:uri="5595e567-94aa-4c0d-a8a7-6a00631eccf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b23b8984-eafa-4e79-985e-54f52f3da58e"/>
    <ds:schemaRef ds:uri="http://schemas.openxmlformats.org/package/2006/metadata/core-properties"/>
    <ds:schemaRef ds:uri="dea9b0d4-57a4-4338-8df0-96347fcc03ed"/>
    <ds:schemaRef ds:uri="4ca9bab2-2aca-4fd9-9657-56a4c58137f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5039</TotalTime>
  <Words>1223</Words>
  <Application>Microsoft Macintosh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Akzidenz Grotesk BE LightCn</vt:lpstr>
      <vt:lpstr>Arial</vt:lpstr>
      <vt:lpstr>Calibri</vt:lpstr>
      <vt:lpstr>Castrol Template</vt:lpstr>
      <vt:lpstr>Castrol Distributor Rewards</vt:lpstr>
      <vt:lpstr>Section Summary</vt:lpstr>
      <vt:lpstr>How to Claim Activated Accounts</vt:lpstr>
      <vt:lpstr>How to Claim Activated Accounts…continued</vt:lpstr>
      <vt:lpstr>How to Claim Activated Accounts…finish</vt:lpstr>
      <vt:lpstr>How to Claim Accounts that are not activated</vt:lpstr>
      <vt:lpstr>How to Claim Accounts that are not activated …continued</vt:lpstr>
      <vt:lpstr>How to Claim Accounts that are not activated …continued</vt:lpstr>
      <vt:lpstr>How to Claim Accounts that are not activated …continued</vt:lpstr>
      <vt:lpstr>How to Claim Accounts that are not activated …finish</vt:lpstr>
      <vt:lpstr>How to Spend Points</vt:lpstr>
      <vt:lpstr>How to Spend Points … continued</vt:lpstr>
      <vt:lpstr>How to Spend Points on Gift Cards*</vt:lpstr>
      <vt:lpstr>How to Spend Points on Gift Cards*</vt:lpstr>
      <vt:lpstr>Additional Information</vt:lpstr>
      <vt:lpstr>Additional Information … continued</vt:lpstr>
      <vt:lpstr>Order Support</vt:lpstr>
      <vt:lpstr>Order Support …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kris.stokes@bonddigital.com</cp:lastModifiedBy>
  <cp:revision>20</cp:revision>
  <dcterms:created xsi:type="dcterms:W3CDTF">2022-06-20T14:35:58Z</dcterms:created>
  <dcterms:modified xsi:type="dcterms:W3CDTF">2025-03-05T16:13:19Z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0x01010036DF8ACB058DF9489700B19236AAD5940064FF16D48819FC47A9672DD7BAC5DECD</vt:lpwstr>
  </property>
</Properties>
</file>