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3" r:id="rId5"/>
    <p:sldId id="305" r:id="rId6"/>
    <p:sldId id="2147481784" r:id="rId7"/>
    <p:sldId id="288" r:id="rId8"/>
    <p:sldId id="307" r:id="rId9"/>
    <p:sldId id="308" r:id="rId10"/>
    <p:sldId id="309" r:id="rId11"/>
    <p:sldId id="310" r:id="rId12"/>
    <p:sldId id="306" r:id="rId13"/>
    <p:sldId id="312" r:id="rId14"/>
    <p:sldId id="311" r:id="rId15"/>
    <p:sldId id="314" r:id="rId16"/>
    <p:sldId id="2147481787" r:id="rId17"/>
    <p:sldId id="2147481788" r:id="rId18"/>
    <p:sldId id="214748178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8F7F9968-989D-4847-BFD1-7BAC9319589C}">
          <p14:sldIdLst>
            <p14:sldId id="273"/>
            <p14:sldId id="305"/>
            <p14:sldId id="2147481784"/>
          </p14:sldIdLst>
        </p14:section>
        <p14:section name="Content slides" id="{8240C9FF-CA99-C646-A021-5C9B542D77B1}">
          <p14:sldIdLst>
            <p14:sldId id="288"/>
            <p14:sldId id="307"/>
            <p14:sldId id="308"/>
            <p14:sldId id="309"/>
            <p14:sldId id="310"/>
            <p14:sldId id="306"/>
            <p14:sldId id="312"/>
            <p14:sldId id="311"/>
            <p14:sldId id="314"/>
            <p14:sldId id="2147481787"/>
            <p14:sldId id="2147481788"/>
            <p14:sldId id="214748178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2B2B2"/>
    <a:srgbClr val="666699"/>
    <a:srgbClr val="D9D9D9"/>
    <a:srgbClr val="009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F4D6A-7E9A-4112-A08D-22BF23FDE42F}" v="92" dt="2024-02-19T16:55:37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6" autoAdjust="0"/>
    <p:restoredTop sz="96327" autoAdjust="0"/>
  </p:normalViewPr>
  <p:slideViewPr>
    <p:cSldViewPr snapToGrid="0">
      <p:cViewPr varScale="1">
        <p:scale>
          <a:sx n="62" d="100"/>
          <a:sy n="62" d="100"/>
        </p:scale>
        <p:origin x="879" y="26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5D143-D8C1-9CA9-879C-F5ED0BB99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59E87-6442-A0DE-F8F5-7C0CEC2EB7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ECDD-4886-9446-86A7-56705BC4882F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5DAC6-1AA0-5977-D6DC-2C41E4ADC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455AB-7175-0835-6C3F-A6E76E961B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AD98-38FC-7D47-82E4-489865889F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64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A4D2-C813-5144-9D2A-E28CF25809B9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D8CCE-57F4-E146-ABEF-38174111F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CEEAD-C4D0-A248-B724-6DA24A2CAF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ACAB22-10E1-D1E9-340D-199BB408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86" y="0"/>
            <a:ext cx="12020214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42C4BE8-60F0-754F-D32C-F84C9459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6354" y="4190278"/>
            <a:ext cx="9764784" cy="865331"/>
          </a:xfrm>
        </p:spPr>
        <p:txBody>
          <a:bodyPr lIns="72000"/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A9F5-9042-1D82-8FC9-20C60C31C1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6352" y="1498874"/>
            <a:ext cx="9764785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0EDE-5DF9-F6B8-DF75-585B492B2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975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11B14D-BAD7-9BA5-1BF9-318C8618DF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1019851"/>
            <a:ext cx="11090276" cy="4338235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96BC86D-A606-17EA-97C3-6DBBDD72D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4F235A-692D-8515-1A57-63992A0E0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83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154FD43-6756-153E-0EBF-6A795F62D2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576000" rIns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19E7C0-0A77-D438-280C-EC5E460DB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942959"/>
            <a:ext cx="5545138" cy="664797"/>
          </a:xfrm>
        </p:spPr>
        <p:txBody>
          <a:bodyPr wrap="square" anchor="ctr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Add statement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E96462E-9857-9785-AE01-086D8DFD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756E4-3D67-CDC4-669E-B025103DA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5609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0846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0846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F15D6CC-AE65-211A-1C26-CCB81026C1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0846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AE3300E-E1A0-B13A-E807-43C3755B83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0846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197A48A-44B7-2FBB-B3DD-7B562A3F3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0846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6386083" y="1835402"/>
            <a:ext cx="5267327" cy="3504472"/>
            <a:chOff x="6386083" y="1852790"/>
            <a:chExt cx="5267327" cy="350447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D403288-CA8D-75B6-0B3F-4BD5D1B258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936235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03585F-25BB-483E-D832-DEEF25AB50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4640571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943C-402D-745A-FBFE-EBB2DCFD1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535726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6686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1923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81923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A540070A-DC24-D09A-BC53-6834CE4707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81923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378E578-F3FB-F953-0A89-540BABD076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81923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718947F-0646-3911-9922-A7F66DB0785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81923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51B65734-0A64-A29E-7497-803E5EC66D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5577" y="1940607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BB633F0D-307D-5A1F-D81F-EEA1652A7A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0814" y="262918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EB59BF56-98E1-C077-892E-AA7B00F734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0814" y="3319716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759DCDB3-9E6C-F90C-5F82-14D9B8B7D8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0814" y="4024052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EC6E2BC0-4CCA-60CE-832D-ECAA349CCC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0814" y="4728388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89B334F-6518-F657-231C-899FD2CCFD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0814" y="5445079"/>
            <a:ext cx="4691077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7CAB1-BE90-61B4-1C63-EAB2EEF96240}"/>
              </a:ext>
            </a:extLst>
          </p:cNvPr>
          <p:cNvGrpSpPr/>
          <p:nvPr userDrawn="1"/>
        </p:nvGrpSpPr>
        <p:grpSpPr>
          <a:xfrm>
            <a:off x="566051" y="1835402"/>
            <a:ext cx="5267327" cy="3504472"/>
            <a:chOff x="566051" y="2078878"/>
            <a:chExt cx="5267327" cy="3504472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6C16B4-BA65-C463-F59A-910B77B8A1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0027" y="207887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2B7C98F-54D1-6BEC-067D-1118F9D089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276746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399C51-48F7-BD5D-5E8E-2BDCEDD3AD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3457987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A571FE-851D-5882-184F-B89B08A932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162323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AD1F78-0349-8FDF-4F03-54DD074FF1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486665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508C0A-BB23-E466-355D-B8F4D6256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66051" y="558335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64F9CC74-F613-AF89-744B-EC574C180C8C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266654" y="1940607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0" name="Text Placeholder 4">
            <a:extLst>
              <a:ext uri="{FF2B5EF4-FFF2-40B4-BE49-F238E27FC236}">
                <a16:creationId xmlns:a16="http://schemas.microsoft.com/office/drawing/2014/main" id="{1EF79D62-01CF-3755-2C9A-7FF24CC9E782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261891" y="262918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1" name="Text Placeholder 4">
            <a:extLst>
              <a:ext uri="{FF2B5EF4-FFF2-40B4-BE49-F238E27FC236}">
                <a16:creationId xmlns:a16="http://schemas.microsoft.com/office/drawing/2014/main" id="{CBD4AB83-73D8-412B-CCB5-431D2A1C4B65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5261891" y="3319716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5F33C4EC-E331-3583-7D0B-AEFFCD3575C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261891" y="4024052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3" name="Text Placeholder 4">
            <a:extLst>
              <a:ext uri="{FF2B5EF4-FFF2-40B4-BE49-F238E27FC236}">
                <a16:creationId xmlns:a16="http://schemas.microsoft.com/office/drawing/2014/main" id="{07419049-4EE7-6EEA-4030-8A4F94989454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5261891" y="4728388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94" name="Text Placeholder 4">
            <a:extLst>
              <a:ext uri="{FF2B5EF4-FFF2-40B4-BE49-F238E27FC236}">
                <a16:creationId xmlns:a16="http://schemas.microsoft.com/office/drawing/2014/main" id="{DB06E663-EAE5-80DB-0FBD-D7C6BF86CA6F}"/>
              </a:ext>
            </a:extLst>
          </p:cNvPr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261891" y="5445079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812B8104-B223-83A2-6A16-F8470D6AE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6117-F8C0-2FB2-6717-4A497F2C9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0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C76C484-C06D-113E-A925-ACFC3DF4E2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43416" y="1449650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0561A60-A670-D6FE-AE4D-1647DF41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3416" y="2134655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DCE0B5F-A7A8-26C4-807E-C53782ABCB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38653" y="2835594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CF6737BE-CD76-E70E-F8C2-4CC2AF067C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38653" y="3526121"/>
            <a:ext cx="6640526" cy="380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51B6420-9CA4-CC13-09EE-44CA65AC39D6}"/>
              </a:ext>
            </a:extLst>
          </p:cNvPr>
          <p:cNvGrpSpPr/>
          <p:nvPr userDrawn="1"/>
        </p:nvGrpSpPr>
        <p:grpSpPr>
          <a:xfrm>
            <a:off x="4438652" y="1381516"/>
            <a:ext cx="7212013" cy="2076471"/>
            <a:chOff x="6386083" y="1155428"/>
            <a:chExt cx="5267327" cy="207647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C7D3BB9-B550-63A3-75F3-2F756AABF5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155428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4B32B04-3F6C-3A45-9C14-F742BE646F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90059" y="1852790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5C3368-51EA-6D0D-664E-E033DAB41E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2541372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946AEBD-BFA7-4F5D-05DD-E8C048EB83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6083" y="3231899"/>
              <a:ext cx="5263351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6BE558F-8A19-04FA-4B0C-7F8193DC9E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083941" y="1449650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042B352-7386-125A-CE4C-FCBFE7743F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083941" y="2134655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9C27A6DF-DC89-6921-98A5-0B84F16DF3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79178" y="2835594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979FB3B8-AA86-54EB-5063-C4C6F15944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079178" y="3526121"/>
            <a:ext cx="556054" cy="38043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EA26AC83-80FA-E469-2E88-1E7EFCD6B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0CB1-547C-35BE-392F-FC4A3B0AF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64" name="Picture Placeholder 8">
            <a:extLst>
              <a:ext uri="{FF2B5EF4-FFF2-40B4-BE49-F238E27FC236}">
                <a16:creationId xmlns:a16="http://schemas.microsoft.com/office/drawing/2014/main" id="{D02E0DE8-94F4-2397-0610-03DF9413CDD5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8128710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AD44A46B-1D2E-4ACD-3E20-B52B9D8E79B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73110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1FA2BA5-854D-CB44-D34D-5DB0430BF51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73110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E1A7C327-8D1E-6895-557B-7DCF57AB3F1A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5349416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00F62B3F-6AA0-59FB-9B22-358094DB5CC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993816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789D76EB-16E7-6CDE-0216-821E417E428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93816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70" name="Picture Placeholder 8">
            <a:extLst>
              <a:ext uri="{FF2B5EF4-FFF2-40B4-BE49-F238E27FC236}">
                <a16:creationId xmlns:a16="http://schemas.microsoft.com/office/drawing/2014/main" id="{F6F5E4D2-0CD1-CDB9-1597-62F89B53AE02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2582153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BBAA90E6-19A0-BF6F-830C-1D2D6457BBC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226553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6F419876-A7F4-4918-F1C0-850B659BE6D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226553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8" name="Picture Placeholder 8">
            <a:extLst>
              <a:ext uri="{FF2B5EF4-FFF2-40B4-BE49-F238E27FC236}">
                <a16:creationId xmlns:a16="http://schemas.microsoft.com/office/drawing/2014/main" id="{80141D97-FA01-0163-4BFA-749CDAB963B3}"/>
              </a:ext>
            </a:extLst>
          </p:cNvPr>
          <p:cNvSpPr>
            <a:spLocks noGrp="1" noChangeAspect="1"/>
          </p:cNvSpPr>
          <p:nvPr>
            <p:ph type="pic" sz="quarter" idx="79"/>
          </p:nvPr>
        </p:nvSpPr>
        <p:spPr>
          <a:xfrm>
            <a:off x="673304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id="{90D70CD9-EAFD-5680-F452-0E98303AE94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37744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5BC3576F-F8CE-6539-C74A-678D92DE903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37744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D96F79B3-C537-C873-075D-3A528BC9ACD1}"/>
              </a:ext>
            </a:extLst>
          </p:cNvPr>
          <p:cNvSpPr>
            <a:spLocks noGrp="1" noChangeAspect="1"/>
          </p:cNvSpPr>
          <p:nvPr>
            <p:ph type="pic" sz="quarter" idx="82"/>
          </p:nvPr>
        </p:nvSpPr>
        <p:spPr>
          <a:xfrm>
            <a:off x="3965785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BF3AAC59-CF1A-A6C0-F6DD-D94A2F06A7B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610185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3DD5E89E-7436-6090-F5AC-C8F2FAD72EF5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10185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6B822254-2F73-B2F8-00BA-DA16D2F683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0F83E-46E0-7CF8-9747-0FE39E45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66FE3-20C8-ADBC-2429-030DDCD464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Team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23037A06-4153-BD3F-89C5-D8E04720E07F}"/>
              </a:ext>
            </a:extLst>
          </p:cNvPr>
          <p:cNvSpPr>
            <a:spLocks noGrp="1" noChangeAspect="1"/>
          </p:cNvSpPr>
          <p:nvPr userDrawn="1">
            <p:ph type="pic" sz="quarter" idx="18"/>
          </p:nvPr>
        </p:nvSpPr>
        <p:spPr>
          <a:xfrm>
            <a:off x="9511582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42DF0A8D-5EED-73D6-ABE6-EB9B976444BE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9155982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4DBA689-8AF2-84E8-68A7-A7FA0B5EF0D3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9155982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827C1B94-F44B-B5D2-BF12-3C7C1090D2AE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6732288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A52E10DF-0798-3B6C-49FE-45BC7103D3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76688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AA4F7126-88E0-8741-5BF3-01C507B3080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76688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2" name="Picture Placeholder 8">
            <a:extLst>
              <a:ext uri="{FF2B5EF4-FFF2-40B4-BE49-F238E27FC236}">
                <a16:creationId xmlns:a16="http://schemas.microsoft.com/office/drawing/2014/main" id="{5F2FCC9A-6845-37D5-F055-941CE09A2A22}"/>
              </a:ext>
            </a:extLst>
          </p:cNvPr>
          <p:cNvSpPr>
            <a:spLocks noGrp="1" noChangeAspect="1"/>
          </p:cNvSpPr>
          <p:nvPr>
            <p:ph type="pic" sz="quarter" idx="61"/>
          </p:nvPr>
        </p:nvSpPr>
        <p:spPr>
          <a:xfrm>
            <a:off x="3952994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id="{4A179395-91E1-808A-E993-08A442F8BC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597394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702C7C9A-0AFD-2469-6C6F-141D1FC79BD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597394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E8041F2A-1975-9194-4AAB-68D10D01CDFD}"/>
              </a:ext>
            </a:extLst>
          </p:cNvPr>
          <p:cNvSpPr>
            <a:spLocks noGrp="1" noChangeAspect="1"/>
          </p:cNvSpPr>
          <p:nvPr>
            <p:ph type="pic" sz="quarter" idx="64"/>
          </p:nvPr>
        </p:nvSpPr>
        <p:spPr>
          <a:xfrm>
            <a:off x="1185731" y="1455464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C48E9744-D1C6-FDE5-E291-DA32746CF8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30131" y="3001814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049A3AD7-F858-EF2C-73B7-2DA68B220B6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30131" y="3353216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0" name="Picture Placeholder 8">
            <a:extLst>
              <a:ext uri="{FF2B5EF4-FFF2-40B4-BE49-F238E27FC236}">
                <a16:creationId xmlns:a16="http://schemas.microsoft.com/office/drawing/2014/main" id="{B2ED9FC5-D3CA-4D1E-7733-5AC9AC71EBF2}"/>
              </a:ext>
            </a:extLst>
          </p:cNvPr>
          <p:cNvSpPr>
            <a:spLocks noGrp="1" noChangeAspect="1"/>
          </p:cNvSpPr>
          <p:nvPr>
            <p:ph type="pic" sz="quarter" idx="67"/>
          </p:nvPr>
        </p:nvSpPr>
        <p:spPr>
          <a:xfrm>
            <a:off x="9511582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1" name="Text Placeholder 7">
            <a:extLst>
              <a:ext uri="{FF2B5EF4-FFF2-40B4-BE49-F238E27FC236}">
                <a16:creationId xmlns:a16="http://schemas.microsoft.com/office/drawing/2014/main" id="{D11A6E3D-EE65-027C-3CF1-13DAD189F36C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155982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2" name="Text Placeholder 7">
            <a:extLst>
              <a:ext uri="{FF2B5EF4-FFF2-40B4-BE49-F238E27FC236}">
                <a16:creationId xmlns:a16="http://schemas.microsoft.com/office/drawing/2014/main" id="{C8EA634E-33B6-2EA8-98AF-35AA0A6FA6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155982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3" name="Picture Placeholder 8">
            <a:extLst>
              <a:ext uri="{FF2B5EF4-FFF2-40B4-BE49-F238E27FC236}">
                <a16:creationId xmlns:a16="http://schemas.microsoft.com/office/drawing/2014/main" id="{1D2127BD-AB53-340E-0A87-C8C2EADC7519}"/>
              </a:ext>
            </a:extLst>
          </p:cNvPr>
          <p:cNvSpPr>
            <a:spLocks noGrp="1" noChangeAspect="1"/>
          </p:cNvSpPr>
          <p:nvPr>
            <p:ph type="pic" sz="quarter" idx="70"/>
          </p:nvPr>
        </p:nvSpPr>
        <p:spPr>
          <a:xfrm>
            <a:off x="6732288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4" name="Text Placeholder 7">
            <a:extLst>
              <a:ext uri="{FF2B5EF4-FFF2-40B4-BE49-F238E27FC236}">
                <a16:creationId xmlns:a16="http://schemas.microsoft.com/office/drawing/2014/main" id="{4D5F16A8-AC49-EE1C-AE2C-E2D93ED9BA7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376688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5" name="Text Placeholder 7">
            <a:extLst>
              <a:ext uri="{FF2B5EF4-FFF2-40B4-BE49-F238E27FC236}">
                <a16:creationId xmlns:a16="http://schemas.microsoft.com/office/drawing/2014/main" id="{FE8858A8-437F-6E99-3F06-CBC91592A42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376688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6" name="Picture Placeholder 8">
            <a:extLst>
              <a:ext uri="{FF2B5EF4-FFF2-40B4-BE49-F238E27FC236}">
                <a16:creationId xmlns:a16="http://schemas.microsoft.com/office/drawing/2014/main" id="{20B5B5A0-A3F5-3681-C166-C65863158810}"/>
              </a:ext>
            </a:extLst>
          </p:cNvPr>
          <p:cNvSpPr>
            <a:spLocks noGrp="1" noChangeAspect="1"/>
          </p:cNvSpPr>
          <p:nvPr>
            <p:ph type="pic" sz="quarter" idx="73"/>
          </p:nvPr>
        </p:nvSpPr>
        <p:spPr>
          <a:xfrm>
            <a:off x="3952994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17" name="Text Placeholder 7">
            <a:extLst>
              <a:ext uri="{FF2B5EF4-FFF2-40B4-BE49-F238E27FC236}">
                <a16:creationId xmlns:a16="http://schemas.microsoft.com/office/drawing/2014/main" id="{1ED45EDC-2283-33ED-58C1-D1F5A6B0269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597394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18" name="Text Placeholder 7">
            <a:extLst>
              <a:ext uri="{FF2B5EF4-FFF2-40B4-BE49-F238E27FC236}">
                <a16:creationId xmlns:a16="http://schemas.microsoft.com/office/drawing/2014/main" id="{A0B740CA-496A-5CDF-09B9-7BFEDC39E8A6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597394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19" name="Picture Placeholder 8">
            <a:extLst>
              <a:ext uri="{FF2B5EF4-FFF2-40B4-BE49-F238E27FC236}">
                <a16:creationId xmlns:a16="http://schemas.microsoft.com/office/drawing/2014/main" id="{59C7D188-7ECA-0B96-BD35-9C34FEF8294A}"/>
              </a:ext>
            </a:extLst>
          </p:cNvPr>
          <p:cNvSpPr>
            <a:spLocks noGrp="1" noChangeAspect="1"/>
          </p:cNvSpPr>
          <p:nvPr>
            <p:ph type="pic" sz="quarter" idx="76"/>
          </p:nvPr>
        </p:nvSpPr>
        <p:spPr>
          <a:xfrm>
            <a:off x="1185731" y="3958032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120" name="Text Placeholder 7">
            <a:extLst>
              <a:ext uri="{FF2B5EF4-FFF2-40B4-BE49-F238E27FC236}">
                <a16:creationId xmlns:a16="http://schemas.microsoft.com/office/drawing/2014/main" id="{879342CD-F3CA-BE5E-836D-FC366DF81CA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30131" y="5504382"/>
            <a:ext cx="2228432" cy="290771"/>
          </a:xfrm>
          <a:prstGeom prst="rect">
            <a:avLst/>
          </a:prstGeom>
        </p:spPr>
        <p:txBody>
          <a:bodyPr anchor="b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1" name="Text Placeholder 7">
            <a:extLst>
              <a:ext uri="{FF2B5EF4-FFF2-40B4-BE49-F238E27FC236}">
                <a16:creationId xmlns:a16="http://schemas.microsoft.com/office/drawing/2014/main" id="{17009E2B-595F-4DCC-C41A-F691D869023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30131" y="5855784"/>
            <a:ext cx="2228432" cy="2907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41DA229E-3A26-C869-7423-DDA61DDFD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Castrol Logo">
            <a:extLst>
              <a:ext uri="{FF2B5EF4-FFF2-40B4-BE49-F238E27FC236}">
                <a16:creationId xmlns:a16="http://schemas.microsoft.com/office/drawing/2014/main" id="{EED215C3-11EA-E307-C302-C8ADD5D8E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890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-1809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180975">
              <a:tabLst/>
              <a:defRPr sz="1400"/>
            </a:lvl3pPr>
            <a:lvl4pPr marL="47053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5247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Castrol Logo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23" name="PICTURE PLACEHOLDER">
            <a:extLst>
              <a:ext uri="{FF2B5EF4-FFF2-40B4-BE49-F238E27FC236}">
                <a16:creationId xmlns:a16="http://schemas.microsoft.com/office/drawing/2014/main" id="{C17462D0-1DC0-60C7-5817-0DD52AC608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95502" y="-7938"/>
            <a:ext cx="5496500" cy="2775523"/>
          </a:xfrm>
          <a:custGeom>
            <a:avLst/>
            <a:gdLst>
              <a:gd name="connsiteX0" fmla="*/ 744857 w 5496500"/>
              <a:gd name="connsiteY0" fmla="*/ 0 h 2775523"/>
              <a:gd name="connsiteX1" fmla="*/ 5496500 w 5496500"/>
              <a:gd name="connsiteY1" fmla="*/ 0 h 2775523"/>
              <a:gd name="connsiteX2" fmla="*/ 5496500 w 5496500"/>
              <a:gd name="connsiteY2" fmla="*/ 2775523 h 2775523"/>
              <a:gd name="connsiteX3" fmla="*/ 218314 w 5496500"/>
              <a:gd name="connsiteY3" fmla="*/ 2775523 h 2775523"/>
              <a:gd name="connsiteX4" fmla="*/ 7952 w 5496500"/>
              <a:gd name="connsiteY4" fmla="*/ 2489321 h 2775523"/>
              <a:gd name="connsiteX5" fmla="*/ 744857 w 5496500"/>
              <a:gd name="connsiteY5" fmla="*/ 0 h 277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6500" h="2775523">
                <a:moveTo>
                  <a:pt x="744857" y="0"/>
                </a:moveTo>
                <a:lnTo>
                  <a:pt x="5496500" y="0"/>
                </a:lnTo>
                <a:cubicBezTo>
                  <a:pt x="5496500" y="0"/>
                  <a:pt x="5496500" y="0"/>
                  <a:pt x="5496500" y="2775523"/>
                </a:cubicBezTo>
                <a:cubicBezTo>
                  <a:pt x="3306180" y="2775523"/>
                  <a:pt x="218314" y="2775523"/>
                  <a:pt x="218314" y="2775523"/>
                </a:cubicBezTo>
                <a:cubicBezTo>
                  <a:pt x="74248" y="2766619"/>
                  <a:pt x="-30296" y="2631787"/>
                  <a:pt x="7952" y="2489321"/>
                </a:cubicBezTo>
                <a:cubicBezTo>
                  <a:pt x="160943" y="1935998"/>
                  <a:pt x="486048" y="867510"/>
                  <a:pt x="74485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067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2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C52A69-CA7D-FE88-D56E-4BEB700B83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44255" y="0"/>
            <a:ext cx="5446466" cy="5008078"/>
          </a:xfrm>
          <a:custGeom>
            <a:avLst/>
            <a:gdLst>
              <a:gd name="connsiteX0" fmla="*/ 1186304 w 5446466"/>
              <a:gd name="connsiteY0" fmla="*/ 0 h 5008078"/>
              <a:gd name="connsiteX1" fmla="*/ 5446466 w 5446466"/>
              <a:gd name="connsiteY1" fmla="*/ 0 h 5008078"/>
              <a:gd name="connsiteX2" fmla="*/ 5446466 w 5446466"/>
              <a:gd name="connsiteY2" fmla="*/ 5008078 h 5008078"/>
              <a:gd name="connsiteX3" fmla="*/ 170823 w 5446466"/>
              <a:gd name="connsiteY3" fmla="*/ 3966275 h 5008078"/>
              <a:gd name="connsiteX4" fmla="*/ 9676 w 5446466"/>
              <a:gd name="connsiteY4" fmla="*/ 3674468 h 5008078"/>
              <a:gd name="connsiteX5" fmla="*/ 1186304 w 5446466"/>
              <a:gd name="connsiteY5" fmla="*/ 0 h 50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66" h="5008078">
                <a:moveTo>
                  <a:pt x="1186304" y="0"/>
                </a:moveTo>
                <a:lnTo>
                  <a:pt x="5446466" y="0"/>
                </a:lnTo>
                <a:lnTo>
                  <a:pt x="5446466" y="5008078"/>
                </a:lnTo>
                <a:cubicBezTo>
                  <a:pt x="3788955" y="4682994"/>
                  <a:pt x="170823" y="3966275"/>
                  <a:pt x="170823" y="3966275"/>
                </a:cubicBezTo>
                <a:cubicBezTo>
                  <a:pt x="45486" y="3930439"/>
                  <a:pt x="-27413" y="3799893"/>
                  <a:pt x="9676" y="3674468"/>
                </a:cubicBezTo>
                <a:cubicBezTo>
                  <a:pt x="230933" y="2920632"/>
                  <a:pt x="867847" y="1008527"/>
                  <a:pt x="11863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7F7DA47-E48B-3342-5F55-2C6651F1E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Castrol Logo">
            <a:extLst>
              <a:ext uri="{FF2B5EF4-FFF2-40B4-BE49-F238E27FC236}">
                <a16:creationId xmlns:a16="http://schemas.microsoft.com/office/drawing/2014/main" id="{8BE1592B-A78B-412F-D981-3BEE639B91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  <p:sp>
        <p:nvSpPr>
          <p:cNvPr id="7" name="H2">
            <a:extLst>
              <a:ext uri="{FF2B5EF4-FFF2-40B4-BE49-F238E27FC236}">
                <a16:creationId xmlns:a16="http://schemas.microsoft.com/office/drawing/2014/main" id="{E661BC35-91CB-70C2-72E2-8D569C5537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8" name="H1">
            <a:extLst>
              <a:ext uri="{FF2B5EF4-FFF2-40B4-BE49-F238E27FC236}">
                <a16:creationId xmlns:a16="http://schemas.microsoft.com/office/drawing/2014/main" id="{27993320-03D0-DC69-4441-69FC1AF928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85D6BD1-F066-A93C-016F-AE3D05C0D9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863" y="2670047"/>
            <a:ext cx="5376672" cy="35478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182880" indent="-18288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6576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8640" indent="-18288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3020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08E805B-878B-CF0A-B20F-53A93D8AD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6BB4283-4FF3-20DC-5142-2C1B224FC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778" y="3429000"/>
            <a:ext cx="7181091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dd / mm / 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5777" y="737596"/>
            <a:ext cx="7181092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BFB26-BB80-5FC9-E51E-C9CD51EF8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2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8928100" cy="6858000"/>
          </a:xfrm>
          <a:prstGeom prst="rect">
            <a:avLst/>
          </a:prstGeom>
        </p:spPr>
      </p:pic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772593-C3A4-5BDA-3B03-DDFEE202D38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2012" y="-1"/>
            <a:ext cx="5299988" cy="6858001"/>
          </a:xfrm>
          <a:custGeom>
            <a:avLst/>
            <a:gdLst>
              <a:gd name="connsiteX0" fmla="*/ 1794038 w 5299988"/>
              <a:gd name="connsiteY0" fmla="*/ 0 h 6858001"/>
              <a:gd name="connsiteX1" fmla="*/ 5299988 w 5299988"/>
              <a:gd name="connsiteY1" fmla="*/ 0 h 6858001"/>
              <a:gd name="connsiteX2" fmla="*/ 5299988 w 5299988"/>
              <a:gd name="connsiteY2" fmla="*/ 6858001 h 6858001"/>
              <a:gd name="connsiteX3" fmla="*/ 2036221 w 5299988"/>
              <a:gd name="connsiteY3" fmla="*/ 6858001 h 6858001"/>
              <a:gd name="connsiteX4" fmla="*/ 164690 w 5299988"/>
              <a:gd name="connsiteY4" fmla="*/ 3595371 h 6858001"/>
              <a:gd name="connsiteX5" fmla="*/ 58181 w 5299988"/>
              <a:gd name="connsiteY5" fmla="*/ 2919730 h 6858001"/>
              <a:gd name="connsiteX6" fmla="*/ 1794038 w 5299988"/>
              <a:gd name="connsiteY6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9988" h="6858001">
                <a:moveTo>
                  <a:pt x="1794038" y="0"/>
                </a:moveTo>
                <a:lnTo>
                  <a:pt x="5299988" y="0"/>
                </a:lnTo>
                <a:lnTo>
                  <a:pt x="5299988" y="6858001"/>
                </a:lnTo>
                <a:lnTo>
                  <a:pt x="2036221" y="6858001"/>
                </a:lnTo>
                <a:lnTo>
                  <a:pt x="164690" y="3595371"/>
                </a:lnTo>
                <a:cubicBezTo>
                  <a:pt x="75932" y="3460751"/>
                  <a:pt x="-87637" y="3144521"/>
                  <a:pt x="58181" y="2919730"/>
                </a:cubicBezTo>
                <a:cubicBezTo>
                  <a:pt x="167226" y="2754630"/>
                  <a:pt x="1239933" y="939800"/>
                  <a:pt x="17940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57B3E1E-D544-03CC-1B22-61B97DDB4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6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1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6933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AA421AC3-8A34-2C5C-158A-5A17000A0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61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hway_4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THWAY">
            <a:extLst>
              <a:ext uri="{FF2B5EF4-FFF2-40B4-BE49-F238E27FC236}">
                <a16:creationId xmlns:a16="http://schemas.microsoft.com/office/drawing/2014/main" id="{FF905B38-C9AE-9D92-2A46-96B5A884C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6266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4DA87-861B-1FCF-6087-773F7228E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39471" y="0"/>
            <a:ext cx="4552529" cy="6858000"/>
          </a:xfrm>
          <a:custGeom>
            <a:avLst/>
            <a:gdLst>
              <a:gd name="connsiteX0" fmla="*/ 1989511 w 4552529"/>
              <a:gd name="connsiteY0" fmla="*/ 0 h 6858000"/>
              <a:gd name="connsiteX1" fmla="*/ 4552529 w 4552529"/>
              <a:gd name="connsiteY1" fmla="*/ 0 h 6858000"/>
              <a:gd name="connsiteX2" fmla="*/ 4552529 w 4552529"/>
              <a:gd name="connsiteY2" fmla="*/ 6858000 h 6858000"/>
              <a:gd name="connsiteX3" fmla="*/ 0 w 4552529"/>
              <a:gd name="connsiteY3" fmla="*/ 6858000 h 6858000"/>
              <a:gd name="connsiteX4" fmla="*/ 1269 w 4552529"/>
              <a:gd name="connsiteY4" fmla="*/ 2623820 h 6858000"/>
              <a:gd name="connsiteX5" fmla="*/ 158603 w 4552529"/>
              <a:gd name="connsiteY5" fmla="*/ 2189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529" h="6858000">
                <a:moveTo>
                  <a:pt x="1989511" y="0"/>
                </a:moveTo>
                <a:lnTo>
                  <a:pt x="4552529" y="0"/>
                </a:lnTo>
                <a:lnTo>
                  <a:pt x="4552529" y="6858000"/>
                </a:lnTo>
                <a:lnTo>
                  <a:pt x="0" y="6858000"/>
                </a:lnTo>
                <a:lnTo>
                  <a:pt x="1269" y="2623820"/>
                </a:lnTo>
                <a:cubicBezTo>
                  <a:pt x="1269" y="2465070"/>
                  <a:pt x="57097" y="2311400"/>
                  <a:pt x="158603" y="21894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3723A9D7-6DB0-6F05-CF6E-B1C2230253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5374449" cy="465648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1" name="H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5374449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4BDCA8B-DB04-16D4-D4F7-F86A4D917C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0863" y="2670047"/>
            <a:ext cx="5374449" cy="354681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 marL="104775" indent="-28575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>
              <a:tabLst/>
              <a:defRPr sz="1400"/>
            </a:lvl3pPr>
            <a:lvl4pPr marL="653415" indent="-285750">
              <a:tabLst/>
              <a:defRPr sz="14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marL="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Second level</a:t>
            </a:r>
          </a:p>
          <a:p>
            <a:pPr marL="36576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Third level</a:t>
            </a:r>
          </a:p>
          <a:p>
            <a:pPr marL="548640" lvl="1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</a:pPr>
            <a:r>
              <a:rPr lang="en-GB" dirty="0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DB5EAA3-96CD-F7C3-A245-73369AAD90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7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9238" y="2953550"/>
            <a:ext cx="3426087" cy="282941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0011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15050" y="2953550"/>
            <a:ext cx="3426087" cy="28357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1505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505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7EBAD1F-C7AE-30C3-77B0-B7782A0D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B055A-E921-6CB9-2675-F26946FB8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59" userDrawn="1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3659" userDrawn="1">
          <p15:clr>
            <a:srgbClr val="FBAE40"/>
          </p15:clr>
        </p15:guide>
        <p15:guide id="10" pos="4021" userDrawn="1">
          <p15:clr>
            <a:srgbClr val="FBAE40"/>
          </p15:clr>
        </p15:guide>
        <p15:guide id="11" pos="515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4" y="3429000"/>
            <a:ext cx="3311050" cy="22970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bio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Team bio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6C90805-A383-E657-FA65-CC734331034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508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E121B338-A1E7-698B-D8C3-CD3456134D6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420499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A78E7DDB-016F-478F-EC0C-758444EA7995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330762" y="1761168"/>
            <a:ext cx="1512000" cy="1512000"/>
          </a:xfrm>
          <a:prstGeom prst="ellipse">
            <a:avLst/>
          </a:prstGeo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200"/>
            </a:lvl1pPr>
          </a:lstStyle>
          <a:p>
            <a:pPr lvl="0" algn="ctr"/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8BDFD84-3666-F461-094D-5D0AF4BFA8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92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1DB2A7C-C5AB-1578-5374-3CC00A329E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492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9D870D5-5C1C-D6D9-89D3-E3C41384A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3725" y="3436524"/>
            <a:ext cx="3348038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428689B-0A38-9B72-E3B2-39487D7BF6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5296" y="3429000"/>
            <a:ext cx="3311050" cy="22970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bio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DC307E90-9564-511D-B062-3F2F08E59D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5438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9D149572-E83C-E8BF-08C8-27711812BD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5438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143568E-F26B-9CC8-46E4-96454F7207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45701" y="2250745"/>
            <a:ext cx="1514737" cy="290771"/>
          </a:xfrm>
          <a:prstGeom prst="rect">
            <a:avLst/>
          </a:prstGeom>
        </p:spPr>
        <p:txBody>
          <a:bodyPr anchor="b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3E3394FE-D84F-C1F8-1036-15D14548B7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5701" y="2602147"/>
            <a:ext cx="1514737" cy="29077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2BD00BD-1FDC-EDCF-BB4D-8A46BC5A4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5FB4361-00A0-159F-F91F-9E3EBB5B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46">
          <p15:clr>
            <a:srgbClr val="FBAE40"/>
          </p15:clr>
        </p15:guide>
        <p15:guide id="8" orient="horz" pos="109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1503-89C6-2E97-674E-1A675A95B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C14944C-5A31-063C-B715-F47AB27413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540D80-DD1F-E08D-BAD3-937E23B718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814CED-49D0-7FFE-B025-4F77858B35C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98211" y="1761169"/>
            <a:ext cx="5257800" cy="397236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EDB417A-2F33-4A30-3BAE-81EA18A28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3DA24A-97E3-F2B0-65AA-602D93A3B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1761167"/>
            <a:ext cx="3313111" cy="3922941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D6C7C50-F025-2036-B1E9-99F90843C6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176043-9041-82DC-D879-546331F8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1902-81A8-5655-E240-A3B3D0132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E2FC-0606-5225-248A-15EB835C0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Heading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1884E5F-CBCE-40C9-97A7-92A91ADFF2F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11082337" cy="3922939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C7ECCD7-8162-B415-F3E0-FEEDD9398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0B67946-66DD-D8A7-DAEC-F9E4B5C030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39D61-55EA-729C-383C-46018C697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2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7D3450C-30F2-5E4B-EBA0-C5A161630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4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328439"/>
            <a:ext cx="4948064" cy="325681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83FA00A-95D4-9924-5312-C694A1EB4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C94F8B-453A-B0CE-AB57-71650F6FA6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15B28CA-FD61-C41A-0CD3-5C0B5E8CA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39C4CB6-E3A4-35D3-A21E-A42C19488C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9451" y="3622966"/>
            <a:ext cx="8556913" cy="865331"/>
          </a:xfrm>
          <a:prstGeom prst="rect">
            <a:avLst/>
          </a:prstGeom>
        </p:spPr>
        <p:txBody>
          <a:bodyPr lIns="720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dd / mm /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44D81-CE02-A3F2-1C80-42480875BE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9450" y="931562"/>
            <a:ext cx="8556914" cy="2691404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5F6A-6D61-5CC8-CE53-29AA638C18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2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lumn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59ECC8-AF6D-E121-FD24-EA0597423D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4968875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9E20668-FC35-DB0B-CBEF-462869834A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1674" y="2328438"/>
            <a:ext cx="4948064" cy="398028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096345A-7894-03CF-7C7B-5232D32F58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269" y="1763729"/>
            <a:ext cx="496887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F9FE6CF7-802A-29F9-414E-D44C86EDC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7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1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FB1D-6953-082B-EE97-5FDE39286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074" y="584983"/>
            <a:ext cx="4948064" cy="1168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FBFAC0B-5238-3108-3661-4C3BCB8A08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93074" y="2622830"/>
            <a:ext cx="4948064" cy="2947897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DCDAEF-65B8-93B4-4EB4-AD0A79FC9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3074" y="1763729"/>
            <a:ext cx="4948064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894D640-B08D-2E29-CA5F-C93F3A909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51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3C4DFEA-4E70-3F0B-6D14-A41C2C5B2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518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8FB3DE-EB61-F662-9731-4E0D5FF00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D846A-3F0B-3DF5-4A46-6E12B55390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Ic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DA65B1-EF29-3E70-5E02-1F3353AC7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ED5CD99-5706-CD8E-F5F1-15F0B1E8235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4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90FD182-1B34-DCFD-810C-58A7324F7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B8B5FD8-4538-9831-A8FB-C7B54ADE6FD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29866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03FC4D6-3FE4-1F85-DAFD-26C50044EE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38652" y="2983230"/>
            <a:ext cx="3313111" cy="2660158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808D4-8119-59E2-4BA9-81263630D620}"/>
              </a:ext>
            </a:extLst>
          </p:cNvPr>
          <p:cNvCxnSpPr/>
          <p:nvPr userDrawn="1"/>
        </p:nvCxnSpPr>
        <p:spPr>
          <a:xfrm>
            <a:off x="5508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CA62FB-67FB-05B8-CF97-E28CC48DE2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86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8DE4CA-13AC-CD2A-6671-8F995226F7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4849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18422BA-D9BC-1F34-B650-2427C83D80B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46123" y="1901509"/>
            <a:ext cx="695007" cy="69500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B5B7723-B27C-2A7C-5540-3F80A1933A9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13830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4431974-5368-895E-09C4-2268BA4DF8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28066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541EF2F-4F4C-9ED9-5835-03B0459E05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55430" y="2144619"/>
            <a:ext cx="2480945" cy="174815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2B7E59-786E-B7BB-5DEC-85B874F66071}"/>
              </a:ext>
            </a:extLst>
          </p:cNvPr>
          <p:cNvCxnSpPr/>
          <p:nvPr userDrawn="1"/>
        </p:nvCxnSpPr>
        <p:spPr>
          <a:xfrm>
            <a:off x="44370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9F1C2B-6388-CA7A-2099-7C6E25D0A8E8}"/>
              </a:ext>
            </a:extLst>
          </p:cNvPr>
          <p:cNvCxnSpPr/>
          <p:nvPr userDrawn="1"/>
        </p:nvCxnSpPr>
        <p:spPr>
          <a:xfrm>
            <a:off x="8323263" y="2766060"/>
            <a:ext cx="331311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2E974A01-6E8C-2151-7B2B-089BE4C03E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D3E67-2164-1807-534A-08A826A3B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97">
          <p15:clr>
            <a:srgbClr val="FBAE40"/>
          </p15:clr>
        </p15:guide>
        <p15:guide id="3" pos="4883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118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n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984AB377-0D1E-C286-268E-5052F04074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0388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BD323DF-AED9-37E8-E934-8EC0FA5908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499" y="1951668"/>
            <a:ext cx="3370189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1951668"/>
            <a:ext cx="3311525" cy="22320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4583287"/>
            <a:ext cx="3370189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CACE05D-71E6-DD5C-F573-A55505331B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29613" y="4583287"/>
            <a:ext cx="3311050" cy="108846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15DD8EE-5953-DE88-42A6-4FD940529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11090275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B4C838E-E988-784C-45C2-CB70B2499C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1274763"/>
            <a:ext cx="11090275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2EF70FB6-53EE-45F4-20FD-6DBE2B34F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B825E97-CDDF-8BBB-1761-B4FCEC7A7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  <p15:guide id="2" pos="2774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4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761168"/>
            <a:ext cx="3311050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0499" y="1761168"/>
            <a:ext cx="3370189" cy="454755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1D9F88B-5725-8067-B2A7-E0963B602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313601-FC6F-2ED2-3FE5-B44A3DD6F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8074"/>
            <a:ext cx="1699383" cy="39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9E064E7-C21E-9B6B-B143-55489DA38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0485" y="1761168"/>
            <a:ext cx="3367789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5809D3A-6C75-AEA2-1057-1CDEB59139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8025" y="1761168"/>
            <a:ext cx="3304760" cy="400943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8A8A3EC-B7A8-C488-3A35-2E7A0126B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9FC338-F125-1EA4-16B0-12C58F28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0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Wide Col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8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625FD1-893D-1167-5052-89AD7A590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0492" y="584983"/>
            <a:ext cx="7212293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err="1"/>
              <a:t>Heding</a:t>
            </a:r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A8189CA-F818-6F02-E99C-844F559689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20485" y="1274763"/>
            <a:ext cx="7209888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6531B2F-CDC3-C26B-C157-E53856AB0B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0485" y="1761169"/>
            <a:ext cx="7237409" cy="4059044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877092B-853B-6600-3FE0-9CC91DBB2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A79389-2FC6-89F8-7D80-E0A6D8439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l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5A40443-B402-729D-CA53-7CB3A1536A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29613" y="0"/>
            <a:ext cx="3862387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6D91D5D-B386-399A-589C-8456D8BDAD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3" y="1761169"/>
            <a:ext cx="7237409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23DEF-C014-82DE-9030-63433FDFC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584983"/>
            <a:ext cx="7237411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56A911FA-4097-3912-DD37-F71E49B529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6EEF144-79F7-EB9C-28C3-BA1841A20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806FE-1942-C43D-89DF-3D58AF2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lumns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D7EB6-EE8C-A233-FE59-1792E971C468}"/>
              </a:ext>
            </a:extLst>
          </p:cNvPr>
          <p:cNvSpPr/>
          <p:nvPr userDrawn="1"/>
        </p:nvSpPr>
        <p:spPr>
          <a:xfrm>
            <a:off x="8346861" y="0"/>
            <a:ext cx="3845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1C5402-1225-1F82-FD12-679506806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84983"/>
            <a:ext cx="7239826" cy="5704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6F7B93-BC23-C76B-4873-24A1A0CC7B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0864" y="1274763"/>
            <a:ext cx="7237412" cy="277311"/>
          </a:xfrm>
          <a:prstGeom prst="rect">
            <a:avLst/>
          </a:prstGeom>
        </p:spPr>
        <p:txBody>
          <a:bodyPr lIns="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GB"/>
              <a:t>Sub-heading</a:t>
            </a:r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0BF9DC9-398A-FFCF-5249-974586C4DD2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903970" y="1274763"/>
            <a:ext cx="1097280" cy="109728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2C4D87FD-88E1-2CB1-7C8E-26FA4ED159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120786" y="1564297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F317BC5-0A0A-2E39-5ADC-812816B490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20786" y="1915699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7E4F1C7-F13B-D273-3283-E4452763FF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903970" y="2594610"/>
            <a:ext cx="2728816" cy="26990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3DCCB419-C7F0-3FB6-9C25-6B5CAB515925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50863" y="1761169"/>
            <a:ext cx="3310423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96C5433D-83DF-7686-122C-FBB9B5C8EBF0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4402773" y="1761169"/>
            <a:ext cx="3384874" cy="4547556"/>
          </a:xfrm>
          <a:prstGeom prst="rect">
            <a:avLst/>
          </a:prstGeom>
        </p:spPr>
        <p:txBody>
          <a:bodyPr numCol="1" spc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70BFF58-0009-E72E-5936-7ABAE1A52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56BD253-4899-9D84-2D7E-1F8AC4E42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30" t="16668" r="17162" b="19417"/>
          <a:stretch/>
        </p:blipFill>
        <p:spPr>
          <a:xfrm>
            <a:off x="0" y="1270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2205" y="4292290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92205" y="310842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B4752E-6A70-3A39-B262-EF691C914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+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5304-C17E-482C-61E2-B1276BF350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707" y="6285058"/>
            <a:ext cx="1712215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+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9B51681-7107-5ED6-0DF5-B409552429E4}"/>
              </a:ext>
            </a:extLst>
          </p:cNvPr>
          <p:cNvSpPr txBox="1">
            <a:spLocks/>
          </p:cNvSpPr>
          <p:nvPr userDrawn="1"/>
        </p:nvSpPr>
        <p:spPr>
          <a:xfrm>
            <a:off x="10993757" y="5110116"/>
            <a:ext cx="1043524" cy="90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92E57-7587-E3B5-8C79-A6931E75C8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B608D-B802-79EF-E829-500AFD3F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2263" y="1085850"/>
            <a:ext cx="4968875" cy="416201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Quote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3BD6B0-61C6-14FD-B34F-AA269CBECA68}"/>
              </a:ext>
            </a:extLst>
          </p:cNvPr>
          <p:cNvSpPr txBox="1">
            <a:spLocks/>
          </p:cNvSpPr>
          <p:nvPr userDrawn="1"/>
        </p:nvSpPr>
        <p:spPr>
          <a:xfrm>
            <a:off x="6589151" y="27143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75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0F7E94F-43EE-74ED-9885-BB7CB726C0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72263" y="5396825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05782D9-ABF9-5E7F-543D-632BB523E12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72263" y="5748227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B3347B-1D84-058C-E409-C846286EA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0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738DCB-85F5-0AED-3D18-687E8D5DE1EF}"/>
              </a:ext>
            </a:extLst>
          </p:cNvPr>
          <p:cNvSpPr txBox="1">
            <a:spLocks/>
          </p:cNvSpPr>
          <p:nvPr userDrawn="1"/>
        </p:nvSpPr>
        <p:spPr>
          <a:xfrm>
            <a:off x="10753388" y="4751930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B0C9-DA19-C02D-EC07-12EFA548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318846"/>
            <a:ext cx="11090274" cy="3763108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12108C-995A-46C9-CFE3-10FEDA038394}"/>
              </a:ext>
            </a:extLst>
          </p:cNvPr>
          <p:cNvSpPr txBox="1">
            <a:spLocks/>
          </p:cNvSpPr>
          <p:nvPr userDrawn="1"/>
        </p:nvSpPr>
        <p:spPr>
          <a:xfrm>
            <a:off x="422032" y="179999"/>
            <a:ext cx="1389184" cy="15960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0" dirty="0">
                <a:solidFill>
                  <a:schemeClr val="accent2"/>
                </a:solidFill>
              </a:rPr>
              <a:t>“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E1C9B33-EEFD-D37D-FED7-84F2358859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64" y="5328320"/>
            <a:ext cx="1512000" cy="290771"/>
          </a:xfrm>
          <a:prstGeom prst="rect">
            <a:avLst/>
          </a:prstGeom>
        </p:spPr>
        <p:txBody>
          <a:bodyPr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 Surname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F38CE1-3EA5-5552-56C1-5AD719C21EB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64" y="5679722"/>
            <a:ext cx="1512000" cy="29077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FB8FE1A-1A77-285E-E3B7-27E39FB00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1923" y="6216859"/>
            <a:ext cx="550863" cy="541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C5EB-E17C-632F-BF47-7D118EDE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9" y="6281202"/>
            <a:ext cx="1703019" cy="4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064F1-4331-9035-DD7C-C5728E5696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Please click to add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EB5D44-6078-5625-5408-6A04BE20EB7A}"/>
              </a:ext>
            </a:extLst>
          </p:cNvPr>
          <p:cNvSpPr/>
          <p:nvPr userDrawn="1"/>
        </p:nvSpPr>
        <p:spPr>
          <a:xfrm>
            <a:off x="0" y="4830064"/>
            <a:ext cx="12192000" cy="2027936"/>
          </a:xfrm>
          <a:prstGeom prst="rect">
            <a:avLst/>
          </a:prstGeom>
          <a:gradFill>
            <a:gsLst>
              <a:gs pos="0">
                <a:schemeClr val="tx1">
                  <a:alpha val="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50063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9156" y="2748055"/>
            <a:ext cx="4971981" cy="886397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64D74-506B-C0E8-9DB3-26CD7A0A7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9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ABB94734-79E9-4D1D-DE18-9378BC3CB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48F3E-4540-FBC8-A98C-4C39125053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0E4225-F87F-1C5F-F15B-68103FEAC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36" t="3887" b="28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1FF28-6A9E-855A-4CFC-3174E48932B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5930" y="2599554"/>
            <a:ext cx="605313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A50FA62B-E1C6-97E9-F358-656D32EC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4292E7-479B-0E23-F91B-18279AA427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7857" y="2180731"/>
            <a:ext cx="6936867" cy="1083374"/>
          </a:xfrm>
        </p:spPr>
        <p:txBody>
          <a:bodyPr wrap="square" anchor="b">
            <a:spAutoFit/>
          </a:bodyPr>
          <a:lstStyle>
            <a:lvl1pPr algn="l">
              <a:lnSpc>
                <a:spcPct val="80000"/>
              </a:lnSpc>
              <a:defRPr sz="8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53422-989C-E176-E8A3-5B7F79184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87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FF6B9AD-776C-67D9-2022-5CA921802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" b="29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8697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F9CB9-4C1A-CBE0-94CA-B8B7937F56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8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cree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55214E57-27FD-FEC3-A510-949462BC4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00" t="4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F23EB-AC29-7BDF-0CEC-D75EDDA18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3997" y="3397026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3E456E-FFBD-68B1-6D7B-8FEF58075C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97" y="2210546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EF280-6652-612F-C518-A0C19B49E1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7C9CC25D-7E24-AE7A-B0A5-563330423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286" t="29741" r="31473" b="140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3431" y="3961534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3432" y="2765529"/>
            <a:ext cx="8189696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F8ED9-CABD-FC3A-0A5C-1A1197711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5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F94CE0E-6A31-D57B-B3CF-4A1AA677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8" t="9391" r="5203" b="93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ADA38-F8D4-F8FB-49AE-3D393D7CD3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3420" y="333763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48D5B-D0BD-5EF5-ED1D-E81BD5048B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3421" y="2141626"/>
            <a:ext cx="6561303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CAB3A-F1B4-6D44-60C7-13101D1B68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23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">
    <p:bg>
      <p:bgPr>
        <a:solidFill>
          <a:srgbClr val="009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6BA9DD8-9846-286D-144C-7C1B40410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14" r="36442" b="131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77AC8-0F58-0067-8825-82766B55477B}"/>
              </a:ext>
            </a:extLst>
          </p:cNvPr>
          <p:cNvSpPr/>
          <p:nvPr userDrawn="1"/>
        </p:nvSpPr>
        <p:spPr>
          <a:xfrm>
            <a:off x="0" y="4791993"/>
            <a:ext cx="12192000" cy="2066007"/>
          </a:xfrm>
          <a:prstGeom prst="rect">
            <a:avLst/>
          </a:prstGeom>
          <a:gradFill>
            <a:gsLst>
              <a:gs pos="0">
                <a:schemeClr val="bg1">
                  <a:alpha val="302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CCE5C-24D4-7611-27A6-727B994AEB0C}"/>
              </a:ext>
            </a:extLst>
          </p:cNvPr>
          <p:cNvSpPr txBox="1"/>
          <p:nvPr userDrawn="1"/>
        </p:nvSpPr>
        <p:spPr>
          <a:xfrm>
            <a:off x="-4441371" y="38317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DF7D2-157F-4907-E952-C955001B710A}"/>
              </a:ext>
            </a:extLst>
          </p:cNvPr>
          <p:cNvSpPr txBox="1"/>
          <p:nvPr userDrawn="1"/>
        </p:nvSpPr>
        <p:spPr>
          <a:xfrm>
            <a:off x="-2331720" y="-3200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EB8B2-7A75-9BD1-0C88-B2E15725C7E0}"/>
              </a:ext>
            </a:extLst>
          </p:cNvPr>
          <p:cNvSpPr txBox="1"/>
          <p:nvPr userDrawn="1"/>
        </p:nvSpPr>
        <p:spPr>
          <a:xfrm>
            <a:off x="-2103120" y="24231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D9F0A8-DD94-4115-3B24-30EE10FED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6076" y="3869661"/>
            <a:ext cx="5545138" cy="828040"/>
          </a:xfrm>
          <a:prstGeom prst="rect">
            <a:avLst/>
          </a:prstGeom>
        </p:spPr>
        <p:txBody>
          <a:bodyPr lIns="720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topics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EBD34F-10C0-B5B3-E531-BD07E24D2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6076" y="2676349"/>
            <a:ext cx="8583415" cy="109902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E55C40-8D6B-2232-E3C2-F7B2B4B64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9135" y="5689152"/>
            <a:ext cx="3085589" cy="7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985D6-46B3-5137-E3D0-1A2AAD5E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49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C072-E2AC-9424-45B4-DA33867E0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23" y="6316249"/>
            <a:ext cx="550863" cy="5417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B68166-6645-1544-811A-5B5D120116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1A7A-F706-5F49-0101-892A0DC2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81924" cy="13183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2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0" r:id="rId2"/>
    <p:sldLayoutId id="2147483832" r:id="rId3"/>
    <p:sldLayoutId id="2147483808" r:id="rId4"/>
    <p:sldLayoutId id="2147483781" r:id="rId5"/>
    <p:sldLayoutId id="2147483825" r:id="rId6"/>
    <p:sldLayoutId id="2147483829" r:id="rId7"/>
    <p:sldLayoutId id="2147483828" r:id="rId8"/>
    <p:sldLayoutId id="2147483833" r:id="rId9"/>
    <p:sldLayoutId id="2147483677" r:id="rId10"/>
    <p:sldLayoutId id="2147483762" r:id="rId11"/>
    <p:sldLayoutId id="2147483768" r:id="rId12"/>
    <p:sldLayoutId id="2147483763" r:id="rId13"/>
    <p:sldLayoutId id="2147483746" r:id="rId14"/>
    <p:sldLayoutId id="2147483661" r:id="rId15"/>
    <p:sldLayoutId id="2147483747" r:id="rId16"/>
    <p:sldLayoutId id="2147483835" r:id="rId17"/>
    <p:sldLayoutId id="2147483839" r:id="rId18"/>
    <p:sldLayoutId id="2147483840" r:id="rId19"/>
    <p:sldLayoutId id="2147483841" r:id="rId20"/>
    <p:sldLayoutId id="2147483843" r:id="rId21"/>
    <p:sldLayoutId id="2147483844" r:id="rId22"/>
    <p:sldLayoutId id="2147483834" r:id="rId23"/>
    <p:sldLayoutId id="2147483738" r:id="rId24"/>
    <p:sldLayoutId id="2147483749" r:id="rId25"/>
    <p:sldLayoutId id="2147483750" r:id="rId26"/>
    <p:sldLayoutId id="2147483651" r:id="rId27"/>
    <p:sldLayoutId id="2147483652" r:id="rId28"/>
    <p:sldLayoutId id="2147483654" r:id="rId29"/>
    <p:sldLayoutId id="2147483753" r:id="rId30"/>
    <p:sldLayoutId id="2147483754" r:id="rId31"/>
    <p:sldLayoutId id="2147483761" r:id="rId32"/>
    <p:sldLayoutId id="2147483653" r:id="rId33"/>
    <p:sldLayoutId id="2147483658" r:id="rId34"/>
    <p:sldLayoutId id="2147483751" r:id="rId35"/>
    <p:sldLayoutId id="2147483752" r:id="rId36"/>
    <p:sldLayoutId id="2147483659" r:id="rId37"/>
    <p:sldLayoutId id="2147483691" r:id="rId38"/>
    <p:sldLayoutId id="2147483848" r:id="rId39"/>
    <p:sldLayoutId id="2147483783" r:id="rId40"/>
    <p:sldLayoutId id="2147483847" r:id="rId41"/>
    <p:sldLayoutId id="2147483759" r:id="rId42"/>
    <p:sldLayoutId id="2147483796" r:id="rId43"/>
    <p:sldLayoutId id="2147483827" r:id="rId44"/>
    <p:sldLayoutId id="2147483826" r:id="rId45"/>
    <p:sldLayoutId id="2147483845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477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7053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53415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myportal.castrol.com/sites#Home-sho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39D1EAD-6B27-5304-DDB3-20F5A17D9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Sales Incentive Program Overview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E30EE39-D50C-C541-B78D-BCDCA9B4B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en-US" sz="5400" dirty="0"/>
              <a:t>Castrol Distributor Rewards</a:t>
            </a:r>
          </a:p>
        </p:txBody>
      </p:sp>
    </p:spTree>
    <p:extLst>
      <p:ext uri="{BB962C8B-B14F-4D97-AF65-F5344CB8AC3E}">
        <p14:creationId xmlns:p14="http://schemas.microsoft.com/office/powerpoint/2010/main" val="312342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2A8347-AA58-0799-A8E7-C211DAE4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32" y="1974510"/>
            <a:ext cx="10620154" cy="34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SCORE Rewards Registration…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337EA3-1892-B0E6-114B-97F17F897085}"/>
              </a:ext>
            </a:extLst>
          </p:cNvPr>
          <p:cNvSpPr txBox="1">
            <a:spLocks/>
          </p:cNvSpPr>
          <p:nvPr/>
        </p:nvSpPr>
        <p:spPr>
          <a:xfrm>
            <a:off x="550863" y="1274763"/>
            <a:ext cx="7993645" cy="5107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Provide your home address info and SSN for W9 purposes.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87D66-EB7D-AD75-45F3-16FD5A2E0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49" y="2593902"/>
            <a:ext cx="9277574" cy="250347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0EB400D-073A-2E25-A877-067784E13E1A}"/>
              </a:ext>
            </a:extLst>
          </p:cNvPr>
          <p:cNvSpPr/>
          <p:nvPr/>
        </p:nvSpPr>
        <p:spPr bwMode="auto">
          <a:xfrm>
            <a:off x="9293871" y="4701801"/>
            <a:ext cx="10386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C17F20B-D39D-766A-EAEF-B99E1D8A7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4346" y="4586613"/>
            <a:ext cx="3908869" cy="57044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kern="0" dirty="0"/>
              <a:t>Select </a:t>
            </a:r>
            <a:r>
              <a:rPr lang="en-US" i="1" kern="0" dirty="0"/>
              <a:t>“Continue” </a:t>
            </a:r>
            <a:r>
              <a:rPr lang="en-US" kern="0" dirty="0"/>
              <a:t>to proceed</a:t>
            </a:r>
          </a:p>
        </p:txBody>
      </p:sp>
    </p:spTree>
    <p:extLst>
      <p:ext uri="{BB962C8B-B14F-4D97-AF65-F5344CB8AC3E}">
        <p14:creationId xmlns:p14="http://schemas.microsoft.com/office/powerpoint/2010/main" val="358879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SCORE Rewards Registration…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6A5E69B-FEEC-B3DB-8547-FEB4A977D324}"/>
              </a:ext>
            </a:extLst>
          </p:cNvPr>
          <p:cNvSpPr/>
          <p:nvPr/>
        </p:nvSpPr>
        <p:spPr bwMode="auto">
          <a:xfrm rot="5400000">
            <a:off x="170611" y="3853670"/>
            <a:ext cx="2964161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0428E-AC3C-90F3-DCB7-7C5179D8577C}"/>
              </a:ext>
            </a:extLst>
          </p:cNvPr>
          <p:cNvSpPr txBox="1"/>
          <p:nvPr/>
        </p:nvSpPr>
        <p:spPr>
          <a:xfrm>
            <a:off x="322713" y="3371824"/>
            <a:ext cx="109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Review Program Terms &amp;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A4ACA-C97C-7D0B-B9E7-325F879EF9F6}"/>
              </a:ext>
            </a:extLst>
          </p:cNvPr>
          <p:cNvSpPr txBox="1"/>
          <p:nvPr/>
        </p:nvSpPr>
        <p:spPr>
          <a:xfrm>
            <a:off x="2621280" y="2731381"/>
            <a:ext cx="296091" cy="1692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1267C5-BD79-4567-2651-11463227EA99}"/>
              </a:ext>
            </a:extLst>
          </p:cNvPr>
          <p:cNvGrpSpPr/>
          <p:nvPr/>
        </p:nvGrpSpPr>
        <p:grpSpPr>
          <a:xfrm>
            <a:off x="1908202" y="1780936"/>
            <a:ext cx="9391650" cy="3696857"/>
            <a:chOff x="1908202" y="1361058"/>
            <a:chExt cx="9391650" cy="36968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FD9A9A-196F-A36C-BFE2-88D84F7F1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541"/>
            <a:stretch/>
          </p:blipFill>
          <p:spPr>
            <a:xfrm>
              <a:off x="1908202" y="1361058"/>
              <a:ext cx="9391650" cy="36968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8248E8-D2E7-05B6-83E6-8215991A6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7533" y="1650713"/>
              <a:ext cx="1086925" cy="23656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A1D5094-65BF-997B-D08C-9C9CEFD6D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35" y="2425594"/>
            <a:ext cx="8985288" cy="3322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73DB18-81F3-611C-BC51-EDA275AB7B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534"/>
          <a:stretch/>
        </p:blipFill>
        <p:spPr>
          <a:xfrm>
            <a:off x="7116924" y="5911657"/>
            <a:ext cx="1588537" cy="504924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ED5469C-37EA-095D-F199-9DBED996322E}"/>
              </a:ext>
            </a:extLst>
          </p:cNvPr>
          <p:cNvSpPr txBox="1">
            <a:spLocks/>
          </p:cNvSpPr>
          <p:nvPr/>
        </p:nvSpPr>
        <p:spPr>
          <a:xfrm>
            <a:off x="550863" y="1282653"/>
            <a:ext cx="7993645" cy="5107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Provide your home address info and SSN for W9 purposes.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Scroll to the bottom, then select </a:t>
            </a:r>
            <a:r>
              <a:rPr lang="en-US" i="1" kern="0" dirty="0"/>
              <a:t>“Continue” </a:t>
            </a:r>
            <a:r>
              <a:rPr lang="en-US" kern="0" dirty="0"/>
              <a:t>to proceed</a:t>
            </a:r>
          </a:p>
        </p:txBody>
      </p:sp>
    </p:spTree>
    <p:extLst>
      <p:ext uri="{BB962C8B-B14F-4D97-AF65-F5344CB8AC3E}">
        <p14:creationId xmlns:p14="http://schemas.microsoft.com/office/powerpoint/2010/main" val="137524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460EA5E5-CD19-6363-BFFE-DFC8448C7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"/>
          <a:stretch/>
        </p:blipFill>
        <p:spPr bwMode="auto">
          <a:xfrm>
            <a:off x="793457" y="1840780"/>
            <a:ext cx="10174152" cy="44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SCORE Rewards Registration… finish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DC8AEF-C10C-291A-8222-2EB3DC137108}"/>
              </a:ext>
            </a:extLst>
          </p:cNvPr>
          <p:cNvSpPr/>
          <p:nvPr/>
        </p:nvSpPr>
        <p:spPr bwMode="auto">
          <a:xfrm>
            <a:off x="238702" y="5196067"/>
            <a:ext cx="890301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E97FA90-862D-3420-B07F-7E81CA88D28C}"/>
              </a:ext>
            </a:extLst>
          </p:cNvPr>
          <p:cNvSpPr/>
          <p:nvPr/>
        </p:nvSpPr>
        <p:spPr bwMode="auto">
          <a:xfrm rot="5400000">
            <a:off x="9731343" y="5177404"/>
            <a:ext cx="737119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AE24E4D-C890-DA3C-730B-90D83A2DAC59}"/>
              </a:ext>
            </a:extLst>
          </p:cNvPr>
          <p:cNvSpPr txBox="1">
            <a:spLocks/>
          </p:cNvSpPr>
          <p:nvPr/>
        </p:nvSpPr>
        <p:spPr>
          <a:xfrm>
            <a:off x="550862" y="1282653"/>
            <a:ext cx="8891717" cy="4309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47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7053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5341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Tick I certify and click “</a:t>
            </a:r>
            <a:r>
              <a:rPr lang="en-US" i="1" kern="0" dirty="0"/>
              <a:t>Accept and Approve</a:t>
            </a:r>
            <a:r>
              <a:rPr lang="en-US" kern="0" dirty="0"/>
              <a:t>” to complete the renewal</a:t>
            </a:r>
          </a:p>
        </p:txBody>
      </p:sp>
    </p:spTree>
    <p:extLst>
      <p:ext uri="{BB962C8B-B14F-4D97-AF65-F5344CB8AC3E}">
        <p14:creationId xmlns:p14="http://schemas.microsoft.com/office/powerpoint/2010/main" val="332981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SCORE Rewards – </a:t>
            </a:r>
            <a:r>
              <a:rPr lang="en-US" sz="3200" dirty="0"/>
              <a:t>Passenger Car Oil products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DB4EF-DB3B-3447-4404-BD30A8902127}"/>
              </a:ext>
            </a:extLst>
          </p:cNvPr>
          <p:cNvSpPr txBox="1"/>
          <p:nvPr/>
        </p:nvSpPr>
        <p:spPr>
          <a:xfrm>
            <a:off x="980961" y="5044447"/>
            <a:ext cx="4352571" cy="171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Note: Points have 1% cash value - Example 100,000 =  $1,000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2FDCC1-0D7B-77A9-927B-16ED2934D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74763"/>
            <a:ext cx="9802814" cy="4998254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u="sng" dirty="0"/>
              <a:t>N</a:t>
            </a:r>
            <a:r>
              <a:rPr lang="en-US" sz="1800" u="sng" dirty="0">
                <a:solidFill>
                  <a:schemeClr val="tx1"/>
                </a:solidFill>
              </a:rPr>
              <a:t>ew</a:t>
            </a:r>
            <a:r>
              <a:rPr lang="en-US" sz="1800" dirty="0">
                <a:solidFill>
                  <a:schemeClr val="tx1"/>
                </a:solidFill>
              </a:rPr>
              <a:t> accounts must purchase minimum annualized volume requirements*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u="sng" dirty="0"/>
              <a:t>Existing</a:t>
            </a:r>
            <a:r>
              <a:rPr lang="en-US" sz="1800" dirty="0"/>
              <a:t> accounts pay out per gallon purchased based on the point structure shown*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</a:rPr>
              <a:t>*Images shown for reference – see program brochure for full details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22F43-F403-850E-4A00-32B7D63A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71" y="2869165"/>
            <a:ext cx="4944721" cy="234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7F5BFA-305A-B9B0-58DC-DBC9E3C0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274"/>
          <a:stretch/>
        </p:blipFill>
        <p:spPr>
          <a:xfrm>
            <a:off x="905540" y="2869165"/>
            <a:ext cx="4503414" cy="193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628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SCORE Rewards – </a:t>
            </a:r>
            <a:r>
              <a:rPr lang="en-US" sz="3200" dirty="0"/>
              <a:t>Heavy Duty products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DB4EF-DB3B-3447-4404-BD30A8902127}"/>
              </a:ext>
            </a:extLst>
          </p:cNvPr>
          <p:cNvSpPr txBox="1"/>
          <p:nvPr/>
        </p:nvSpPr>
        <p:spPr>
          <a:xfrm>
            <a:off x="785673" y="4505833"/>
            <a:ext cx="4352571" cy="171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Note: Points have 1% cash value - Example 100,000 =  $1,000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2FDCC1-0D7B-77A9-927B-16ED2934D0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74763"/>
            <a:ext cx="9802814" cy="4998254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u="sng" dirty="0"/>
              <a:t>N</a:t>
            </a:r>
            <a:r>
              <a:rPr lang="en-US" sz="1800" u="sng" dirty="0">
                <a:solidFill>
                  <a:schemeClr val="tx1"/>
                </a:solidFill>
              </a:rPr>
              <a:t>ew</a:t>
            </a:r>
            <a:r>
              <a:rPr lang="en-US" sz="1800" dirty="0">
                <a:solidFill>
                  <a:schemeClr val="tx1"/>
                </a:solidFill>
              </a:rPr>
              <a:t> accounts must purchase minimum annualized volume requirements*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u="sng" dirty="0"/>
              <a:t>Existing</a:t>
            </a:r>
            <a:r>
              <a:rPr lang="en-US" sz="1800" dirty="0"/>
              <a:t> accounts pay out per gallon purchased based on the point structure shown*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i="1" dirty="0">
                <a:solidFill>
                  <a:schemeClr val="tx1"/>
                </a:solidFill>
              </a:rPr>
              <a:t>*Images shown for reference – see program brochure for full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9138F-B25B-9697-A91D-4A544F18E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3" y="2581156"/>
            <a:ext cx="4229690" cy="169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85C0C-AAC6-6964-C77D-C4C3D669D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06" y="2557340"/>
            <a:ext cx="5058481" cy="343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935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C89F49A-94B5-2AE8-9788-9E1A4F60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09854"/>
            <a:ext cx="7128231" cy="9924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SCORE Rewards for Castrol Partner Program Shops – Additional Incentives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31862-9A6C-D9C2-37EC-C815F7418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36FB7-6B48-D0C5-CBC3-3BD38FD48266}"/>
              </a:ext>
            </a:extLst>
          </p:cNvPr>
          <p:cNvSpPr txBox="1"/>
          <p:nvPr/>
        </p:nvSpPr>
        <p:spPr>
          <a:xfrm>
            <a:off x="557433" y="786580"/>
            <a:ext cx="6027777" cy="2485324"/>
          </a:xfrm>
          <a:prstGeom prst="rect">
            <a:avLst/>
          </a:prstGeom>
          <a:noFill/>
        </p:spPr>
        <p:txBody>
          <a:bodyPr wrap="square" lIns="182880" rIns="548640" anchor="ctr">
            <a:noAutofit/>
          </a:bodyPr>
          <a:lstStyle/>
          <a:p>
            <a:pPr lvl="0"/>
            <a:r>
              <a:rPr lang="en-US" sz="1600" noProof="0" dirty="0"/>
              <a:t>Any </a:t>
            </a:r>
            <a:r>
              <a:rPr lang="en-US" sz="1600" b="1" noProof="0" dirty="0"/>
              <a:t>NEW</a:t>
            </a:r>
            <a:r>
              <a:rPr lang="en-US" sz="1600" noProof="0" dirty="0"/>
              <a:t> Castrol Partner Program account </a:t>
            </a:r>
            <a:r>
              <a:rPr lang="en-US" sz="1600" u="sng" noProof="0" dirty="0"/>
              <a:t>activated</a:t>
            </a:r>
            <a:r>
              <a:rPr lang="en-US" sz="1600" noProof="0" dirty="0"/>
              <a:t> and </a:t>
            </a:r>
            <a:r>
              <a:rPr lang="en-US" sz="1600" u="sng" noProof="0" dirty="0"/>
              <a:t>claimed</a:t>
            </a:r>
            <a:r>
              <a:rPr lang="en-US" sz="1600" noProof="0" dirty="0"/>
              <a:t> by DSR with Turfview purchases between will get new account </a:t>
            </a:r>
            <a:r>
              <a:rPr lang="en-US" sz="1600" dirty="0"/>
              <a:t>points + </a:t>
            </a:r>
            <a:r>
              <a:rPr lang="en-US" sz="1600" noProof="0" dirty="0"/>
              <a:t>CPP BONUS payout</a:t>
            </a:r>
          </a:p>
          <a:p>
            <a:pPr lvl="0"/>
            <a:endParaRPr lang="en-US" sz="1600" dirty="0"/>
          </a:p>
          <a:p>
            <a:pPr lvl="0"/>
            <a:r>
              <a:rPr lang="en-US" sz="1000" i="1" u="sng" dirty="0"/>
              <a:t>Important to Note: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noProof="0" dirty="0"/>
              <a:t>Account has to be classified as appropriate CPP tier during IMI account activation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/>
              <a:t>Account has to accept their CPP tier Eligibility Requirements in their SYNC account</a:t>
            </a:r>
            <a:endParaRPr lang="en-US" sz="1000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3B5B7-2271-C629-B484-035078CC0B24}"/>
              </a:ext>
            </a:extLst>
          </p:cNvPr>
          <p:cNvSpPr txBox="1"/>
          <p:nvPr/>
        </p:nvSpPr>
        <p:spPr>
          <a:xfrm>
            <a:off x="550862" y="2991611"/>
            <a:ext cx="4666122" cy="38100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0" rIns="0" bIns="0" anchor="ctr">
            <a:noAutofit/>
          </a:bodyPr>
          <a:lstStyle/>
          <a:p>
            <a:pPr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</a:rPr>
              <a:t>DSR Re</a:t>
            </a:r>
            <a:r>
              <a:rPr lang="en-US" sz="1600" i="1" dirty="0">
                <a:solidFill>
                  <a:schemeClr val="accent2"/>
                </a:solidFill>
                <a:latin typeface="Arial"/>
                <a:cs typeface="Arial"/>
              </a:rPr>
              <a:t>ward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</a:rPr>
              <a:t> examples</a:t>
            </a:r>
            <a:r>
              <a:rPr lang="en-US" sz="1600" i="1" dirty="0">
                <a:solidFill>
                  <a:schemeClr val="accent2"/>
                </a:solidFill>
                <a:latin typeface="Arial"/>
                <a:cs typeface="Arial"/>
              </a:rPr>
              <a:t> below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591F9-327B-1964-27BF-98C2BAE6AB12}"/>
              </a:ext>
            </a:extLst>
          </p:cNvPr>
          <p:cNvSpPr txBox="1"/>
          <p:nvPr/>
        </p:nvSpPr>
        <p:spPr>
          <a:xfrm>
            <a:off x="557433" y="5539689"/>
            <a:ext cx="4666121" cy="106346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274320" tIns="45720" rIns="91440" bIns="45720" rtlCol="0" anchor="ctr">
            <a:no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600" b="1" dirty="0">
                <a:solidFill>
                  <a:srgbClr val="048955"/>
                </a:solidFill>
                <a:latin typeface="Arial"/>
                <a:cs typeface="Arial"/>
              </a:rPr>
              <a:t>CPP Silver Shops</a:t>
            </a:r>
            <a:r>
              <a:rPr lang="en-US" sz="1600" dirty="0">
                <a:solidFill>
                  <a:srgbClr val="048955"/>
                </a:solidFill>
                <a:latin typeface="Arial"/>
                <a:cs typeface="Arial"/>
              </a:rPr>
              <a:t> (1,000 – 1,999 gallons)</a:t>
            </a: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New Account Bonus =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100,000 SCORE Awards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($1,000)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CPP Silver Shop Bonus = 10,000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SCORE Awards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($100)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1 CPP Silver Shop = 110,000 Total </a:t>
            </a:r>
            <a:r>
              <a:rPr lang="en-US" sz="1200" dirty="0">
                <a:solidFill>
                  <a:srgbClr val="FF0004"/>
                </a:solidFill>
                <a:latin typeface="Arial"/>
                <a:cs typeface="Arial"/>
              </a:rPr>
              <a:t>SCORE Awards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($1,100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3A5EC-977F-2EE4-9DFE-F02B92FD6EF4}"/>
              </a:ext>
            </a:extLst>
          </p:cNvPr>
          <p:cNvSpPr txBox="1"/>
          <p:nvPr/>
        </p:nvSpPr>
        <p:spPr>
          <a:xfrm>
            <a:off x="558071" y="4456150"/>
            <a:ext cx="4666122" cy="108459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27432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CPP Gold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Shops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(2,000</a:t>
            </a:r>
            <a:r>
              <a:rPr lang="en-US" sz="1600" dirty="0">
                <a:solidFill>
                  <a:srgbClr val="048955"/>
                </a:solidFill>
                <a:latin typeface="Arial"/>
                <a:cs typeface="Arial"/>
              </a:rPr>
              <a:t>+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gallons)</a:t>
            </a: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New Account Bonus = 100,000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SCORE Awards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($1,000)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CPP Gold Shop Bonus = 20,000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SCORE Awards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($200)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1 CPP Gold Shop = 120,000 Total </a:t>
            </a:r>
            <a:r>
              <a:rPr lang="en-US" sz="1200" dirty="0">
                <a:solidFill>
                  <a:srgbClr val="FF0004"/>
                </a:solidFill>
                <a:latin typeface="Arial"/>
                <a:cs typeface="Arial"/>
              </a:rPr>
              <a:t>SCORE Awards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($1,200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A1C11-3312-A640-95B9-CCD62DD32461}"/>
              </a:ext>
            </a:extLst>
          </p:cNvPr>
          <p:cNvSpPr txBox="1"/>
          <p:nvPr/>
        </p:nvSpPr>
        <p:spPr>
          <a:xfrm>
            <a:off x="384581" y="6548146"/>
            <a:ext cx="5591794" cy="307910"/>
          </a:xfrm>
          <a:prstGeom prst="rect">
            <a:avLst/>
          </a:prstGeom>
          <a:noFill/>
        </p:spPr>
        <p:txBody>
          <a:bodyPr wrap="square" lIns="182880" rIns="548640" anchor="ctr">
            <a:noAutofit/>
          </a:bodyPr>
          <a:lstStyle/>
          <a:p>
            <a:pPr lvl="0"/>
            <a:r>
              <a:rPr lang="en-US" sz="1000" i="1" noProof="0" dirty="0"/>
              <a:t>New account bonus paid 91 days after requirements and validation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C91919-4C34-58A0-2383-0E22DECD1E7E}"/>
              </a:ext>
            </a:extLst>
          </p:cNvPr>
          <p:cNvCxnSpPr>
            <a:cxnSpLocks/>
          </p:cNvCxnSpPr>
          <p:nvPr/>
        </p:nvCxnSpPr>
        <p:spPr>
          <a:xfrm>
            <a:off x="554148" y="1238639"/>
            <a:ext cx="3285" cy="153529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81E5D5-4FD6-2818-0EC4-945D6059606A}"/>
              </a:ext>
            </a:extLst>
          </p:cNvPr>
          <p:cNvSpPr txBox="1"/>
          <p:nvPr/>
        </p:nvSpPr>
        <p:spPr>
          <a:xfrm>
            <a:off x="550861" y="3375306"/>
            <a:ext cx="4666123" cy="107814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27432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CPP Platinum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Shop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lang="en-US" sz="1600" dirty="0">
                <a:solidFill>
                  <a:srgbClr val="048955"/>
                </a:solidFill>
                <a:latin typeface="Arial"/>
                <a:cs typeface="Arial"/>
              </a:rPr>
              <a:t>7,500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48955"/>
                </a:solidFill>
                <a:effectLst/>
                <a:uLnTx/>
                <a:uFillTx/>
                <a:latin typeface="Arial"/>
                <a:cs typeface="Arial"/>
              </a:rPr>
              <a:t> gallons)</a:t>
            </a: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New Account Bonus = 175,000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SCORE Awards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($1,750)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CPP Platinum Shop Bonus = 40,000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SCORE Awards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($400)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spcBef>
                <a:spcPts val="3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1 CPP Platinum Shop = 215,000 Total </a:t>
            </a:r>
            <a:r>
              <a:rPr lang="en-US" sz="1200" dirty="0">
                <a:solidFill>
                  <a:srgbClr val="FF0004"/>
                </a:solidFill>
                <a:latin typeface="Arial"/>
                <a:cs typeface="Arial"/>
              </a:rPr>
              <a:t>SCORE Awards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($</a:t>
            </a:r>
            <a:r>
              <a:rPr lang="en-US" sz="1200" b="1" dirty="0">
                <a:solidFill>
                  <a:srgbClr val="FF0004"/>
                </a:solidFill>
                <a:latin typeface="Arial"/>
                <a:cs typeface="Arial"/>
              </a:rPr>
              <a:t>2,15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4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" name="Picture Placeholder 13" descr="A model of a gas station&#10;&#10;AI-generated content may be incorrect.">
            <a:extLst>
              <a:ext uri="{FF2B5EF4-FFF2-40B4-BE49-F238E27FC236}">
                <a16:creationId xmlns:a16="http://schemas.microsoft.com/office/drawing/2014/main" id="{03434431-9570-C492-F24D-5A77E0D56CA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41754" r="5787"/>
          <a:stretch/>
        </p:blipFill>
        <p:spPr>
          <a:xfrm>
            <a:off x="6892010" y="15784"/>
            <a:ext cx="5299990" cy="6858001"/>
          </a:xfrm>
        </p:spPr>
      </p:pic>
    </p:spTree>
    <p:extLst>
      <p:ext uri="{BB962C8B-B14F-4D97-AF65-F5344CB8AC3E}">
        <p14:creationId xmlns:p14="http://schemas.microsoft.com/office/powerpoint/2010/main" val="167235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A3626E-004F-D93F-0B57-A836B095A7D0}"/>
              </a:ext>
            </a:extLst>
          </p:cNvPr>
          <p:cNvSpPr txBox="1">
            <a:spLocks/>
          </p:cNvSpPr>
          <p:nvPr/>
        </p:nvSpPr>
        <p:spPr>
          <a:xfrm>
            <a:off x="3069431" y="2985801"/>
            <a:ext cx="6053137" cy="8863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817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5CF9F-36E5-EDE9-A80D-A4B88CBA1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464221"/>
            <a:ext cx="5374449" cy="480879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Castrol awards program where DSRs can earn points for signing new accounts and maintaining accounts that purchase Castrol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Points can be spent on over 100,000 items in the merchandise mart, exciting trips, entertainment experiences, and gift cards</a:t>
            </a:r>
          </a:p>
          <a:p>
            <a:pPr marL="756285"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Ex. new customer purchases (2) drums/month DSR earns 100,000-point signing bonus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DSRs receive ongoing points as long as customers are buying Castrol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Points accumulate for the life of the customer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21FBA-0F72-F7A0-DA22-3AF9C9CA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SCORE Rewards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C82EA-BE5F-4395-A3D1-DEAE79DEB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3FC698E-B683-56F4-9A4A-D1D8C8D8A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970" y="233806"/>
            <a:ext cx="4137135" cy="20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D2EA-EF17-77C5-66F2-BD1FED04E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208466"/>
            <a:ext cx="11090275" cy="570445"/>
          </a:xfrm>
        </p:spPr>
        <p:txBody>
          <a:bodyPr>
            <a:normAutofit fontScale="90000"/>
          </a:bodyPr>
          <a:lstStyle/>
          <a:p>
            <a:r>
              <a:rPr lang="en-US" dirty="0"/>
              <a:t>SCORE Rewards for Distributor Sales Representatives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B1420C-E1E4-644B-2B6B-4A5B94F9ED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8800" y="836889"/>
            <a:ext cx="11082337" cy="4959717"/>
          </a:xfrm>
        </p:spPr>
        <p:txBody>
          <a:bodyPr vert="horz" lIns="0" tIns="0" rIns="0" bIns="0" numCol="1" spcCol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Arial"/>
                <a:cs typeface="Arial"/>
              </a:rPr>
              <a:t>Program Highlights</a:t>
            </a:r>
          </a:p>
          <a:p>
            <a:pPr marL="233363" indent="-233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Points DO NOT Expire</a:t>
            </a:r>
          </a:p>
          <a:p>
            <a:pPr marL="233363" indent="-233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Points paid per Castrol gallons sold to customer + potential for New Account Bonuses</a:t>
            </a:r>
          </a:p>
          <a:p>
            <a:pPr marL="703898" lvl="2" indent="-233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Points per gallon are based on Castrol product brand</a:t>
            </a:r>
          </a:p>
          <a:p>
            <a:pPr marL="233363" indent="-2333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3-Tier Structure Based on Annualized Gallons Sold:</a:t>
            </a:r>
          </a:p>
          <a:p>
            <a:pPr marL="537210" lvl="2" indent="0">
              <a:lnSpc>
                <a:spcPct val="100000"/>
              </a:lnSpc>
            </a:pP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“Platinum” (DSRs)</a:t>
            </a:r>
          </a:p>
          <a:p>
            <a:pPr marL="939165" lvl="3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lang="en-US" sz="1600" dirty="0">
                <a:latin typeface="Arial"/>
                <a:cs typeface="Arial"/>
              </a:rPr>
              <a:t>Maintain 75,000 gallons of existing volume </a:t>
            </a:r>
            <a:r>
              <a:rPr lang="en-US" sz="1600" u="sng" dirty="0">
                <a:latin typeface="Arial"/>
                <a:cs typeface="Arial"/>
              </a:rPr>
              <a:t>or</a:t>
            </a:r>
            <a:r>
              <a:rPr lang="en-US" sz="1600" dirty="0">
                <a:latin typeface="Arial"/>
                <a:cs typeface="Arial"/>
              </a:rPr>
              <a:t> sign 15,000 gallons of new business annually</a:t>
            </a:r>
          </a:p>
          <a:p>
            <a:pPr marL="939165" lvl="3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lang="en-US" sz="1600" dirty="0">
                <a:latin typeface="Arial"/>
                <a:cs typeface="Arial"/>
              </a:rPr>
              <a:t>Earn additional 20% bonus for each award transmittal while maintaining volume thresholds</a:t>
            </a:r>
          </a:p>
          <a:p>
            <a:pPr marL="939165" lvl="3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Font typeface="System Font Regular"/>
              <a:buChar char="–"/>
            </a:pPr>
            <a:r>
              <a:rPr lang="en-US" sz="1600" i="1" dirty="0">
                <a:latin typeface="Arial"/>
                <a:cs typeface="Arial"/>
              </a:rPr>
              <a:t>(ex. sell 100 gallons of EDGE and receive an additional 200 points)</a:t>
            </a:r>
          </a:p>
          <a:p>
            <a:pPr marL="537210" lvl="2" indent="0">
              <a:lnSpc>
                <a:spcPct val="100000"/>
              </a:lnSpc>
              <a:spcBef>
                <a:spcPts val="1200"/>
              </a:spcBef>
            </a:pP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“Gold” (DSRs)</a:t>
            </a:r>
          </a:p>
          <a:p>
            <a:pPr marL="936625" lvl="3" indent="-283845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Font typeface="System Font Regular"/>
              <a:buChar char="–"/>
            </a:pPr>
            <a:r>
              <a:rPr lang="en-US" sz="1600" dirty="0">
                <a:latin typeface="Arial"/>
                <a:cs typeface="Arial"/>
              </a:rPr>
              <a:t>Maintain </a:t>
            </a:r>
            <a:r>
              <a:rPr lang="en-US" sz="1600" u="sng" dirty="0">
                <a:latin typeface="Arial"/>
                <a:cs typeface="Arial"/>
              </a:rPr>
              <a:t>more than</a:t>
            </a:r>
            <a:r>
              <a:rPr lang="en-US" sz="1600" dirty="0">
                <a:latin typeface="Arial"/>
                <a:cs typeface="Arial"/>
              </a:rPr>
              <a:t> 5,000 gallons of existing volume </a:t>
            </a:r>
            <a:r>
              <a:rPr lang="en-US" sz="1600" u="sng" dirty="0">
                <a:latin typeface="Arial"/>
                <a:cs typeface="Arial"/>
              </a:rPr>
              <a:t>or</a:t>
            </a:r>
            <a:r>
              <a:rPr lang="en-US" sz="1600" dirty="0">
                <a:latin typeface="Arial"/>
                <a:cs typeface="Arial"/>
              </a:rPr>
              <a:t> sign at least 1,000 gallons of new business annually</a:t>
            </a:r>
          </a:p>
          <a:p>
            <a:pPr marL="537210" lvl="2" indent="0">
              <a:lnSpc>
                <a:spcPct val="100000"/>
              </a:lnSpc>
              <a:spcBef>
                <a:spcPts val="1200"/>
              </a:spcBef>
            </a:pPr>
            <a:r>
              <a:rPr lang="en-US" sz="1600" b="1" dirty="0">
                <a:solidFill>
                  <a:schemeClr val="accent2"/>
                </a:solidFill>
                <a:latin typeface="Arial"/>
                <a:cs typeface="Arial"/>
              </a:rPr>
              <a:t>“Silver” (DSRs)</a:t>
            </a:r>
          </a:p>
          <a:p>
            <a:pPr marL="936625" lvl="3" indent="-283845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lang="en-US" sz="1600" dirty="0">
                <a:latin typeface="Arial"/>
                <a:cs typeface="Arial"/>
              </a:rPr>
              <a:t>Maintain </a:t>
            </a:r>
            <a:r>
              <a:rPr lang="en-US" sz="1600" u="sng" dirty="0">
                <a:latin typeface="Arial"/>
                <a:cs typeface="Arial"/>
              </a:rPr>
              <a:t>less than</a:t>
            </a:r>
            <a:r>
              <a:rPr lang="en-US" sz="1600" dirty="0">
                <a:latin typeface="Arial"/>
                <a:cs typeface="Arial"/>
              </a:rPr>
              <a:t> 5,000 gallons of existing volume </a:t>
            </a:r>
            <a:r>
              <a:rPr lang="en-US" sz="1600" u="sng" dirty="0">
                <a:latin typeface="Arial"/>
                <a:cs typeface="Arial"/>
              </a:rPr>
              <a:t>and</a:t>
            </a:r>
            <a:r>
              <a:rPr lang="en-US" sz="1600" dirty="0">
                <a:latin typeface="Arial"/>
                <a:cs typeface="Arial"/>
              </a:rPr>
              <a:t> sign less than 1,000 gallons of new business</a:t>
            </a:r>
          </a:p>
          <a:p>
            <a:pPr marL="936625" lvl="3" indent="-283845">
              <a:lnSpc>
                <a:spcPct val="100000"/>
              </a:lnSpc>
              <a:spcBef>
                <a:spcPts val="800"/>
              </a:spcBef>
              <a:buFont typeface="System Font Regular"/>
              <a:buChar char="–"/>
            </a:pPr>
            <a:r>
              <a:rPr lang="en-US" sz="1600" dirty="0">
                <a:latin typeface="Arial"/>
                <a:cs typeface="Arial"/>
              </a:rPr>
              <a:t>Enter deactivation process and no longer earn awards if minimum gallons are not upheld over 90 days</a:t>
            </a:r>
          </a:p>
        </p:txBody>
      </p:sp>
    </p:spTree>
    <p:extLst>
      <p:ext uri="{BB962C8B-B14F-4D97-AF65-F5344CB8AC3E}">
        <p14:creationId xmlns:p14="http://schemas.microsoft.com/office/powerpoint/2010/main" val="22085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4464-BA5F-D8D8-ED6E-3FE52023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DECF212-C20A-1199-E077-13E615EA2A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Castrol Portal Registration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CCBE2D4-A013-BBBC-C5AD-36AE8E3A2B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Castrol Score Rewards Registration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C19231-53B3-A311-9F50-324CAC7876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How to SCORE Rewards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A08568C-9ACA-FF4E-47B0-B6DC42C923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Support / Assistance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E08EEFA-0BAE-10CF-BA23-43A9D964AFB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907486" y="1449650"/>
            <a:ext cx="732509" cy="380434"/>
          </a:xfrm>
        </p:spPr>
        <p:txBody>
          <a:bodyPr/>
          <a:lstStyle/>
          <a:p>
            <a:r>
              <a:rPr lang="en-US" dirty="0"/>
              <a:t>5-6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D5E4B89-4FCC-1E8E-086D-C1DD7D693E3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7-12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4B69BCC-6073-CEE6-4FEC-97F5B532081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991461" y="2835594"/>
            <a:ext cx="643771" cy="380434"/>
          </a:xfrm>
        </p:spPr>
        <p:txBody>
          <a:bodyPr/>
          <a:lstStyle/>
          <a:p>
            <a:r>
              <a:rPr lang="en-US" dirty="0"/>
              <a:t>13-15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E8D4967-1A48-E9B5-3C72-993F2C297A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6DD1A68-C5CF-FAEA-B25C-3FC23E339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423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7127BBCE-0876-1D9B-23AB-4B0A247F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95" y="3577560"/>
            <a:ext cx="9173105" cy="2639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8D4BC8A-1574-A814-EC10-06A719D4A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675" y="1274260"/>
            <a:ext cx="1279111" cy="1792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Portal Registration – </a:t>
            </a:r>
            <a:r>
              <a:rPr lang="en-US" sz="3200" i="1" dirty="0"/>
              <a:t>only for new DSRs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1" y="1274763"/>
            <a:ext cx="9802814" cy="4998254"/>
          </a:xfrm>
        </p:spPr>
        <p:txBody>
          <a:bodyPr/>
          <a:lstStyle/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Open a web browser and visit </a:t>
            </a:r>
            <a:r>
              <a:rPr lang="en-US" sz="1800" dirty="0">
                <a:hlinkClick r:id="rId4"/>
              </a:rPr>
              <a:t>customerportal.castrol.com</a:t>
            </a:r>
            <a:endParaRPr lang="en-US" sz="1800" dirty="0"/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Click on the profile image in the top right-hand corner and choose register</a:t>
            </a: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Enter your personal details, Castrol account #, and Access type in the required</a:t>
            </a:r>
            <a:r>
              <a:rPr lang="en-US" sz="1800" dirty="0">
                <a:solidFill>
                  <a:schemeClr val="accent1"/>
                </a:solidFill>
              </a:rPr>
              <a:t>*</a:t>
            </a:r>
            <a:r>
              <a:rPr lang="en-US" sz="1800" dirty="0"/>
              <a:t> fields</a:t>
            </a:r>
          </a:p>
          <a:p>
            <a:pPr marL="815023" lvl="2" indent="-220663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Check the I’m not a robot field</a:t>
            </a:r>
          </a:p>
          <a:p>
            <a:pPr marL="815023" lvl="2" indent="-220663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</a:rPr>
              <a:t>Review all information for accuracy and click “</a:t>
            </a:r>
            <a:r>
              <a:rPr lang="en-US" b="1" dirty="0">
                <a:solidFill>
                  <a:schemeClr val="tx1"/>
                </a:solidFill>
              </a:rPr>
              <a:t>Register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344488" indent="-2206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Watch for the email containing username </a:t>
            </a:r>
            <a:r>
              <a:rPr lang="en-US" sz="1600" b="1" i="1" dirty="0">
                <a:solidFill>
                  <a:schemeClr val="tx1"/>
                </a:solidFill>
              </a:rPr>
              <a:t>*(save in a safe place for future reference)</a:t>
            </a:r>
          </a:p>
          <a:p>
            <a:pPr marL="344488" indent="-2206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C3287DD5-65CD-4781-3A05-C89BEA1F82F8}"/>
              </a:ext>
            </a:extLst>
          </p:cNvPr>
          <p:cNvSpPr/>
          <p:nvPr/>
        </p:nvSpPr>
        <p:spPr>
          <a:xfrm>
            <a:off x="10760528" y="1274260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579C564D-F75F-415A-81B7-37D0714CAC46}"/>
              </a:ext>
            </a:extLst>
          </p:cNvPr>
          <p:cNvSpPr/>
          <p:nvPr/>
        </p:nvSpPr>
        <p:spPr>
          <a:xfrm>
            <a:off x="1705916" y="4205279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E442716-1724-A426-CF34-8C8EDD6B5B73}"/>
              </a:ext>
            </a:extLst>
          </p:cNvPr>
          <p:cNvSpPr/>
          <p:nvPr/>
        </p:nvSpPr>
        <p:spPr>
          <a:xfrm>
            <a:off x="8001000" y="5819775"/>
            <a:ext cx="933450" cy="333375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E5372B1-E749-6EF2-B889-C19DAFB6909C}"/>
              </a:ext>
            </a:extLst>
          </p:cNvPr>
          <p:cNvSpPr/>
          <p:nvPr/>
        </p:nvSpPr>
        <p:spPr>
          <a:xfrm>
            <a:off x="8000999" y="5269570"/>
            <a:ext cx="1800225" cy="550205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665FBC-DCDE-B312-344F-004ED10BD31C}"/>
              </a:ext>
            </a:extLst>
          </p:cNvPr>
          <p:cNvSpPr txBox="1"/>
          <p:nvPr/>
        </p:nvSpPr>
        <p:spPr>
          <a:xfrm>
            <a:off x="971550" y="6273017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</p:spTree>
    <p:extLst>
      <p:ext uri="{BB962C8B-B14F-4D97-AF65-F5344CB8AC3E}">
        <p14:creationId xmlns:p14="http://schemas.microsoft.com/office/powerpoint/2010/main" val="407157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Portal Registration… continued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87A8-DE09-A4DD-BBE0-8CA01B4F9C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0" y="1274763"/>
            <a:ext cx="9698227" cy="499825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3.  Review registration email containing username - </a:t>
            </a:r>
            <a:r>
              <a:rPr lang="en-US" sz="1800" b="1" i="1" dirty="0"/>
              <a:t>save in a safe place for future reference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1800" dirty="0"/>
              <a:t>Watch for 2nd email containing temporary password - </a:t>
            </a:r>
            <a:r>
              <a:rPr lang="en-US" sz="1800" b="1" i="1" dirty="0"/>
              <a:t>save for future reference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1800" dirty="0"/>
              <a:t>Go back to the portal and click first time user log in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1800" dirty="0"/>
              <a:t>Use temporary password from registration email to create permanent PW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 startAt="4"/>
            </a:pPr>
            <a:r>
              <a:rPr lang="en-US" sz="1800" b="1" dirty="0"/>
              <a:t>Save UN and PW in a safe place for future reference</a:t>
            </a:r>
            <a:endParaRPr lang="en-US" sz="1800" b="1" dirty="0">
              <a:solidFill>
                <a:schemeClr val="tx1"/>
              </a:solidFill>
            </a:endParaRPr>
          </a:p>
          <a:p>
            <a: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en-US" sz="18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111C76-5B70-FD0F-47EA-B638130DE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01" y="4282687"/>
            <a:ext cx="2682207" cy="199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10829C5-221E-A9BD-5611-05976587C2FB}"/>
              </a:ext>
            </a:extLst>
          </p:cNvPr>
          <p:cNvSpPr/>
          <p:nvPr/>
        </p:nvSpPr>
        <p:spPr>
          <a:xfrm>
            <a:off x="1031192" y="4282687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EA4519-C890-3F45-090C-B3C637ED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087" y="1971640"/>
            <a:ext cx="1383699" cy="1924848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358EBE7-55BD-911B-0BB5-51CD5E8EE65C}"/>
              </a:ext>
            </a:extLst>
          </p:cNvPr>
          <p:cNvSpPr/>
          <p:nvPr/>
        </p:nvSpPr>
        <p:spPr>
          <a:xfrm>
            <a:off x="11195461" y="2496450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37D217-A775-D24B-639B-73BA8E5DE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45" y="4288976"/>
            <a:ext cx="3210668" cy="1927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7C6DAA1F-0546-DC55-024B-A19D4DA1AEEF}"/>
              </a:ext>
            </a:extLst>
          </p:cNvPr>
          <p:cNvSpPr/>
          <p:nvPr/>
        </p:nvSpPr>
        <p:spPr>
          <a:xfrm>
            <a:off x="4471923" y="4282687"/>
            <a:ext cx="294334" cy="294334"/>
          </a:xfrm>
          <a:prstGeom prst="flowChartConnector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DB4EF-DB3B-3447-4404-BD30A8902127}"/>
              </a:ext>
            </a:extLst>
          </p:cNvPr>
          <p:cNvSpPr txBox="1"/>
          <p:nvPr/>
        </p:nvSpPr>
        <p:spPr>
          <a:xfrm>
            <a:off x="1543050" y="6362700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73207-2D34-07CB-D7D1-9B4753130385}"/>
              </a:ext>
            </a:extLst>
          </p:cNvPr>
          <p:cNvSpPr txBox="1"/>
          <p:nvPr/>
        </p:nvSpPr>
        <p:spPr>
          <a:xfrm>
            <a:off x="5117098" y="6362700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Examples shown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77098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SCORE Rewards Registration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11373659" cy="174835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kern="0" dirty="0">
                <a:latin typeface="+mn-lt"/>
              </a:rPr>
              <a:t>Open Castrol Streetview: </a:t>
            </a:r>
            <a:r>
              <a:rPr lang="en-US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https://castrolstreetview.com/sso/</a:t>
            </a:r>
            <a:endParaRPr lang="en-US" u="sng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kern="0" dirty="0">
                <a:latin typeface="+mn-lt"/>
              </a:rPr>
              <a:t>Select </a:t>
            </a:r>
            <a:r>
              <a:rPr lang="en-US" i="1" kern="0" dirty="0">
                <a:latin typeface="+mn-lt"/>
              </a:rPr>
              <a:t>“Open IMI”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Table Placeholder 3">
            <a:extLst>
              <a:ext uri="{FF2B5EF4-FFF2-40B4-BE49-F238E27FC236}">
                <a16:creationId xmlns:a16="http://schemas.microsoft.com/office/drawing/2014/main" id="{9385E85E-41E6-45B7-C06B-B824FEC78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00"/>
          <a:stretch/>
        </p:blipFill>
        <p:spPr bwMode="auto">
          <a:xfrm>
            <a:off x="4180115" y="2125440"/>
            <a:ext cx="5340029" cy="401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D904B4-332D-CB9F-D0F7-3E37D6809D90}"/>
              </a:ext>
            </a:extLst>
          </p:cNvPr>
          <p:cNvSpPr/>
          <p:nvPr/>
        </p:nvSpPr>
        <p:spPr bwMode="auto">
          <a:xfrm rot="10800000">
            <a:off x="8332237" y="5102984"/>
            <a:ext cx="1536934" cy="254386"/>
          </a:xfrm>
          <a:prstGeom prst="rightArrow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2F1250-A0DF-EAF0-1D17-0503EFDBA403}"/>
              </a:ext>
            </a:extLst>
          </p:cNvPr>
          <p:cNvSpPr txBox="1"/>
          <p:nvPr/>
        </p:nvSpPr>
        <p:spPr>
          <a:xfrm>
            <a:off x="9869171" y="5060900"/>
            <a:ext cx="141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64763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A37C-D2CC-63B3-BA8A-8A25A9F0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Castrol SCORE Rewards Registration… continued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11373659" cy="122584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Select the three horizontal bars in the top left-hand corner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Choose “</a:t>
            </a:r>
            <a:r>
              <a:rPr lang="en-US" i="1" kern="0" dirty="0"/>
              <a:t>Castrol SCORE</a:t>
            </a:r>
            <a:r>
              <a:rPr lang="en-US" kern="0" dirty="0"/>
              <a:t>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21B18-5360-7FD4-1C03-688B40CF9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20"/>
          <a:stretch/>
        </p:blipFill>
        <p:spPr>
          <a:xfrm>
            <a:off x="1456868" y="2619940"/>
            <a:ext cx="9848295" cy="133403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ECFAFF9-5556-357D-DD5A-F4BD6F4DB64E}"/>
              </a:ext>
            </a:extLst>
          </p:cNvPr>
          <p:cNvSpPr/>
          <p:nvPr/>
        </p:nvSpPr>
        <p:spPr bwMode="auto">
          <a:xfrm>
            <a:off x="666755" y="2619939"/>
            <a:ext cx="10386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E032FD-6B1E-37AF-D10C-447DFA94C8F7}"/>
              </a:ext>
            </a:extLst>
          </p:cNvPr>
          <p:cNvSpPr txBox="1"/>
          <p:nvPr/>
        </p:nvSpPr>
        <p:spPr>
          <a:xfrm>
            <a:off x="395102" y="2825404"/>
            <a:ext cx="141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7F5CE4-96D7-4DC8-2EE7-48D9339FCC40}"/>
              </a:ext>
            </a:extLst>
          </p:cNvPr>
          <p:cNvSpPr txBox="1"/>
          <p:nvPr/>
        </p:nvSpPr>
        <p:spPr>
          <a:xfrm>
            <a:off x="395102" y="4893442"/>
            <a:ext cx="141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F4988A-B464-C06B-5129-8F71F5A2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112" y="4260865"/>
            <a:ext cx="9836052" cy="145052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1A030D0F-61B9-6B59-9DA6-2C1A17B7E47E}"/>
              </a:ext>
            </a:extLst>
          </p:cNvPr>
          <p:cNvSpPr/>
          <p:nvPr/>
        </p:nvSpPr>
        <p:spPr bwMode="auto">
          <a:xfrm>
            <a:off x="666756" y="4664285"/>
            <a:ext cx="4101188" cy="284085"/>
          </a:xfrm>
          <a:prstGeom prst="rightArrow">
            <a:avLst/>
          </a:prstGeom>
          <a:solidFill>
            <a:srgbClr val="FFFFFF"/>
          </a:solidFill>
          <a:ln w="25400" cap="flat" cmpd="sng" algn="ctr">
            <a:solidFill>
              <a:srgbClr val="009933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lvl="0" indent="-292100" defTabSz="91440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2A4048-AFC7-888F-801E-13678E359B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274763"/>
            <a:ext cx="7993645" cy="510737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Read through the How it Works sections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6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6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400" kern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kern="0" dirty="0"/>
              <a:t>Scroll to the bottom, then select </a:t>
            </a:r>
            <a:r>
              <a:rPr lang="en-US" i="1" kern="0" dirty="0"/>
              <a:t>“Request Enrollment” </a:t>
            </a:r>
            <a:r>
              <a:rPr lang="en-US" kern="0" dirty="0"/>
              <a:t>to proceed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83734-33E7-42FE-1CA3-D0362C7850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68166-6645-1544-811A-5B5D120116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668EEC-4348-C8A4-D86A-90B4B45E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57" y="1841031"/>
            <a:ext cx="6072000" cy="3487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20BDEE-8F51-D6A9-E615-D75E9568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55" y="5169158"/>
            <a:ext cx="1604049" cy="982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52C2E05-4CA2-4C86-239A-ABDF2CE1538E}"/>
              </a:ext>
            </a:extLst>
          </p:cNvPr>
          <p:cNvSpPr/>
          <p:nvPr/>
        </p:nvSpPr>
        <p:spPr bwMode="auto">
          <a:xfrm>
            <a:off x="8388219" y="5737465"/>
            <a:ext cx="594543" cy="254386"/>
          </a:xfrm>
          <a:prstGeom prst="rightArrow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2100" marR="0" indent="-292100" algn="l" defTabSz="914400" rtl="0" eaLnBrk="1" fontAlgn="base" latinLnBrk="0" hangingPunct="1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  <a:buClrTx/>
              <a:buSzPct val="80000"/>
              <a:buFontTx/>
              <a:buBlip>
                <a:blip r:embed="rId4"/>
              </a:buBlip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EEBD12-181C-1DF1-A798-7EA34B6E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Castrol SCORE Rewards Registration… continued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490C3B-F3B6-083F-7706-A80472B7208C}"/>
              </a:ext>
            </a:extLst>
          </p:cNvPr>
          <p:cNvSpPr txBox="1">
            <a:spLocks/>
          </p:cNvSpPr>
          <p:nvPr/>
        </p:nvSpPr>
        <p:spPr>
          <a:xfrm>
            <a:off x="703262" y="737383"/>
            <a:ext cx="11090275" cy="5704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91350"/>
      </p:ext>
    </p:extLst>
  </p:cSld>
  <p:clrMapOvr>
    <a:masterClrMapping/>
  </p:clrMapOvr>
</p:sld>
</file>

<file path=ppt/theme/theme1.xml><?xml version="1.0" encoding="utf-8"?>
<a:theme xmlns:a="http://schemas.openxmlformats.org/drawingml/2006/main" name="Castrol Template">
  <a:themeElements>
    <a:clrScheme name="Custom 2">
      <a:dk1>
        <a:srgbClr val="000000"/>
      </a:dk1>
      <a:lt1>
        <a:srgbClr val="FFFFFF"/>
      </a:lt1>
      <a:dk2>
        <a:srgbClr val="3C5569"/>
      </a:dk2>
      <a:lt2>
        <a:srgbClr val="EBF0F0"/>
      </a:lt2>
      <a:accent1>
        <a:srgbClr val="F00023"/>
      </a:accent1>
      <a:accent2>
        <a:srgbClr val="009343"/>
      </a:accent2>
      <a:accent3>
        <a:srgbClr val="32FA6E"/>
      </a:accent3>
      <a:accent4>
        <a:srgbClr val="05004E"/>
      </a:accent4>
      <a:accent5>
        <a:srgbClr val="0A91A5"/>
      </a:accent5>
      <a:accent6>
        <a:srgbClr val="59C3EB"/>
      </a:accent6>
      <a:hlink>
        <a:srgbClr val="5F28FF"/>
      </a:hlink>
      <a:folHlink>
        <a:srgbClr val="B9C8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Aft>
            <a:spcPts val="600"/>
          </a:spcAft>
          <a:defRPr sz="1200" dirty="0" err="1" smtClean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498041-F305-2043-A815-B4CD8A972772}" vid="{32D53396-8E27-C94B-96D0-070630BF58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3b8984-eafa-4e79-985e-54f52f3da58e" xsi:nil="true"/>
    <CandC_Tax_8TaxHTField xmlns="5595e567-94aa-4c0d-a8a7-6a00631eccfe">
      <Terms xmlns="http://schemas.microsoft.com/office/infopath/2007/PartnerControls"/>
    </CandC_Tax_8TaxHTField>
    <CandC_ContentOwner xmlns="5595e567-94aa-4c0d-a8a7-6a00631eccfe">
      <UserInfo>
        <DisplayName/>
        <AccountId xsi:nil="true"/>
        <AccountType/>
      </UserInfo>
    </CandC_ContentOwner>
    <CandC_ReviewDate xmlns="5595e567-94aa-4c0d-a8a7-6a00631eccfe" xsi:nil="true"/>
    <CandC_Description xmlns="4ca9bab2-2aca-4fd9-9657-56a4c58137fc" xsi:nil="true"/>
    <CandC_Tax_1TaxHTField xmlns="5595e567-94aa-4c0d-a8a7-6a00631eccfe">
      <Terms xmlns="http://schemas.microsoft.com/office/infopath/2007/PartnerControls"/>
    </CandC_Tax_1TaxHTField>
    <CandC_Featured xmlns="5595e567-94aa-4c0d-a8a7-6a00631eccfe">false</CandC_Featured>
    <CandC_Tax_2TaxHTField xmlns="5595e567-94aa-4c0d-a8a7-6a00631e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e2144b11-86d6-4225-b76b-60b3773a8377</TermId>
        </TermInfo>
      </Terms>
    </CandC_Tax_2TaxHTField>
    <CandC_Tax_3TaxHTField xmlns="5595e567-94aa-4c0d-a8a7-6a00631eccfe">
      <Terms xmlns="http://schemas.microsoft.com/office/infopath/2007/PartnerControls"/>
    </CandC_Tax_3TaxHTField>
    <CandC_Tax_4TaxHTField xmlns="5595e567-94aa-4c0d-a8a7-6a00631eccfe">
      <Terms xmlns="http://schemas.microsoft.com/office/infopath/2007/PartnerControls"/>
    </CandC_Tax_4TaxHTField>
    <CandC_Tax_5TaxHTField xmlns="5595e567-94aa-4c0d-a8a7-6a00631eccfe">
      <Terms xmlns="http://schemas.microsoft.com/office/infopath/2007/PartnerControls"/>
    </CandC_Tax_5TaxHTField>
    <CandC_Tax_6TaxHTField xmlns="5595e567-94aa-4c0d-a8a7-6a00631eccfe">
      <Terms xmlns="http://schemas.microsoft.com/office/infopath/2007/PartnerControls"/>
    </CandC_Tax_6TaxHTField>
    <CandC_Tax_7TaxHTField xmlns="5595e567-94aa-4c0d-a8a7-6a00631eccfe">
      <Terms xmlns="http://schemas.microsoft.com/office/infopath/2007/PartnerControls"/>
    </CandC_Tax_7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resh document" ma:contentTypeID="0x01010036DF8ACB058DF9489700B19236AAD5940064FF16D48819FC47A9672DD7BAC5DECD" ma:contentTypeVersion="31" ma:contentTypeDescription="" ma:contentTypeScope="" ma:versionID="7773f83132367f20324065074326b9ff">
  <xsd:schema xmlns:xsd="http://www.w3.org/2001/XMLSchema" xmlns:xs="http://www.w3.org/2001/XMLSchema" xmlns:p="http://schemas.microsoft.com/office/2006/metadata/properties" xmlns:ns1="5595e567-94aa-4c0d-a8a7-6a00631eccfe" xmlns:ns2="b23b8984-eafa-4e79-985e-54f52f3da58e" xmlns:ns3="4ca9bab2-2aca-4fd9-9657-56a4c58137fc" xmlns:ns5="dea9b0d4-57a4-4338-8df0-96347fcc03ed" targetNamespace="http://schemas.microsoft.com/office/2006/metadata/properties" ma:root="true" ma:fieldsID="db3c80021b76d57178d6adcd80d6d92b" ns1:_="" ns2:_="" ns3:_="" ns5:_="">
    <xsd:import namespace="5595e567-94aa-4c0d-a8a7-6a00631eccfe"/>
    <xsd:import namespace="b23b8984-eafa-4e79-985e-54f52f3da58e"/>
    <xsd:import namespace="4ca9bab2-2aca-4fd9-9657-56a4c58137fc"/>
    <xsd:import namespace="dea9b0d4-57a4-4338-8df0-96347fcc03ed"/>
    <xsd:element name="properties">
      <xsd:complexType>
        <xsd:sequence>
          <xsd:element name="documentManagement">
            <xsd:complexType>
              <xsd:all>
                <xsd:element ref="ns1:CandC_Tax_1TaxHTField" minOccurs="0"/>
                <xsd:element ref="ns1:CandC_Tax_2TaxHTField" minOccurs="0"/>
                <xsd:element ref="ns1:CandC_Tax_3TaxHTField" minOccurs="0"/>
                <xsd:element ref="ns1:CandC_Tax_4TaxHTField" minOccurs="0"/>
                <xsd:element ref="ns1:CandC_Tax_5TaxHTField" minOccurs="0"/>
                <xsd:element ref="ns1:CandC_Tax_6TaxHTField" minOccurs="0"/>
                <xsd:element ref="ns1:CandC_Tax_7TaxHTField" minOccurs="0"/>
                <xsd:element ref="ns1:CandC_Tax_8TaxHTField" minOccurs="0"/>
                <xsd:element ref="ns2:TaxCatchAll" minOccurs="0"/>
                <xsd:element ref="ns2:TaxCatchAllLabel" minOccurs="0"/>
                <xsd:element ref="ns3:CandC_Description" minOccurs="0"/>
                <xsd:element ref="ns1:CandC_Feature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1:SharedWithUsers" minOccurs="0"/>
                <xsd:element ref="ns1:SharedWithDetails" minOccurs="0"/>
                <xsd:element ref="ns1:CandC_ReviewDate" minOccurs="0"/>
                <xsd:element ref="ns1:CandC_ContentOwner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5e567-94aa-4c0d-a8a7-6a00631eccfe" elementFormDefault="qualified">
    <xsd:import namespace="http://schemas.microsoft.com/office/2006/documentManagement/types"/>
    <xsd:import namespace="http://schemas.microsoft.com/office/infopath/2007/PartnerControls"/>
    <xsd:element name="CandC_Tax_1TaxHTField" ma:index="0" nillable="true" ma:taxonomy="true" ma:internalName="CandC_Tax_1TaxHTField" ma:taxonomyFieldName="CandC_Tax_1" ma:displayName="Category" ma:fieldId="{f0f184d7-0b9b-444f-94bc-10343587c733}" ma:taxonomyMulti="true" ma:sspId="a1e0e634-2f09-4e55-a821-ed671eb111cd" ma:termSetId="f6fb3b19-1f67-4527-9ebf-46e19271da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2TaxHTField" ma:index="1" nillable="true" ma:taxonomy="true" ma:internalName="CandC_Tax_2TaxHTField" ma:taxonomyFieldName="CandC_Tax_2" ma:displayName="Country" ma:default="1;#Global|e2144b11-86d6-4225-b76b-60b3773a8377" ma:fieldId="{6454b680-6f34-4f01-97ca-34334082f070}" ma:taxonomyMulti="true" ma:sspId="a1e0e634-2f09-4e55-a821-ed671eb111cd" ma:termSetId="ab4db0ee-ccf9-4393-8b0d-fe9e1969890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3TaxHTField" ma:index="2" nillable="true" ma:taxonomy="true" ma:internalName="CandC_Tax_3TaxHTField" ma:taxonomyFieldName="CandC_Tax_3" ma:displayName="Entity" ma:fieldId="{759fb41c-e9f4-4f8d-a428-53bd45fa9de8}" ma:taxonomyMulti="true" ma:sspId="a1e0e634-2f09-4e55-a821-ed671eb111cd" ma:termSetId="190fd59c-538a-4891-9fee-3f2f9a48cc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ndC_Tax_4TaxHTField" ma:index="3" nillable="true" ma:taxonomy="true" ma:internalName="CandC_Tax_4TaxHTField" ma:taxonomyFieldName="CandC_Tax_4" ma:displayName="Language" ma:fieldId="{7884c4a6-666a-4c96-8d95-b481dcac504b}" ma:taxonomyMulti="true" ma:sspId="a1e0e634-2f09-4e55-a821-ed671eb111cd" ma:termSetId="f9fab71f-022e-457d-8a5c-c5a555744a8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5TaxHTField" ma:index="4" nillable="true" ma:taxonomy="true" ma:internalName="CandC_Tax_5TaxHTField" ma:taxonomyFieldName="CandC_Tax_5" ma:displayName="Location" ma:fieldId="{8ec7b074-a3be-4541-acc0-5ffdcce0b2ed}" ma:taxonomyMulti="true" ma:sspId="a1e0e634-2f09-4e55-a821-ed671eb111cd" ma:termSetId="ee5e26c2-1879-48d8-a11b-635120b0ea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6TaxHTField" ma:index="5" nillable="true" ma:taxonomy="true" ma:internalName="CandC_Tax_6TaxHTField" ma:taxonomyFieldName="CandC_Tax_6" ma:displayName="Region" ma:fieldId="{265a5956-1c57-4a67-958f-c252aefd9f60}" ma:taxonomyMulti="true" ma:sspId="a1e0e634-2f09-4e55-a821-ed671eb111cd" ma:termSetId="f1959473-f882-4715-b823-0525fb0d3e6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7TaxHTField" ma:index="6" nillable="true" ma:taxonomy="true" ma:internalName="CandC_Tax_7TaxHTField" ma:taxonomyFieldName="CandC_Tax_7" ma:displayName="Sub-entity" ma:fieldId="{95b187bc-b8e0-4cc3-9d90-48d038784e6d}" ma:taxonomyMulti="true" ma:sspId="a1e0e634-2f09-4e55-a821-ed671eb111cd" ma:termSetId="122135a8-dcaa-440f-9c21-6856cf7f46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Tax_8TaxHTField" ma:index="7" nillable="true" ma:taxonomy="true" ma:internalName="CandC_Tax_8TaxHTField" ma:taxonomyFieldName="CandC_Tax_8" ma:displayName="Global topic" ma:fieldId="{36cccf54-ed80-4bef-98cb-ca575c7ad017}" ma:taxonomyMulti="true" ma:sspId="a1e0e634-2f09-4e55-a821-ed671eb111cd" ma:termSetId="783cfff5-1738-46b7-a743-bfa84c66eb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andC_Featured" ma:index="19" nillable="true" ma:displayName="Featured" ma:default="0" ma:internalName="CandC_Featured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CandC_ReviewDate" ma:index="34" nillable="true" ma:displayName="Review date" ma:description="Date for revision" ma:format="DateOnly" ma:internalName="CandC_ReviewDate">
      <xsd:simpleType>
        <xsd:restriction base="dms:DateTime"/>
      </xsd:simpleType>
    </xsd:element>
    <xsd:element name="CandC_ContentOwner" ma:index="35" nillable="true" ma:displayName="Content owner" ma:list="UserInfo" ma:SharePointGroup="0" ma:internalName="CandC_Cont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468b9a6-4e92-4919-b25c-d66250d687a7}" ma:internalName="TaxCatchAll" ma:showField="CatchAllData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468b9a6-4e92-4919-b25c-d66250d687a7}" ma:internalName="TaxCatchAllLabel" ma:readOnly="true" ma:showField="CatchAllDataLabel" ma:web="5595e567-94aa-4c0d-a8a7-6a00631e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9bab2-2aca-4fd9-9657-56a4c58137fc" elementFormDefault="qualified">
    <xsd:import namespace="http://schemas.microsoft.com/office/2006/documentManagement/types"/>
    <xsd:import namespace="http://schemas.microsoft.com/office/infopath/2007/PartnerControls"/>
    <xsd:element name="CandC_Description" ma:index="18" nillable="true" ma:displayName="Short description" ma:internalName="CandC_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9b0d4-57a4-4338-8df0-96347fcc0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62AC92-436A-4674-B556-52ECF9948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01ABBD-99D5-4EA2-9CBC-86A34EA62261}">
  <ds:schemaRefs>
    <ds:schemaRef ds:uri="http://www.w3.org/XML/1998/namespace"/>
    <ds:schemaRef ds:uri="http://schemas.microsoft.com/office/2006/metadata/properties"/>
    <ds:schemaRef ds:uri="5595e567-94aa-4c0d-a8a7-6a00631eccf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b23b8984-eafa-4e79-985e-54f52f3da58e"/>
    <ds:schemaRef ds:uri="http://schemas.openxmlformats.org/package/2006/metadata/core-properties"/>
    <ds:schemaRef ds:uri="dea9b0d4-57a4-4338-8df0-96347fcc03ed"/>
    <ds:schemaRef ds:uri="4ca9bab2-2aca-4fd9-9657-56a4c58137f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E3C120-8EB5-4804-A092-9814C9BCF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5e567-94aa-4c0d-a8a7-6a00631eccfe"/>
    <ds:schemaRef ds:uri="b23b8984-eafa-4e79-985e-54f52f3da58e"/>
    <ds:schemaRef ds:uri="4ca9bab2-2aca-4fd9-9657-56a4c58137fc"/>
    <ds:schemaRef ds:uri="dea9b0d4-57a4-4338-8df0-96347fcc0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3943</TotalTime>
  <Words>911</Words>
  <Application>Microsoft Office PowerPoint</Application>
  <PresentationFormat>Widescreen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System Font Regular</vt:lpstr>
      <vt:lpstr>Castrol Template</vt:lpstr>
      <vt:lpstr>Castrol Distributor Rewards</vt:lpstr>
      <vt:lpstr>What is SCORE Rewards</vt:lpstr>
      <vt:lpstr>SCORE Rewards for Distributor Sales Representatives</vt:lpstr>
      <vt:lpstr>Section Summary</vt:lpstr>
      <vt:lpstr>Castrol Portal Registration – only for new DSRs</vt:lpstr>
      <vt:lpstr>Castrol Portal Registration… continued</vt:lpstr>
      <vt:lpstr>Castrol SCORE Rewards Registration</vt:lpstr>
      <vt:lpstr>Castrol SCORE Rewards Registration… continued</vt:lpstr>
      <vt:lpstr>Castrol SCORE Rewards Registration… continued</vt:lpstr>
      <vt:lpstr>Castrol SCORE Rewards Registration… continued</vt:lpstr>
      <vt:lpstr>Castrol SCORE Rewards Registration… continued</vt:lpstr>
      <vt:lpstr>Castrol SCORE Rewards Registration… finish</vt:lpstr>
      <vt:lpstr>How to SCORE Rewards – Passenger Car Oil products</vt:lpstr>
      <vt:lpstr>How to SCORE Rewards – Heavy Duty products</vt:lpstr>
      <vt:lpstr>SCORE Rewards for Castrol Partner Program Shops – Additional Incentives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Marques</dc:creator>
  <cp:lastModifiedBy>Farinella, Vincent</cp:lastModifiedBy>
  <cp:revision>19</cp:revision>
  <dcterms:created xsi:type="dcterms:W3CDTF">2022-06-20T14:35:58Z</dcterms:created>
  <dcterms:modified xsi:type="dcterms:W3CDTF">2025-06-06T11:19:09Z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0x01010036DF8ACB058DF9489700B19236AAD5940064FF16D48819FC47A9672DD7BAC5DECD</vt:lpwstr>
  </property>
</Properties>
</file>